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8"/>
  </p:notesMasterIdLst>
  <p:sldIdLst>
    <p:sldId id="1246" r:id="rId2"/>
    <p:sldId id="1247" r:id="rId3"/>
    <p:sldId id="473" r:id="rId4"/>
    <p:sldId id="1243" r:id="rId5"/>
    <p:sldId id="1249" r:id="rId6"/>
    <p:sldId id="477" r:id="rId7"/>
    <p:sldId id="476" r:id="rId8"/>
    <p:sldId id="478" r:id="rId9"/>
    <p:sldId id="479" r:id="rId10"/>
    <p:sldId id="480" r:id="rId11"/>
    <p:sldId id="1313" r:id="rId12"/>
    <p:sldId id="483" r:id="rId13"/>
    <p:sldId id="485" r:id="rId14"/>
    <p:sldId id="1314" r:id="rId15"/>
    <p:sldId id="487" r:id="rId16"/>
    <p:sldId id="1254" r:id="rId17"/>
    <p:sldId id="1315" r:id="rId18"/>
    <p:sldId id="488" r:id="rId19"/>
    <p:sldId id="646" r:id="rId20"/>
    <p:sldId id="1316" r:id="rId21"/>
    <p:sldId id="489" r:id="rId22"/>
    <p:sldId id="1255" r:id="rId23"/>
    <p:sldId id="294" r:id="rId24"/>
    <p:sldId id="295" r:id="rId25"/>
    <p:sldId id="296" r:id="rId26"/>
    <p:sldId id="1371" r:id="rId27"/>
    <p:sldId id="1372" r:id="rId28"/>
    <p:sldId id="1317" r:id="rId29"/>
    <p:sldId id="298" r:id="rId30"/>
    <p:sldId id="1318" r:id="rId31"/>
    <p:sldId id="300" r:id="rId32"/>
    <p:sldId id="302" r:id="rId33"/>
    <p:sldId id="303" r:id="rId34"/>
    <p:sldId id="304" r:id="rId35"/>
    <p:sldId id="1258" r:id="rId36"/>
    <p:sldId id="1259" r:id="rId37"/>
    <p:sldId id="308" r:id="rId38"/>
    <p:sldId id="498" r:id="rId39"/>
    <p:sldId id="501" r:id="rId40"/>
    <p:sldId id="1359" r:id="rId41"/>
    <p:sldId id="1261" r:id="rId42"/>
    <p:sldId id="313" r:id="rId43"/>
    <p:sldId id="503" r:id="rId44"/>
    <p:sldId id="504" r:id="rId45"/>
    <p:sldId id="315" r:id="rId46"/>
    <p:sldId id="316" r:id="rId47"/>
    <p:sldId id="317" r:id="rId48"/>
    <p:sldId id="1360" r:id="rId49"/>
    <p:sldId id="318" r:id="rId50"/>
    <p:sldId id="1298" r:id="rId51"/>
    <p:sldId id="320" r:id="rId52"/>
    <p:sldId id="321" r:id="rId53"/>
    <p:sldId id="322" r:id="rId54"/>
    <p:sldId id="323" r:id="rId55"/>
    <p:sldId id="1361" r:id="rId56"/>
    <p:sldId id="324" r:id="rId57"/>
    <p:sldId id="491" r:id="rId58"/>
    <p:sldId id="326" r:id="rId59"/>
    <p:sldId id="645" r:id="rId60"/>
    <p:sldId id="327" r:id="rId61"/>
    <p:sldId id="328" r:id="rId62"/>
    <p:sldId id="492" r:id="rId63"/>
    <p:sldId id="329" r:id="rId64"/>
    <p:sldId id="330" r:id="rId65"/>
    <p:sldId id="331" r:id="rId66"/>
    <p:sldId id="332" r:id="rId67"/>
    <p:sldId id="1362" r:id="rId68"/>
    <p:sldId id="334" r:id="rId69"/>
    <p:sldId id="493" r:id="rId70"/>
    <p:sldId id="335" r:id="rId71"/>
    <p:sldId id="1269" r:id="rId72"/>
    <p:sldId id="336" r:id="rId73"/>
    <p:sldId id="337" r:id="rId74"/>
    <p:sldId id="338" r:id="rId75"/>
    <p:sldId id="339" r:id="rId76"/>
    <p:sldId id="494" r:id="rId77"/>
    <p:sldId id="341" r:id="rId78"/>
    <p:sldId id="342" r:id="rId79"/>
    <p:sldId id="343" r:id="rId80"/>
    <p:sldId id="344" r:id="rId81"/>
    <p:sldId id="348" r:id="rId82"/>
    <p:sldId id="506" r:id="rId83"/>
    <p:sldId id="349" r:id="rId84"/>
    <p:sldId id="1270" r:id="rId85"/>
    <p:sldId id="352" r:id="rId86"/>
    <p:sldId id="353" r:id="rId87"/>
    <p:sldId id="354" r:id="rId88"/>
    <p:sldId id="1363" r:id="rId89"/>
    <p:sldId id="507" r:id="rId90"/>
    <p:sldId id="357" r:id="rId91"/>
    <p:sldId id="509" r:id="rId92"/>
    <p:sldId id="359" r:id="rId93"/>
    <p:sldId id="1312" r:id="rId94"/>
    <p:sldId id="510" r:id="rId95"/>
    <p:sldId id="511" r:id="rId96"/>
    <p:sldId id="514" r:id="rId97"/>
    <p:sldId id="515" r:id="rId98"/>
    <p:sldId id="647" r:id="rId99"/>
    <p:sldId id="1364" r:id="rId100"/>
    <p:sldId id="463" r:id="rId101"/>
    <p:sldId id="365" r:id="rId102"/>
    <p:sldId id="368" r:id="rId103"/>
    <p:sldId id="521" r:id="rId104"/>
    <p:sldId id="370" r:id="rId105"/>
    <p:sldId id="371" r:id="rId106"/>
    <p:sldId id="377" r:id="rId107"/>
    <p:sldId id="378" r:id="rId108"/>
    <p:sldId id="379" r:id="rId109"/>
    <p:sldId id="1365" r:id="rId110"/>
    <p:sldId id="1272" r:id="rId111"/>
    <p:sldId id="1366" r:id="rId112"/>
    <p:sldId id="532" r:id="rId113"/>
    <p:sldId id="533" r:id="rId114"/>
    <p:sldId id="393" r:id="rId115"/>
    <p:sldId id="394" r:id="rId116"/>
    <p:sldId id="395" r:id="rId117"/>
    <p:sldId id="535" r:id="rId118"/>
    <p:sldId id="1273" r:id="rId119"/>
    <p:sldId id="538" r:id="rId120"/>
    <p:sldId id="1367" r:id="rId121"/>
    <p:sldId id="539" r:id="rId122"/>
    <p:sldId id="1285" r:id="rId123"/>
    <p:sldId id="1275" r:id="rId124"/>
    <p:sldId id="1327" r:id="rId125"/>
    <p:sldId id="1276" r:id="rId126"/>
    <p:sldId id="1328" r:id="rId127"/>
    <p:sldId id="1277" r:id="rId128"/>
    <p:sldId id="1329" r:id="rId129"/>
    <p:sldId id="403" r:id="rId130"/>
    <p:sldId id="641" r:id="rId131"/>
    <p:sldId id="405" r:id="rId132"/>
    <p:sldId id="1281" r:id="rId133"/>
    <p:sldId id="411" r:id="rId134"/>
    <p:sldId id="543" r:id="rId135"/>
    <p:sldId id="588" r:id="rId136"/>
    <p:sldId id="569" r:id="rId137"/>
    <p:sldId id="1330" r:id="rId138"/>
    <p:sldId id="1287" r:id="rId139"/>
    <p:sldId id="567" r:id="rId140"/>
    <p:sldId id="1355" r:id="rId141"/>
    <p:sldId id="417" r:id="rId142"/>
    <p:sldId id="1356" r:id="rId143"/>
    <p:sldId id="1339" r:id="rId144"/>
    <p:sldId id="1343" r:id="rId145"/>
    <p:sldId id="1344" r:id="rId146"/>
    <p:sldId id="1345" r:id="rId147"/>
    <p:sldId id="1357" r:id="rId148"/>
    <p:sldId id="1358" r:id="rId149"/>
    <p:sldId id="1354" r:id="rId150"/>
    <p:sldId id="1340" r:id="rId151"/>
    <p:sldId id="1353" r:id="rId152"/>
    <p:sldId id="1341" r:id="rId153"/>
    <p:sldId id="1352" r:id="rId154"/>
    <p:sldId id="1342" r:id="rId155"/>
    <p:sldId id="1350" r:id="rId156"/>
    <p:sldId id="1351" r:id="rId157"/>
    <p:sldId id="1293" r:id="rId158"/>
    <p:sldId id="1294" r:id="rId159"/>
    <p:sldId id="1369" r:id="rId160"/>
    <p:sldId id="1348" r:id="rId161"/>
    <p:sldId id="1370" r:id="rId162"/>
    <p:sldId id="1295" r:id="rId163"/>
    <p:sldId id="1349" r:id="rId164"/>
    <p:sldId id="1296" r:id="rId165"/>
    <p:sldId id="644" r:id="rId166"/>
    <p:sldId id="1368" r:id="rId1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5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3A53A0"/>
    <a:srgbClr val="0090E5"/>
    <a:srgbClr val="00009A"/>
    <a:srgbClr val="FFFF99"/>
    <a:srgbClr val="8B8B8C"/>
    <a:srgbClr val="000099"/>
    <a:srgbClr val="AA5C5C"/>
    <a:srgbClr val="7575F6"/>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8" autoAdjust="0"/>
    <p:restoredTop sz="96213" autoAdjust="0"/>
  </p:normalViewPr>
  <p:slideViewPr>
    <p:cSldViewPr showGuides="1">
      <p:cViewPr varScale="1">
        <p:scale>
          <a:sx n="109" d="100"/>
          <a:sy n="109" d="100"/>
        </p:scale>
        <p:origin x="594" y="78"/>
      </p:cViewPr>
      <p:guideLst>
        <p:guide orient="horz" pos="4156"/>
        <p:guide pos="35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buFontTx/>
              <a:buNone/>
              <a:defRPr kumimoji="1" sz="1200">
                <a:effectLst/>
                <a:latin typeface="Times New Roman" panose="02020603050405020304" pitchFamily="18" charset="0"/>
                <a:ea typeface="宋体" panose="02010600030101010101" pitchFamily="2" charset="-122"/>
              </a:defRPr>
            </a:lvl1pPr>
          </a:lstStyle>
          <a:p>
            <a:pPr>
              <a:defRPr/>
            </a:pPr>
            <a:endParaRPr lang="zh-CN" altLang="en-US"/>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kumimoji="1" sz="1200">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8196" name="Rectangle 4"/>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buFontTx/>
              <a:buNone/>
              <a:defRPr kumimoji="1" sz="1200">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kumimoji="1" sz="1200">
                <a:latin typeface="Times New Roman" panose="02020603050405020304" pitchFamily="18" charset="0"/>
              </a:defRPr>
            </a:lvl1pPr>
          </a:lstStyle>
          <a:p>
            <a:pPr>
              <a:defRPr/>
            </a:pPr>
            <a:fld id="{E01788F0-8D03-486E-BFCC-CD20AF055A4E}"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a:xfrm>
            <a:off x="381000" y="685800"/>
            <a:ext cx="6096000" cy="3429000"/>
          </a:xfrm>
        </p:spPr>
      </p:sp>
      <p:sp>
        <p:nvSpPr>
          <p:cNvPr id="26627"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CCD32EC1-1F82-45CC-B1C4-8B41D6B80A10}"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11CB0B22-010D-42FA-93A5-D215137080C1}" type="datetime1">
              <a:rPr lang="zh-CN" altLang="en-US" smtClean="0"/>
              <a:t>2025/8/15</a:t>
            </a:fld>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r>
              <a:rPr lang="en-US" altLang="zh-CN"/>
              <a:t>5-</a:t>
            </a:r>
            <a:fld id="{0B470D44-ECA4-48F2-B06A-A4D8B19180E2}" type="slidenum">
              <a:rPr lang="en-US" altLang="zh-CN" smtClean="0"/>
              <a:t>‹#›</a:t>
            </a:fld>
            <a:endParaRPr lang="en-US" altLang="zh-CN"/>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ko-KR"/>
          </a:p>
        </p:txBody>
      </p:sp>
      <p:sp>
        <p:nvSpPr>
          <p:cNvPr id="5" name="Footer Placeholder 4"/>
          <p:cNvSpPr>
            <a:spLocks noGrp="1"/>
          </p:cNvSpPr>
          <p:nvPr>
            <p:ph type="ftr" sz="quarter" idx="11"/>
          </p:nvPr>
        </p:nvSpPr>
        <p:spPr/>
        <p:txBody>
          <a:bodyPr/>
          <a:lstStyle/>
          <a:p>
            <a:pPr>
              <a:defRPr/>
            </a:pPr>
            <a:endParaRPr lang="en-US" altLang="ko-KR"/>
          </a:p>
        </p:txBody>
      </p:sp>
      <p:sp>
        <p:nvSpPr>
          <p:cNvPr id="6" name="Slide Number Placeholder 5"/>
          <p:cNvSpPr>
            <a:spLocks noGrp="1"/>
          </p:cNvSpPr>
          <p:nvPr>
            <p:ph type="sldNum" sz="quarter" idx="12"/>
          </p:nvPr>
        </p:nvSpPr>
        <p:spPr/>
        <p:txBody>
          <a:bodyPr/>
          <a:lstStyle/>
          <a:p>
            <a:pPr>
              <a:defRPr/>
            </a:pPr>
            <a:fld id="{3C8CC7E2-07DC-4303-80B1-A109A4B9EE32}" type="slidenum">
              <a:rPr lang="en-US" altLang="ko-KR" smtClean="0"/>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5204F6-3A71-4A0C-AC94-CB9BB841BD44}" type="datetime1">
              <a:rPr lang="zh-CN" altLang="en-US" smtClean="0"/>
              <a:t>2025/8/15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33FDC68E-3161-4871-A3BE-E843CD7C080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559BF8D2-785F-46F3-AEBF-A8A89E5C46C5}" type="datetimeFigureOut">
              <a:rPr lang="en-US" smtClean="0"/>
              <a:t>8/15/2025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0B083-8DEC-4BAD-8616-432DD3FEB5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9BF8D2-785F-46F3-AEBF-A8A89E5C46C5}" type="datetimeFigureOut">
              <a:rPr lang="en-US" smtClean="0"/>
              <a:t>8/15/2025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70B083-8DEC-4BAD-8616-432DD3FEB5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oleObject" Target="../embeddings/oleObject62.bin"/><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1.xml"/><Relationship Id="rId4" Type="http://schemas.openxmlformats.org/officeDocument/2006/relationships/image" Target="../media/image109.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13.emf"/><Relationship Id="rId2" Type="http://schemas.openxmlformats.org/officeDocument/2006/relationships/oleObject" Target="../embeddings/oleObject63.bin"/><Relationship Id="rId1" Type="http://schemas.openxmlformats.org/officeDocument/2006/relationships/slideLayout" Target="../slideLayouts/slideLayout1.xml"/><Relationship Id="rId6" Type="http://schemas.openxmlformats.org/officeDocument/2006/relationships/oleObject" Target="../embeddings/oleObject65.bin"/><Relationship Id="rId5" Type="http://schemas.openxmlformats.org/officeDocument/2006/relationships/image" Target="../media/image112.emf"/><Relationship Id="rId4" Type="http://schemas.openxmlformats.org/officeDocument/2006/relationships/oleObject" Target="../embeddings/oleObject6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880.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0.png"/></Relationships>
</file>

<file path=ppt/slides/_rels/slide1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oleObject" Target="../embeddings/oleObject66.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image.baidu.com/i?ct=503316480&amp;z=0&amp;tn=baiduimagedetail&amp;word=%CF%BA&amp;in=10189&amp;cl=2&amp;cm=1&amp;sc=0&amp;lm=-1&amp;pn=6&amp;rn=1&amp;di=1307544160&amp;ln=2000" TargetMode="External"/><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20.GIF"/><Relationship Id="rId11" Type="http://schemas.openxmlformats.org/officeDocument/2006/relationships/image" Target="../media/image25.png"/><Relationship Id="rId5" Type="http://schemas.openxmlformats.org/officeDocument/2006/relationships/hyperlink" Target="http://photo.mofile.com/album/QSH21KGZ7J_205" TargetMode="External"/><Relationship Id="rId15" Type="http://schemas.openxmlformats.org/officeDocument/2006/relationships/image" Target="../media/image25.jpeg"/><Relationship Id="rId10" Type="http://schemas.openxmlformats.org/officeDocument/2006/relationships/image" Target="../media/image24.png"/><Relationship Id="rId4" Type="http://schemas.openxmlformats.org/officeDocument/2006/relationships/image" Target="../media/image190.png"/><Relationship Id="rId9" Type="http://schemas.openxmlformats.org/officeDocument/2006/relationships/image" Target="../media/image23.png"/><Relationship Id="rId14" Type="http://schemas.openxmlformats.org/officeDocument/2006/relationships/hyperlink" Target="http://image.baidu.com/i?ct=503316480&amp;z=0&amp;tn=baiduimagedetail&amp;word=%B1%B4%BF%C7&amp;in=15148&amp;cl=2&amp;cm=1&amp;sc=0&amp;lm=-1&amp;pn=9&amp;rn=1&amp;di=1303248164&amp;ln=200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6.bin"/><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7.png"/><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6.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10.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3.emf"/><Relationship Id="rId18" Type="http://schemas.openxmlformats.org/officeDocument/2006/relationships/oleObject" Target="../embeddings/oleObject19.bin"/><Relationship Id="rId3" Type="http://schemas.openxmlformats.org/officeDocument/2006/relationships/image" Target="../media/image48.emf"/><Relationship Id="rId7" Type="http://schemas.openxmlformats.org/officeDocument/2006/relationships/image" Target="../media/image50.emf"/><Relationship Id="rId12" Type="http://schemas.openxmlformats.org/officeDocument/2006/relationships/oleObject" Target="../embeddings/oleObject16.bin"/><Relationship Id="rId17" Type="http://schemas.openxmlformats.org/officeDocument/2006/relationships/image" Target="../media/image55.emf"/><Relationship Id="rId2" Type="http://schemas.openxmlformats.org/officeDocument/2006/relationships/oleObject" Target="../embeddings/oleObject11.bin"/><Relationship Id="rId16" Type="http://schemas.openxmlformats.org/officeDocument/2006/relationships/oleObject" Target="../embeddings/oleObject18.bin"/><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image" Target="../media/image54.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51.emf"/><Relationship Id="rId14" Type="http://schemas.openxmlformats.org/officeDocument/2006/relationships/oleObject" Target="../embeddings/oleObject17.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58.e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1.xml"/><Relationship Id="rId6" Type="http://schemas.openxmlformats.org/officeDocument/2006/relationships/oleObject" Target="../embeddings/oleObject22.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5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62.wmf"/><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64.emf"/><Relationship Id="rId7" Type="http://schemas.openxmlformats.org/officeDocument/2006/relationships/image" Target="../media/image66.emf"/><Relationship Id="rId2" Type="http://schemas.openxmlformats.org/officeDocument/2006/relationships/oleObject" Target="../embeddings/oleObject27.bin"/><Relationship Id="rId1" Type="http://schemas.openxmlformats.org/officeDocument/2006/relationships/slideLayout" Target="../slideLayouts/slideLayout1.xml"/><Relationship Id="rId6" Type="http://schemas.openxmlformats.org/officeDocument/2006/relationships/oleObject" Target="../embeddings/oleObject29.bin"/><Relationship Id="rId5" Type="http://schemas.openxmlformats.org/officeDocument/2006/relationships/image" Target="../media/image65.emf"/><Relationship Id="rId4" Type="http://schemas.openxmlformats.org/officeDocument/2006/relationships/oleObject" Target="../embeddings/oleObject28.bin"/><Relationship Id="rId9" Type="http://schemas.openxmlformats.org/officeDocument/2006/relationships/image" Target="../media/image6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72.emf"/><Relationship Id="rId3" Type="http://schemas.openxmlformats.org/officeDocument/2006/relationships/image" Target="../media/image68.emf"/><Relationship Id="rId7" Type="http://schemas.openxmlformats.org/officeDocument/2006/relationships/image" Target="../media/image67.emf"/><Relationship Id="rId12" Type="http://schemas.openxmlformats.org/officeDocument/2006/relationships/oleObject" Target="../embeddings/oleObject36.bin"/><Relationship Id="rId2" Type="http://schemas.openxmlformats.org/officeDocument/2006/relationships/oleObject" Target="../embeddings/oleObject31.bin"/><Relationship Id="rId1" Type="http://schemas.openxmlformats.org/officeDocument/2006/relationships/slideLayout" Target="../slideLayouts/slideLayout1.xml"/><Relationship Id="rId6" Type="http://schemas.openxmlformats.org/officeDocument/2006/relationships/oleObject" Target="../embeddings/oleObject33.bin"/><Relationship Id="rId11" Type="http://schemas.openxmlformats.org/officeDocument/2006/relationships/image" Target="../media/image71.emf"/><Relationship Id="rId5" Type="http://schemas.openxmlformats.org/officeDocument/2006/relationships/image" Target="../media/image69.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70.emf"/></Relationships>
</file>

<file path=ppt/slides/_rels/slide8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37.bin"/><Relationship Id="rId1" Type="http://schemas.openxmlformats.org/officeDocument/2006/relationships/slideLayout" Target="../slideLayouts/slideLayout1.xml"/><Relationship Id="rId5" Type="http://schemas.openxmlformats.org/officeDocument/2006/relationships/image" Target="../media/image74.emf"/><Relationship Id="rId4" Type="http://schemas.openxmlformats.org/officeDocument/2006/relationships/oleObject" Target="../embeddings/oleObject38.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39.bin"/><Relationship Id="rId1" Type="http://schemas.openxmlformats.org/officeDocument/2006/relationships/slideLayout" Target="../slideLayouts/slideLayout1.xml"/><Relationship Id="rId6" Type="http://schemas.openxmlformats.org/officeDocument/2006/relationships/oleObject" Target="../embeddings/oleObject41.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78.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80.emf"/><Relationship Id="rId7" Type="http://schemas.openxmlformats.org/officeDocument/2006/relationships/image" Target="../media/image82.emf"/><Relationship Id="rId2" Type="http://schemas.openxmlformats.org/officeDocument/2006/relationships/oleObject" Target="../embeddings/oleObject44.bin"/><Relationship Id="rId1" Type="http://schemas.openxmlformats.org/officeDocument/2006/relationships/slideLayout" Target="../slideLayouts/slideLayout1.xml"/><Relationship Id="rId6" Type="http://schemas.openxmlformats.org/officeDocument/2006/relationships/oleObject" Target="../embeddings/oleObject46.bin"/><Relationship Id="rId5" Type="http://schemas.openxmlformats.org/officeDocument/2006/relationships/image" Target="../media/image81.emf"/><Relationship Id="rId4" Type="http://schemas.openxmlformats.org/officeDocument/2006/relationships/oleObject" Target="../embeddings/oleObject45.bin"/><Relationship Id="rId9" Type="http://schemas.openxmlformats.org/officeDocument/2006/relationships/image" Target="../media/image83.emf"/></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84.emf"/><Relationship Id="rId7" Type="http://schemas.openxmlformats.org/officeDocument/2006/relationships/image" Target="../media/image86.emf"/><Relationship Id="rId2" Type="http://schemas.openxmlformats.org/officeDocument/2006/relationships/oleObject" Target="../embeddings/oleObject48.bin"/><Relationship Id="rId1" Type="http://schemas.openxmlformats.org/officeDocument/2006/relationships/slideLayout" Target="../slideLayouts/slideLayout1.xml"/><Relationship Id="rId6" Type="http://schemas.openxmlformats.org/officeDocument/2006/relationships/oleObject" Target="../embeddings/oleObject50.bin"/><Relationship Id="rId5" Type="http://schemas.openxmlformats.org/officeDocument/2006/relationships/image" Target="../media/image85.emf"/><Relationship Id="rId4" Type="http://schemas.openxmlformats.org/officeDocument/2006/relationships/oleObject" Target="../embeddings/oleObject49.bin"/><Relationship Id="rId9" Type="http://schemas.openxmlformats.org/officeDocument/2006/relationships/image" Target="../media/image87.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oleObject" Target="../embeddings/oleObject52.bin"/><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3.emf"/><Relationship Id="rId12" Type="http://schemas.openxmlformats.org/officeDocument/2006/relationships/oleObject" Target="../embeddings/oleObject58.bin"/><Relationship Id="rId17" Type="http://schemas.openxmlformats.org/officeDocument/2006/relationships/image" Target="../media/image98.emf"/><Relationship Id="rId2" Type="http://schemas.openxmlformats.org/officeDocument/2006/relationships/oleObject" Target="../embeddings/oleObject53.bin"/><Relationship Id="rId16" Type="http://schemas.openxmlformats.org/officeDocument/2006/relationships/oleObject" Target="../embeddings/oleObject60.bin"/><Relationship Id="rId1" Type="http://schemas.openxmlformats.org/officeDocument/2006/relationships/slideLayout" Target="../slideLayouts/slideLayout1.xml"/><Relationship Id="rId6" Type="http://schemas.openxmlformats.org/officeDocument/2006/relationships/oleObject" Target="../embeddings/oleObject55.bin"/><Relationship Id="rId11" Type="http://schemas.openxmlformats.org/officeDocument/2006/relationships/image" Target="../media/image95.emf"/><Relationship Id="rId5" Type="http://schemas.openxmlformats.org/officeDocument/2006/relationships/image" Target="../media/image92.emf"/><Relationship Id="rId15" Type="http://schemas.openxmlformats.org/officeDocument/2006/relationships/image" Target="../media/image97.e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94.emf"/><Relationship Id="rId14" Type="http://schemas.openxmlformats.org/officeDocument/2006/relationships/oleObject" Target="../embeddings/oleObject59.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oleObject" Target="../embeddings/oleObject61.bin"/><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0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a:srcRect l="13974" t="34906" r="67130" b="22066"/>
          <a:stretch/>
        </p:blipFill>
        <p:spPr>
          <a:xfrm>
            <a:off x="0" y="-1"/>
            <a:ext cx="5077513" cy="6844665"/>
          </a:xfrm>
          <a:prstGeom prst="rect">
            <a:avLst/>
          </a:prstGeom>
        </p:spPr>
      </p:pic>
      <p:sp>
        <p:nvSpPr>
          <p:cNvPr id="3" name="Rectangle 2">
            <a:extLst>
              <a:ext uri="{FF2B5EF4-FFF2-40B4-BE49-F238E27FC236}">
                <a16:creationId xmlns:a16="http://schemas.microsoft.com/office/drawing/2014/main" id="{936B39BA-67D0-5495-A6AE-11F245FCC07A}"/>
              </a:ext>
            </a:extLst>
          </p:cNvPr>
          <p:cNvSpPr>
            <a:spLocks noGrp="1" noRot="1" noChangeArrowheads="1"/>
          </p:cNvSpPr>
          <p:nvPr>
            <p:ph type="ctrTitle"/>
          </p:nvPr>
        </p:nvSpPr>
        <p:spPr>
          <a:xfrm>
            <a:off x="5231904" y="2636912"/>
            <a:ext cx="6552728" cy="3240088"/>
          </a:xfrm>
        </p:spPr>
        <p:txBody>
          <a:bodyPr>
            <a:normAutofit fontScale="90000"/>
          </a:bodyPr>
          <a:lstStyle/>
          <a:p>
            <a:pPr algn="just" eaLnBrk="1" hangingPunct="1">
              <a:lnSpc>
                <a:spcPct val="130000"/>
              </a:lnSpc>
              <a:defRPr/>
            </a:pPr>
            <a:r>
              <a:rPr lang="zh-CN" altLang="en-US" sz="7300" b="1" dirty="0">
                <a:solidFill>
                  <a:srgbClr val="AED283"/>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第五章 生物体</a:t>
            </a:r>
            <a:r>
              <a:rPr lang="zh-CN" altLang="en-US" sz="7300" b="1">
                <a:solidFill>
                  <a:srgbClr val="AED283"/>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内污染物质</a:t>
            </a:r>
            <a:r>
              <a:rPr lang="zh-CN" altLang="en-US" sz="7300" b="1" dirty="0">
                <a:solidFill>
                  <a:srgbClr val="AED283"/>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的运动过程及毒性</a:t>
            </a:r>
            <a:br>
              <a:rPr lang="zh-CN" altLang="en-US" sz="5400" dirty="0">
                <a:latin typeface="Bookman Old Style" panose="02050604050505020204" pitchFamily="18" charset="0"/>
                <a:ea typeface="黑体" panose="02010609060101010101" pitchFamily="49" charset="-122"/>
              </a:rPr>
            </a:br>
            <a:r>
              <a:rPr lang="en-US" altLang="zh-CN" sz="4000" b="1" i="1" dirty="0">
                <a:solidFill>
                  <a:srgbClr val="508B5B"/>
                </a:solidFill>
                <a:effectLst>
                  <a:outerShdw blurRad="38100" dist="38100" dir="2700000" algn="tl">
                    <a:srgbClr val="000000">
                      <a:alpha val="43137"/>
                    </a:srgbClr>
                  </a:outerShdw>
                </a:effectLst>
                <a:latin typeface="Times New Roman" panose="02020603050405020304" pitchFamily="18" charset="0"/>
                <a:ea typeface="Arial Unicode MS" pitchFamily="34" charset="-122"/>
                <a:cs typeface="Times New Roman" panose="02020603050405020304" pitchFamily="18" charset="0"/>
              </a:rPr>
              <a:t>Chapter 5. </a:t>
            </a:r>
            <a:r>
              <a:rPr kumimoji="1" lang="en-US" altLang="zh-CN" sz="4000" b="1" i="1" dirty="0">
                <a:solidFill>
                  <a:srgbClr val="508B5B"/>
                </a:solidFill>
                <a:effectLst>
                  <a:outerShdw blurRad="38100" dist="38100" dir="2700000" algn="tl">
                    <a:srgbClr val="000000">
                      <a:alpha val="43137"/>
                    </a:srgbClr>
                  </a:outerShdw>
                </a:effectLst>
                <a:latin typeface="Times New Roman" panose="02020603050405020304" pitchFamily="18" charset="0"/>
                <a:ea typeface="Arial Unicode MS" pitchFamily="34" charset="-122"/>
                <a:cs typeface="Times New Roman" panose="02020603050405020304" pitchFamily="18" charset="0"/>
              </a:rPr>
              <a:t>Transfer and Toxicity of Pollutants in Biology</a:t>
            </a:r>
          </a:p>
        </p:txBody>
      </p:sp>
      <p:sp>
        <p:nvSpPr>
          <p:cNvPr id="4" name="Rectangle 15">
            <a:extLst>
              <a:ext uri="{FF2B5EF4-FFF2-40B4-BE49-F238E27FC236}">
                <a16:creationId xmlns:a16="http://schemas.microsoft.com/office/drawing/2014/main" id="{F94AB064-122A-8025-FBB3-4FA61FB0C23B}"/>
              </a:ext>
            </a:extLst>
          </p:cNvPr>
          <p:cNvSpPr txBox="1">
            <a:spLocks/>
          </p:cNvSpPr>
          <p:nvPr/>
        </p:nvSpPr>
        <p:spPr>
          <a:xfrm>
            <a:off x="10298160" y="6368415"/>
            <a:ext cx="1906587" cy="476250"/>
          </a:xfrm>
          <a:prstGeom prst="rect">
            <a:avLst/>
          </a:prstGeom>
          <a:ln>
            <a:noFill/>
          </a:ln>
        </p:spPr>
        <p:txBody>
          <a:bodyPr anchor="b"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Bef>
                <a:spcPct val="0"/>
              </a:spcBef>
            </a:pPr>
            <a:r>
              <a:rPr lang="" altLang="zh-CN">
                <a:solidFill>
                  <a:srgbClr val="4D4D4D"/>
                </a:solidFill>
                <a:latin typeface="Arial" panose="020B0604020202020204" pitchFamily="34" charset="0"/>
                <a:ea typeface="宋体" panose="02010600030101010101" pitchFamily="2" charset="-122"/>
              </a:rPr>
              <a:t>5-</a:t>
            </a:r>
            <a:fld id="{9A0DB2DC-4C9A-4742-B13C-FB6460FD3503}" type="slidenum">
              <a:rPr lang="" altLang="zh-CN" smtClean="0">
                <a:solidFill>
                  <a:srgbClr val="4D4D4D"/>
                </a:solidFill>
                <a:latin typeface="Arial" panose="020B0604020202020204" pitchFamily="34" charset="0"/>
                <a:ea typeface="宋体" panose="02010600030101010101" pitchFamily="2" charset="-122"/>
              </a:rPr>
              <a:pPr algn="r">
                <a:spcBef>
                  <a:spcPct val="0"/>
                </a:spcBef>
              </a:pPr>
              <a:t>1</a:t>
            </a:fld>
            <a:endParaRPr lang="" altLang="zh-CN" dirty="0">
              <a:solidFill>
                <a:srgbClr val="4D4D4D"/>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5"/>
          <p:cNvSpPr>
            <a:spLocks noGrp="1" noChangeArrowheads="1"/>
          </p:cNvSpPr>
          <p:nvPr>
            <p:ph type="sldNum" sz="quarter" idx="12"/>
          </p:nvPr>
        </p:nvSpPr>
        <p:spPr>
          <a:xfrm>
            <a:off x="9441657"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BCE226D-1656-4FE0-AE6F-D5B557DD8719}" type="slidenum">
              <a:rPr lang="en-US" altLang="zh-CN" sz="1800">
                <a:solidFill>
                  <a:schemeClr val="tx1"/>
                </a:solidFill>
              </a:rPr>
              <a:t>10</a:t>
            </a:fld>
            <a:endParaRPr lang="en-US" altLang="zh-CN" sz="1800">
              <a:solidFill>
                <a:schemeClr val="tx1"/>
              </a:solidFill>
            </a:endParaRPr>
          </a:p>
        </p:txBody>
      </p:sp>
      <p:sp>
        <p:nvSpPr>
          <p:cNvPr id="39973" name="Text Box 37"/>
          <p:cNvSpPr txBox="1">
            <a:spLocks noChangeArrowheads="1"/>
          </p:cNvSpPr>
          <p:nvPr/>
        </p:nvSpPr>
        <p:spPr bwMode="auto">
          <a:xfrm>
            <a:off x="443372" y="2276872"/>
            <a:ext cx="11305256" cy="13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eaLnBrk="1" hangingPunct="1">
              <a:lnSpc>
                <a:spcPct val="130000"/>
              </a:lnSpc>
              <a:spcBef>
                <a:spcPct val="50000"/>
              </a:spcBef>
              <a:buClrTx/>
              <a:buSzTx/>
              <a:buFont typeface="Wingdings" panose="05000000000000000000" pitchFamily="2" charset="2"/>
              <a:buNone/>
            </a:pPr>
            <a:r>
              <a:rPr lang="zh-CN" altLang="en-US" sz="2200">
                <a:solidFill>
                  <a:srgbClr val="FFCC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胞吞和胞饮：</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少数物质与膜上某种蛋白质有特殊亲和力，当其与膜接触后，可改变这部分膜的表面张力，引起膜的外包或内陷而被包围进入膜内，固体物质的这一转运称为胞吞，而液态物质的这一转运称为胞饮。</a:t>
            </a: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5"/>
          <p:cNvSpPr>
            <a:spLocks noChangeArrowheads="1"/>
          </p:cNvSpPr>
          <p:nvPr/>
        </p:nvSpPr>
        <p:spPr bwMode="auto">
          <a:xfrm>
            <a:off x="551384" y="2148813"/>
            <a:ext cx="36734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）氮的微生物转化</a:t>
            </a:r>
          </a:p>
        </p:txBody>
      </p:sp>
      <p:sp>
        <p:nvSpPr>
          <p:cNvPr id="133125" name="Text Box 9"/>
          <p:cNvSpPr txBox="1">
            <a:spLocks noChangeArrowheads="1"/>
          </p:cNvSpPr>
          <p:nvPr/>
        </p:nvSpPr>
        <p:spPr bwMode="auto">
          <a:xfrm>
            <a:off x="2423592" y="3326433"/>
            <a:ext cx="23374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氮在环境中主要有三种形态</a:t>
            </a:r>
          </a:p>
        </p:txBody>
      </p:sp>
      <p:sp>
        <p:nvSpPr>
          <p:cNvPr id="133127" name="Text Box 11"/>
          <p:cNvSpPr txBox="1">
            <a:spLocks noChangeArrowheads="1"/>
          </p:cNvSpPr>
          <p:nvPr/>
        </p:nvSpPr>
        <p:spPr bwMode="auto">
          <a:xfrm>
            <a:off x="4982271" y="2899395"/>
            <a:ext cx="1584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分子氮</a:t>
            </a:r>
          </a:p>
        </p:txBody>
      </p:sp>
      <p:sp>
        <p:nvSpPr>
          <p:cNvPr id="133128" name="Rectangle 12"/>
          <p:cNvSpPr>
            <a:spLocks noChangeArrowheads="1"/>
          </p:cNvSpPr>
          <p:nvPr/>
        </p:nvSpPr>
        <p:spPr bwMode="auto">
          <a:xfrm>
            <a:off x="4994971" y="3462957"/>
            <a:ext cx="43068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蛋白质、核酸等有机氮化合物</a:t>
            </a:r>
          </a:p>
        </p:txBody>
      </p:sp>
      <p:sp>
        <p:nvSpPr>
          <p:cNvPr id="133129" name="Rectangle 13"/>
          <p:cNvSpPr>
            <a:spLocks noChangeArrowheads="1"/>
          </p:cNvSpPr>
          <p:nvPr/>
        </p:nvSpPr>
        <p:spPr bwMode="auto">
          <a:xfrm>
            <a:off x="5015607" y="4051920"/>
            <a:ext cx="4306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铵盐、硝酸盐等无机氮化合物</a:t>
            </a:r>
            <a:endParaRPr lang="en-US" altLang="zh-CN" sz="2200">
              <a:solidFill>
                <a:schemeClr val="tx1"/>
              </a:solidFill>
              <a:latin typeface="黑体" panose="02010609060101010101" pitchFamily="49" charset="-122"/>
              <a:ea typeface="黑体" panose="02010609060101010101" pitchFamily="49" charset="-122"/>
            </a:endParaRPr>
          </a:p>
        </p:txBody>
      </p:sp>
      <p:sp>
        <p:nvSpPr>
          <p:cNvPr id="133130" name="Text Box 14"/>
          <p:cNvSpPr txBox="1">
            <a:spLocks noChangeArrowheads="1"/>
          </p:cNvSpPr>
          <p:nvPr/>
        </p:nvSpPr>
        <p:spPr bwMode="auto">
          <a:xfrm>
            <a:off x="2423592" y="5014337"/>
            <a:ext cx="7993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氮在环境中转化过程：同化、氨化、硝化、反硝化、固氮。</a:t>
            </a:r>
          </a:p>
        </p:txBody>
      </p:sp>
      <p:sp>
        <p:nvSpPr>
          <p:cNvPr id="2" name="Text Box 5">
            <a:extLst>
              <a:ext uri="{FF2B5EF4-FFF2-40B4-BE49-F238E27FC236}">
                <a16:creationId xmlns:a16="http://schemas.microsoft.com/office/drawing/2014/main" id="{8062EB32-12F7-95AB-549D-CF736266523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C09E358D-B53D-8044-4F6A-4D0C0507FAD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100</a:t>
            </a:fld>
            <a:endParaRPr lang="en-US" altLang="zh-CN" sz="1800">
              <a:solidFill>
                <a:schemeClr val="tx1"/>
              </a:solidFill>
            </a:endParaRPr>
          </a:p>
        </p:txBody>
      </p:sp>
      <p:sp>
        <p:nvSpPr>
          <p:cNvPr id="4" name="Rectangle 4">
            <a:extLst>
              <a:ext uri="{FF2B5EF4-FFF2-40B4-BE49-F238E27FC236}">
                <a16:creationId xmlns:a16="http://schemas.microsoft.com/office/drawing/2014/main" id="{FD707155-1257-F9BD-3DA5-C834212D6DDD}"/>
              </a:ext>
            </a:extLst>
          </p:cNvPr>
          <p:cNvSpPr>
            <a:spLocks noChangeArrowheads="1"/>
          </p:cNvSpPr>
          <p:nvPr/>
        </p:nvSpPr>
        <p:spPr bwMode="auto">
          <a:xfrm>
            <a:off x="623392" y="900083"/>
            <a:ext cx="8424936" cy="11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3.7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氮和硫的微生物转化 </a:t>
            </a:r>
            <a:endPar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lnSpc>
                <a:spcPct val="130000"/>
              </a:lnSpc>
              <a:spcBef>
                <a:spcPct val="0"/>
              </a:spcBef>
              <a:buClrTx/>
              <a:buSzTx/>
              <a:buFont typeface="Wingdings" panose="05000000000000000000" pitchFamily="2" charset="2"/>
              <a:buNone/>
            </a:pPr>
            <a:r>
              <a:rPr lang="en-US" altLang="zh-CN" sz="2400" b="1">
                <a:solidFill>
                  <a:schemeClr val="tx1"/>
                </a:solidFill>
                <a:latin typeface="Times New Roman" panose="02020603050405020304" pitchFamily="18" charset="0"/>
              </a:rPr>
              <a:t>         Microbial Transformation of Nitrogen and Sulfur</a:t>
            </a:r>
          </a:p>
        </p:txBody>
      </p:sp>
      <p:sp>
        <p:nvSpPr>
          <p:cNvPr id="7" name="左大括号 6">
            <a:extLst>
              <a:ext uri="{FF2B5EF4-FFF2-40B4-BE49-F238E27FC236}">
                <a16:creationId xmlns:a16="http://schemas.microsoft.com/office/drawing/2014/main" id="{74B080F5-520B-5DC6-13B7-516164DC9CBE}"/>
              </a:ext>
            </a:extLst>
          </p:cNvPr>
          <p:cNvSpPr/>
          <p:nvPr/>
        </p:nvSpPr>
        <p:spPr>
          <a:xfrm>
            <a:off x="4727848" y="3068960"/>
            <a:ext cx="254423" cy="1232773"/>
          </a:xfrm>
          <a:prstGeom prst="leftBrace">
            <a:avLst>
              <a:gd name="adj1" fmla="val 6046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20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subTitle" idx="1"/>
          </p:nvPr>
        </p:nvSpPr>
        <p:spPr>
          <a:xfrm>
            <a:off x="1127448" y="980728"/>
            <a:ext cx="10009112" cy="1365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spcBef>
                <a:spcPct val="0"/>
              </a:spcBef>
              <a:buClr>
                <a:schemeClr val="tx1"/>
              </a:buClr>
              <a:buFont typeface="Wingdings" panose="05000000000000000000" pitchFamily="2" charset="2"/>
              <a:buChar char="n"/>
            </a:pPr>
            <a:r>
              <a:rPr lang="zh-CN" altLang="en-US" sz="2200">
                <a:solidFill>
                  <a:srgbClr val="FFCC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同化：</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绿色植物和微生物吸收硝态氮和铵态氮，组成机体中蛋白质、核酸等含氮有机物质的过程。</a:t>
            </a:r>
          </a:p>
          <a:p>
            <a:pPr marL="342900" indent="-342900" algn="just">
              <a:lnSpc>
                <a:spcPct val="130000"/>
              </a:lnSpc>
              <a:spcBef>
                <a:spcPct val="0"/>
              </a:spcBef>
              <a:buClr>
                <a:schemeClr val="tx1"/>
              </a:buClr>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氨化：</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生物残体中的有机氮化合物，经微生物分解成氨态氮的过程。</a:t>
            </a:r>
          </a:p>
        </p:txBody>
      </p:sp>
      <p:sp>
        <p:nvSpPr>
          <p:cNvPr id="2" name="Text Box 5">
            <a:extLst>
              <a:ext uri="{FF2B5EF4-FFF2-40B4-BE49-F238E27FC236}">
                <a16:creationId xmlns:a16="http://schemas.microsoft.com/office/drawing/2014/main" id="{6E3A89F5-DE46-0F89-6423-12821AF8ED6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Rectangle 15">
            <a:extLst>
              <a:ext uri="{FF2B5EF4-FFF2-40B4-BE49-F238E27FC236}">
                <a16:creationId xmlns:a16="http://schemas.microsoft.com/office/drawing/2014/main" id="{42A69013-415F-FD59-A83D-E4232523D2B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101</a:t>
            </a:fld>
            <a:endParaRPr lang="en-US" altLang="zh-CN" sz="1800">
              <a:solidFill>
                <a:schemeClr val="tx1"/>
              </a:solidFill>
            </a:endParaRPr>
          </a:p>
        </p:txBody>
      </p:sp>
      <p:grpSp>
        <p:nvGrpSpPr>
          <p:cNvPr id="15" name="组合 14">
            <a:extLst>
              <a:ext uri="{FF2B5EF4-FFF2-40B4-BE49-F238E27FC236}">
                <a16:creationId xmlns:a16="http://schemas.microsoft.com/office/drawing/2014/main" id="{3C3F1B77-C68D-0646-ADCA-648C6276258B}"/>
              </a:ext>
            </a:extLst>
          </p:cNvPr>
          <p:cNvGrpSpPr/>
          <p:nvPr/>
        </p:nvGrpSpPr>
        <p:grpSpPr>
          <a:xfrm>
            <a:off x="3431704" y="2564904"/>
            <a:ext cx="5831328" cy="678402"/>
            <a:chOff x="1703512" y="2781722"/>
            <a:chExt cx="5831328" cy="678402"/>
          </a:xfrm>
        </p:grpSpPr>
        <p:graphicFrame>
          <p:nvGraphicFramePr>
            <p:cNvPr id="7" name="对象 6">
              <a:extLst>
                <a:ext uri="{FF2B5EF4-FFF2-40B4-BE49-F238E27FC236}">
                  <a16:creationId xmlns:a16="http://schemas.microsoft.com/office/drawing/2014/main" id="{A0542023-CE0C-BE50-A72B-1C48DFBE0C0D}"/>
                </a:ext>
              </a:extLst>
            </p:cNvPr>
            <p:cNvGraphicFramePr>
              <a:graphicFrameLocks noChangeAspect="1"/>
            </p:cNvGraphicFramePr>
            <p:nvPr>
              <p:extLst>
                <p:ext uri="{D42A27DB-BD31-4B8C-83A1-F6EECF244321}">
                  <p14:modId xmlns:p14="http://schemas.microsoft.com/office/powerpoint/2010/main" val="1035656857"/>
                </p:ext>
              </p:extLst>
            </p:nvPr>
          </p:nvGraphicFramePr>
          <p:xfrm>
            <a:off x="1703512" y="2781722"/>
            <a:ext cx="1523795" cy="678402"/>
          </p:xfrm>
          <a:graphic>
            <a:graphicData uri="http://schemas.openxmlformats.org/presentationml/2006/ole">
              <mc:AlternateContent xmlns:mc="http://schemas.openxmlformats.org/markup-compatibility/2006">
                <mc:Choice xmlns:v="urn:schemas-microsoft-com:vml" Requires="v">
                  <p:oleObj name="KingDrawXObject" r:id="rId2" imgW="926915" imgH="412818" progId="KingDrawXObject">
                    <p:embed/>
                  </p:oleObj>
                </mc:Choice>
                <mc:Fallback>
                  <p:oleObj name="KingDrawXObject" r:id="rId2" imgW="926915" imgH="412818" progId="KingDrawXObject">
                    <p:embed/>
                    <p:pic>
                      <p:nvPicPr>
                        <p:cNvPr id="0" name=""/>
                        <p:cNvPicPr/>
                        <p:nvPr/>
                      </p:nvPicPr>
                      <p:blipFill>
                        <a:blip r:embed="rId3"/>
                        <a:stretch>
                          <a:fillRect/>
                        </a:stretch>
                      </p:blipFill>
                      <p:spPr>
                        <a:xfrm>
                          <a:off x="1703512" y="2781722"/>
                          <a:ext cx="1523795" cy="678402"/>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7381D25-E61C-A9D0-9739-B002115ED9A4}"/>
                </a:ext>
              </a:extLst>
            </p:cNvPr>
            <p:cNvSpPr txBox="1"/>
            <p:nvPr/>
          </p:nvSpPr>
          <p:spPr>
            <a:xfrm>
              <a:off x="3431704" y="2859313"/>
              <a:ext cx="364202" cy="523220"/>
            </a:xfrm>
            <a:prstGeom prst="rect">
              <a:avLst/>
            </a:prstGeom>
            <a:noFill/>
          </p:spPr>
          <p:txBody>
            <a:bodyPr wrap="none" rtlCol="0">
              <a:spAutoFit/>
            </a:bodyPr>
            <a:lstStyle/>
            <a:p>
              <a:r>
                <a:rPr lang="en-US" altLang="zh-CN" sz="2800"/>
                <a:t>+</a:t>
              </a:r>
              <a:endParaRPr lang="zh-CN" altLang="en-US" sz="2800"/>
            </a:p>
          </p:txBody>
        </p:sp>
        <p:sp>
          <p:nvSpPr>
            <p:cNvPr id="9" name="文本框 8">
              <a:extLst>
                <a:ext uri="{FF2B5EF4-FFF2-40B4-BE49-F238E27FC236}">
                  <a16:creationId xmlns:a16="http://schemas.microsoft.com/office/drawing/2014/main" id="{5DDA9D5C-6E64-94BB-A79F-3CC44E6E7444}"/>
                </a:ext>
              </a:extLst>
            </p:cNvPr>
            <p:cNvSpPr txBox="1"/>
            <p:nvPr/>
          </p:nvSpPr>
          <p:spPr>
            <a:xfrm>
              <a:off x="6952629" y="2956302"/>
              <a:ext cx="58221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CO</a:t>
              </a:r>
              <a:r>
                <a:rPr lang="en-US" altLang="zh-CN" baseline="-25000">
                  <a:latin typeface="Times New Roman" panose="02020603050405020304" pitchFamily="18" charset="0"/>
                  <a:cs typeface="Times New Roman" panose="02020603050405020304" pitchFamily="18" charset="0"/>
                </a:rPr>
                <a:t>2</a:t>
              </a:r>
              <a:endParaRPr lang="zh-CN" altLang="en-US">
                <a:latin typeface="Times New Roman" panose="02020603050405020304" pitchFamily="18" charset="0"/>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46B446A2-B366-4FE7-E898-407A7CD25EF1}"/>
                </a:ext>
              </a:extLst>
            </p:cNvPr>
            <p:cNvCxnSpPr/>
            <p:nvPr/>
          </p:nvCxnSpPr>
          <p:spPr>
            <a:xfrm>
              <a:off x="4655840" y="3140968"/>
              <a:ext cx="86409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9A120354-8E2C-7657-D5BC-E8D695A699F5}"/>
                </a:ext>
              </a:extLst>
            </p:cNvPr>
            <p:cNvSpPr txBox="1"/>
            <p:nvPr/>
          </p:nvSpPr>
          <p:spPr>
            <a:xfrm>
              <a:off x="5691341" y="2936257"/>
              <a:ext cx="723275"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2NH</a:t>
              </a:r>
              <a:r>
                <a:rPr lang="en-US" altLang="zh-CN" baseline="-25000">
                  <a:latin typeface="Times New Roman" panose="02020603050405020304" pitchFamily="18" charset="0"/>
                  <a:cs typeface="Times New Roman" panose="02020603050405020304" pitchFamily="18" charset="0"/>
                </a:rPr>
                <a:t>3</a:t>
              </a:r>
              <a:endParaRPr lang="zh-CN" altLang="en-US" baseline="-2500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5B1F00C6-5E6A-DCD4-2A73-1C3AD7273D1A}"/>
                </a:ext>
              </a:extLst>
            </p:cNvPr>
            <p:cNvSpPr txBox="1"/>
            <p:nvPr/>
          </p:nvSpPr>
          <p:spPr>
            <a:xfrm>
              <a:off x="6493495" y="2859313"/>
              <a:ext cx="364202" cy="523220"/>
            </a:xfrm>
            <a:prstGeom prst="rect">
              <a:avLst/>
            </a:prstGeom>
            <a:noFill/>
          </p:spPr>
          <p:txBody>
            <a:bodyPr wrap="none" rtlCol="0">
              <a:spAutoFit/>
            </a:bodyPr>
            <a:lstStyle/>
            <a:p>
              <a:r>
                <a:rPr lang="en-US" altLang="zh-CN" sz="2800"/>
                <a:t>+</a:t>
              </a:r>
              <a:endParaRPr lang="zh-CN" altLang="en-US" sz="2800"/>
            </a:p>
          </p:txBody>
        </p:sp>
        <p:sp>
          <p:nvSpPr>
            <p:cNvPr id="14" name="文本框 13">
              <a:extLst>
                <a:ext uri="{FF2B5EF4-FFF2-40B4-BE49-F238E27FC236}">
                  <a16:creationId xmlns:a16="http://schemas.microsoft.com/office/drawing/2014/main" id="{86A0E03E-9E97-749D-E0C9-DE8AB4AA6CD5}"/>
                </a:ext>
              </a:extLst>
            </p:cNvPr>
            <p:cNvSpPr txBox="1"/>
            <p:nvPr/>
          </p:nvSpPr>
          <p:spPr>
            <a:xfrm>
              <a:off x="3995717" y="2936257"/>
              <a:ext cx="595035"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a:t>
              </a:r>
              <a:endParaRPr lang="zh-CN" altLang="en-US">
                <a:latin typeface="Times New Roman" panose="02020603050405020304" pitchFamily="18" charset="0"/>
                <a:cs typeface="Times New Roman" panose="02020603050405020304" pitchFamily="18" charset="0"/>
              </a:endParaRPr>
            </a:p>
          </p:txBody>
        </p:sp>
      </p:grpSp>
      <p:sp>
        <p:nvSpPr>
          <p:cNvPr id="17" name="文本框 16">
            <a:extLst>
              <a:ext uri="{FF2B5EF4-FFF2-40B4-BE49-F238E27FC236}">
                <a16:creationId xmlns:a16="http://schemas.microsoft.com/office/drawing/2014/main" id="{5A75D82F-D0AE-A176-2CF5-5C73C7FA0209}"/>
              </a:ext>
            </a:extLst>
          </p:cNvPr>
          <p:cNvSpPr txBox="1"/>
          <p:nvPr/>
        </p:nvSpPr>
        <p:spPr>
          <a:xfrm>
            <a:off x="1131747" y="3559097"/>
            <a:ext cx="8143814" cy="430887"/>
          </a:xfrm>
          <a:prstGeom prst="rect">
            <a:avLst/>
          </a:prstGeom>
          <a:noFill/>
          <a:ln>
            <a:noFill/>
          </a:ln>
        </p:spPr>
        <p:txBody>
          <a:bodyPr wrap="square">
            <a:spAutoFit/>
          </a:bodyPr>
          <a:lstStyle/>
          <a:p>
            <a:pPr marL="342900" indent="-342900">
              <a:spcBef>
                <a:spcPct val="0"/>
              </a:spcBef>
              <a:buClr>
                <a:schemeClr val="tx1"/>
              </a:buClr>
              <a:buFont typeface="Wingdings" panose="05000000000000000000" pitchFamily="2" charset="2"/>
              <a:buChar char="n"/>
            </a:pPr>
            <a:r>
              <a:rPr lang="zh-CN" altLang="en-US" sz="2200">
                <a:solidFill>
                  <a:srgbClr val="FF0000"/>
                </a:solidFill>
                <a:latin typeface="黑体" panose="02010609060101010101" pitchFamily="49" charset="-122"/>
                <a:ea typeface="黑体" panose="02010609060101010101" pitchFamily="49" charset="-122"/>
              </a:rPr>
              <a:t>硝化：</a:t>
            </a:r>
            <a:r>
              <a:rPr lang="zh-CN" altLang="en-US" sz="2200">
                <a:latin typeface="黑体" panose="02010609060101010101" pitchFamily="49" charset="-122"/>
                <a:ea typeface="黑体" panose="02010609060101010101" pitchFamily="49" charset="-122"/>
              </a:rPr>
              <a:t>氨在有氧条件下通过微生物作用，氧化成硝酸盐的过程。</a:t>
            </a:r>
          </a:p>
        </p:txBody>
      </p:sp>
      <p:sp>
        <p:nvSpPr>
          <p:cNvPr id="19" name="文本框 18">
            <a:extLst>
              <a:ext uri="{FF2B5EF4-FFF2-40B4-BE49-F238E27FC236}">
                <a16:creationId xmlns:a16="http://schemas.microsoft.com/office/drawing/2014/main" id="{F957DB07-064A-0AF5-BE6C-DF77CBA109C4}"/>
              </a:ext>
            </a:extLst>
          </p:cNvPr>
          <p:cNvSpPr txBox="1"/>
          <p:nvPr/>
        </p:nvSpPr>
        <p:spPr>
          <a:xfrm>
            <a:off x="2279576" y="5805264"/>
            <a:ext cx="6118104" cy="430887"/>
          </a:xfrm>
          <a:prstGeom prst="rect">
            <a:avLst/>
          </a:prstGeom>
          <a:noFill/>
        </p:spPr>
        <p:txBody>
          <a:bodyPr wrap="square">
            <a:spAutoFit/>
          </a:bodyPr>
          <a:lstStyle/>
          <a:p>
            <a:pPr>
              <a:spcBef>
                <a:spcPct val="0"/>
              </a:spcBef>
            </a:pPr>
            <a:r>
              <a:rPr lang="zh-CN" altLang="en-US" sz="2200">
                <a:latin typeface="黑体" panose="02010609060101010101" pitchFamily="49" charset="-122"/>
                <a:ea typeface="黑体" panose="02010609060101010101" pitchFamily="49" charset="-122"/>
              </a:rPr>
              <a:t>自养型细菌，但是要求在有机物存在条件下活动。</a:t>
            </a:r>
          </a:p>
        </p:txBody>
      </p:sp>
      <p:sp>
        <p:nvSpPr>
          <p:cNvPr id="20" name="文本框 19">
            <a:extLst>
              <a:ext uri="{FF2B5EF4-FFF2-40B4-BE49-F238E27FC236}">
                <a16:creationId xmlns:a16="http://schemas.microsoft.com/office/drawing/2014/main" id="{F7AE91F3-654C-05E4-8FC5-6B1B9DAA66BA}"/>
              </a:ext>
            </a:extLst>
          </p:cNvPr>
          <p:cNvSpPr txBox="1"/>
          <p:nvPr/>
        </p:nvSpPr>
        <p:spPr>
          <a:xfrm>
            <a:off x="4535487" y="4597628"/>
            <a:ext cx="55656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3O</a:t>
            </a:r>
            <a:r>
              <a:rPr lang="en-US" altLang="zh-CN" baseline="-25000">
                <a:latin typeface="Times New Roman" panose="02020603050405020304" pitchFamily="18" charset="0"/>
                <a:cs typeface="Times New Roman" panose="02020603050405020304" pitchFamily="18" charset="0"/>
              </a:rPr>
              <a:t>2</a:t>
            </a:r>
            <a:endParaRPr lang="zh-CN" altLang="en-US">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440CCCA3-3E80-24C9-1756-D3FCDBAECC53}"/>
              </a:ext>
            </a:extLst>
          </p:cNvPr>
          <p:cNvSpPr txBox="1"/>
          <p:nvPr/>
        </p:nvSpPr>
        <p:spPr>
          <a:xfrm>
            <a:off x="3572525" y="4577583"/>
            <a:ext cx="723275"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2NH</a:t>
            </a:r>
            <a:r>
              <a:rPr lang="en-US" altLang="zh-CN" baseline="-25000">
                <a:latin typeface="Times New Roman" panose="02020603050405020304" pitchFamily="18" charset="0"/>
                <a:cs typeface="Times New Roman" panose="02020603050405020304" pitchFamily="18" charset="0"/>
              </a:rPr>
              <a:t>3</a:t>
            </a:r>
            <a:endParaRPr lang="zh-CN" altLang="en-US" baseline="-2500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6E4928F4-D5ED-8935-C8C9-92D5B576A01E}"/>
              </a:ext>
            </a:extLst>
          </p:cNvPr>
          <p:cNvSpPr txBox="1"/>
          <p:nvPr/>
        </p:nvSpPr>
        <p:spPr>
          <a:xfrm>
            <a:off x="4223792" y="4500639"/>
            <a:ext cx="364202" cy="523220"/>
          </a:xfrm>
          <a:prstGeom prst="rect">
            <a:avLst/>
          </a:prstGeom>
          <a:noFill/>
        </p:spPr>
        <p:txBody>
          <a:bodyPr wrap="none" rtlCol="0">
            <a:spAutoFit/>
          </a:bodyPr>
          <a:lstStyle/>
          <a:p>
            <a:r>
              <a:rPr lang="en-US" altLang="zh-CN" sz="2800"/>
              <a:t>+</a:t>
            </a:r>
            <a:endParaRPr lang="zh-CN" altLang="en-US" sz="2800"/>
          </a:p>
        </p:txBody>
      </p:sp>
      <p:cxnSp>
        <p:nvCxnSpPr>
          <p:cNvPr id="23" name="直接箭头连接符 22">
            <a:extLst>
              <a:ext uri="{FF2B5EF4-FFF2-40B4-BE49-F238E27FC236}">
                <a16:creationId xmlns:a16="http://schemas.microsoft.com/office/drawing/2014/main" id="{69795BDA-AD05-56A1-515B-608F3F75A49A}"/>
              </a:ext>
            </a:extLst>
          </p:cNvPr>
          <p:cNvCxnSpPr>
            <a:cxnSpLocks/>
            <a:endCxn id="26" idx="1"/>
          </p:cNvCxnSpPr>
          <p:nvPr/>
        </p:nvCxnSpPr>
        <p:spPr>
          <a:xfrm flipV="1">
            <a:off x="5092050" y="4782388"/>
            <a:ext cx="1147966" cy="24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20">
            <a:extLst>
              <a:ext uri="{FF2B5EF4-FFF2-40B4-BE49-F238E27FC236}">
                <a16:creationId xmlns:a16="http://schemas.microsoft.com/office/drawing/2014/main" id="{AD3CBA5C-087C-E256-38F8-2BD25765066C}"/>
              </a:ext>
            </a:extLst>
          </p:cNvPr>
          <p:cNvSpPr txBox="1">
            <a:spLocks noChangeArrowheads="1"/>
          </p:cNvSpPr>
          <p:nvPr/>
        </p:nvSpPr>
        <p:spPr bwMode="auto">
          <a:xfrm>
            <a:off x="4984618" y="4150821"/>
            <a:ext cx="1301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亚硝化</a:t>
            </a:r>
          </a:p>
          <a:p>
            <a:pPr algn="ctr" eaLnBrk="1" hangingPunct="1">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单胞菌属</a:t>
            </a:r>
          </a:p>
        </p:txBody>
      </p:sp>
      <p:sp>
        <p:nvSpPr>
          <p:cNvPr id="26" name="文本框 25">
            <a:extLst>
              <a:ext uri="{FF2B5EF4-FFF2-40B4-BE49-F238E27FC236}">
                <a16:creationId xmlns:a16="http://schemas.microsoft.com/office/drawing/2014/main" id="{0CEDCA15-0563-BA9A-D6AD-9B934E800A5C}"/>
              </a:ext>
            </a:extLst>
          </p:cNvPr>
          <p:cNvSpPr txBox="1"/>
          <p:nvPr/>
        </p:nvSpPr>
        <p:spPr>
          <a:xfrm>
            <a:off x="6240016" y="4597722"/>
            <a:ext cx="567784"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r>
              <a:rPr lang="en-US" altLang="zh-CN" baseline="30000">
                <a:latin typeface="Times New Roman" panose="02020603050405020304" pitchFamily="18" charset="0"/>
                <a:cs typeface="Times New Roman" panose="02020603050405020304" pitchFamily="18" charset="0"/>
              </a:rPr>
              <a:t>+</a:t>
            </a:r>
            <a:endParaRPr lang="zh-CN" altLang="en-US" baseline="3000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D2E96C56-0C3D-EF47-09F6-C90540EE891A}"/>
              </a:ext>
            </a:extLst>
          </p:cNvPr>
          <p:cNvSpPr txBox="1"/>
          <p:nvPr/>
        </p:nvSpPr>
        <p:spPr>
          <a:xfrm>
            <a:off x="7104112" y="4577583"/>
            <a:ext cx="77457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2NO</a:t>
            </a:r>
            <a:r>
              <a:rPr lang="en-US" altLang="zh-CN" baseline="-25000">
                <a:latin typeface="Times New Roman" panose="02020603050405020304" pitchFamily="18" charset="0"/>
                <a:cs typeface="Times New Roman" panose="02020603050405020304" pitchFamily="18" charset="0"/>
              </a:rPr>
              <a:t>2</a:t>
            </a:r>
            <a:r>
              <a:rPr lang="en-US" altLang="zh-CN" baseline="30000">
                <a:latin typeface="Times New Roman" panose="02020603050405020304" pitchFamily="18" charset="0"/>
                <a:cs typeface="Times New Roman" panose="02020603050405020304" pitchFamily="18" charset="0"/>
              </a:rPr>
              <a:t>-</a:t>
            </a:r>
            <a:endParaRPr lang="zh-CN" altLang="en-US" baseline="3000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8CF96BDA-172C-41AD-B75B-B1535112F0F5}"/>
              </a:ext>
            </a:extLst>
          </p:cNvPr>
          <p:cNvSpPr txBox="1"/>
          <p:nvPr/>
        </p:nvSpPr>
        <p:spPr>
          <a:xfrm>
            <a:off x="6773855" y="4500639"/>
            <a:ext cx="364202" cy="523220"/>
          </a:xfrm>
          <a:prstGeom prst="rect">
            <a:avLst/>
          </a:prstGeom>
          <a:noFill/>
        </p:spPr>
        <p:txBody>
          <a:bodyPr wrap="none" rtlCol="0">
            <a:spAutoFit/>
          </a:bodyPr>
          <a:lstStyle/>
          <a:p>
            <a:r>
              <a:rPr lang="en-US" altLang="zh-CN" sz="2800"/>
              <a:t>+</a:t>
            </a:r>
            <a:endParaRPr lang="zh-CN" altLang="en-US" sz="2800"/>
          </a:p>
        </p:txBody>
      </p:sp>
      <p:sp>
        <p:nvSpPr>
          <p:cNvPr id="29" name="文本框 28">
            <a:extLst>
              <a:ext uri="{FF2B5EF4-FFF2-40B4-BE49-F238E27FC236}">
                <a16:creationId xmlns:a16="http://schemas.microsoft.com/office/drawing/2014/main" id="{2BE082CA-BCB2-D10A-9485-0E575A19816F}"/>
              </a:ext>
            </a:extLst>
          </p:cNvPr>
          <p:cNvSpPr txBox="1"/>
          <p:nvPr/>
        </p:nvSpPr>
        <p:spPr>
          <a:xfrm>
            <a:off x="7813934" y="4527373"/>
            <a:ext cx="364202" cy="523220"/>
          </a:xfrm>
          <a:prstGeom prst="rect">
            <a:avLst/>
          </a:prstGeom>
          <a:noFill/>
        </p:spPr>
        <p:txBody>
          <a:bodyPr wrap="none" rtlCol="0">
            <a:spAutoFit/>
          </a:bodyPr>
          <a:lstStyle/>
          <a:p>
            <a:r>
              <a:rPr lang="en-US" altLang="zh-CN" sz="2800"/>
              <a:t>+</a:t>
            </a:r>
            <a:endParaRPr lang="zh-CN" altLang="en-US" sz="2800"/>
          </a:p>
        </p:txBody>
      </p:sp>
      <p:sp>
        <p:nvSpPr>
          <p:cNvPr id="30" name="文本框 29">
            <a:extLst>
              <a:ext uri="{FF2B5EF4-FFF2-40B4-BE49-F238E27FC236}">
                <a16:creationId xmlns:a16="http://schemas.microsoft.com/office/drawing/2014/main" id="{4B8AC1DA-9E0C-99AF-57EC-B0CBB73F2437}"/>
              </a:ext>
            </a:extLst>
          </p:cNvPr>
          <p:cNvSpPr txBox="1"/>
          <p:nvPr/>
        </p:nvSpPr>
        <p:spPr>
          <a:xfrm>
            <a:off x="8079442" y="4597628"/>
            <a:ext cx="736099"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a:t>
            </a:r>
            <a:endParaRPr lang="zh-CN" altLang="en-US">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CB404E8F-2364-9AD6-CA92-F256274A3A8B}"/>
              </a:ext>
            </a:extLst>
          </p:cNvPr>
          <p:cNvSpPr txBox="1"/>
          <p:nvPr/>
        </p:nvSpPr>
        <p:spPr>
          <a:xfrm>
            <a:off x="8716847" y="4500639"/>
            <a:ext cx="364202" cy="523220"/>
          </a:xfrm>
          <a:prstGeom prst="rect">
            <a:avLst/>
          </a:prstGeom>
          <a:noFill/>
        </p:spPr>
        <p:txBody>
          <a:bodyPr wrap="none" rtlCol="0">
            <a:spAutoFit/>
          </a:bodyPr>
          <a:lstStyle/>
          <a:p>
            <a:r>
              <a:rPr lang="en-US" altLang="zh-CN" sz="2800"/>
              <a:t>+</a:t>
            </a:r>
            <a:endParaRPr lang="zh-CN" altLang="en-US" sz="2800"/>
          </a:p>
        </p:txBody>
      </p:sp>
      <p:sp>
        <p:nvSpPr>
          <p:cNvPr id="34" name="文本框 33">
            <a:extLst>
              <a:ext uri="{FF2B5EF4-FFF2-40B4-BE49-F238E27FC236}">
                <a16:creationId xmlns:a16="http://schemas.microsoft.com/office/drawing/2014/main" id="{53B7BD55-38F9-72C5-C665-0F15AEF469B8}"/>
              </a:ext>
            </a:extLst>
          </p:cNvPr>
          <p:cNvSpPr txBox="1"/>
          <p:nvPr/>
        </p:nvSpPr>
        <p:spPr>
          <a:xfrm>
            <a:off x="8930557" y="4573340"/>
            <a:ext cx="724009" cy="369332"/>
          </a:xfrm>
          <a:prstGeom prst="rect">
            <a:avLst/>
          </a:prstGeom>
          <a:noFill/>
        </p:spPr>
        <p:txBody>
          <a:bodyPr wrap="square">
            <a:spAutoFit/>
          </a:bodyPr>
          <a:lstStyle/>
          <a:p>
            <a:r>
              <a:rPr lang="zh-CN" altLang="en-US">
                <a:latin typeface="黑体" panose="02010609060101010101" pitchFamily="49" charset="-122"/>
                <a:ea typeface="黑体" panose="02010609060101010101" pitchFamily="49" charset="-122"/>
              </a:rPr>
              <a:t>能量</a:t>
            </a:r>
            <a:endParaRPr lang="zh-CN" altLang="en-US"/>
          </a:p>
        </p:txBody>
      </p:sp>
      <p:sp>
        <p:nvSpPr>
          <p:cNvPr id="35" name="文本框 34">
            <a:extLst>
              <a:ext uri="{FF2B5EF4-FFF2-40B4-BE49-F238E27FC236}">
                <a16:creationId xmlns:a16="http://schemas.microsoft.com/office/drawing/2014/main" id="{306906B4-EE0D-910D-4FF4-11B658A6CB2F}"/>
              </a:ext>
            </a:extLst>
          </p:cNvPr>
          <p:cNvSpPr txBox="1"/>
          <p:nvPr/>
        </p:nvSpPr>
        <p:spPr>
          <a:xfrm>
            <a:off x="3575720" y="5125169"/>
            <a:ext cx="77457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2NO</a:t>
            </a:r>
            <a:r>
              <a:rPr lang="en-US" altLang="zh-CN" baseline="-25000">
                <a:latin typeface="Times New Roman" panose="02020603050405020304" pitchFamily="18" charset="0"/>
                <a:cs typeface="Times New Roman" panose="02020603050405020304" pitchFamily="18" charset="0"/>
              </a:rPr>
              <a:t>2</a:t>
            </a:r>
            <a:r>
              <a:rPr lang="en-US" altLang="zh-CN" baseline="30000">
                <a:latin typeface="Times New Roman" panose="02020603050405020304" pitchFamily="18" charset="0"/>
                <a:cs typeface="Times New Roman" panose="02020603050405020304" pitchFamily="18" charset="0"/>
              </a:rPr>
              <a:t>-</a:t>
            </a:r>
            <a:endParaRPr lang="zh-CN" altLang="en-US" baseline="3000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4B03342A-443C-9325-918D-013EC5E89CD4}"/>
              </a:ext>
            </a:extLst>
          </p:cNvPr>
          <p:cNvSpPr txBox="1"/>
          <p:nvPr/>
        </p:nvSpPr>
        <p:spPr>
          <a:xfrm>
            <a:off x="4564331" y="5147952"/>
            <a:ext cx="44114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O</a:t>
            </a:r>
            <a:r>
              <a:rPr lang="en-US" altLang="zh-CN" baseline="-25000">
                <a:latin typeface="Times New Roman" panose="02020603050405020304" pitchFamily="18" charset="0"/>
                <a:cs typeface="Times New Roman" panose="02020603050405020304" pitchFamily="18" charset="0"/>
              </a:rPr>
              <a:t>2</a:t>
            </a:r>
            <a:endParaRPr lang="zh-CN" altLang="en-US">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1771D79D-AEC3-129C-C9DB-F293CECA0F6B}"/>
              </a:ext>
            </a:extLst>
          </p:cNvPr>
          <p:cNvSpPr txBox="1"/>
          <p:nvPr/>
        </p:nvSpPr>
        <p:spPr>
          <a:xfrm>
            <a:off x="4141381" y="5050963"/>
            <a:ext cx="364202" cy="523220"/>
          </a:xfrm>
          <a:prstGeom prst="rect">
            <a:avLst/>
          </a:prstGeom>
          <a:noFill/>
        </p:spPr>
        <p:txBody>
          <a:bodyPr wrap="none" rtlCol="0">
            <a:spAutoFit/>
          </a:bodyPr>
          <a:lstStyle/>
          <a:p>
            <a:r>
              <a:rPr lang="en-US" altLang="zh-CN" sz="2800"/>
              <a:t>+</a:t>
            </a:r>
            <a:endParaRPr lang="zh-CN" altLang="en-US" sz="2800"/>
          </a:p>
        </p:txBody>
      </p:sp>
      <p:cxnSp>
        <p:nvCxnSpPr>
          <p:cNvPr id="38" name="直接箭头连接符 37">
            <a:extLst>
              <a:ext uri="{FF2B5EF4-FFF2-40B4-BE49-F238E27FC236}">
                <a16:creationId xmlns:a16="http://schemas.microsoft.com/office/drawing/2014/main" id="{28DF1748-A96D-2E15-3CB0-F9285CDA5CBC}"/>
              </a:ext>
            </a:extLst>
          </p:cNvPr>
          <p:cNvCxnSpPr>
            <a:cxnSpLocks/>
          </p:cNvCxnSpPr>
          <p:nvPr/>
        </p:nvCxnSpPr>
        <p:spPr>
          <a:xfrm>
            <a:off x="5092050" y="5389079"/>
            <a:ext cx="11398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21">
            <a:extLst>
              <a:ext uri="{FF2B5EF4-FFF2-40B4-BE49-F238E27FC236}">
                <a16:creationId xmlns:a16="http://schemas.microsoft.com/office/drawing/2014/main" id="{FB5FEAB8-DDB3-FD06-B92C-1CCE7BA8C76A}"/>
              </a:ext>
            </a:extLst>
          </p:cNvPr>
          <p:cNvSpPr txBox="1">
            <a:spLocks noChangeArrowheads="1"/>
          </p:cNvSpPr>
          <p:nvPr/>
        </p:nvSpPr>
        <p:spPr bwMode="auto">
          <a:xfrm>
            <a:off x="4977147" y="4999627"/>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硝化杆菌属</a:t>
            </a:r>
          </a:p>
        </p:txBody>
      </p:sp>
      <p:sp>
        <p:nvSpPr>
          <p:cNvPr id="40" name="文本框 39">
            <a:extLst>
              <a:ext uri="{FF2B5EF4-FFF2-40B4-BE49-F238E27FC236}">
                <a16:creationId xmlns:a16="http://schemas.microsoft.com/office/drawing/2014/main" id="{F54D2826-4C9C-B51A-6CBC-D9D69CACDC6B}"/>
              </a:ext>
            </a:extLst>
          </p:cNvPr>
          <p:cNvSpPr txBox="1"/>
          <p:nvPr/>
        </p:nvSpPr>
        <p:spPr>
          <a:xfrm>
            <a:off x="6231925" y="5125169"/>
            <a:ext cx="77457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2NO</a:t>
            </a:r>
            <a:r>
              <a:rPr lang="en-US" altLang="zh-CN" baseline="-25000">
                <a:latin typeface="Times New Roman" panose="02020603050405020304" pitchFamily="18" charset="0"/>
                <a:cs typeface="Times New Roman" panose="02020603050405020304" pitchFamily="18" charset="0"/>
              </a:rPr>
              <a:t>3</a:t>
            </a:r>
            <a:r>
              <a:rPr lang="en-US" altLang="zh-CN" baseline="30000">
                <a:latin typeface="Times New Roman" panose="02020603050405020304" pitchFamily="18" charset="0"/>
                <a:cs typeface="Times New Roman" panose="02020603050405020304" pitchFamily="18" charset="0"/>
              </a:rPr>
              <a:t>-</a:t>
            </a:r>
            <a:endParaRPr lang="zh-CN" altLang="en-US" baseline="3000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07026596-2539-90AD-43E5-D7325748B9E5}"/>
              </a:ext>
            </a:extLst>
          </p:cNvPr>
          <p:cNvSpPr txBox="1"/>
          <p:nvPr/>
        </p:nvSpPr>
        <p:spPr>
          <a:xfrm>
            <a:off x="6883926" y="5066020"/>
            <a:ext cx="364202" cy="523220"/>
          </a:xfrm>
          <a:prstGeom prst="rect">
            <a:avLst/>
          </a:prstGeom>
          <a:noFill/>
        </p:spPr>
        <p:txBody>
          <a:bodyPr wrap="none" rtlCol="0">
            <a:spAutoFit/>
          </a:bodyPr>
          <a:lstStyle/>
          <a:p>
            <a:r>
              <a:rPr lang="en-US" altLang="zh-CN" sz="2800"/>
              <a:t>+</a:t>
            </a:r>
            <a:endParaRPr lang="zh-CN" altLang="en-US" sz="2800"/>
          </a:p>
        </p:txBody>
      </p:sp>
      <p:sp>
        <p:nvSpPr>
          <p:cNvPr id="42" name="文本框 41">
            <a:extLst>
              <a:ext uri="{FF2B5EF4-FFF2-40B4-BE49-F238E27FC236}">
                <a16:creationId xmlns:a16="http://schemas.microsoft.com/office/drawing/2014/main" id="{6B65D1FD-236E-9D6C-64C0-9B0830ACB9E8}"/>
              </a:ext>
            </a:extLst>
          </p:cNvPr>
          <p:cNvSpPr txBox="1"/>
          <p:nvPr/>
        </p:nvSpPr>
        <p:spPr>
          <a:xfrm>
            <a:off x="7100183" y="5138721"/>
            <a:ext cx="724009" cy="369332"/>
          </a:xfrm>
          <a:prstGeom prst="rect">
            <a:avLst/>
          </a:prstGeom>
          <a:noFill/>
        </p:spPr>
        <p:txBody>
          <a:bodyPr wrap="square">
            <a:spAutoFit/>
          </a:bodyPr>
          <a:lstStyle/>
          <a:p>
            <a:r>
              <a:rPr lang="zh-CN" altLang="en-US">
                <a:latin typeface="黑体" panose="02010609060101010101" pitchFamily="49" charset="-122"/>
                <a:ea typeface="黑体" panose="02010609060101010101" pitchFamily="49" charset="-122"/>
              </a:rPr>
              <a:t>能量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Rot="1" noChangeArrowheads="1"/>
          </p:cNvSpPr>
          <p:nvPr/>
        </p:nvSpPr>
        <p:spPr bwMode="auto">
          <a:xfrm>
            <a:off x="983432" y="1484314"/>
            <a:ext cx="10513168" cy="312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61950" indent="-36195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a:lnSpc>
                <a:spcPct val="130000"/>
              </a:lnSpc>
              <a:spcBef>
                <a:spcPct val="0"/>
              </a:spcBef>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硝化菌和亚硝化菌对环境条件呈现高度敏感性：严格要求高水平的氧；需要中性及微碱性条件，当</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pH=9.5</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以上时硝化细菌受到抑制，而在</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6.0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以下时亚硝化细菌被抑制；最适宜温度为</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，低于</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或高于</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40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时便不能活动。</a:t>
            </a:r>
          </a:p>
          <a:p>
            <a:pPr marL="0" indent="0">
              <a:lnSpc>
                <a:spcPct val="130000"/>
              </a:lnSpc>
              <a:spcBef>
                <a:spcPct val="0"/>
              </a:spcBef>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0">
              <a:lnSpc>
                <a:spcPct val="130000"/>
              </a:lnSpc>
              <a:spcBef>
                <a:spcPct val="0"/>
              </a:spcBef>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硝化意义：植物摄取氮的最为普遍形态是硝酸盐。水稻等植物可利用氨态氮，但这一氮形态对其他植物是有毒的。当肥料以铵盐或氨形态施入土壤时，上述微生物将它们转变成一般植物可利用的硝态氮。</a:t>
            </a:r>
          </a:p>
        </p:txBody>
      </p:sp>
      <p:sp>
        <p:nvSpPr>
          <p:cNvPr id="2" name="Text Box 5">
            <a:extLst>
              <a:ext uri="{FF2B5EF4-FFF2-40B4-BE49-F238E27FC236}">
                <a16:creationId xmlns:a16="http://schemas.microsoft.com/office/drawing/2014/main" id="{9EA90D32-1403-FB64-DE18-93EB25B31118}"/>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F4F1792-3A03-FC6F-9DFC-06E876E005E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102</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5"/>
          <p:cNvSpPr txBox="1">
            <a:spLocks noChangeArrowheads="1"/>
          </p:cNvSpPr>
          <p:nvPr/>
        </p:nvSpPr>
        <p:spPr bwMode="auto">
          <a:xfrm>
            <a:off x="1199456" y="1760484"/>
            <a:ext cx="1000911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Ⅰ.</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包括真菌和放线菌在内的多种微生物，能将硝酸盐还原为亚硝酸。</a:t>
            </a:r>
          </a:p>
          <a:p>
            <a:pPr eaLnBrk="1" hangingPunct="1">
              <a:spcBef>
                <a:spcPct val="50000"/>
              </a:spcBef>
              <a:buClrTx/>
              <a:buSzTx/>
              <a:buFont typeface="Wingdings" panose="05000000000000000000" pitchFamily="2" charset="2"/>
              <a:buNone/>
            </a:pPr>
            <a:endParaRPr lang="zh-CN" altLang="en-US"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Ⅱ.</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兼性厌氧假单胞菌属、色杆菌属等能使硝酸盐还原成氮气。</a:t>
            </a:r>
            <a:endParaRPr lang="en-US" altLang="zh-CN" sz="20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Ⅲ.</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梭状芽孢杆菌等常将硝酸盐还原成亚硝酸盐和氨，直接发生同化作用。</a:t>
            </a:r>
            <a:endPar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Tx/>
              <a:buSzTx/>
              <a:buFont typeface="Wingdings" panose="05000000000000000000" pitchFamily="2" charset="2"/>
              <a:buNone/>
            </a:pPr>
            <a:endPar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Tx/>
              <a:buSzTx/>
              <a:buFont typeface="Wingdings" panose="05000000000000000000" pitchFamily="2" charset="2"/>
              <a:buNone/>
            </a:pPr>
            <a:endParaRPr lang="zh-CN" altLang="en-US" sz="2400">
              <a:solidFill>
                <a:srgbClr val="3333CC"/>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722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237934"/>
            <a:ext cx="3672408" cy="39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53826F1F-7D6F-26EA-DEFA-FB0F738C8CA3}"/>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3AEE849-0407-2F7E-9DE1-8B08C0CD72E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103</a:t>
            </a:fld>
            <a:endParaRPr lang="en-US" altLang="zh-CN" sz="1800">
              <a:solidFill>
                <a:schemeClr val="tx1"/>
              </a:solidFill>
            </a:endParaRPr>
          </a:p>
        </p:txBody>
      </p:sp>
      <p:sp>
        <p:nvSpPr>
          <p:cNvPr id="5" name="文本框 4">
            <a:extLst>
              <a:ext uri="{FF2B5EF4-FFF2-40B4-BE49-F238E27FC236}">
                <a16:creationId xmlns:a16="http://schemas.microsoft.com/office/drawing/2014/main" id="{14E9EA9F-EEFB-F3F8-DF5D-C73BFF860729}"/>
              </a:ext>
            </a:extLst>
          </p:cNvPr>
          <p:cNvSpPr txBox="1"/>
          <p:nvPr/>
        </p:nvSpPr>
        <p:spPr>
          <a:xfrm>
            <a:off x="839416" y="1058393"/>
            <a:ext cx="10657184" cy="430887"/>
          </a:xfrm>
          <a:prstGeom prst="rect">
            <a:avLst/>
          </a:prstGeom>
          <a:noFill/>
        </p:spPr>
        <p:txBody>
          <a:bodyPr wrap="square">
            <a:spAutoFit/>
          </a:bodyPr>
          <a:lstStyle/>
          <a:p>
            <a:pPr marL="285750" indent="-285750">
              <a:buClr>
                <a:schemeClr val="tx1"/>
              </a:buClr>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反硝化：</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硝酸盐在通气不良条件下，通过微生物作用而还原的过程。 有三种情形：</a:t>
            </a:r>
            <a:endParaRPr lang="zh-CN" altLang="en-US" sz="2200"/>
          </a:p>
        </p:txBody>
      </p:sp>
      <p:pic>
        <p:nvPicPr>
          <p:cNvPr id="7" name="图片 6">
            <a:extLst>
              <a:ext uri="{FF2B5EF4-FFF2-40B4-BE49-F238E27FC236}">
                <a16:creationId xmlns:a16="http://schemas.microsoft.com/office/drawing/2014/main" id="{0ECB4FA7-453E-3315-C43A-13580A9D1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72" y="3222360"/>
            <a:ext cx="7632848" cy="1605321"/>
          </a:xfrm>
          <a:prstGeom prst="rect">
            <a:avLst/>
          </a:prstGeom>
        </p:spPr>
      </p:pic>
      <p:pic>
        <p:nvPicPr>
          <p:cNvPr id="9" name="图片 8">
            <a:extLst>
              <a:ext uri="{FF2B5EF4-FFF2-40B4-BE49-F238E27FC236}">
                <a16:creationId xmlns:a16="http://schemas.microsoft.com/office/drawing/2014/main" id="{28CEF7F6-5AC6-D850-9D8D-E558FE9B9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145" y="5461088"/>
            <a:ext cx="9348700" cy="6770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1E9588D9-5A58-6C5E-A849-F5168306CAC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DEEB6AC2-21CB-5D27-2522-0684483DA22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104</a:t>
            </a:fld>
            <a:endParaRPr lang="en-US" altLang="zh-CN" sz="1800">
              <a:solidFill>
                <a:schemeClr val="tx1"/>
              </a:solidFill>
            </a:endParaRPr>
          </a:p>
        </p:txBody>
      </p:sp>
      <p:sp>
        <p:nvSpPr>
          <p:cNvPr id="5" name="文本框 4">
            <a:extLst>
              <a:ext uri="{FF2B5EF4-FFF2-40B4-BE49-F238E27FC236}">
                <a16:creationId xmlns:a16="http://schemas.microsoft.com/office/drawing/2014/main" id="{A1320C49-A6A9-9A0C-56B4-DFFBB86DE8F7}"/>
              </a:ext>
            </a:extLst>
          </p:cNvPr>
          <p:cNvSpPr txBox="1"/>
          <p:nvPr/>
        </p:nvSpPr>
        <p:spPr>
          <a:xfrm>
            <a:off x="1019436" y="1287039"/>
            <a:ext cx="10153128" cy="4446217"/>
          </a:xfrm>
          <a:prstGeom prst="rect">
            <a:avLst/>
          </a:prstGeom>
          <a:noFill/>
        </p:spPr>
        <p:txBody>
          <a:bodyPr wrap="square">
            <a:spAutoFit/>
          </a:bodyPr>
          <a:lstStyle/>
          <a:p>
            <a:pPr marL="285750" indent="-285750" algn="l">
              <a:lnSpc>
                <a:spcPct val="130000"/>
              </a:lnSpc>
              <a:buFont typeface="Wingdings" panose="05000000000000000000" pitchFamily="2" charset="2"/>
              <a:buChar char="n"/>
            </a:pP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微生物进行反硝化的重要条件是厌氧环境，环境氧分压愈低，反硝化愈强。但是在某些通气情况下，例如在疏松土壤或曝气的活性污泥池中，除有硝化外，也可以见到反硝化发生。这两种作用常联在一起发生，很可能是环境中的氧气分布不均匀所致。反硝化要求的其他条件是：有丰富的有机物作为碳源和能源；硝酸盐作为氮源；</a:t>
            </a:r>
            <a:r>
              <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rPr>
              <a:t>pH </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一般是中性至微碱性；温度多为</a:t>
            </a:r>
            <a:r>
              <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rPr>
              <a:t>25 </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℃左右。</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pP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gn="l">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反硝化意义：过程中形成的氮气、一氧化二氮等气态无机氮的情况是造成土壤氮素损失、土肥力下降的重要原因之一。但在污水处理工程中却常增设反硝化装置，使气态无机氮逸出，以防止出水硝酸盐含量高而在排入水体后引起水体富营养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subTitle" idx="1"/>
          </p:nvPr>
        </p:nvSpPr>
        <p:spPr>
          <a:xfrm>
            <a:off x="1055440" y="3145529"/>
            <a:ext cx="10153128" cy="290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endParaRPr lang="en-US" altLang="zh-CN" sz="2400" baseline="30000">
              <a:ea typeface="宋体" panose="02010600030101010101" pitchFamily="2" charset="-122"/>
            </a:endParaRPr>
          </a:p>
          <a:p>
            <a:pPr>
              <a:spcBef>
                <a:spcPct val="0"/>
              </a:spcBef>
              <a:buClr>
                <a:srgbClr val="FF0000"/>
              </a:buClr>
            </a:pPr>
            <a:endParaRPr lang="zh-CN" altLang="en-US" sz="2400">
              <a:ea typeface="宋体" panose="02010600030101010101" pitchFamily="2" charset="-122"/>
            </a:endParaRPr>
          </a:p>
          <a:p>
            <a:pPr>
              <a:spcBef>
                <a:spcPct val="0"/>
              </a:spcBef>
            </a:pPr>
            <a:endParaRPr lang="zh-CN" altLang="en-US" sz="2400">
              <a:ea typeface="宋体" panose="02010600030101010101" pitchFamily="2" charset="-122"/>
            </a:endParaRPr>
          </a:p>
          <a:p>
            <a:pPr>
              <a:spcBef>
                <a:spcPct val="0"/>
              </a:spcBef>
            </a:pPr>
            <a:r>
              <a:rPr lang="zh-CN" altLang="en-US" sz="2400">
                <a:ea typeface="宋体" panose="02010600030101010101" pitchFamily="2" charset="-122"/>
              </a:rPr>
              <a:t>      </a:t>
            </a:r>
          </a:p>
          <a:p>
            <a:pPr>
              <a:spcBef>
                <a:spcPct val="0"/>
              </a:spcBef>
            </a:pPr>
            <a:r>
              <a:rPr lang="zh-CN" altLang="en-US" sz="2400">
                <a:ea typeface="宋体" panose="02010600030101010101" pitchFamily="2" charset="-122"/>
              </a:rPr>
              <a:t> </a:t>
            </a:r>
          </a:p>
          <a:p>
            <a:pPr algn="just">
              <a:lnSpc>
                <a:spcPct val="130000"/>
              </a:lnSpc>
              <a:spcBef>
                <a:spcPct val="0"/>
              </a:spcBef>
            </a:pPr>
            <a:r>
              <a:rPr lang="zh-CN" altLang="en-US" sz="2200">
                <a:latin typeface="黑体" panose="02010609060101010101" pitchFamily="49" charset="-122"/>
                <a:ea typeface="黑体" panose="02010609060101010101" pitchFamily="49" charset="-122"/>
              </a:rPr>
              <a:t>过量的无机氮经硝化经地表或地下水进入水体，造成不少水体富营养化和硝酸盐污染；地表高水平硝酸盐经反硝化产生的过剩氧化二氮，使一些环境科学家担心其上升到同温层，可能会引起大气臭氧层的耗损。</a:t>
            </a:r>
          </a:p>
        </p:txBody>
      </p:sp>
      <p:sp>
        <p:nvSpPr>
          <p:cNvPr id="139268" name="Text Box 12"/>
          <p:cNvSpPr txBox="1">
            <a:spLocks noChangeArrowheads="1"/>
          </p:cNvSpPr>
          <p:nvPr/>
        </p:nvSpPr>
        <p:spPr bwMode="auto">
          <a:xfrm>
            <a:off x="1087491" y="3168575"/>
            <a:ext cx="4032250" cy="135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30000"/>
              </a:lnSpc>
              <a:spcBef>
                <a:spcPct val="0"/>
              </a:spcBef>
              <a:buClr>
                <a:schemeClr val="tx1"/>
              </a:buClr>
              <a:buSzTx/>
              <a:buFont typeface="Arial" panose="020B0604020202020204" pitchFamily="34" charset="0"/>
              <a:buChar char="•"/>
            </a:pPr>
            <a:r>
              <a:rPr lang="zh-CN" altLang="en-US" sz="2200">
                <a:solidFill>
                  <a:schemeClr val="tx1"/>
                </a:solidFill>
                <a:latin typeface="黑体" panose="02010609060101010101" pitchFamily="49" charset="-122"/>
                <a:ea typeface="黑体" panose="02010609060101010101" pitchFamily="49" charset="-122"/>
              </a:rPr>
              <a:t>根瘤菌</a:t>
            </a:r>
          </a:p>
          <a:p>
            <a:pPr marL="342900" indent="-342900" eaLnBrk="1" hangingPunct="1">
              <a:lnSpc>
                <a:spcPct val="130000"/>
              </a:lnSpc>
              <a:spcBef>
                <a:spcPct val="0"/>
              </a:spcBef>
              <a:buClr>
                <a:schemeClr val="tx1"/>
              </a:buClr>
              <a:buSzTx/>
              <a:buFont typeface="Arial" panose="020B0604020202020204" pitchFamily="34" charset="0"/>
              <a:buChar char="•"/>
            </a:pPr>
            <a:r>
              <a:rPr lang="zh-CN" altLang="en-US" sz="2200">
                <a:solidFill>
                  <a:schemeClr val="tx1"/>
                </a:solidFill>
                <a:latin typeface="黑体" panose="02010609060101010101" pitchFamily="49" charset="-122"/>
                <a:ea typeface="黑体" panose="02010609060101010101" pitchFamily="49" charset="-122"/>
              </a:rPr>
              <a:t>厌气的梭状芽孢杆菌属</a:t>
            </a:r>
          </a:p>
          <a:p>
            <a:pPr marL="342900" indent="-342900" eaLnBrk="1" hangingPunct="1">
              <a:lnSpc>
                <a:spcPct val="130000"/>
              </a:lnSpc>
              <a:spcBef>
                <a:spcPct val="0"/>
              </a:spcBef>
              <a:buClr>
                <a:schemeClr val="tx1"/>
              </a:buClr>
              <a:buSzTx/>
              <a:buFont typeface="Arial" panose="020B0604020202020204" pitchFamily="34" charset="0"/>
              <a:buChar char="•"/>
            </a:pPr>
            <a:r>
              <a:rPr lang="zh-CN" altLang="en-US" sz="2200">
                <a:solidFill>
                  <a:schemeClr val="tx1"/>
                </a:solidFill>
                <a:latin typeface="黑体" panose="02010609060101010101" pitchFamily="49" charset="-122"/>
                <a:ea typeface="黑体" panose="02010609060101010101" pitchFamily="49" charset="-122"/>
              </a:rPr>
              <a:t>蓝细菌</a:t>
            </a:r>
          </a:p>
        </p:txBody>
      </p:sp>
      <p:sp>
        <p:nvSpPr>
          <p:cNvPr id="139269" name="Text Box 13"/>
          <p:cNvSpPr txBox="1">
            <a:spLocks noChangeArrowheads="1"/>
          </p:cNvSpPr>
          <p:nvPr/>
        </p:nvSpPr>
        <p:spPr bwMode="auto">
          <a:xfrm>
            <a:off x="3503712" y="2663186"/>
            <a:ext cx="5832648"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90000"/>
              </a:lnSpc>
              <a:spcBef>
                <a:spcPct val="0"/>
              </a:spcBef>
              <a:buFont typeface="Wingdings" panose="05000000000000000000" pitchFamily="2" charset="2"/>
              <a:buNone/>
            </a:pPr>
            <a:r>
              <a:rPr lang="en-US" altLang="zh-CN" sz="2200">
                <a:solidFill>
                  <a:schemeClr val="tx1"/>
                </a:solidFill>
                <a:latin typeface="Times New Roman" panose="02020603050405020304" pitchFamily="18" charset="0"/>
              </a:rPr>
              <a:t>3{CH</a:t>
            </a:r>
            <a:r>
              <a:rPr lang="en-US" altLang="zh-CN" sz="2200" baseline="-25000">
                <a:solidFill>
                  <a:schemeClr val="tx1"/>
                </a:solidFill>
                <a:latin typeface="Times New Roman" panose="02020603050405020304" pitchFamily="18" charset="0"/>
              </a:rPr>
              <a:t>2</a:t>
            </a:r>
            <a:r>
              <a:rPr lang="en-US" altLang="zh-CN" sz="2200">
                <a:solidFill>
                  <a:schemeClr val="tx1"/>
                </a:solidFill>
                <a:latin typeface="Times New Roman" panose="02020603050405020304" pitchFamily="18" charset="0"/>
              </a:rPr>
              <a:t>O} + 2N</a:t>
            </a:r>
            <a:r>
              <a:rPr lang="en-US" altLang="zh-CN" sz="2200" baseline="-25000">
                <a:solidFill>
                  <a:schemeClr val="tx1"/>
                </a:solidFill>
                <a:latin typeface="Times New Roman" panose="02020603050405020304" pitchFamily="18" charset="0"/>
              </a:rPr>
              <a:t>2</a:t>
            </a:r>
            <a:r>
              <a:rPr lang="en-US" altLang="zh-CN" sz="2200">
                <a:solidFill>
                  <a:schemeClr val="tx1"/>
                </a:solidFill>
                <a:latin typeface="Times New Roman" panose="02020603050405020304" pitchFamily="18" charset="0"/>
              </a:rPr>
              <a:t> + 3H</a:t>
            </a:r>
            <a:r>
              <a:rPr lang="en-US" altLang="zh-CN" sz="2200" baseline="-25000">
                <a:solidFill>
                  <a:schemeClr val="tx1"/>
                </a:solidFill>
                <a:latin typeface="Times New Roman" panose="02020603050405020304" pitchFamily="18" charset="0"/>
              </a:rPr>
              <a:t>2</a:t>
            </a:r>
            <a:r>
              <a:rPr lang="en-US" altLang="zh-CN" sz="2200">
                <a:solidFill>
                  <a:schemeClr val="tx1"/>
                </a:solidFill>
                <a:latin typeface="Times New Roman" panose="02020603050405020304" pitchFamily="18" charset="0"/>
              </a:rPr>
              <a:t>O + 4H</a:t>
            </a:r>
            <a:r>
              <a:rPr lang="en-US" altLang="zh-CN" sz="2200" baseline="30000">
                <a:solidFill>
                  <a:schemeClr val="tx1"/>
                </a:solidFill>
                <a:latin typeface="Times New Roman" panose="02020603050405020304" pitchFamily="18" charset="0"/>
              </a:rPr>
              <a:t>+</a:t>
            </a:r>
            <a:r>
              <a:rPr lang="en-US" altLang="zh-CN" sz="2200">
                <a:solidFill>
                  <a:schemeClr val="tx1"/>
                </a:solidFill>
                <a:latin typeface="Times New Roman" panose="02020603050405020304" pitchFamily="18" charset="0"/>
              </a:rPr>
              <a:t> → 3CO</a:t>
            </a:r>
            <a:r>
              <a:rPr lang="en-US" altLang="zh-CN" sz="2200" baseline="-25000">
                <a:solidFill>
                  <a:schemeClr val="tx1"/>
                </a:solidFill>
                <a:latin typeface="Times New Roman" panose="02020603050405020304" pitchFamily="18" charset="0"/>
              </a:rPr>
              <a:t>2</a:t>
            </a:r>
            <a:r>
              <a:rPr lang="en-US" altLang="zh-CN" sz="2200">
                <a:solidFill>
                  <a:schemeClr val="tx1"/>
                </a:solidFill>
                <a:latin typeface="Times New Roman" panose="02020603050405020304" pitchFamily="18" charset="0"/>
              </a:rPr>
              <a:t> + 4NH</a:t>
            </a:r>
            <a:r>
              <a:rPr lang="en-US" altLang="zh-CN" sz="2200" baseline="-25000">
                <a:solidFill>
                  <a:schemeClr val="tx1"/>
                </a:solidFill>
                <a:latin typeface="Times New Roman" panose="02020603050405020304" pitchFamily="18" charset="0"/>
              </a:rPr>
              <a:t>4</a:t>
            </a:r>
            <a:r>
              <a:rPr lang="en-US" altLang="zh-CN" sz="2200" baseline="30000">
                <a:solidFill>
                  <a:schemeClr val="tx1"/>
                </a:solidFill>
                <a:latin typeface="Times New Roman" panose="02020603050405020304" pitchFamily="18" charset="0"/>
              </a:rPr>
              <a:t>+</a:t>
            </a:r>
          </a:p>
        </p:txBody>
      </p:sp>
      <p:sp>
        <p:nvSpPr>
          <p:cNvPr id="2" name="Text Box 5">
            <a:extLst>
              <a:ext uri="{FF2B5EF4-FFF2-40B4-BE49-F238E27FC236}">
                <a16:creationId xmlns:a16="http://schemas.microsoft.com/office/drawing/2014/main" id="{DD8D8A6F-1C68-F06B-05DD-DB1567E1133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4B1A180-9528-7A50-E4EA-643A399B264E}"/>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105</a:t>
            </a:fld>
            <a:endParaRPr lang="en-US" altLang="zh-CN" sz="1800">
              <a:solidFill>
                <a:schemeClr val="tx1"/>
              </a:solidFill>
            </a:endParaRPr>
          </a:p>
        </p:txBody>
      </p:sp>
      <p:sp>
        <p:nvSpPr>
          <p:cNvPr id="5" name="文本框 4">
            <a:extLst>
              <a:ext uri="{FF2B5EF4-FFF2-40B4-BE49-F238E27FC236}">
                <a16:creationId xmlns:a16="http://schemas.microsoft.com/office/drawing/2014/main" id="{C764FD60-EFDE-DFB1-A764-C825A15D8A6E}"/>
              </a:ext>
            </a:extLst>
          </p:cNvPr>
          <p:cNvSpPr txBox="1"/>
          <p:nvPr/>
        </p:nvSpPr>
        <p:spPr>
          <a:xfrm>
            <a:off x="1055440" y="1052736"/>
            <a:ext cx="10441160" cy="1365374"/>
          </a:xfrm>
          <a:prstGeom prst="rect">
            <a:avLst/>
          </a:prstGeom>
          <a:noFill/>
        </p:spPr>
        <p:txBody>
          <a:bodyPr wrap="square">
            <a:spAutoFit/>
          </a:bodyPr>
          <a:lstStyle/>
          <a:p>
            <a:pPr>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固氮：</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微生物</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的作用把分子氮转化为氨的过程。此时，氨不释放到环境中，而是继续在机体内进行转化合成氨基酸，组成自身蛋白质等。固氮必须在固氮酶催化下进行，其总反应方程式表示为：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4" name="Text Box 27"/>
          <p:cNvSpPr txBox="1">
            <a:spLocks noChangeArrowheads="1"/>
          </p:cNvSpPr>
          <p:nvPr/>
        </p:nvSpPr>
        <p:spPr bwMode="auto">
          <a:xfrm>
            <a:off x="1916255" y="4718634"/>
            <a:ext cx="8100194"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硫酸盐和亚硫酸盐在微生物作用下还原，最后生成硫化氢的过程称为</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反硫化</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 name="Text Box 5">
            <a:extLst>
              <a:ext uri="{FF2B5EF4-FFF2-40B4-BE49-F238E27FC236}">
                <a16:creationId xmlns:a16="http://schemas.microsoft.com/office/drawing/2014/main" id="{9CBEFD86-4937-0414-29E5-68BABE1E5A1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7F594E0B-4BF6-BD68-50B0-D69984B80C6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106</a:t>
            </a:fld>
            <a:endParaRPr lang="en-US" altLang="zh-CN" sz="1800">
              <a:solidFill>
                <a:schemeClr val="tx1"/>
              </a:solidFill>
            </a:endParaRPr>
          </a:p>
        </p:txBody>
      </p:sp>
      <p:sp>
        <p:nvSpPr>
          <p:cNvPr id="4" name="Rectangle 5">
            <a:extLst>
              <a:ext uri="{FF2B5EF4-FFF2-40B4-BE49-F238E27FC236}">
                <a16:creationId xmlns:a16="http://schemas.microsoft.com/office/drawing/2014/main" id="{F56F997F-E457-3D91-00BA-4EB570FBC1C6}"/>
              </a:ext>
            </a:extLst>
          </p:cNvPr>
          <p:cNvSpPr>
            <a:spLocks noChangeArrowheads="1"/>
          </p:cNvSpPr>
          <p:nvPr/>
        </p:nvSpPr>
        <p:spPr bwMode="auto">
          <a:xfrm>
            <a:off x="623392" y="1043442"/>
            <a:ext cx="36734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）硫的微生物转化</a:t>
            </a:r>
          </a:p>
        </p:txBody>
      </p:sp>
      <p:grpSp>
        <p:nvGrpSpPr>
          <p:cNvPr id="9" name="组合 8">
            <a:extLst>
              <a:ext uri="{FF2B5EF4-FFF2-40B4-BE49-F238E27FC236}">
                <a16:creationId xmlns:a16="http://schemas.microsoft.com/office/drawing/2014/main" id="{A158E7B1-4EAE-A724-3105-E5DC352AE3C6}"/>
              </a:ext>
            </a:extLst>
          </p:cNvPr>
          <p:cNvGrpSpPr/>
          <p:nvPr/>
        </p:nvGrpSpPr>
        <p:grpSpPr>
          <a:xfrm>
            <a:off x="1855268" y="1762704"/>
            <a:ext cx="8236470" cy="2351081"/>
            <a:chOff x="1675953" y="1606441"/>
            <a:chExt cx="8236470" cy="2351081"/>
          </a:xfrm>
        </p:grpSpPr>
        <p:sp>
          <p:nvSpPr>
            <p:cNvPr id="146436" name="Text Box 18"/>
            <p:cNvSpPr txBox="1">
              <a:spLocks noChangeArrowheads="1"/>
            </p:cNvSpPr>
            <p:nvPr/>
          </p:nvSpPr>
          <p:spPr bwMode="auto">
            <a:xfrm>
              <a:off x="1675953" y="2409336"/>
              <a:ext cx="1800225"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环境中硫的存在形式</a:t>
              </a:r>
            </a:p>
          </p:txBody>
        </p:sp>
        <p:sp>
          <p:nvSpPr>
            <p:cNvPr id="146438" name="Text Box 21"/>
            <p:cNvSpPr txBox="1">
              <a:spLocks noChangeArrowheads="1"/>
            </p:cNvSpPr>
            <p:nvPr/>
          </p:nvSpPr>
          <p:spPr bwMode="auto">
            <a:xfrm>
              <a:off x="3659877" y="1754151"/>
              <a:ext cx="1728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单质硫</a:t>
              </a:r>
            </a:p>
          </p:txBody>
        </p:sp>
        <p:sp>
          <p:nvSpPr>
            <p:cNvPr id="146439" name="Text Box 22"/>
            <p:cNvSpPr txBox="1">
              <a:spLocks noChangeArrowheads="1"/>
            </p:cNvSpPr>
            <p:nvPr/>
          </p:nvSpPr>
          <p:spPr bwMode="auto">
            <a:xfrm>
              <a:off x="3657151" y="2655280"/>
              <a:ext cx="22320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无机硫化合物</a:t>
              </a:r>
            </a:p>
          </p:txBody>
        </p:sp>
        <p:sp>
          <p:nvSpPr>
            <p:cNvPr id="146440" name="Text Box 23"/>
            <p:cNvSpPr txBox="1">
              <a:spLocks noChangeArrowheads="1"/>
            </p:cNvSpPr>
            <p:nvPr/>
          </p:nvSpPr>
          <p:spPr bwMode="auto">
            <a:xfrm>
              <a:off x="3618603" y="3518271"/>
              <a:ext cx="2206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有机硫化合物：</a:t>
              </a:r>
            </a:p>
          </p:txBody>
        </p:sp>
        <p:sp>
          <p:nvSpPr>
            <p:cNvPr id="146442" name="Text Box 25"/>
            <p:cNvSpPr txBox="1">
              <a:spLocks noChangeArrowheads="1"/>
            </p:cNvSpPr>
            <p:nvPr/>
          </p:nvSpPr>
          <p:spPr bwMode="auto">
            <a:xfrm>
              <a:off x="6005918" y="1606441"/>
              <a:ext cx="3906505" cy="13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硫化氢和单质硫在微生物作用下进行</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氧化</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，最后生成硫酸的过程称为</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硫化</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46443" name="Text Box 26"/>
            <p:cNvSpPr txBox="1">
              <a:spLocks noChangeArrowheads="1"/>
            </p:cNvSpPr>
            <p:nvPr/>
          </p:nvSpPr>
          <p:spPr bwMode="auto">
            <a:xfrm>
              <a:off x="6005918" y="3526635"/>
              <a:ext cx="3671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含硫的氨基酸、磺氨酸等。</a:t>
              </a:r>
            </a:p>
          </p:txBody>
        </p:sp>
        <p:sp>
          <p:nvSpPr>
            <p:cNvPr id="7" name="左大括号 6">
              <a:extLst>
                <a:ext uri="{FF2B5EF4-FFF2-40B4-BE49-F238E27FC236}">
                  <a16:creationId xmlns:a16="http://schemas.microsoft.com/office/drawing/2014/main" id="{55282E29-0BFC-00C8-9AD7-55541A1E93C8}"/>
                </a:ext>
              </a:extLst>
            </p:cNvPr>
            <p:cNvSpPr/>
            <p:nvPr/>
          </p:nvSpPr>
          <p:spPr>
            <a:xfrm>
              <a:off x="3253031" y="1968339"/>
              <a:ext cx="365572" cy="1830385"/>
            </a:xfrm>
            <a:prstGeom prst="leftBrace">
              <a:avLst>
                <a:gd name="adj1" fmla="val 63705"/>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8" name="右大括号 7">
              <a:extLst>
                <a:ext uri="{FF2B5EF4-FFF2-40B4-BE49-F238E27FC236}">
                  <a16:creationId xmlns:a16="http://schemas.microsoft.com/office/drawing/2014/main" id="{BF5B1C6B-34E2-4A56-E3D2-B2B8916CB31B}"/>
                </a:ext>
              </a:extLst>
            </p:cNvPr>
            <p:cNvSpPr/>
            <p:nvPr/>
          </p:nvSpPr>
          <p:spPr>
            <a:xfrm>
              <a:off x="5646350" y="1889366"/>
              <a:ext cx="281374" cy="1008112"/>
            </a:xfrm>
            <a:prstGeom prst="rightBrace">
              <a:avLst>
                <a:gd name="adj1" fmla="val 30152"/>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subTitle" idx="1"/>
          </p:nvPr>
        </p:nvSpPr>
        <p:spPr>
          <a:xfrm>
            <a:off x="1055440" y="3913068"/>
            <a:ext cx="10081120" cy="2496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pPr>
            <a:r>
              <a:rPr lang="en-US" altLang="zh-CN" sz="2200">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 → S → SO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4</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baseline="30000">
                <a:latin typeface="Times New Roman" panose="02020603050405020304" pitchFamily="18" charset="0"/>
                <a:ea typeface="黑体" panose="02010609060101010101" pitchFamily="49" charset="-122"/>
                <a:cs typeface="Times New Roman" panose="02020603050405020304" pitchFamily="18" charset="0"/>
              </a:rPr>
              <a:t>－</a:t>
            </a:r>
          </a:p>
          <a:p>
            <a:pPr>
              <a:lnSpc>
                <a:spcPct val="130000"/>
              </a:lnSpc>
              <a:spcBef>
                <a:spcPct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增加土壤中植物硫素营养、消除环境中硫化氢危害。以</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硫杆菌</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硫磺菌</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最为重要。</a:t>
            </a:r>
          </a:p>
          <a:p>
            <a:pPr>
              <a:lnSpc>
                <a:spcPct val="130000"/>
              </a:lnSpc>
              <a:spcBef>
                <a:spcPct val="0"/>
              </a:spcBef>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2H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 + 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2H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 + 2S </a:t>
            </a:r>
          </a:p>
          <a:p>
            <a:pPr>
              <a:lnSpc>
                <a:spcPct val="130000"/>
              </a:lnSpc>
              <a:spcBef>
                <a:spcPct val="0"/>
              </a:spcBef>
            </a:pPr>
            <a:r>
              <a:rPr lang="en-US" altLang="zh-CN" sz="2200">
                <a:latin typeface="Times New Roman" panose="02020603050405020304" pitchFamily="18" charset="0"/>
                <a:ea typeface="黑体" panose="02010609060101010101" pitchFamily="49" charset="-122"/>
                <a:cs typeface="Times New Roman" panose="02020603050405020304" pitchFamily="18" charset="0"/>
              </a:rPr>
              <a:t>2S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 → 2H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4</a:t>
            </a:r>
          </a:p>
          <a:p>
            <a:pPr>
              <a:lnSpc>
                <a:spcPct val="130000"/>
              </a:lnSpc>
              <a:spcBef>
                <a:spcPct val="0"/>
              </a:spcBef>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Na</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+ 2O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 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 → Na</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4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SO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4</a:t>
            </a:r>
          </a:p>
          <a:p>
            <a:pPr algn="l">
              <a:spcBef>
                <a:spcPct val="0"/>
              </a:spcBef>
            </a:pPr>
            <a:endParaRPr lang="zh-CN" altLang="en-US" sz="2200" baseline="-250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47460" name="Group 10"/>
          <p:cNvGrpSpPr/>
          <p:nvPr/>
        </p:nvGrpSpPr>
        <p:grpSpPr bwMode="auto">
          <a:xfrm>
            <a:off x="3269108" y="2495431"/>
            <a:ext cx="8459788" cy="950913"/>
            <a:chOff x="431" y="2509"/>
            <a:chExt cx="4989" cy="599"/>
          </a:xfrm>
        </p:grpSpPr>
        <p:sp>
          <p:nvSpPr>
            <p:cNvPr id="147468" name="Text Box 11"/>
            <p:cNvSpPr txBox="1">
              <a:spLocks noChangeArrowheads="1"/>
            </p:cNvSpPr>
            <p:nvPr/>
          </p:nvSpPr>
          <p:spPr bwMode="auto">
            <a:xfrm>
              <a:off x="431" y="2614"/>
              <a:ext cx="4989"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HS-CH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-CH-COOH             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-C-COOH +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 + NH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endPar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NH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7469" name="Text Box 12"/>
            <p:cNvSpPr txBox="1">
              <a:spLocks noChangeArrowheads="1"/>
            </p:cNvSpPr>
            <p:nvPr/>
          </p:nvSpPr>
          <p:spPr bwMode="auto">
            <a:xfrm>
              <a:off x="1675" y="2509"/>
              <a:ext cx="63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厌氧</a:t>
              </a:r>
            </a:p>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细菌</a:t>
              </a:r>
            </a:p>
          </p:txBody>
        </p:sp>
        <p:sp>
          <p:nvSpPr>
            <p:cNvPr id="281613" name="Line 13"/>
            <p:cNvSpPr>
              <a:spLocks noChangeShapeType="1"/>
            </p:cNvSpPr>
            <p:nvPr/>
          </p:nvSpPr>
          <p:spPr bwMode="auto">
            <a:xfrm>
              <a:off x="1631" y="2757"/>
              <a:ext cx="39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1614" name="Line 14"/>
            <p:cNvSpPr>
              <a:spLocks noChangeShapeType="1"/>
            </p:cNvSpPr>
            <p:nvPr/>
          </p:nvSpPr>
          <p:spPr bwMode="auto">
            <a:xfrm>
              <a:off x="1030" y="2778"/>
              <a:ext cx="0" cy="15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1615" name="Line 15"/>
            <p:cNvSpPr>
              <a:spLocks noChangeShapeType="1"/>
            </p:cNvSpPr>
            <p:nvPr/>
          </p:nvSpPr>
          <p:spPr bwMode="auto">
            <a:xfrm>
              <a:off x="2438" y="2802"/>
              <a:ext cx="0" cy="126"/>
            </a:xfrm>
            <a:prstGeom prst="line">
              <a:avLst/>
            </a:prstGeom>
            <a:noFill/>
            <a:ln w="38100" cmpd="dbl">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147461" name="Group 4"/>
          <p:cNvGrpSpPr/>
          <p:nvPr/>
        </p:nvGrpSpPr>
        <p:grpSpPr bwMode="auto">
          <a:xfrm>
            <a:off x="3287688" y="1542931"/>
            <a:ext cx="8532813" cy="963613"/>
            <a:chOff x="385" y="1457"/>
            <a:chExt cx="4989" cy="607"/>
          </a:xfrm>
        </p:grpSpPr>
        <p:sp>
          <p:nvSpPr>
            <p:cNvPr id="147463" name="Text Box 5"/>
            <p:cNvSpPr txBox="1">
              <a:spLocks noChangeArrowheads="1"/>
            </p:cNvSpPr>
            <p:nvPr/>
          </p:nvSpPr>
          <p:spPr bwMode="auto">
            <a:xfrm>
              <a:off x="385" y="1570"/>
              <a:ext cx="4989"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HS-CH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-CH-COOH             CH</a:t>
              </a:r>
              <a:r>
                <a:rPr lang="en-US" altLang="zh-CN" sz="1800" baseline="-25000">
                  <a:solidFill>
                    <a:schemeClr val="tx1"/>
                  </a:solidFill>
                  <a:latin typeface="Times New Roman" panose="02020603050405020304" pitchFamily="18" charset="0"/>
                  <a:cs typeface="Times New Roman" panose="02020603050405020304" pitchFamily="18" charset="0"/>
                </a:rPr>
                <a:t>3</a:t>
              </a:r>
              <a:r>
                <a:rPr lang="en-US" altLang="zh-CN" sz="1800">
                  <a:solidFill>
                    <a:schemeClr val="tx1"/>
                  </a:solidFill>
                  <a:latin typeface="Times New Roman" panose="02020603050405020304" pitchFamily="18" charset="0"/>
                  <a:cs typeface="Times New Roman" panose="02020603050405020304" pitchFamily="18" charset="0"/>
                </a:rPr>
                <a:t>-C-COOH + 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SO</a:t>
              </a:r>
              <a:r>
                <a:rPr lang="en-US" altLang="zh-CN" sz="1800" baseline="-25000">
                  <a:solidFill>
                    <a:schemeClr val="tx1"/>
                  </a:solidFill>
                  <a:latin typeface="Times New Roman" panose="02020603050405020304" pitchFamily="18" charset="0"/>
                  <a:cs typeface="Times New Roman" panose="02020603050405020304" pitchFamily="18" charset="0"/>
                </a:rPr>
                <a:t>4</a:t>
              </a:r>
              <a:r>
                <a:rPr lang="en-US" altLang="zh-CN" sz="1800">
                  <a:solidFill>
                    <a:schemeClr val="tx1"/>
                  </a:solidFill>
                  <a:latin typeface="Times New Roman" panose="02020603050405020304" pitchFamily="18" charset="0"/>
                  <a:cs typeface="Times New Roman" panose="02020603050405020304" pitchFamily="18" charset="0"/>
                </a:rPr>
                <a:t> + NH</a:t>
              </a:r>
              <a:r>
                <a:rPr lang="en-US" altLang="zh-CN" sz="1800" baseline="-25000">
                  <a:solidFill>
                    <a:schemeClr val="tx1"/>
                  </a:solidFill>
                  <a:latin typeface="Times New Roman" panose="02020603050405020304" pitchFamily="18" charset="0"/>
                  <a:cs typeface="Times New Roman" panose="02020603050405020304" pitchFamily="18" charset="0"/>
                </a:rPr>
                <a:t>4</a:t>
              </a:r>
              <a:r>
                <a:rPr lang="en-US" altLang="zh-CN" sz="1800" baseline="30000">
                  <a:solidFill>
                    <a:schemeClr val="tx1"/>
                  </a:solidFill>
                  <a:latin typeface="Times New Roman" panose="02020603050405020304" pitchFamily="18" charset="0"/>
                  <a:cs typeface="Times New Roman" panose="02020603050405020304" pitchFamily="18" charset="0"/>
                </a:rPr>
                <a:t>+</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              NH</a:t>
              </a:r>
              <a:r>
                <a:rPr lang="en-US" altLang="zh-CN" sz="1800" baseline="-25000">
                  <a:solidFill>
                    <a:schemeClr val="tx1"/>
                  </a:solidFill>
                  <a:latin typeface="Times New Roman" panose="02020603050405020304" pitchFamily="18" charset="0"/>
                  <a:cs typeface="Times New Roman" panose="02020603050405020304" pitchFamily="18" charset="0"/>
                </a:rPr>
                <a:t>2                                                    </a:t>
              </a:r>
              <a:r>
                <a:rPr lang="en-US" altLang="zh-CN" sz="1800">
                  <a:solidFill>
                    <a:schemeClr val="tx1"/>
                  </a:solidFill>
                  <a:latin typeface="Times New Roman" panose="02020603050405020304" pitchFamily="18" charset="0"/>
                  <a:cs typeface="Times New Roman" panose="02020603050405020304" pitchFamily="18" charset="0"/>
                </a:rPr>
                <a:t>O</a:t>
              </a:r>
              <a:endParaRPr lang="en-US" altLang="zh-CN" sz="1800" baseline="-25000">
                <a:solidFill>
                  <a:schemeClr val="tx1"/>
                </a:solidFill>
                <a:latin typeface="Times New Roman" panose="02020603050405020304" pitchFamily="18" charset="0"/>
                <a:cs typeface="Times New Roman" panose="02020603050405020304" pitchFamily="18" charset="0"/>
              </a:endParaRPr>
            </a:p>
          </p:txBody>
        </p:sp>
        <p:sp>
          <p:nvSpPr>
            <p:cNvPr id="147464" name="Text Box 6"/>
            <p:cNvSpPr txBox="1">
              <a:spLocks noChangeArrowheads="1"/>
            </p:cNvSpPr>
            <p:nvPr/>
          </p:nvSpPr>
          <p:spPr bwMode="auto">
            <a:xfrm>
              <a:off x="1606" y="1457"/>
              <a:ext cx="63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cs typeface="Times New Roman" panose="02020603050405020304" pitchFamily="18" charset="0"/>
                </a:rPr>
                <a:t>好氧</a:t>
              </a:r>
            </a:p>
            <a:p>
              <a:pPr eaLnBrk="1" hangingPunct="1">
                <a:spcBef>
                  <a:spcPct val="5000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cs typeface="Times New Roman" panose="02020603050405020304" pitchFamily="18" charset="0"/>
                </a:rPr>
                <a:t>细菌</a:t>
              </a:r>
            </a:p>
          </p:txBody>
        </p:sp>
        <p:sp>
          <p:nvSpPr>
            <p:cNvPr id="281607" name="Line 7"/>
            <p:cNvSpPr>
              <a:spLocks noChangeShapeType="1"/>
            </p:cNvSpPr>
            <p:nvPr/>
          </p:nvSpPr>
          <p:spPr bwMode="auto">
            <a:xfrm flipH="1">
              <a:off x="975" y="1737"/>
              <a:ext cx="0" cy="153"/>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1608" name="Line 8"/>
            <p:cNvSpPr>
              <a:spLocks noChangeShapeType="1"/>
            </p:cNvSpPr>
            <p:nvPr/>
          </p:nvSpPr>
          <p:spPr bwMode="auto">
            <a:xfrm>
              <a:off x="2364" y="1753"/>
              <a:ext cx="0" cy="121"/>
            </a:xfrm>
            <a:prstGeom prst="line">
              <a:avLst/>
            </a:prstGeom>
            <a:noFill/>
            <a:ln w="38100" cmpd="dbl">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1609" name="Line 9"/>
            <p:cNvSpPr>
              <a:spLocks noChangeShapeType="1"/>
            </p:cNvSpPr>
            <p:nvPr/>
          </p:nvSpPr>
          <p:spPr bwMode="auto">
            <a:xfrm>
              <a:off x="1613" y="1708"/>
              <a:ext cx="372"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47462" name="Rectangle 3"/>
          <p:cNvSpPr txBox="1">
            <a:spLocks noChangeArrowheads="1"/>
          </p:cNvSpPr>
          <p:nvPr/>
        </p:nvSpPr>
        <p:spPr bwMode="auto">
          <a:xfrm>
            <a:off x="919808" y="3420944"/>
            <a:ext cx="10945216" cy="4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
                <a:schemeClr val="tx1"/>
              </a:buCl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硫化</a:t>
            </a:r>
          </a:p>
        </p:txBody>
      </p:sp>
      <p:sp>
        <p:nvSpPr>
          <p:cNvPr id="2" name="Text Box 5">
            <a:extLst>
              <a:ext uri="{FF2B5EF4-FFF2-40B4-BE49-F238E27FC236}">
                <a16:creationId xmlns:a16="http://schemas.microsoft.com/office/drawing/2014/main" id="{D1271A32-3B8F-0A32-7DB5-4F9ED49DC0E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7C14134-8850-4F90-03D9-A4F1DF69D63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107</a:t>
            </a:fld>
            <a:endParaRPr lang="en-US" altLang="zh-CN" sz="1800">
              <a:solidFill>
                <a:schemeClr val="tx1"/>
              </a:solidFill>
            </a:endParaRPr>
          </a:p>
        </p:txBody>
      </p:sp>
      <p:sp>
        <p:nvSpPr>
          <p:cNvPr id="4" name="Rectangle 3">
            <a:extLst>
              <a:ext uri="{FF2B5EF4-FFF2-40B4-BE49-F238E27FC236}">
                <a16:creationId xmlns:a16="http://schemas.microsoft.com/office/drawing/2014/main" id="{64AEBD9E-55E2-CD46-C859-830F41FA6F5A}"/>
              </a:ext>
            </a:extLst>
          </p:cNvPr>
          <p:cNvSpPr txBox="1">
            <a:spLocks noChangeArrowheads="1"/>
          </p:cNvSpPr>
          <p:nvPr/>
        </p:nvSpPr>
        <p:spPr bwMode="auto">
          <a:xfrm>
            <a:off x="919808" y="1011239"/>
            <a:ext cx="10945216" cy="4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
                <a:schemeClr val="tx1"/>
              </a:buCl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有机硫在好氧条件下转化为</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SO</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；在厌氧条件下转化为</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subTitle" idx="1"/>
          </p:nvPr>
        </p:nvSpPr>
        <p:spPr>
          <a:xfrm>
            <a:off x="1199456" y="2564904"/>
            <a:ext cx="9144000" cy="1496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0"/>
              </a:spcBef>
            </a:pPr>
            <a:r>
              <a:rPr lang="en-US" altLang="zh-CN" sz="1800">
                <a:latin typeface="Times New Roman" panose="02020603050405020304" pitchFamily="18" charset="0"/>
                <a:ea typeface="宋体" panose="02010600030101010101" pitchFamily="2" charset="-122"/>
                <a:cs typeface="Times New Roman" panose="02020603050405020304" pitchFamily="18" charset="0"/>
              </a:rPr>
              <a:t>C</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6</a:t>
            </a:r>
            <a:r>
              <a:rPr lang="en-US" altLang="zh-CN" sz="1800">
                <a:latin typeface="Times New Roman" panose="02020603050405020304" pitchFamily="18" charset="0"/>
                <a:ea typeface="宋体" panose="02010600030101010101" pitchFamily="2" charset="-122"/>
                <a:cs typeface="Times New Roman" panose="02020603050405020304" pitchFamily="18" charset="0"/>
              </a:rPr>
              <a:t>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12</a:t>
            </a:r>
            <a:r>
              <a:rPr lang="en-US" altLang="zh-CN" sz="1800">
                <a:latin typeface="Times New Roman" panose="02020603050405020304" pitchFamily="18" charset="0"/>
                <a:ea typeface="宋体" panose="02010600030101010101" pitchFamily="2" charset="-122"/>
                <a:cs typeface="Times New Roman" panose="02020603050405020304" pitchFamily="18" charset="0"/>
              </a:rPr>
              <a:t>O</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6</a:t>
            </a:r>
            <a:r>
              <a:rPr lang="en-US" altLang="zh-CN" sz="180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a:latin typeface="Times New Roman" panose="02020603050405020304" pitchFamily="18" charset="0"/>
                <a:ea typeface="宋体" panose="02010600030101010101" pitchFamily="2" charset="-122"/>
                <a:cs typeface="Times New Roman" panose="02020603050405020304" pitchFamily="18" charset="0"/>
              </a:rPr>
              <a:t>3H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SO</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4</a:t>
            </a:r>
            <a:r>
              <a:rPr lang="en-US" altLang="zh-CN" sz="1800">
                <a:latin typeface="Times New Roman" panose="02020603050405020304" pitchFamily="18" charset="0"/>
                <a:ea typeface="宋体" panose="02010600030101010101" pitchFamily="2" charset="-122"/>
                <a:cs typeface="Times New Roman" panose="02020603050405020304" pitchFamily="18" charset="0"/>
              </a:rPr>
              <a:t> → 6CO</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 + 6H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O + 3H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S</a:t>
            </a:r>
          </a:p>
          <a:p>
            <a:pPr>
              <a:lnSpc>
                <a:spcPct val="130000"/>
              </a:lnSpc>
              <a:spcBef>
                <a:spcPct val="0"/>
              </a:spcBef>
            </a:pPr>
            <a:endParaRPr lang="zh-CN" altLang="en-US" sz="18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spcBef>
                <a:spcPct val="0"/>
              </a:spcBef>
            </a:pPr>
            <a:r>
              <a:rPr lang="en-US" altLang="zh-CN" sz="1800">
                <a:latin typeface="Times New Roman" panose="02020603050405020304" pitchFamily="18" charset="0"/>
                <a:ea typeface="宋体" panose="02010600030101010101" pitchFamily="2" charset="-122"/>
                <a:cs typeface="Times New Roman" panose="02020603050405020304" pitchFamily="18" charset="0"/>
              </a:rPr>
              <a:t>         2CH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3</a:t>
            </a:r>
            <a:r>
              <a:rPr lang="en-US" altLang="zh-CN" sz="1800">
                <a:latin typeface="Times New Roman" panose="02020603050405020304" pitchFamily="18" charset="0"/>
                <a:ea typeface="宋体" panose="02010600030101010101" pitchFamily="2" charset="-122"/>
                <a:cs typeface="Times New Roman" panose="02020603050405020304" pitchFamily="18" charset="0"/>
              </a:rPr>
              <a:t>CH(OH)COOH + 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SO</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4</a:t>
            </a:r>
            <a:r>
              <a:rPr lang="en-US" altLang="zh-CN" sz="1800">
                <a:latin typeface="Times New Roman" panose="02020603050405020304" pitchFamily="18" charset="0"/>
                <a:ea typeface="宋体" panose="02010600030101010101" pitchFamily="2" charset="-122"/>
                <a:cs typeface="Times New Roman" panose="02020603050405020304" pitchFamily="18" charset="0"/>
              </a:rPr>
              <a:t> → 2CH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3</a:t>
            </a:r>
            <a:r>
              <a:rPr lang="en-US" altLang="zh-CN" sz="1800">
                <a:latin typeface="Times New Roman" panose="02020603050405020304" pitchFamily="18" charset="0"/>
                <a:ea typeface="宋体" panose="02010600030101010101" pitchFamily="2" charset="-122"/>
                <a:cs typeface="Times New Roman" panose="02020603050405020304" pitchFamily="18" charset="0"/>
              </a:rPr>
              <a:t>COOH + 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S + 2H</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a:latin typeface="Times New Roman" panose="02020603050405020304" pitchFamily="18" charset="0"/>
                <a:ea typeface="宋体" panose="02010600030101010101" pitchFamily="2" charset="-122"/>
                <a:cs typeface="Times New Roman" panose="02020603050405020304" pitchFamily="18" charset="0"/>
              </a:rPr>
              <a:t>O + 2CO</a:t>
            </a:r>
            <a:r>
              <a:rPr lang="en-US" altLang="zh-CN" sz="1800" baseline="-25000">
                <a:latin typeface="Times New Roman" panose="02020603050405020304" pitchFamily="18" charset="0"/>
                <a:ea typeface="宋体" panose="02010600030101010101" pitchFamily="2" charset="-122"/>
                <a:cs typeface="Times New Roman" panose="02020603050405020304" pitchFamily="18" charset="0"/>
              </a:rPr>
              <a:t>2</a:t>
            </a:r>
          </a:p>
          <a:p>
            <a:pPr>
              <a:lnSpc>
                <a:spcPct val="130000"/>
              </a:lnSpc>
              <a:spcBef>
                <a:spcPct val="0"/>
              </a:spcBef>
            </a:pPr>
            <a:endParaRPr lang="en-US" altLang="zh-CN" sz="1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8484" name="Text Box 3"/>
          <p:cNvSpPr txBox="1">
            <a:spLocks noChangeArrowheads="1"/>
          </p:cNvSpPr>
          <p:nvPr/>
        </p:nvSpPr>
        <p:spPr bwMode="auto">
          <a:xfrm>
            <a:off x="3122440" y="3689045"/>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（乳酸）</a:t>
            </a:r>
          </a:p>
        </p:txBody>
      </p:sp>
      <p:sp>
        <p:nvSpPr>
          <p:cNvPr id="2" name="Text Box 5">
            <a:extLst>
              <a:ext uri="{FF2B5EF4-FFF2-40B4-BE49-F238E27FC236}">
                <a16:creationId xmlns:a16="http://schemas.microsoft.com/office/drawing/2014/main" id="{7142C13A-8B8F-DB32-61E1-0FE178FFD52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7CC35B0-A7A9-CB16-6522-883A5B2DF24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108</a:t>
            </a:fld>
            <a:endParaRPr lang="en-US" altLang="zh-CN" sz="1800">
              <a:solidFill>
                <a:schemeClr val="tx1"/>
              </a:solidFill>
            </a:endParaRPr>
          </a:p>
        </p:txBody>
      </p:sp>
      <p:sp>
        <p:nvSpPr>
          <p:cNvPr id="4" name="Rectangle 3">
            <a:extLst>
              <a:ext uri="{FF2B5EF4-FFF2-40B4-BE49-F238E27FC236}">
                <a16:creationId xmlns:a16="http://schemas.microsoft.com/office/drawing/2014/main" id="{B8B8E093-83BC-0EF9-7118-067071D88E0C}"/>
              </a:ext>
            </a:extLst>
          </p:cNvPr>
          <p:cNvSpPr txBox="1">
            <a:spLocks noChangeArrowheads="1"/>
          </p:cNvSpPr>
          <p:nvPr/>
        </p:nvSpPr>
        <p:spPr bwMode="auto">
          <a:xfrm>
            <a:off x="911424" y="1408705"/>
            <a:ext cx="10216752" cy="4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indent="-342900">
              <a:lnSpc>
                <a:spcPct val="130000"/>
              </a:lnSpc>
              <a:spcBef>
                <a:spcPct val="0"/>
              </a:spcBef>
              <a:buClr>
                <a:schemeClr val="tx1"/>
              </a:buCl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反硫化：硫酸盐、亚硫酸盐等，在微生物作用下进行还原，最后生成硫化氢的过程称为反硫化。其中，以脱硫弧菌最重要。此菌适于生长在缺氧的水体和土壤淹水及污泥中，利用硫酸根作为氧化有机物质的受氢体，显示反硫化作用。</a:t>
            </a:r>
          </a:p>
        </p:txBody>
      </p:sp>
      <p:sp>
        <p:nvSpPr>
          <p:cNvPr id="5" name="Text Box 3">
            <a:extLst>
              <a:ext uri="{FF2B5EF4-FFF2-40B4-BE49-F238E27FC236}">
                <a16:creationId xmlns:a16="http://schemas.microsoft.com/office/drawing/2014/main" id="{C87B31B0-B786-E3E8-FAF3-8F8FC0BE5717}"/>
              </a:ext>
            </a:extLst>
          </p:cNvPr>
          <p:cNvSpPr txBox="1">
            <a:spLocks noChangeArrowheads="1"/>
          </p:cNvSpPr>
          <p:nvPr/>
        </p:nvSpPr>
        <p:spPr bwMode="auto">
          <a:xfrm>
            <a:off x="3338464" y="2942309"/>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（葡萄糖）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90CC-594C-1C7E-7C66-B7EA77113C7E}"/>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5A69E798-270D-1CC7-E490-632E51A88EB1}"/>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F2691956-A41F-6F62-4D06-AF35EED8E30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109</a:t>
            </a:fld>
            <a:endParaRPr lang="en-US" altLang="zh-CN" sz="1800">
              <a:solidFill>
                <a:schemeClr val="tx1"/>
              </a:solidFill>
            </a:endParaRPr>
          </a:p>
        </p:txBody>
      </p:sp>
      <p:sp>
        <p:nvSpPr>
          <p:cNvPr id="73732" name="Text Box 4">
            <a:extLst>
              <a:ext uri="{FF2B5EF4-FFF2-40B4-BE49-F238E27FC236}">
                <a16:creationId xmlns:a16="http://schemas.microsoft.com/office/drawing/2014/main" id="{1AB9E48B-623A-7721-1A49-4D9A1FB0A7FF}"/>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43A91858-F293-5A5D-F105-57670B85F575}"/>
              </a:ext>
            </a:extLst>
          </p:cNvPr>
          <p:cNvSpPr>
            <a:spLocks noChangeShapeType="1"/>
          </p:cNvSpPr>
          <p:nvPr/>
        </p:nvSpPr>
        <p:spPr bwMode="auto">
          <a:xfrm>
            <a:off x="5159896" y="5085184"/>
            <a:ext cx="360040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3B56256B-796A-C6C0-480E-72045779CC6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6B6AD3D3-05AE-5A18-54B6-DDB7B0BC9469}"/>
              </a:ext>
            </a:extLst>
          </p:cNvPr>
          <p:cNvSpPr txBox="1"/>
          <p:nvPr/>
        </p:nvSpPr>
        <p:spPr>
          <a:xfrm>
            <a:off x="5087888" y="1988840"/>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205637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7302F-9AFB-C028-3B87-6ED3CA6E7B12}"/>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7D7173D9-2B84-9337-89D0-9503BCFA6411}"/>
              </a:ext>
            </a:extLst>
          </p:cNvPr>
          <p:cNvSpPr>
            <a:spLocks noGrp="1" noRot="1" noChangeArrowheads="1"/>
          </p:cNvSpPr>
          <p:nvPr>
            <p:ph type="ctrTitle"/>
          </p:nvPr>
        </p:nvSpPr>
        <p:spPr>
          <a:xfrm>
            <a:off x="1606996" y="1668859"/>
            <a:ext cx="8978007"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第一节 污染物质在机体内的转运</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30024D19-8BBA-7987-04FC-0D3D2A244A3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a:t>
            </a:fld>
            <a:endParaRPr lang="en-US" altLang="zh-CN" sz="1800">
              <a:solidFill>
                <a:schemeClr val="tx1"/>
              </a:solidFill>
            </a:endParaRPr>
          </a:p>
        </p:txBody>
      </p:sp>
      <p:grpSp>
        <p:nvGrpSpPr>
          <p:cNvPr id="3" name="组合 2">
            <a:extLst>
              <a:ext uri="{FF2B5EF4-FFF2-40B4-BE49-F238E27FC236}">
                <a16:creationId xmlns:a16="http://schemas.microsoft.com/office/drawing/2014/main" id="{48DD1896-1E31-8E17-B745-5A32BAD9AF74}"/>
              </a:ext>
            </a:extLst>
          </p:cNvPr>
          <p:cNvGrpSpPr/>
          <p:nvPr/>
        </p:nvGrpSpPr>
        <p:grpSpPr>
          <a:xfrm>
            <a:off x="1415480" y="2279875"/>
            <a:ext cx="9361040" cy="3472938"/>
            <a:chOff x="695400" y="1972865"/>
            <a:chExt cx="9361040" cy="3472938"/>
          </a:xfrm>
        </p:grpSpPr>
        <p:sp>
          <p:nvSpPr>
            <p:cNvPr id="73732" name="Text Box 4">
              <a:extLst>
                <a:ext uri="{FF2B5EF4-FFF2-40B4-BE49-F238E27FC236}">
                  <a16:creationId xmlns:a16="http://schemas.microsoft.com/office/drawing/2014/main" id="{68BB40FF-1F29-8E52-54B7-6826FB31980A}"/>
                </a:ext>
              </a:extLst>
            </p:cNvPr>
            <p:cNvSpPr txBox="1">
              <a:spLocks noChangeArrowheads="1"/>
            </p:cNvSpPr>
            <p:nvPr/>
          </p:nvSpPr>
          <p:spPr bwMode="auto">
            <a:xfrm>
              <a:off x="695400" y="1972865"/>
              <a:ext cx="9361040" cy="34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物质通过生物膜的方式 </a:t>
              </a:r>
              <a:r>
                <a:rPr lang="en-US" altLang="zh-CN" sz="2400" b="1">
                  <a:solidFill>
                    <a:schemeClr val="tx1"/>
                  </a:solidFill>
                  <a:latin typeface="Times New Roman" panose="02020603050405020304" pitchFamily="18" charset="0"/>
                  <a:cs typeface="Times New Roman" panose="02020603050405020304" pitchFamily="18" charset="0"/>
                </a:rPr>
                <a:t>Mode of Material through Biofilm</a:t>
              </a:r>
              <a:r>
                <a:rPr lang="en-US" altLang="zh-CN"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吸  收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Absorption</a:t>
              </a:r>
            </a:p>
            <a:p>
              <a:pPr marL="0" indent="0"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分  布</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Distribution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排  泄</a:t>
              </a:r>
              <a:r>
                <a:rPr lang="zh-CN" altLang="en-US"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Excretion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蓄  积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Accumulation</a:t>
              </a:r>
              <a:endParaRPr lang="en-US" altLang="zh-CN"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Line 9">
              <a:extLst>
                <a:ext uri="{FF2B5EF4-FFF2-40B4-BE49-F238E27FC236}">
                  <a16:creationId xmlns:a16="http://schemas.microsoft.com/office/drawing/2014/main" id="{D70F6985-CF3F-3985-63B0-C73D7A45CE87}"/>
                </a:ext>
              </a:extLst>
            </p:cNvPr>
            <p:cNvSpPr>
              <a:spLocks noChangeShapeType="1"/>
            </p:cNvSpPr>
            <p:nvPr/>
          </p:nvSpPr>
          <p:spPr bwMode="auto">
            <a:xfrm>
              <a:off x="767408" y="3338014"/>
              <a:ext cx="316835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Text Box 5">
            <a:extLst>
              <a:ext uri="{FF2B5EF4-FFF2-40B4-BE49-F238E27FC236}">
                <a16:creationId xmlns:a16="http://schemas.microsoft.com/office/drawing/2014/main" id="{35BCF8DF-6C7F-114E-4C6A-608AAA809CA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295082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4DFDD-CF18-ACF5-5FA1-F56CDF0F8E9E}"/>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00E651AA-CD8B-B745-BBEE-C260DD43E04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3346520-2D66-F656-2C0C-2D8789226C9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110</a:t>
            </a:fld>
            <a:endParaRPr lang="en-US" altLang="zh-CN" sz="1800">
              <a:solidFill>
                <a:schemeClr val="tx1"/>
              </a:solidFill>
            </a:endParaRPr>
          </a:p>
        </p:txBody>
      </p:sp>
      <p:sp>
        <p:nvSpPr>
          <p:cNvPr id="7" name="Rectangle 4">
            <a:extLst>
              <a:ext uri="{FF2B5EF4-FFF2-40B4-BE49-F238E27FC236}">
                <a16:creationId xmlns:a16="http://schemas.microsoft.com/office/drawing/2014/main" id="{1CFD31A8-9AE6-CC61-9AB7-02DFA5F32A80}"/>
              </a:ext>
            </a:extLst>
          </p:cNvPr>
          <p:cNvSpPr>
            <a:spLocks noChangeArrowheads="1"/>
          </p:cNvSpPr>
          <p:nvPr/>
        </p:nvSpPr>
        <p:spPr bwMode="auto">
          <a:xfrm>
            <a:off x="623392" y="908720"/>
            <a:ext cx="6840760" cy="11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3.8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微量元素的微生物转化 </a:t>
            </a:r>
            <a:endPar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lnSpc>
                <a:spcPct val="130000"/>
              </a:lnSpc>
              <a:spcBef>
                <a:spcPct val="0"/>
              </a:spcBef>
              <a:buClrTx/>
              <a:buSzTx/>
              <a:buFont typeface="Wingdings" panose="05000000000000000000" pitchFamily="2" charset="2"/>
              <a:buNone/>
            </a:pP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Microbial Transformation of Trace Elements</a:t>
            </a:r>
          </a:p>
        </p:txBody>
      </p:sp>
      <p:sp>
        <p:nvSpPr>
          <p:cNvPr id="8" name="Rectangle 5">
            <a:extLst>
              <a:ext uri="{FF2B5EF4-FFF2-40B4-BE49-F238E27FC236}">
                <a16:creationId xmlns:a16="http://schemas.microsoft.com/office/drawing/2014/main" id="{5C9D3DD6-7AE9-94AF-7FA9-462A96FE4950}"/>
              </a:ext>
            </a:extLst>
          </p:cNvPr>
          <p:cNvSpPr>
            <a:spLocks noChangeArrowheads="1"/>
          </p:cNvSpPr>
          <p:nvPr/>
        </p:nvSpPr>
        <p:spPr bwMode="auto">
          <a:xfrm>
            <a:off x="551384" y="2060848"/>
            <a:ext cx="11017224" cy="413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）硒：</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人体及许多生物所必需的一个微量元素。在有毒的硒化合物中，以亚硒酸及其盐和酯的毒性最大。</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微生物参与硒的转化有以下几种情况：</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eaLnBrk="1" hangingPunct="1">
              <a:lnSpc>
                <a:spcPct val="130000"/>
              </a:lnSpc>
              <a:spcBef>
                <a:spcPct val="0"/>
              </a:spcBef>
              <a:buClrTx/>
              <a:buSzTx/>
              <a:buFont typeface="Arial" panose="020B0604020202020204" pitchFamily="34" charset="0"/>
              <a:buChar cha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有机硒化合物转化为无机硒化合物；</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eaLnBrk="1" hangingPunct="1">
              <a:lnSpc>
                <a:spcPct val="130000"/>
              </a:lnSpc>
              <a:spcBef>
                <a:spcPct val="0"/>
              </a:spcBef>
              <a:buClrTx/>
              <a:buSzTx/>
              <a:buFont typeface="Arial" panose="020B0604020202020204" pitchFamily="34" charset="0"/>
              <a:buChar cha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硒化合物甲基化，最重要的产物是二甲基硒和三甲基硒离子；</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eaLnBrk="1" hangingPunct="1">
              <a:lnSpc>
                <a:spcPct val="130000"/>
              </a:lnSpc>
              <a:spcBef>
                <a:spcPct val="0"/>
              </a:spcBef>
              <a:buClrTx/>
              <a:buSzTx/>
              <a:buFont typeface="Arial" panose="020B0604020202020204" pitchFamily="34" charset="0"/>
              <a:buChar cha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还原成单质硒；</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spcBef>
                <a:spcPct val="0"/>
              </a:spcBef>
              <a:spcAft>
                <a:spcPts val="1000"/>
              </a:spcAft>
              <a:buClrTx/>
              <a:buSzTx/>
              <a:buFont typeface="Arial" panose="020B0604020202020204" pitchFamily="34" charset="0"/>
              <a:buChar cha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单质硒的氧化。</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ct val="0"/>
              </a:spcBef>
              <a:buClrTx/>
              <a:buSzTx/>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）铁：</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环境中铁以无机铁化合物和有机铁化合物两类形态存在。无机铁化合物主要有溶解性二价亚铁和难溶性三价铁。铁细菌能把二价铁氧化为三价铁。</a:t>
            </a:r>
          </a:p>
        </p:txBody>
      </p:sp>
    </p:spTree>
    <p:extLst>
      <p:ext uri="{BB962C8B-B14F-4D97-AF65-F5344CB8AC3E}">
        <p14:creationId xmlns:p14="http://schemas.microsoft.com/office/powerpoint/2010/main" val="355192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2356B-4044-04A1-1637-4E5CA608FC93}"/>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D292EC8D-490F-AA4D-CF8E-6BFA7B80786A}"/>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327B04BD-E8BC-0DB4-E149-ED240BB8B8F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111</a:t>
            </a:fld>
            <a:endParaRPr lang="en-US" altLang="zh-CN" sz="1800">
              <a:solidFill>
                <a:schemeClr val="tx1"/>
              </a:solidFill>
            </a:endParaRPr>
          </a:p>
        </p:txBody>
      </p:sp>
      <p:sp>
        <p:nvSpPr>
          <p:cNvPr id="73732" name="Text Box 4">
            <a:extLst>
              <a:ext uri="{FF2B5EF4-FFF2-40B4-BE49-F238E27FC236}">
                <a16:creationId xmlns:a16="http://schemas.microsoft.com/office/drawing/2014/main" id="{6FBD7198-D6FF-55FF-43B7-1F7673F7EA30}"/>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5F8F742E-BF72-0BB1-0C95-CED87756FDE5}"/>
              </a:ext>
            </a:extLst>
          </p:cNvPr>
          <p:cNvSpPr>
            <a:spLocks noChangeShapeType="1"/>
          </p:cNvSpPr>
          <p:nvPr/>
        </p:nvSpPr>
        <p:spPr bwMode="auto">
          <a:xfrm>
            <a:off x="5159896" y="5949280"/>
            <a:ext cx="35283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6717E3BF-14F7-925C-8694-379DF1BBA1B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D5E0E1EE-4348-E679-E3E4-66142BDF9237}"/>
              </a:ext>
            </a:extLst>
          </p:cNvPr>
          <p:cNvSpPr txBox="1"/>
          <p:nvPr/>
        </p:nvSpPr>
        <p:spPr>
          <a:xfrm>
            <a:off x="5087888" y="1988840"/>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353675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7408" y="1777677"/>
            <a:ext cx="3104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）酶促反应的速率</a:t>
            </a:r>
          </a:p>
        </p:txBody>
      </p:sp>
      <p:sp>
        <p:nvSpPr>
          <p:cNvPr id="151557" name="Text Box 5"/>
          <p:cNvSpPr txBox="1">
            <a:spLocks noChangeArrowheads="1"/>
          </p:cNvSpPr>
          <p:nvPr/>
        </p:nvSpPr>
        <p:spPr bwMode="auto">
          <a:xfrm>
            <a:off x="2319437" y="2413413"/>
            <a:ext cx="5360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米氏方程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             ES           E+P</a:t>
            </a:r>
          </a:p>
        </p:txBody>
      </p:sp>
      <p:sp>
        <p:nvSpPr>
          <p:cNvPr id="151558" name="Rectangle 15"/>
          <p:cNvSpPr>
            <a:spLocks noChangeArrowheads="1"/>
          </p:cNvSpPr>
          <p:nvPr/>
        </p:nvSpPr>
        <p:spPr bwMode="auto">
          <a:xfrm>
            <a:off x="4943872" y="2276872"/>
            <a:ext cx="863600" cy="6477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20000"/>
              </a:lnSpc>
              <a:spcBef>
                <a:spcPct val="50000"/>
              </a:spcBef>
              <a:buClrTx/>
              <a:buSzTx/>
              <a:buFont typeface="Wingdings" panose="05000000000000000000" pitchFamily="2" charset="2"/>
              <a:buNone/>
            </a:pPr>
            <a:r>
              <a:rPr lang="en-US" altLang="zh-CN" sz="1600" i="1">
                <a:solidFill>
                  <a:schemeClr val="tx1"/>
                </a:solidFill>
                <a:latin typeface="Times New Roman" panose="02020603050405020304" pitchFamily="18" charset="0"/>
              </a:rPr>
              <a:t>k</a:t>
            </a:r>
            <a:r>
              <a:rPr lang="en-US" altLang="zh-CN" sz="1600" baseline="-25000">
                <a:solidFill>
                  <a:schemeClr val="tx1"/>
                </a:solidFill>
                <a:latin typeface="Times New Roman" panose="02020603050405020304" pitchFamily="18" charset="0"/>
              </a:rPr>
              <a:t>1</a:t>
            </a:r>
          </a:p>
          <a:p>
            <a:pPr algn="ctr" eaLnBrk="1" hangingPunct="1">
              <a:lnSpc>
                <a:spcPct val="110000"/>
              </a:lnSpc>
              <a:spcBef>
                <a:spcPct val="50000"/>
              </a:spcBef>
              <a:buClrTx/>
              <a:buSzTx/>
              <a:buFont typeface="Wingdings" panose="05000000000000000000" pitchFamily="2" charset="2"/>
              <a:buNone/>
            </a:pPr>
            <a:r>
              <a:rPr lang="en-US" altLang="zh-CN" sz="1600" i="1">
                <a:solidFill>
                  <a:schemeClr val="tx1"/>
                </a:solidFill>
                <a:latin typeface="Times New Roman" panose="02020603050405020304" pitchFamily="18" charset="0"/>
              </a:rPr>
              <a:t>k</a:t>
            </a:r>
            <a:r>
              <a:rPr lang="en-US" altLang="zh-CN" sz="1600" baseline="-25000">
                <a:solidFill>
                  <a:schemeClr val="tx1"/>
                </a:solidFill>
                <a:latin typeface="Times New Roman" panose="02020603050405020304" pitchFamily="18" charset="0"/>
              </a:rPr>
              <a:t>2</a:t>
            </a:r>
          </a:p>
        </p:txBody>
      </p:sp>
      <p:grpSp>
        <p:nvGrpSpPr>
          <p:cNvPr id="151559" name="Group 16"/>
          <p:cNvGrpSpPr/>
          <p:nvPr/>
        </p:nvGrpSpPr>
        <p:grpSpPr bwMode="auto">
          <a:xfrm>
            <a:off x="5037534" y="2536950"/>
            <a:ext cx="647700" cy="130175"/>
            <a:chOff x="1296" y="1344"/>
            <a:chExt cx="288" cy="48"/>
          </a:xfrm>
        </p:grpSpPr>
        <p:sp>
          <p:nvSpPr>
            <p:cNvPr id="151579" name="Line 17"/>
            <p:cNvSpPr>
              <a:spLocks noChangeShapeType="1"/>
            </p:cNvSpPr>
            <p:nvPr/>
          </p:nvSpPr>
          <p:spPr bwMode="auto">
            <a:xfrm>
              <a:off x="1296" y="1344"/>
              <a:ext cx="288"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80" name="Line 18"/>
            <p:cNvSpPr>
              <a:spLocks noChangeShapeType="1"/>
            </p:cNvSpPr>
            <p:nvPr/>
          </p:nvSpPr>
          <p:spPr bwMode="auto">
            <a:xfrm>
              <a:off x="1296" y="1392"/>
              <a:ext cx="288" cy="0"/>
            </a:xfrm>
            <a:prstGeom prst="line">
              <a:avLst/>
            </a:prstGeom>
            <a:noFill/>
            <a:ln w="9525">
              <a:solidFill>
                <a:schemeClr val="tx1"/>
              </a:solidFill>
              <a:round/>
              <a:head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1560" name="Rectangle 19"/>
          <p:cNvSpPr>
            <a:spLocks noChangeArrowheads="1"/>
          </p:cNvSpPr>
          <p:nvPr/>
        </p:nvSpPr>
        <p:spPr bwMode="auto">
          <a:xfrm>
            <a:off x="6079071" y="2313633"/>
            <a:ext cx="969963" cy="3952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i="1">
                <a:solidFill>
                  <a:schemeClr val="tx1"/>
                </a:solidFill>
                <a:latin typeface="Times New Roman" panose="02020603050405020304" pitchFamily="18" charset="0"/>
              </a:rPr>
              <a:t>k</a:t>
            </a:r>
            <a:r>
              <a:rPr lang="en-US" altLang="zh-CN" sz="1800" baseline="-25000">
                <a:solidFill>
                  <a:schemeClr val="tx1"/>
                </a:solidFill>
                <a:latin typeface="Times New Roman" panose="02020603050405020304" pitchFamily="18" charset="0"/>
              </a:rPr>
              <a:t>3</a:t>
            </a:r>
          </a:p>
        </p:txBody>
      </p:sp>
      <p:sp>
        <p:nvSpPr>
          <p:cNvPr id="151561" name="Line 20"/>
          <p:cNvSpPr>
            <a:spLocks noChangeShapeType="1"/>
          </p:cNvSpPr>
          <p:nvPr/>
        </p:nvSpPr>
        <p:spPr bwMode="auto">
          <a:xfrm>
            <a:off x="6240017" y="2674665"/>
            <a:ext cx="64807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表格 11"/>
          <p:cNvGraphicFramePr>
            <a:graphicFrameLocks noGrp="1"/>
          </p:cNvGraphicFramePr>
          <p:nvPr>
            <p:extLst>
              <p:ext uri="{D42A27DB-BD31-4B8C-83A1-F6EECF244321}">
                <p14:modId xmlns:p14="http://schemas.microsoft.com/office/powerpoint/2010/main" val="4119521037"/>
              </p:ext>
            </p:extLst>
          </p:nvPr>
        </p:nvGraphicFramePr>
        <p:xfrm>
          <a:off x="2711624" y="3085760"/>
          <a:ext cx="5616624" cy="1783400"/>
        </p:xfrm>
        <a:graphic>
          <a:graphicData uri="http://schemas.openxmlformats.org/drawingml/2006/table">
            <a:tbl>
              <a:tblPr/>
              <a:tblGrid>
                <a:gridCol w="1156454">
                  <a:extLst>
                    <a:ext uri="{9D8B030D-6E8A-4147-A177-3AD203B41FA5}">
                      <a16:colId xmlns:a16="http://schemas.microsoft.com/office/drawing/2014/main" val="20000"/>
                    </a:ext>
                  </a:extLst>
                </a:gridCol>
                <a:gridCol w="620017">
                  <a:extLst>
                    <a:ext uri="{9D8B030D-6E8A-4147-A177-3AD203B41FA5}">
                      <a16:colId xmlns:a16="http://schemas.microsoft.com/office/drawing/2014/main" val="20001"/>
                    </a:ext>
                  </a:extLst>
                </a:gridCol>
                <a:gridCol w="3840153">
                  <a:extLst>
                    <a:ext uri="{9D8B030D-6E8A-4147-A177-3AD203B41FA5}">
                      <a16:colId xmlns:a16="http://schemas.microsoft.com/office/drawing/2014/main" val="20002"/>
                    </a:ext>
                  </a:extLst>
                </a:gridCol>
              </a:tblGrid>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底物；</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 </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酶；</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ES</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复合物；</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产物；</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相应单元反应速率常数。</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1578" name="矩形 12"/>
          <p:cNvSpPr>
            <a:spLocks noChangeArrowheads="1"/>
          </p:cNvSpPr>
          <p:nvPr/>
        </p:nvSpPr>
        <p:spPr bwMode="auto">
          <a:xfrm>
            <a:off x="2144119" y="4911253"/>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400" b="1">
                <a:solidFill>
                  <a:srgbClr val="FFFFFF"/>
                </a:solidFill>
                <a:latin typeface="Times New Roman" panose="02020603050405020304" pitchFamily="18" charset="0"/>
              </a:rPr>
              <a:t>式中：</a:t>
            </a:r>
            <a:endParaRPr lang="zh-CN" altLang="en-US" sz="1800">
              <a:solidFill>
                <a:schemeClr val="tx1"/>
              </a:solidFill>
              <a:latin typeface="宋体" panose="02010600030101010101" pitchFamily="2" charset="-122"/>
            </a:endParaRPr>
          </a:p>
        </p:txBody>
      </p:sp>
      <p:sp>
        <p:nvSpPr>
          <p:cNvPr id="2" name="Text Box 5">
            <a:extLst>
              <a:ext uri="{FF2B5EF4-FFF2-40B4-BE49-F238E27FC236}">
                <a16:creationId xmlns:a16="http://schemas.microsoft.com/office/drawing/2014/main" id="{3DCC87FA-5396-C48A-7B42-80829A37B0F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02FF82EE-56CC-9DAF-EACF-08388D56979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112</a:t>
            </a:fld>
            <a:endParaRPr lang="en-US" altLang="zh-CN" sz="1800">
              <a:solidFill>
                <a:schemeClr val="tx1"/>
              </a:solidFill>
            </a:endParaRPr>
          </a:p>
        </p:txBody>
      </p:sp>
      <p:sp>
        <p:nvSpPr>
          <p:cNvPr id="4" name="Rectangle 4">
            <a:extLst>
              <a:ext uri="{FF2B5EF4-FFF2-40B4-BE49-F238E27FC236}">
                <a16:creationId xmlns:a16="http://schemas.microsoft.com/office/drawing/2014/main" id="{DDF68AE7-992D-D721-6F9E-66934BDE1C0A}"/>
              </a:ext>
            </a:extLst>
          </p:cNvPr>
          <p:cNvSpPr>
            <a:spLocks noChangeArrowheads="1"/>
          </p:cNvSpPr>
          <p:nvPr/>
        </p:nvSpPr>
        <p:spPr bwMode="auto">
          <a:xfrm>
            <a:off x="623392" y="980728"/>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3.9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污染物质的生物转化速率 </a:t>
            </a:r>
            <a:r>
              <a:rPr lang="en-US" altLang="zh-CN" sz="3000" b="1">
                <a:solidFill>
                  <a:schemeClr val="tx1"/>
                </a:solidFill>
                <a:latin typeface="Times New Roman" panose="02020603050405020304" pitchFamily="18" charset="0"/>
              </a:rPr>
              <a:t>Rate of Biotransformation</a:t>
            </a:r>
            <a:endParaRPr lang="zh-CN" altLang="en-US" sz="3000" b="1">
              <a:solidFill>
                <a:schemeClr val="tx1"/>
              </a:solidFill>
              <a:latin typeface="Times New Roman" panose="02020603050405020304" pitchFamily="18" charset="0"/>
            </a:endParaRPr>
          </a:p>
        </p:txBody>
      </p:sp>
      <p:sp>
        <p:nvSpPr>
          <p:cNvPr id="6" name="文本框 5">
            <a:extLst>
              <a:ext uri="{FF2B5EF4-FFF2-40B4-BE49-F238E27FC236}">
                <a16:creationId xmlns:a16="http://schemas.microsoft.com/office/drawing/2014/main" id="{F5EC7FE0-606A-EF05-EC63-51F06040DD12}"/>
              </a:ext>
            </a:extLst>
          </p:cNvPr>
          <p:cNvSpPr txBox="1"/>
          <p:nvPr/>
        </p:nvSpPr>
        <p:spPr>
          <a:xfrm>
            <a:off x="2063552" y="3085760"/>
            <a:ext cx="936104" cy="369332"/>
          </a:xfrm>
          <a:prstGeom prst="rect">
            <a:avLst/>
          </a:prstGeom>
          <a:noFill/>
        </p:spPr>
        <p:txBody>
          <a:bodyPr wrap="square">
            <a:spAutoFit/>
          </a:bodyPr>
          <a:lstStyle/>
          <a:p>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式中：</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p:cNvSpPr>
            <a:spLocks noChangeArrowheads="1"/>
          </p:cNvSpPr>
          <p:nvPr/>
        </p:nvSpPr>
        <p:spPr bwMode="auto">
          <a:xfrm>
            <a:off x="5013304" y="5364363"/>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max</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2580" name="Text Box 5"/>
          <p:cNvSpPr txBox="1">
            <a:spLocks noChangeArrowheads="1"/>
          </p:cNvSpPr>
          <p:nvPr/>
        </p:nvSpPr>
        <p:spPr bwMode="auto">
          <a:xfrm>
            <a:off x="2984485" y="1454143"/>
            <a:ext cx="6223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d[ES]/d</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 [S]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d[ES]/d</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[ES] + </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2581" name="Text Box 6"/>
          <p:cNvSpPr txBox="1">
            <a:spLocks noChangeArrowheads="1"/>
          </p:cNvSpPr>
          <p:nvPr/>
        </p:nvSpPr>
        <p:spPr bwMode="auto">
          <a:xfrm>
            <a:off x="1055440" y="5878433"/>
            <a:ext cx="10081119" cy="430887"/>
          </a:xfrm>
          <a:prstGeom prst="rect">
            <a:avLst/>
          </a:prstGeom>
          <a:solidFill>
            <a:srgbClr val="0033CC"/>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200" b="1">
                <a:latin typeface="Times New Roman" panose="02020603050405020304" pitchFamily="18" charset="0"/>
                <a:ea typeface="黑体" panose="02010609060101010101" pitchFamily="49" charset="-122"/>
                <a:cs typeface="Times New Roman" panose="02020603050405020304" pitchFamily="18" charset="0"/>
              </a:rPr>
              <a:t>米氏方程：</a:t>
            </a:r>
            <a:r>
              <a:rPr lang="en-US" altLang="zh-CN" sz="2200" i="1">
                <a:solidFill>
                  <a:schemeClr val="bg2"/>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i="1">
                <a:solidFill>
                  <a:schemeClr val="bg2"/>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200" baseline="-250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max</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2200" i="1">
                <a:solidFill>
                  <a:schemeClr val="bg2"/>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m</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+[S]}    </a:t>
            </a:r>
            <a:r>
              <a:rPr lang="zh-CN" altLang="en-US" sz="22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i="1">
                <a:solidFill>
                  <a:schemeClr val="bg2"/>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200">
                <a:solidFill>
                  <a:schemeClr val="bg2"/>
                </a:solidFill>
                <a:latin typeface="Times New Roman" panose="02020603050405020304" pitchFamily="18" charset="0"/>
                <a:ea typeface="黑体" panose="02010609060101010101" pitchFamily="49" charset="-122"/>
                <a:cs typeface="Times New Roman" panose="02020603050405020304" pitchFamily="18" charset="0"/>
              </a:rPr>
              <a:t>为米氏系数</a:t>
            </a:r>
          </a:p>
        </p:txBody>
      </p:sp>
      <p:sp>
        <p:nvSpPr>
          <p:cNvPr id="2" name="Text Box 5">
            <a:extLst>
              <a:ext uri="{FF2B5EF4-FFF2-40B4-BE49-F238E27FC236}">
                <a16:creationId xmlns:a16="http://schemas.microsoft.com/office/drawing/2014/main" id="{184D4305-7735-5A70-9301-7F77E664D8C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4B5B757-845C-4C92-3627-B2013FBE9D5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113</a:t>
            </a:fld>
            <a:endParaRPr lang="en-US" altLang="zh-CN" sz="1800">
              <a:solidFill>
                <a:schemeClr val="tx1"/>
              </a:solidFill>
            </a:endParaRPr>
          </a:p>
        </p:txBody>
      </p:sp>
      <p:sp>
        <p:nvSpPr>
          <p:cNvPr id="5" name="文本框 4">
            <a:extLst>
              <a:ext uri="{FF2B5EF4-FFF2-40B4-BE49-F238E27FC236}">
                <a16:creationId xmlns:a16="http://schemas.microsoft.com/office/drawing/2014/main" id="{F00C9EB1-5C59-9450-674C-E42485A9F0B2}"/>
              </a:ext>
            </a:extLst>
          </p:cNvPr>
          <p:cNvSpPr txBox="1"/>
          <p:nvPr/>
        </p:nvSpPr>
        <p:spPr>
          <a:xfrm>
            <a:off x="1055440" y="901497"/>
            <a:ext cx="6118104"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则</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形成与分解的速率微分方程为：  </a:t>
            </a:r>
          </a:p>
        </p:txBody>
      </p:sp>
      <p:sp>
        <p:nvSpPr>
          <p:cNvPr id="7" name="文本框 6">
            <a:extLst>
              <a:ext uri="{FF2B5EF4-FFF2-40B4-BE49-F238E27FC236}">
                <a16:creationId xmlns:a16="http://schemas.microsoft.com/office/drawing/2014/main" id="{5972FCE7-2D43-A7BC-69F7-3273FECD8AD8}"/>
              </a:ext>
            </a:extLst>
          </p:cNvPr>
          <p:cNvSpPr txBox="1"/>
          <p:nvPr/>
        </p:nvSpPr>
        <p:spPr>
          <a:xfrm>
            <a:off x="1055440" y="1977507"/>
            <a:ext cx="6118104"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如果酶促反应体系处于动态平衡，则：</a:t>
            </a:r>
          </a:p>
        </p:txBody>
      </p:sp>
      <p:sp>
        <p:nvSpPr>
          <p:cNvPr id="9" name="文本框 8">
            <a:extLst>
              <a:ext uri="{FF2B5EF4-FFF2-40B4-BE49-F238E27FC236}">
                <a16:creationId xmlns:a16="http://schemas.microsoft.com/office/drawing/2014/main" id="{633D5014-9751-E2B4-2A0B-AF03EA58E3E9}"/>
              </a:ext>
            </a:extLst>
          </p:cNvPr>
          <p:cNvSpPr txBox="1"/>
          <p:nvPr/>
        </p:nvSpPr>
        <p:spPr>
          <a:xfrm>
            <a:off x="4152174" y="2495891"/>
            <a:ext cx="3887652" cy="369332"/>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en-US" altLang="zh-CN" i="1">
                <a:latin typeface="Times New Roman" panose="02020603050405020304" pitchFamily="18" charset="0"/>
                <a:ea typeface="黑体" panose="02010609060101010101" pitchFamily="49" charset="-122"/>
                <a:cs typeface="Times New Roman" panose="02020603050405020304" pitchFamily="18" charset="0"/>
              </a:rPr>
              <a:t>k</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1</a:t>
            </a:r>
            <a:r>
              <a:rPr lang="en-US" altLang="zh-CN">
                <a:latin typeface="Times New Roman" panose="02020603050405020304" pitchFamily="18" charset="0"/>
                <a:ea typeface="黑体" panose="02010609060101010101" pitchFamily="49" charset="-122"/>
                <a:cs typeface="Times New Roman" panose="02020603050405020304" pitchFamily="18" charset="0"/>
              </a:rPr>
              <a:t>{[E]</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0</a:t>
            </a:r>
            <a:r>
              <a:rPr lang="en-US" altLang="zh-CN">
                <a:latin typeface="Times New Roman" panose="02020603050405020304" pitchFamily="18" charset="0"/>
                <a:ea typeface="黑体" panose="02010609060101010101" pitchFamily="49" charset="-122"/>
                <a:cs typeface="Times New Roman" panose="02020603050405020304" pitchFamily="18" charset="0"/>
              </a:rPr>
              <a:t>-[ES]} · [S] =</a:t>
            </a:r>
            <a:r>
              <a:rPr lang="en-US" altLang="zh-CN" i="1">
                <a:latin typeface="Times New Roman" panose="02020603050405020304" pitchFamily="18" charset="0"/>
                <a:ea typeface="黑体" panose="02010609060101010101" pitchFamily="49" charset="-122"/>
                <a:cs typeface="Times New Roman" panose="02020603050405020304" pitchFamily="18" charset="0"/>
              </a:rPr>
              <a:t>k</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a:latin typeface="Times New Roman" panose="02020603050405020304" pitchFamily="18" charset="0"/>
                <a:ea typeface="黑体" panose="02010609060101010101" pitchFamily="49" charset="-122"/>
                <a:cs typeface="Times New Roman" panose="02020603050405020304" pitchFamily="18" charset="0"/>
              </a:rPr>
              <a:t>· [ES] + </a:t>
            </a:r>
            <a:r>
              <a:rPr lang="en-US" altLang="zh-CN" i="1">
                <a:latin typeface="Times New Roman" panose="02020603050405020304" pitchFamily="18" charset="0"/>
                <a:ea typeface="黑体" panose="02010609060101010101" pitchFamily="49" charset="-122"/>
                <a:cs typeface="Times New Roman" panose="02020603050405020304" pitchFamily="18" charset="0"/>
              </a:rPr>
              <a:t>k</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a:latin typeface="Times New Roman" panose="02020603050405020304" pitchFamily="18" charset="0"/>
                <a:ea typeface="黑体" panose="02010609060101010101" pitchFamily="49" charset="-122"/>
                <a:cs typeface="Times New Roman" panose="02020603050405020304" pitchFamily="18" charset="0"/>
              </a:rPr>
              <a:t>· [ES]</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文本框 10">
            <a:extLst>
              <a:ext uri="{FF2B5EF4-FFF2-40B4-BE49-F238E27FC236}">
                <a16:creationId xmlns:a16="http://schemas.microsoft.com/office/drawing/2014/main" id="{24F22864-BDFD-280E-7C54-98A5EEC46EC9}"/>
              </a:ext>
            </a:extLst>
          </p:cNvPr>
          <p:cNvSpPr txBox="1"/>
          <p:nvPr/>
        </p:nvSpPr>
        <p:spPr>
          <a:xfrm>
            <a:off x="4878161" y="3268736"/>
            <a:ext cx="2430525" cy="369332"/>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[ES]=[E]</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p>
        </p:txBody>
      </p:sp>
      <p:sp>
        <p:nvSpPr>
          <p:cNvPr id="13" name="文本框 12">
            <a:extLst>
              <a:ext uri="{FF2B5EF4-FFF2-40B4-BE49-F238E27FC236}">
                <a16:creationId xmlns:a16="http://schemas.microsoft.com/office/drawing/2014/main" id="{1485610A-5AD7-892C-5842-DC13391FF977}"/>
              </a:ext>
            </a:extLst>
          </p:cNvPr>
          <p:cNvSpPr txBox="1"/>
          <p:nvPr/>
        </p:nvSpPr>
        <p:spPr>
          <a:xfrm>
            <a:off x="1055440" y="2837849"/>
            <a:ext cx="6118104"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令</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，得</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F9A6BB43-0CCF-E1DC-EE5B-D036CDA6193D}"/>
              </a:ext>
            </a:extLst>
          </p:cNvPr>
          <p:cNvSpPr txBox="1"/>
          <p:nvPr/>
        </p:nvSpPr>
        <p:spPr>
          <a:xfrm>
            <a:off x="1055440" y="3833265"/>
            <a:ext cx="6118104"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如果酶促反应的速率（</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）为：</a:t>
            </a:r>
          </a:p>
        </p:txBody>
      </p:sp>
      <p:sp>
        <p:nvSpPr>
          <p:cNvPr id="17" name="文本框 16">
            <a:extLst>
              <a:ext uri="{FF2B5EF4-FFF2-40B4-BE49-F238E27FC236}">
                <a16:creationId xmlns:a16="http://schemas.microsoft.com/office/drawing/2014/main" id="{187B60BF-EE01-FB36-5FEA-5D01D4CCAD80}"/>
              </a:ext>
            </a:extLst>
          </p:cNvPr>
          <p:cNvSpPr txBox="1"/>
          <p:nvPr/>
        </p:nvSpPr>
        <p:spPr>
          <a:xfrm>
            <a:off x="4152174" y="4323130"/>
            <a:ext cx="3887652" cy="369332"/>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en-US" altLang="zh-CN" sz="1800" i="1">
                <a:latin typeface="Times New Roman" panose="02020603050405020304" pitchFamily="18" charset="0"/>
                <a:ea typeface="黑体" panose="02010609060101010101" pitchFamily="49" charset="-122"/>
                <a:cs typeface="Times New Roman" panose="02020603050405020304" pitchFamily="18" charset="0"/>
              </a:rPr>
              <a:t>v</a:t>
            </a:r>
            <a:r>
              <a:rPr lang="en-US" altLang="zh-CN" sz="180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latin typeface="Times New Roman" panose="02020603050405020304" pitchFamily="18" charset="0"/>
                <a:ea typeface="黑体" panose="02010609060101010101" pitchFamily="49" charset="-122"/>
                <a:cs typeface="Times New Roman" panose="02020603050405020304" pitchFamily="18" charset="0"/>
              </a:rPr>
              <a:t>[ES]= </a:t>
            </a:r>
            <a:r>
              <a:rPr lang="en-US" altLang="zh-CN" sz="18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latin typeface="Times New Roman" panose="02020603050405020304" pitchFamily="18" charset="0"/>
                <a:ea typeface="黑体" panose="02010609060101010101" pitchFamily="49" charset="-122"/>
                <a:cs typeface="Times New Roman" panose="02020603050405020304" pitchFamily="18" charset="0"/>
              </a:rPr>
              <a:t> [E]</a:t>
            </a:r>
            <a:r>
              <a:rPr lang="en-US" altLang="zh-CN" sz="1800" baseline="-25000">
                <a:latin typeface="Times New Roman" panose="02020603050405020304" pitchFamily="18" charset="0"/>
                <a:ea typeface="黑体" panose="02010609060101010101" pitchFamily="49" charset="-122"/>
                <a:cs typeface="Times New Roman" panose="02020603050405020304" pitchFamily="18" charset="0"/>
              </a:rPr>
              <a:t>0</a:t>
            </a:r>
            <a:r>
              <a:rPr lang="en-US" altLang="zh-CN" sz="1800">
                <a:latin typeface="Times New Roman" panose="02020603050405020304" pitchFamily="18" charset="0"/>
                <a:ea typeface="黑体" panose="02010609060101010101" pitchFamily="49" charset="-122"/>
                <a:cs typeface="Times New Roman" panose="02020603050405020304" pitchFamily="18" charset="0"/>
              </a:rPr>
              <a:t>[S]/{</a:t>
            </a:r>
            <a:r>
              <a:rPr lang="en-US" altLang="zh-CN" sz="18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baseline="-25000">
                <a:latin typeface="Times New Roman" panose="02020603050405020304" pitchFamily="18" charset="0"/>
                <a:ea typeface="黑体" panose="02010609060101010101" pitchFamily="49" charset="-122"/>
                <a:cs typeface="Times New Roman" panose="02020603050405020304" pitchFamily="18" charset="0"/>
              </a:rPr>
              <a:t>m</a:t>
            </a:r>
            <a:r>
              <a:rPr lang="en-US" altLang="zh-CN" sz="1800">
                <a:latin typeface="Times New Roman" panose="02020603050405020304" pitchFamily="18" charset="0"/>
                <a:ea typeface="黑体" panose="02010609060101010101" pitchFamily="49" charset="-122"/>
                <a:cs typeface="Times New Roman" panose="02020603050405020304" pitchFamily="18" charset="0"/>
              </a:rPr>
              <a:t>+[S]} </a:t>
            </a:r>
            <a:endParaRPr lang="zh-CN" altLang="en-US" sz="1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文本框 18">
            <a:extLst>
              <a:ext uri="{FF2B5EF4-FFF2-40B4-BE49-F238E27FC236}">
                <a16:creationId xmlns:a16="http://schemas.microsoft.com/office/drawing/2014/main" id="{2AB96B4C-EA05-3EFB-7EAF-C5FB3D79B7CB}"/>
              </a:ext>
            </a:extLst>
          </p:cNvPr>
          <p:cNvSpPr txBox="1"/>
          <p:nvPr/>
        </p:nvSpPr>
        <p:spPr>
          <a:xfrm>
            <a:off x="1055440" y="4855849"/>
            <a:ext cx="6118104"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200">
                <a:latin typeface="Times New Roman" panose="02020603050405020304" pitchFamily="18" charset="0"/>
                <a:ea typeface="黑体" panose="02010609060101010101" pitchFamily="49" charset="-122"/>
                <a:cs typeface="Times New Roman" panose="02020603050405020304" pitchFamily="18" charset="0"/>
              </a:rPr>
              <a:t>[ES]=[E]</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时，酶促反应达到最大速率</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v</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max</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subTitle" idx="1"/>
          </p:nvPr>
        </p:nvSpPr>
        <p:spPr>
          <a:xfrm>
            <a:off x="1089026" y="3789040"/>
            <a:ext cx="3138488" cy="835806"/>
          </a:xfrm>
          <a:solidFill>
            <a:srgbClr val="FFFF99">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pPr>
            <a:r>
              <a:rPr lang="zh-CN" altLang="en-US" sz="2000">
                <a:latin typeface="黑体" panose="02010609060101010101" pitchFamily="49" charset="-122"/>
                <a:ea typeface="黑体" panose="02010609060101010101" pitchFamily="49" charset="-122"/>
              </a:rPr>
              <a:t>酶浓度一定时酶促反应速率与底物浓度关系</a:t>
            </a:r>
          </a:p>
        </p:txBody>
      </p:sp>
      <p:sp>
        <p:nvSpPr>
          <p:cNvPr id="297989" name="Rectangle 5"/>
          <p:cNvSpPr>
            <a:spLocks noChangeArrowheads="1"/>
          </p:cNvSpPr>
          <p:nvPr/>
        </p:nvSpPr>
        <p:spPr bwMode="auto">
          <a:xfrm>
            <a:off x="1098551" y="1052736"/>
            <a:ext cx="3128963" cy="2665412"/>
          </a:xfrm>
          <a:prstGeom prst="rect">
            <a:avLst/>
          </a:prstGeom>
          <a:solidFill>
            <a:srgbClr val="FFFF99">
              <a:alpha val="0"/>
            </a:srgbClr>
          </a:solidFill>
          <a:ln w="25400">
            <a:solidFill>
              <a:schemeClr val="tx1"/>
            </a:solidFill>
            <a:prstDash val="dash"/>
            <a:miter lim="800000"/>
          </a:ln>
        </p:spPr>
        <p:txBody>
          <a:bodyPr wrap="none" anchor="ct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3605" name="Line 6"/>
          <p:cNvSpPr>
            <a:spLocks noChangeShapeType="1"/>
          </p:cNvSpPr>
          <p:nvPr/>
        </p:nvSpPr>
        <p:spPr bwMode="auto">
          <a:xfrm flipV="1">
            <a:off x="1601788" y="1125761"/>
            <a:ext cx="0" cy="2233612"/>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06" name="Line 7"/>
          <p:cNvSpPr>
            <a:spLocks noChangeShapeType="1"/>
          </p:cNvSpPr>
          <p:nvPr/>
        </p:nvSpPr>
        <p:spPr bwMode="auto">
          <a:xfrm>
            <a:off x="1601788" y="3357786"/>
            <a:ext cx="2330450" cy="0"/>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992" name="Freeform 8"/>
          <p:cNvSpPr/>
          <p:nvPr/>
        </p:nvSpPr>
        <p:spPr bwMode="auto">
          <a:xfrm>
            <a:off x="1601788" y="1917924"/>
            <a:ext cx="2425700" cy="1452563"/>
          </a:xfrm>
          <a:custGeom>
            <a:avLst/>
            <a:gdLst/>
            <a:ahLst/>
            <a:cxnLst>
              <a:cxn ang="0">
                <a:pos x="0" y="968"/>
              </a:cxn>
              <a:cxn ang="0">
                <a:pos x="192" y="296"/>
              </a:cxn>
              <a:cxn ang="0">
                <a:pos x="576" y="56"/>
              </a:cxn>
              <a:cxn ang="0">
                <a:pos x="1440" y="8"/>
              </a:cxn>
              <a:cxn ang="0">
                <a:pos x="1536" y="8"/>
              </a:cxn>
            </a:cxnLst>
            <a:rect l="0" t="0" r="r" b="b"/>
            <a:pathLst>
              <a:path w="1600" h="968">
                <a:moveTo>
                  <a:pt x="0" y="968"/>
                </a:moveTo>
                <a:cubicBezTo>
                  <a:pt x="48" y="708"/>
                  <a:pt x="96" y="448"/>
                  <a:pt x="192" y="296"/>
                </a:cubicBezTo>
                <a:cubicBezTo>
                  <a:pt x="288" y="144"/>
                  <a:pt x="368" y="104"/>
                  <a:pt x="576" y="56"/>
                </a:cubicBezTo>
                <a:cubicBezTo>
                  <a:pt x="784" y="8"/>
                  <a:pt x="1280" y="16"/>
                  <a:pt x="1440" y="8"/>
                </a:cubicBezTo>
                <a:cubicBezTo>
                  <a:pt x="1600" y="0"/>
                  <a:pt x="1568" y="4"/>
                  <a:pt x="1536" y="8"/>
                </a:cubicBezTo>
              </a:path>
            </a:pathLst>
          </a:cu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grpSp>
        <p:nvGrpSpPr>
          <p:cNvPr id="153608" name="Group 9"/>
          <p:cNvGrpSpPr/>
          <p:nvPr/>
        </p:nvGrpSpPr>
        <p:grpSpPr bwMode="auto">
          <a:xfrm>
            <a:off x="1169989" y="1773462"/>
            <a:ext cx="2765425" cy="287337"/>
            <a:chOff x="672" y="912"/>
            <a:chExt cx="1824" cy="192"/>
          </a:xfrm>
        </p:grpSpPr>
        <p:sp>
          <p:nvSpPr>
            <p:cNvPr id="153618" name="Line 10"/>
            <p:cNvSpPr>
              <a:spLocks noChangeShapeType="1"/>
            </p:cNvSpPr>
            <p:nvPr/>
          </p:nvSpPr>
          <p:spPr bwMode="auto">
            <a:xfrm flipH="1">
              <a:off x="960" y="1008"/>
              <a:ext cx="1537" cy="0"/>
            </a:xfrm>
            <a:prstGeom prst="line">
              <a:avLst/>
            </a:prstGeom>
            <a:noFill/>
            <a:ln w="25400">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sp>
          <p:nvSpPr>
            <p:cNvPr id="153619" name="Rectangle 11"/>
            <p:cNvSpPr>
              <a:spLocks noChangeArrowheads="1"/>
            </p:cNvSpPr>
            <p:nvPr/>
          </p:nvSpPr>
          <p:spPr bwMode="auto">
            <a:xfrm>
              <a:off x="672" y="912"/>
              <a:ext cx="240" cy="192"/>
            </a:xfrm>
            <a:prstGeom prst="rect">
              <a:avLst/>
            </a:prstGeom>
            <a:solidFill>
              <a:schemeClr val="bg1">
                <a:alpha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i="1">
                  <a:solidFill>
                    <a:schemeClr val="tx1"/>
                  </a:solidFill>
                  <a:latin typeface="宋体" panose="02010600030101010101" pitchFamily="2" charset="-122"/>
                </a:rPr>
                <a:t>v</a:t>
              </a:r>
              <a:r>
                <a:rPr lang="en-US" altLang="zh-CN" sz="2000" baseline="-25000">
                  <a:solidFill>
                    <a:schemeClr val="tx1"/>
                  </a:solidFill>
                  <a:latin typeface="宋体" panose="02010600030101010101" pitchFamily="2" charset="-122"/>
                </a:rPr>
                <a:t>max</a:t>
              </a:r>
            </a:p>
          </p:txBody>
        </p:sp>
      </p:grpSp>
      <p:sp>
        <p:nvSpPr>
          <p:cNvPr id="153609" name="Rectangle 12"/>
          <p:cNvSpPr>
            <a:spLocks noChangeArrowheads="1"/>
          </p:cNvSpPr>
          <p:nvPr/>
        </p:nvSpPr>
        <p:spPr bwMode="auto">
          <a:xfrm>
            <a:off x="1169989" y="1125762"/>
            <a:ext cx="363537" cy="2889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i="1">
                <a:solidFill>
                  <a:schemeClr val="tx1"/>
                </a:solidFill>
                <a:latin typeface="宋体" panose="02010600030101010101" pitchFamily="2" charset="-122"/>
              </a:rPr>
              <a:t>v</a:t>
            </a:r>
          </a:p>
        </p:txBody>
      </p:sp>
      <p:sp>
        <p:nvSpPr>
          <p:cNvPr id="153610" name="Rectangle 13"/>
          <p:cNvSpPr>
            <a:spLocks noChangeArrowheads="1"/>
          </p:cNvSpPr>
          <p:nvPr/>
        </p:nvSpPr>
        <p:spPr bwMode="auto">
          <a:xfrm>
            <a:off x="3500439" y="3429224"/>
            <a:ext cx="581025" cy="1444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a:solidFill>
                  <a:schemeClr val="tx1"/>
                </a:solidFill>
                <a:latin typeface="宋体" panose="02010600030101010101" pitchFamily="2" charset="-122"/>
              </a:rPr>
              <a:t>[</a:t>
            </a:r>
            <a:r>
              <a:rPr lang="en-US" altLang="zh-CN" sz="2000">
                <a:solidFill>
                  <a:schemeClr val="tx1"/>
                </a:solidFill>
                <a:latin typeface="Times New Roman" panose="02020603050405020304" pitchFamily="18" charset="0"/>
              </a:rPr>
              <a:t>S</a:t>
            </a:r>
            <a:r>
              <a:rPr lang="en-US" altLang="zh-CN" sz="2000">
                <a:solidFill>
                  <a:schemeClr val="tx1"/>
                </a:solidFill>
                <a:latin typeface="宋体" panose="02010600030101010101" pitchFamily="2" charset="-122"/>
              </a:rPr>
              <a:t>]</a:t>
            </a:r>
          </a:p>
        </p:txBody>
      </p:sp>
      <p:sp>
        <p:nvSpPr>
          <p:cNvPr id="153611" name="Rectangle 14"/>
          <p:cNvSpPr>
            <a:spLocks noChangeArrowheads="1"/>
          </p:cNvSpPr>
          <p:nvPr/>
        </p:nvSpPr>
        <p:spPr bwMode="auto">
          <a:xfrm>
            <a:off x="1331913" y="3284762"/>
            <a:ext cx="290512" cy="2889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i="1">
                <a:solidFill>
                  <a:schemeClr val="tx1"/>
                </a:solidFill>
                <a:latin typeface="宋体" panose="02010600030101010101" pitchFamily="2" charset="-122"/>
              </a:rPr>
              <a:t>0</a:t>
            </a:r>
          </a:p>
        </p:txBody>
      </p:sp>
      <p:sp>
        <p:nvSpPr>
          <p:cNvPr id="153612" name="Rectangle 15"/>
          <p:cNvSpPr>
            <a:spLocks noChangeArrowheads="1"/>
          </p:cNvSpPr>
          <p:nvPr/>
        </p:nvSpPr>
        <p:spPr bwMode="auto">
          <a:xfrm>
            <a:off x="5556251" y="1268413"/>
            <a:ext cx="3636963" cy="26654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25000"/>
              </a:lnSpc>
              <a:spcBef>
                <a:spcPct val="0"/>
              </a:spcBef>
              <a:buClrTx/>
              <a:buSzTx/>
              <a:buFont typeface="Wingdings" panose="05000000000000000000" pitchFamily="2" charset="2"/>
              <a:buNone/>
            </a:pPr>
            <a:endParaRPr lang="zh-CN" altLang="en-US" sz="2000">
              <a:solidFill>
                <a:schemeClr val="tx1"/>
              </a:solidFill>
              <a:latin typeface="宋体" panose="02010600030101010101" pitchFamily="2" charset="-122"/>
            </a:endParaRPr>
          </a:p>
        </p:txBody>
      </p:sp>
      <p:sp>
        <p:nvSpPr>
          <p:cNvPr id="153613" name="Rectangle 16"/>
          <p:cNvSpPr>
            <a:spLocks noChangeArrowheads="1"/>
          </p:cNvSpPr>
          <p:nvPr/>
        </p:nvSpPr>
        <p:spPr bwMode="auto">
          <a:xfrm>
            <a:off x="4655840" y="1052736"/>
            <a:ext cx="6552728" cy="244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30000"/>
              </a:lnSpc>
              <a:spcBef>
                <a:spcPct val="0"/>
              </a:spcBef>
              <a:buClrTx/>
              <a:buSzTx/>
              <a:buFont typeface="Arial" panose="020B0604020202020204" pitchFamily="34" charset="0"/>
              <a:buChar cha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[S]&lt;&lt; </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时，</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max</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，呈现动力学一级反应特征，这是米氏方程曲线的第一阶段情况</a:t>
            </a:r>
          </a:p>
          <a:p>
            <a:pPr marL="342900" indent="-342900" eaLnBrk="1" hangingPunct="1">
              <a:lnSpc>
                <a:spcPct val="130000"/>
              </a:lnSpc>
              <a:spcBef>
                <a:spcPct val="0"/>
              </a:spcBef>
              <a:buClrTx/>
              <a:buSzTx/>
              <a:buFont typeface="Arial" panose="020B0604020202020204" pitchFamily="34" charset="0"/>
              <a:buChar cha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[S]&gt;&gt; </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时，</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max</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，呈现动力学零级反应特征，这是米氏方程曲线的第三阶段情况。</a:t>
            </a:r>
          </a:p>
          <a:p>
            <a:pPr marL="342900" indent="-342900" eaLnBrk="1" hangingPunct="1">
              <a:lnSpc>
                <a:spcPct val="130000"/>
              </a:lnSpc>
              <a:spcBef>
                <a:spcPct val="0"/>
              </a:spcBef>
              <a:buClrTx/>
              <a:buSzTx/>
              <a:buFont typeface="Arial" panose="020B0604020202020204" pitchFamily="34" charset="0"/>
              <a:buChar cha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与</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差不多时，酶促反应处于零级和一级反应之间，这是米氏方程曲线的第二阶段情况。</a:t>
            </a:r>
          </a:p>
        </p:txBody>
      </p:sp>
      <p:sp>
        <p:nvSpPr>
          <p:cNvPr id="298001" name="Freeform 17"/>
          <p:cNvSpPr/>
          <p:nvPr/>
        </p:nvSpPr>
        <p:spPr bwMode="auto">
          <a:xfrm>
            <a:off x="1611313" y="2703736"/>
            <a:ext cx="138112" cy="666750"/>
          </a:xfrm>
          <a:custGeom>
            <a:avLst/>
            <a:gdLst>
              <a:gd name="T0" fmla="*/ 0 w 87"/>
              <a:gd name="T1" fmla="*/ 420 h 420"/>
              <a:gd name="T2" fmla="*/ 87 w 87"/>
              <a:gd name="T3" fmla="*/ 0 h 420"/>
              <a:gd name="T4" fmla="*/ 0 60000 65536"/>
              <a:gd name="T5" fmla="*/ 0 60000 65536"/>
              <a:gd name="T6" fmla="*/ 0 w 87"/>
              <a:gd name="T7" fmla="*/ 0 h 420"/>
              <a:gd name="T8" fmla="*/ 87 w 87"/>
              <a:gd name="T9" fmla="*/ 420 h 420"/>
            </a:gdLst>
            <a:ahLst/>
            <a:cxnLst>
              <a:cxn ang="T4">
                <a:pos x="T0" y="T1"/>
              </a:cxn>
              <a:cxn ang="T5">
                <a:pos x="T2" y="T3"/>
              </a:cxn>
            </a:cxnLst>
            <a:rect l="T6" t="T7" r="T8" b="T9"/>
            <a:pathLst>
              <a:path w="87" h="420">
                <a:moveTo>
                  <a:pt x="0" y="420"/>
                </a:moveTo>
                <a:lnTo>
                  <a:pt x="87" y="0"/>
                </a:lnTo>
              </a:path>
            </a:pathLst>
          </a:custGeom>
          <a:noFill/>
          <a:ln w="38100">
            <a:solidFill>
              <a:srgbClr val="FF0000"/>
            </a:solidFill>
            <a:round/>
          </a:ln>
        </p:spPr>
        <p:txBody>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8002" name="Freeform 18"/>
          <p:cNvSpPr/>
          <p:nvPr/>
        </p:nvSpPr>
        <p:spPr bwMode="auto">
          <a:xfrm>
            <a:off x="3497263" y="1948087"/>
            <a:ext cx="469900" cy="1587"/>
          </a:xfrm>
          <a:custGeom>
            <a:avLst/>
            <a:gdLst>
              <a:gd name="T0" fmla="*/ 0 w 296"/>
              <a:gd name="T1" fmla="*/ 0 h 1"/>
              <a:gd name="T2" fmla="*/ 296 w 296"/>
              <a:gd name="T3" fmla="*/ 0 h 1"/>
              <a:gd name="T4" fmla="*/ 0 60000 65536"/>
              <a:gd name="T5" fmla="*/ 0 60000 65536"/>
              <a:gd name="T6" fmla="*/ 0 w 296"/>
              <a:gd name="T7" fmla="*/ 0 h 1"/>
              <a:gd name="T8" fmla="*/ 296 w 296"/>
              <a:gd name="T9" fmla="*/ 1 h 1"/>
            </a:gdLst>
            <a:ahLst/>
            <a:cxnLst>
              <a:cxn ang="T4">
                <a:pos x="T0" y="T1"/>
              </a:cxn>
              <a:cxn ang="T5">
                <a:pos x="T2" y="T3"/>
              </a:cxn>
            </a:cxnLst>
            <a:rect l="T6" t="T7" r="T8" b="T9"/>
            <a:pathLst>
              <a:path w="296" h="1">
                <a:moveTo>
                  <a:pt x="0" y="0"/>
                </a:moveTo>
                <a:lnTo>
                  <a:pt x="296" y="0"/>
                </a:lnTo>
              </a:path>
            </a:pathLst>
          </a:custGeom>
          <a:noFill/>
          <a:ln w="38100">
            <a:solidFill>
              <a:srgbClr val="00FF00"/>
            </a:solidFill>
            <a:round/>
          </a:ln>
        </p:spPr>
        <p:txBody>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8003" name="Freeform 19"/>
          <p:cNvSpPr/>
          <p:nvPr/>
        </p:nvSpPr>
        <p:spPr bwMode="auto">
          <a:xfrm>
            <a:off x="1746251" y="1946498"/>
            <a:ext cx="1762125" cy="762000"/>
          </a:xfrm>
          <a:custGeom>
            <a:avLst/>
            <a:gdLst>
              <a:gd name="T0" fmla="*/ 0 w 1110"/>
              <a:gd name="T1" fmla="*/ 481 h 481"/>
              <a:gd name="T2" fmla="*/ 72 w 1110"/>
              <a:gd name="T3" fmla="*/ 310 h 481"/>
              <a:gd name="T4" fmla="*/ 141 w 1110"/>
              <a:gd name="T5" fmla="*/ 202 h 481"/>
              <a:gd name="T6" fmla="*/ 240 w 1110"/>
              <a:gd name="T7" fmla="*/ 121 h 481"/>
              <a:gd name="T8" fmla="*/ 392 w 1110"/>
              <a:gd name="T9" fmla="*/ 64 h 481"/>
              <a:gd name="T10" fmla="*/ 504 w 1110"/>
              <a:gd name="T11" fmla="*/ 40 h 481"/>
              <a:gd name="T12" fmla="*/ 594 w 1110"/>
              <a:gd name="T13" fmla="*/ 28 h 481"/>
              <a:gd name="T14" fmla="*/ 654 w 1110"/>
              <a:gd name="T15" fmla="*/ 22 h 481"/>
              <a:gd name="T16" fmla="*/ 807 w 1110"/>
              <a:gd name="T17" fmla="*/ 10 h 481"/>
              <a:gd name="T18" fmla="*/ 1110 w 1110"/>
              <a:gd name="T19" fmla="*/ 0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0"/>
              <a:gd name="T31" fmla="*/ 0 h 481"/>
              <a:gd name="T32" fmla="*/ 1110 w 1110"/>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0" h="481">
                <a:moveTo>
                  <a:pt x="0" y="481"/>
                </a:moveTo>
                <a:cubicBezTo>
                  <a:pt x="12" y="453"/>
                  <a:pt x="48" y="357"/>
                  <a:pt x="72" y="310"/>
                </a:cubicBezTo>
                <a:cubicBezTo>
                  <a:pt x="95" y="264"/>
                  <a:pt x="113" y="234"/>
                  <a:pt x="141" y="202"/>
                </a:cubicBezTo>
                <a:cubicBezTo>
                  <a:pt x="169" y="170"/>
                  <a:pt x="198" y="143"/>
                  <a:pt x="240" y="121"/>
                </a:cubicBezTo>
                <a:cubicBezTo>
                  <a:pt x="282" y="99"/>
                  <a:pt x="348" y="78"/>
                  <a:pt x="392" y="64"/>
                </a:cubicBezTo>
                <a:cubicBezTo>
                  <a:pt x="436" y="50"/>
                  <a:pt x="470" y="46"/>
                  <a:pt x="504" y="40"/>
                </a:cubicBezTo>
                <a:cubicBezTo>
                  <a:pt x="538" y="34"/>
                  <a:pt x="569" y="31"/>
                  <a:pt x="594" y="28"/>
                </a:cubicBezTo>
                <a:cubicBezTo>
                  <a:pt x="619" y="25"/>
                  <a:pt x="618" y="25"/>
                  <a:pt x="654" y="22"/>
                </a:cubicBezTo>
                <a:cubicBezTo>
                  <a:pt x="690" y="19"/>
                  <a:pt x="729" y="13"/>
                  <a:pt x="807" y="10"/>
                </a:cubicBezTo>
                <a:lnTo>
                  <a:pt x="1110" y="0"/>
                </a:lnTo>
              </a:path>
            </a:pathLst>
          </a:custGeom>
          <a:noFill/>
          <a:ln w="38100">
            <a:solidFill>
              <a:srgbClr val="FF9900"/>
            </a:solidFill>
            <a:round/>
          </a:ln>
        </p:spPr>
        <p:txBody>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3617" name="Rectangle 2"/>
          <p:cNvSpPr>
            <a:spLocks noChangeArrowheads="1"/>
          </p:cNvSpPr>
          <p:nvPr/>
        </p:nvSpPr>
        <p:spPr bwMode="auto">
          <a:xfrm>
            <a:off x="1055441" y="4719679"/>
            <a:ext cx="10153127" cy="164974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spcBef>
                <a:spcPct val="0"/>
              </a:spcBef>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速率</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1/2</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max</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时，</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，即</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值是在酶促反应速率达到最大反应速率一半时的底物浓度，其单位与底物浓度的单位相同；</a:t>
            </a:r>
            <a:r>
              <a:rPr lang="en-US" altLang="zh-CN" sz="20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值越大，达到最大反应速度一半所需要的底物浓度越大，说明酶对底物的催化能力越小，反之，</a:t>
            </a:r>
            <a:r>
              <a:rPr lang="en-US" altLang="zh-CN" sz="20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值越小，说明酶与底物的催化能力越大</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。这就依次显露出</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值的物理意义和酶学意义。      </a:t>
            </a:r>
          </a:p>
        </p:txBody>
      </p:sp>
      <p:sp>
        <p:nvSpPr>
          <p:cNvPr id="2" name="Text Box 5">
            <a:extLst>
              <a:ext uri="{FF2B5EF4-FFF2-40B4-BE49-F238E27FC236}">
                <a16:creationId xmlns:a16="http://schemas.microsoft.com/office/drawing/2014/main" id="{32B55873-63BA-DF75-8C09-FE197E3DBF9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7AD6C251-55BA-CF6B-41FD-BBE96CFAA18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114</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2"/>
          <p:cNvSpPr>
            <a:spLocks noChangeArrowheads="1"/>
          </p:cNvSpPr>
          <p:nvPr/>
        </p:nvSpPr>
        <p:spPr bwMode="auto">
          <a:xfrm>
            <a:off x="1319213" y="1341439"/>
            <a:ext cx="5608359" cy="4006097"/>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lgn="just" eaLnBrk="1" hangingPunct="1">
              <a:lnSpc>
                <a:spcPct val="130000"/>
              </a:lnSpc>
              <a:spcBef>
                <a:spcPct val="0"/>
              </a:spcBef>
              <a:buClr>
                <a:schemeClr val="tx1"/>
              </a:buClr>
              <a:buSzTx/>
            </a:pPr>
            <a:r>
              <a:rPr kumimoji="1"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pH</a:t>
            </a:r>
            <a:r>
              <a:rPr kumimoji="1"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的影响：</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各种酶的最适</a:t>
            </a: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pH</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一般在</a:t>
            </a: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5 ~ 8</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范围内。</a:t>
            </a:r>
            <a:endPar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indent="-342900" algn="just" eaLnBrk="1" hangingPunct="1">
              <a:lnSpc>
                <a:spcPct val="130000"/>
              </a:lnSpc>
              <a:spcBef>
                <a:spcPct val="0"/>
              </a:spcBef>
              <a:buClr>
                <a:schemeClr val="tx1"/>
              </a:buClr>
              <a:buSzTx/>
            </a:pPr>
            <a:r>
              <a:rPr kumimoji="1"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温度影响：</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随着温度上升，酶反应速率明显增加，直至最高点，以后随着酶的热致变性速率随之增大，使酶反应速率显著减小。酶反应速率达到最高点的温度，称为酶的最适温度。在最适温度前每提高</a:t>
            </a: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10℃</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，酶反应速率增加</a:t>
            </a: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1~2</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倍；各种酶最适温度常在</a:t>
            </a: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35~50℃</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区间。</a:t>
            </a:r>
          </a:p>
        </p:txBody>
      </p:sp>
      <p:grpSp>
        <p:nvGrpSpPr>
          <p:cNvPr id="154628" name="Group 30"/>
          <p:cNvGrpSpPr/>
          <p:nvPr/>
        </p:nvGrpSpPr>
        <p:grpSpPr bwMode="auto">
          <a:xfrm>
            <a:off x="7291387" y="881232"/>
            <a:ext cx="3581400" cy="2376488"/>
            <a:chOff x="2925" y="754"/>
            <a:chExt cx="2256" cy="1497"/>
          </a:xfrm>
        </p:grpSpPr>
        <p:sp>
          <p:nvSpPr>
            <p:cNvPr id="154640" name="Rectangle 2"/>
            <p:cNvSpPr>
              <a:spLocks noChangeArrowheads="1"/>
            </p:cNvSpPr>
            <p:nvPr/>
          </p:nvSpPr>
          <p:spPr bwMode="auto">
            <a:xfrm>
              <a:off x="3016" y="873"/>
              <a:ext cx="240" cy="22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400" i="1">
                  <a:solidFill>
                    <a:schemeClr val="tx1"/>
                  </a:solidFill>
                  <a:latin typeface="Times New Roman" panose="02020603050405020304" pitchFamily="18" charset="0"/>
                </a:rPr>
                <a:t>v</a:t>
              </a:r>
            </a:p>
          </p:txBody>
        </p:sp>
        <p:sp>
          <p:nvSpPr>
            <p:cNvPr id="299014" name="Rectangle 6"/>
            <p:cNvSpPr>
              <a:spLocks noChangeArrowheads="1"/>
            </p:cNvSpPr>
            <p:nvPr/>
          </p:nvSpPr>
          <p:spPr bwMode="auto">
            <a:xfrm>
              <a:off x="2925" y="754"/>
              <a:ext cx="2256" cy="1497"/>
            </a:xfrm>
            <a:prstGeom prst="rect">
              <a:avLst/>
            </a:prstGeom>
            <a:solidFill>
              <a:schemeClr val="bg1">
                <a:alpha val="0"/>
              </a:schemeClr>
            </a:solidFill>
            <a:ln w="9525">
              <a:solidFill>
                <a:schemeClr val="tx1"/>
              </a:solidFill>
              <a:miter lim="800000"/>
            </a:ln>
            <a:effectLst/>
          </p:spPr>
          <p:txBody>
            <a:bodyPr wrap="none" anchor="ct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15" name="Freeform 7"/>
            <p:cNvSpPr/>
            <p:nvPr/>
          </p:nvSpPr>
          <p:spPr bwMode="auto">
            <a:xfrm>
              <a:off x="3499" y="879"/>
              <a:ext cx="576" cy="1017"/>
            </a:xfrm>
            <a:custGeom>
              <a:avLst/>
              <a:gdLst/>
              <a:ahLst/>
              <a:cxnLst>
                <a:cxn ang="0">
                  <a:pos x="0" y="880"/>
                </a:cxn>
                <a:cxn ang="0">
                  <a:pos x="192" y="640"/>
                </a:cxn>
                <a:cxn ang="0">
                  <a:pos x="336" y="160"/>
                </a:cxn>
                <a:cxn ang="0">
                  <a:pos x="528" y="16"/>
                </a:cxn>
                <a:cxn ang="0">
                  <a:pos x="576" y="64"/>
                </a:cxn>
              </a:cxnLst>
              <a:rect l="0" t="0" r="r" b="b"/>
              <a:pathLst>
                <a:path w="576" h="880">
                  <a:moveTo>
                    <a:pt x="0" y="880"/>
                  </a:moveTo>
                  <a:cubicBezTo>
                    <a:pt x="68" y="820"/>
                    <a:pt x="136" y="760"/>
                    <a:pt x="192" y="640"/>
                  </a:cubicBezTo>
                  <a:cubicBezTo>
                    <a:pt x="248" y="520"/>
                    <a:pt x="280" y="264"/>
                    <a:pt x="336" y="160"/>
                  </a:cubicBezTo>
                  <a:cubicBezTo>
                    <a:pt x="392" y="56"/>
                    <a:pt x="488" y="32"/>
                    <a:pt x="528" y="16"/>
                  </a:cubicBezTo>
                  <a:cubicBezTo>
                    <a:pt x="568" y="0"/>
                    <a:pt x="572" y="32"/>
                    <a:pt x="576" y="64"/>
                  </a:cubicBezTo>
                </a:path>
              </a:pathLst>
            </a:cu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16" name="Line 8"/>
            <p:cNvSpPr>
              <a:spLocks noChangeShapeType="1"/>
            </p:cNvSpPr>
            <p:nvPr/>
          </p:nvSpPr>
          <p:spPr bwMode="auto">
            <a:xfrm>
              <a:off x="4075" y="898"/>
              <a:ext cx="0" cy="998"/>
            </a:xfrm>
            <a:prstGeom prst="line">
              <a:avLst/>
            </a:prstGeom>
            <a:noFill/>
            <a:ln w="9525">
              <a:solidFill>
                <a:schemeClr val="tx1"/>
              </a:solidFill>
              <a:prstDash val="dash"/>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17" name="Freeform 9"/>
            <p:cNvSpPr/>
            <p:nvPr/>
          </p:nvSpPr>
          <p:spPr bwMode="auto">
            <a:xfrm flipH="1">
              <a:off x="4027" y="874"/>
              <a:ext cx="576" cy="1016"/>
            </a:xfrm>
            <a:custGeom>
              <a:avLst/>
              <a:gdLst/>
              <a:ahLst/>
              <a:cxnLst>
                <a:cxn ang="0">
                  <a:pos x="0" y="880"/>
                </a:cxn>
                <a:cxn ang="0">
                  <a:pos x="192" y="640"/>
                </a:cxn>
                <a:cxn ang="0">
                  <a:pos x="336" y="160"/>
                </a:cxn>
                <a:cxn ang="0">
                  <a:pos x="528" y="16"/>
                </a:cxn>
                <a:cxn ang="0">
                  <a:pos x="576" y="64"/>
                </a:cxn>
              </a:cxnLst>
              <a:rect l="0" t="0" r="r" b="b"/>
              <a:pathLst>
                <a:path w="576" h="880">
                  <a:moveTo>
                    <a:pt x="0" y="880"/>
                  </a:moveTo>
                  <a:cubicBezTo>
                    <a:pt x="68" y="820"/>
                    <a:pt x="136" y="760"/>
                    <a:pt x="192" y="640"/>
                  </a:cubicBezTo>
                  <a:cubicBezTo>
                    <a:pt x="248" y="520"/>
                    <a:pt x="280" y="264"/>
                    <a:pt x="336" y="160"/>
                  </a:cubicBezTo>
                  <a:cubicBezTo>
                    <a:pt x="392" y="56"/>
                    <a:pt x="488" y="32"/>
                    <a:pt x="528" y="16"/>
                  </a:cubicBezTo>
                  <a:cubicBezTo>
                    <a:pt x="568" y="0"/>
                    <a:pt x="572" y="32"/>
                    <a:pt x="576" y="64"/>
                  </a:cubicBezTo>
                </a:path>
              </a:pathLst>
            </a:cu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4645" name="Rectangle 10"/>
            <p:cNvSpPr>
              <a:spLocks noChangeArrowheads="1"/>
            </p:cNvSpPr>
            <p:nvPr/>
          </p:nvSpPr>
          <p:spPr bwMode="auto">
            <a:xfrm>
              <a:off x="3746" y="2007"/>
              <a:ext cx="720" cy="22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最适</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t>
              </a:r>
            </a:p>
          </p:txBody>
        </p:sp>
        <p:sp>
          <p:nvSpPr>
            <p:cNvPr id="299019" name="Line 11"/>
            <p:cNvSpPr>
              <a:spLocks noChangeShapeType="1"/>
            </p:cNvSpPr>
            <p:nvPr/>
          </p:nvSpPr>
          <p:spPr bwMode="auto">
            <a:xfrm flipV="1">
              <a:off x="3243" y="828"/>
              <a:ext cx="0" cy="1056"/>
            </a:xfrm>
            <a:prstGeom prst="line">
              <a:avLst/>
            </a:prstGeom>
            <a:noFill/>
            <a:ln w="9525">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20" name="Line 12"/>
            <p:cNvSpPr>
              <a:spLocks noChangeShapeType="1"/>
            </p:cNvSpPr>
            <p:nvPr/>
          </p:nvSpPr>
          <p:spPr bwMode="auto">
            <a:xfrm>
              <a:off x="3233" y="1898"/>
              <a:ext cx="1776" cy="0"/>
            </a:xfrm>
            <a:prstGeom prst="line">
              <a:avLst/>
            </a:prstGeom>
            <a:noFill/>
            <a:ln w="9525">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4648" name="Text Box 27"/>
            <p:cNvSpPr txBox="1">
              <a:spLocks noChangeArrowheads="1"/>
            </p:cNvSpPr>
            <p:nvPr/>
          </p:nvSpPr>
          <p:spPr bwMode="auto">
            <a:xfrm>
              <a:off x="4757" y="1928"/>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pH</a:t>
              </a:r>
            </a:p>
          </p:txBody>
        </p:sp>
      </p:grpSp>
      <p:grpSp>
        <p:nvGrpSpPr>
          <p:cNvPr id="154629" name="Group 31"/>
          <p:cNvGrpSpPr/>
          <p:nvPr/>
        </p:nvGrpSpPr>
        <p:grpSpPr bwMode="auto">
          <a:xfrm>
            <a:off x="7292975" y="3876846"/>
            <a:ext cx="3527425" cy="2193925"/>
            <a:chOff x="3008" y="2522"/>
            <a:chExt cx="2222" cy="1382"/>
          </a:xfrm>
        </p:grpSpPr>
        <p:sp>
          <p:nvSpPr>
            <p:cNvPr id="299022" name="Rectangle 14"/>
            <p:cNvSpPr>
              <a:spLocks noChangeArrowheads="1"/>
            </p:cNvSpPr>
            <p:nvPr/>
          </p:nvSpPr>
          <p:spPr bwMode="auto">
            <a:xfrm>
              <a:off x="3008" y="2522"/>
              <a:ext cx="2222" cy="1361"/>
            </a:xfrm>
            <a:prstGeom prst="rect">
              <a:avLst/>
            </a:prstGeom>
            <a:solidFill>
              <a:schemeClr val="bg1">
                <a:alpha val="0"/>
              </a:schemeClr>
            </a:solidFill>
            <a:ln w="9525">
              <a:solidFill>
                <a:schemeClr val="tx1"/>
              </a:solidFill>
              <a:miter lim="800000"/>
            </a:ln>
            <a:effectLst/>
          </p:spPr>
          <p:txBody>
            <a:bodyPr wrap="none" anchor="ct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23" name="Line 15"/>
            <p:cNvSpPr>
              <a:spLocks noChangeShapeType="1"/>
            </p:cNvSpPr>
            <p:nvPr/>
          </p:nvSpPr>
          <p:spPr bwMode="auto">
            <a:xfrm flipV="1">
              <a:off x="3259" y="2578"/>
              <a:ext cx="0" cy="1057"/>
            </a:xfrm>
            <a:prstGeom prst="line">
              <a:avLst/>
            </a:prstGeom>
            <a:noFill/>
            <a:ln w="9525">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24" name="Line 16"/>
            <p:cNvSpPr>
              <a:spLocks noChangeShapeType="1"/>
            </p:cNvSpPr>
            <p:nvPr/>
          </p:nvSpPr>
          <p:spPr bwMode="auto">
            <a:xfrm>
              <a:off x="3260" y="3625"/>
              <a:ext cx="1722" cy="0"/>
            </a:xfrm>
            <a:prstGeom prst="line">
              <a:avLst/>
            </a:prstGeom>
            <a:noFill/>
            <a:ln w="9525">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99025" name="Freeform 17"/>
            <p:cNvSpPr/>
            <p:nvPr/>
          </p:nvSpPr>
          <p:spPr bwMode="auto">
            <a:xfrm>
              <a:off x="3426" y="2905"/>
              <a:ext cx="1278" cy="639"/>
            </a:xfrm>
            <a:custGeom>
              <a:avLst/>
              <a:gdLst/>
              <a:ahLst/>
              <a:cxnLst>
                <a:cxn ang="0">
                  <a:pos x="0" y="608"/>
                </a:cxn>
                <a:cxn ang="0">
                  <a:pos x="192" y="320"/>
                </a:cxn>
                <a:cxn ang="0">
                  <a:pos x="576" y="32"/>
                </a:cxn>
                <a:cxn ang="0">
                  <a:pos x="1104" y="512"/>
                </a:cxn>
              </a:cxnLst>
              <a:rect l="0" t="0" r="r" b="b"/>
              <a:pathLst>
                <a:path w="1104" h="608">
                  <a:moveTo>
                    <a:pt x="0" y="608"/>
                  </a:moveTo>
                  <a:cubicBezTo>
                    <a:pt x="48" y="512"/>
                    <a:pt x="96" y="416"/>
                    <a:pt x="192" y="320"/>
                  </a:cubicBezTo>
                  <a:cubicBezTo>
                    <a:pt x="288" y="224"/>
                    <a:pt x="424" y="0"/>
                    <a:pt x="576" y="32"/>
                  </a:cubicBezTo>
                  <a:cubicBezTo>
                    <a:pt x="728" y="64"/>
                    <a:pt x="1016" y="432"/>
                    <a:pt x="1104" y="512"/>
                  </a:cubicBezTo>
                </a:path>
              </a:pathLst>
            </a:cu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4637" name="Rectangle 19"/>
            <p:cNvSpPr>
              <a:spLocks noChangeArrowheads="1"/>
            </p:cNvSpPr>
            <p:nvPr/>
          </p:nvSpPr>
          <p:spPr bwMode="auto">
            <a:xfrm>
              <a:off x="3658" y="3678"/>
              <a:ext cx="833" cy="151"/>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最适温度</a:t>
              </a:r>
            </a:p>
          </p:txBody>
        </p:sp>
        <p:sp>
          <p:nvSpPr>
            <p:cNvPr id="299029" name="Line 21"/>
            <p:cNvSpPr>
              <a:spLocks noChangeShapeType="1"/>
            </p:cNvSpPr>
            <p:nvPr/>
          </p:nvSpPr>
          <p:spPr bwMode="auto">
            <a:xfrm>
              <a:off x="4064" y="2945"/>
              <a:ext cx="0" cy="672"/>
            </a:xfrm>
            <a:prstGeom prst="line">
              <a:avLst/>
            </a:prstGeom>
            <a:noFill/>
            <a:ln w="9525">
              <a:solidFill>
                <a:schemeClr val="tx1"/>
              </a:solidFill>
              <a:prstDash val="dash"/>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154639" name="Text Box 28"/>
            <p:cNvSpPr txBox="1">
              <a:spLocks noChangeArrowheads="1"/>
            </p:cNvSpPr>
            <p:nvPr/>
          </p:nvSpPr>
          <p:spPr bwMode="auto">
            <a:xfrm>
              <a:off x="4610" y="3654"/>
              <a:ext cx="5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t</a:t>
              </a:r>
              <a:r>
                <a:rPr lang="zh-CN" altLang="en-US" sz="2000">
                  <a:solidFill>
                    <a:schemeClr val="tx1"/>
                  </a:solidFill>
                  <a:latin typeface="Times New Roman" panose="02020603050405020304" pitchFamily="18" charset="0"/>
                </a:rPr>
                <a:t>（℃）</a:t>
              </a:r>
            </a:p>
          </p:txBody>
        </p:sp>
      </p:grpSp>
      <p:sp>
        <p:nvSpPr>
          <p:cNvPr id="154630" name="Text Box 29"/>
          <p:cNvSpPr txBox="1">
            <a:spLocks noChangeArrowheads="1"/>
          </p:cNvSpPr>
          <p:nvPr/>
        </p:nvSpPr>
        <p:spPr bwMode="auto">
          <a:xfrm>
            <a:off x="7343775" y="3337095"/>
            <a:ext cx="3878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对大部分酶促反应速率的影响</a:t>
            </a:r>
          </a:p>
        </p:txBody>
      </p:sp>
      <p:sp>
        <p:nvSpPr>
          <p:cNvPr id="154631" name="Text Box 32"/>
          <p:cNvSpPr txBox="1">
            <a:spLocks noChangeArrowheads="1"/>
          </p:cNvSpPr>
          <p:nvPr/>
        </p:nvSpPr>
        <p:spPr bwMode="auto">
          <a:xfrm>
            <a:off x="7602537" y="6137445"/>
            <a:ext cx="315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温度对酶促反应速率的影响</a:t>
            </a:r>
          </a:p>
        </p:txBody>
      </p:sp>
      <p:sp>
        <p:nvSpPr>
          <p:cNvPr id="2" name="Text Box 5">
            <a:extLst>
              <a:ext uri="{FF2B5EF4-FFF2-40B4-BE49-F238E27FC236}">
                <a16:creationId xmlns:a16="http://schemas.microsoft.com/office/drawing/2014/main" id="{8A34BEAD-8EEE-E80F-1EAF-EEE889C6410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C7785030-A2B0-0353-7D2F-796DACB3325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115</a:t>
            </a:fld>
            <a:endParaRPr lang="en-US" altLang="zh-CN" sz="1800">
              <a:solidFill>
                <a:schemeClr val="tx1"/>
              </a:solidFill>
            </a:endParaRPr>
          </a:p>
        </p:txBody>
      </p:sp>
      <p:pic>
        <p:nvPicPr>
          <p:cNvPr id="5" name="图片 4">
            <a:extLst>
              <a:ext uri="{FF2B5EF4-FFF2-40B4-BE49-F238E27FC236}">
                <a16:creationId xmlns:a16="http://schemas.microsoft.com/office/drawing/2014/main" id="{682FF4DB-69F5-B5A7-AAAA-6A3869215953}"/>
              </a:ext>
            </a:extLst>
          </p:cNvPr>
          <p:cNvPicPr>
            <a:picLocks noChangeAspect="1"/>
          </p:cNvPicPr>
          <p:nvPr/>
        </p:nvPicPr>
        <p:blipFill>
          <a:blip r:embed="rId2"/>
          <a:stretch>
            <a:fillRect/>
          </a:stretch>
        </p:blipFill>
        <p:spPr>
          <a:xfrm>
            <a:off x="7389534" y="3997371"/>
            <a:ext cx="247663" cy="2286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ext Box 5"/>
          <p:cNvSpPr txBox="1">
            <a:spLocks noChangeArrowheads="1"/>
          </p:cNvSpPr>
          <p:nvPr/>
        </p:nvSpPr>
        <p:spPr bwMode="auto">
          <a:xfrm>
            <a:off x="1343472" y="1772816"/>
            <a:ext cx="9793088" cy="312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抑制剂：能减小或消除酶活性，而使酶的反应速率变慢或停止的物质。</a:t>
            </a:r>
          </a:p>
          <a:p>
            <a:pPr eaLnBrk="1" hangingPunct="1">
              <a:lnSpc>
                <a:spcPct val="130000"/>
              </a:lnSpc>
              <a:spcBef>
                <a:spcPct val="0"/>
              </a:spcBef>
              <a:buClrTx/>
              <a:buSzTx/>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不可逆抑制剂：以比较牢固的共价键同酶结合，不能用渗析、超滤等物理方法来恢复酶活性的抑制剂。</a:t>
            </a:r>
          </a:p>
          <a:p>
            <a:pPr eaLnBrk="1" hangingPunct="1">
              <a:lnSpc>
                <a:spcPct val="130000"/>
              </a:lnSpc>
              <a:spcBef>
                <a:spcPct val="0"/>
              </a:spcBef>
              <a:buClrTx/>
              <a:buSzTx/>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可逆抑制剂：同酶的结合处于可逆平衡状态，可用渗析法除去而恢复酶活性的物质，包括竞争性抑制和非竞争性抑制。</a:t>
            </a:r>
          </a:p>
        </p:txBody>
      </p:sp>
      <p:sp>
        <p:nvSpPr>
          <p:cNvPr id="2" name="Text Box 5">
            <a:extLst>
              <a:ext uri="{FF2B5EF4-FFF2-40B4-BE49-F238E27FC236}">
                <a16:creationId xmlns:a16="http://schemas.microsoft.com/office/drawing/2014/main" id="{C5002DFA-B9E7-F9FC-2F43-ACBD3437056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ED55A1A-99E1-E394-D9F2-811CE988E17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116</a:t>
            </a:fld>
            <a:endParaRPr lang="en-US" altLang="zh-CN" sz="1800">
              <a:solidFill>
                <a:schemeClr val="tx1"/>
              </a:solidFill>
            </a:endParaRPr>
          </a:p>
        </p:txBody>
      </p:sp>
      <p:sp>
        <p:nvSpPr>
          <p:cNvPr id="5" name="文本框 4">
            <a:extLst>
              <a:ext uri="{FF2B5EF4-FFF2-40B4-BE49-F238E27FC236}">
                <a16:creationId xmlns:a16="http://schemas.microsoft.com/office/drawing/2014/main" id="{E372C9D3-58FF-49DC-A279-305F6ADAE66C}"/>
              </a:ext>
            </a:extLst>
          </p:cNvPr>
          <p:cNvSpPr txBox="1"/>
          <p:nvPr/>
        </p:nvSpPr>
        <p:spPr>
          <a:xfrm>
            <a:off x="1127448" y="1052736"/>
            <a:ext cx="6118104" cy="430887"/>
          </a:xfrm>
          <a:prstGeom prst="rect">
            <a:avLst/>
          </a:prstGeom>
          <a:noFill/>
        </p:spPr>
        <p:txBody>
          <a:bodyPr wrap="square">
            <a:spAutoFit/>
          </a:bodyPr>
          <a:lstStyle/>
          <a:p>
            <a:pPr marL="285750" indent="-285750">
              <a:buFont typeface="Wingdings" panose="05000000000000000000" pitchFamily="2" charset="2"/>
              <a:buChar char="n"/>
            </a:pPr>
            <a:r>
              <a:rPr kumimoji="1"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抑制剂的影响：</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Text Box 3"/>
          <p:cNvSpPr txBox="1">
            <a:spLocks noChangeArrowheads="1"/>
          </p:cNvSpPr>
          <p:nvPr/>
        </p:nvSpPr>
        <p:spPr bwMode="auto">
          <a:xfrm>
            <a:off x="3657055" y="1767901"/>
            <a:ext cx="4824536" cy="32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457200" indent="-457200" eaLnBrk="1" hangingPunct="1">
              <a:lnSpc>
                <a:spcPct val="130000"/>
              </a:lnSpc>
              <a:spcBef>
                <a:spcPct val="5000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微生物反应速率方程</a:t>
            </a:r>
          </a:p>
          <a:p>
            <a:pPr eaLnBrk="1" hangingPunct="1">
              <a:lnSpc>
                <a:spcPct val="130000"/>
              </a:lnSpc>
              <a:spcBef>
                <a:spcPts val="0"/>
              </a:spcBef>
              <a:buClrTx/>
              <a:buSzTx/>
              <a:buFont typeface="Wingdings" panose="05000000000000000000" pitchFamily="2" charset="2"/>
              <a:buNone/>
            </a:pPr>
            <a:r>
              <a:rPr lang="zh-CN" altLang="en-US" sz="4000">
                <a:solidFill>
                  <a:schemeClr val="tx1"/>
                </a:solidFill>
                <a:latin typeface="Times New Roman" panose="02020603050405020304" pitchFamily="18" charset="0"/>
              </a:rPr>
              <a:t>              </a:t>
            </a:r>
            <a:r>
              <a:rPr lang="en-US" altLang="zh-CN" sz="2000">
                <a:solidFill>
                  <a:schemeClr val="tx1"/>
                </a:solidFill>
                <a:latin typeface="Times New Roman" panose="02020603050405020304" pitchFamily="18" charset="0"/>
              </a:rPr>
              <a:t>-d</a:t>
            </a:r>
            <a:r>
              <a:rPr lang="en-US" altLang="zh-CN" sz="2000" i="1">
                <a:solidFill>
                  <a:schemeClr val="tx1"/>
                </a:solidFill>
                <a:latin typeface="Times New Roman" panose="02020603050405020304" pitchFamily="18" charset="0"/>
              </a:rPr>
              <a:t>c</a:t>
            </a:r>
            <a:r>
              <a:rPr lang="en-US" altLang="zh-CN" sz="2000">
                <a:solidFill>
                  <a:schemeClr val="tx1"/>
                </a:solidFill>
                <a:latin typeface="Times New Roman" panose="02020603050405020304" pitchFamily="18" charset="0"/>
              </a:rPr>
              <a:t>/d</a:t>
            </a:r>
            <a:r>
              <a:rPr lang="en-US" altLang="zh-CN" sz="2000" i="1">
                <a:solidFill>
                  <a:schemeClr val="tx1"/>
                </a:solidFill>
                <a:latin typeface="Times New Roman" panose="02020603050405020304" pitchFamily="18" charset="0"/>
              </a:rPr>
              <a:t>t</a:t>
            </a:r>
            <a:r>
              <a:rPr lang="en-US" altLang="zh-CN" sz="2000">
                <a:solidFill>
                  <a:schemeClr val="tx1"/>
                </a:solidFill>
                <a:latin typeface="Times New Roman" panose="02020603050405020304" pitchFamily="18" charset="0"/>
              </a:rPr>
              <a:t>=</a:t>
            </a:r>
            <a:r>
              <a:rPr lang="en-US" altLang="zh-CN" sz="2000" i="1">
                <a:solidFill>
                  <a:schemeClr val="tx1"/>
                </a:solidFill>
                <a:latin typeface="Times New Roman" panose="02020603050405020304" pitchFamily="18" charset="0"/>
              </a:rPr>
              <a:t>kc</a:t>
            </a:r>
            <a:r>
              <a:rPr lang="en-US" altLang="zh-CN" sz="2000" i="1" baseline="30000">
                <a:solidFill>
                  <a:schemeClr val="tx1"/>
                </a:solidFill>
                <a:latin typeface="Times New Roman" panose="02020603050405020304" pitchFamily="18" charset="0"/>
              </a:rPr>
              <a:t>n</a:t>
            </a:r>
          </a:p>
          <a:p>
            <a:pPr eaLnBrk="1" hangingPunct="1">
              <a:lnSpc>
                <a:spcPct val="130000"/>
              </a:lnSpc>
              <a:spcBef>
                <a:spcPct val="50000"/>
              </a:spcBef>
              <a:buClrTx/>
              <a:buSzTx/>
              <a:buFont typeface="Wingdings" panose="05000000000000000000" pitchFamily="2" charset="2"/>
              <a:buNone/>
            </a:pPr>
            <a:r>
              <a:rPr lang="en-US" altLang="zh-CN" sz="2200" baseline="30000">
                <a:solidFill>
                  <a:schemeClr val="tx1"/>
                </a:solidFill>
                <a:latin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式中：</a:t>
            </a:r>
            <a:r>
              <a:rPr lang="zh-CN" altLang="en-US" sz="2200" baseline="30000">
                <a:solidFill>
                  <a:schemeClr val="tx1"/>
                </a:solidFill>
                <a:latin typeface="Times New Roman" panose="02020603050405020304" pitchFamily="18" charset="0"/>
              </a:rPr>
              <a:t> </a:t>
            </a:r>
            <a:endParaRPr lang="en-US" altLang="zh-CN" sz="2200" baseline="30000">
              <a:solidFill>
                <a:schemeClr val="tx1"/>
              </a:solidFill>
              <a:latin typeface="Times New Roman" panose="02020603050405020304" pitchFamily="18" charset="0"/>
            </a:endParaRPr>
          </a:p>
          <a:p>
            <a:pPr eaLnBrk="1" hangingPunct="1">
              <a:lnSpc>
                <a:spcPct val="130000"/>
              </a:lnSpc>
              <a:spcBef>
                <a:spcPct val="50000"/>
              </a:spcBef>
              <a:buClrTx/>
              <a:buSzTx/>
              <a:buFont typeface="Wingdings" panose="05000000000000000000" pitchFamily="2" charset="2"/>
              <a:buNone/>
            </a:pPr>
            <a:endParaRPr lang="en-US" altLang="zh-CN" sz="3600" baseline="30000">
              <a:solidFill>
                <a:schemeClr val="tx1"/>
              </a:solidFill>
              <a:latin typeface="Times New Roman" panose="02020603050405020304" pitchFamily="18" charset="0"/>
            </a:endParaRPr>
          </a:p>
          <a:p>
            <a:pPr eaLnBrk="1" hangingPunct="1">
              <a:lnSpc>
                <a:spcPct val="130000"/>
              </a:lnSpc>
              <a:spcBef>
                <a:spcPct val="50000"/>
              </a:spcBef>
              <a:buClrTx/>
              <a:buSzTx/>
              <a:buFont typeface="Wingdings" panose="05000000000000000000" pitchFamily="2" charset="2"/>
              <a:buNone/>
            </a:pPr>
            <a:r>
              <a:rPr lang="en-US" altLang="zh-CN" sz="3600" baseline="30000">
                <a:solidFill>
                  <a:schemeClr val="tx1"/>
                </a:solidFill>
                <a:latin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通常，</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n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1</a:t>
            </a:r>
          </a:p>
        </p:txBody>
      </p:sp>
      <p:graphicFrame>
        <p:nvGraphicFramePr>
          <p:cNvPr id="5" name="表格 4"/>
          <p:cNvGraphicFramePr>
            <a:graphicFrameLocks noGrp="1"/>
          </p:cNvGraphicFramePr>
          <p:nvPr>
            <p:extLst>
              <p:ext uri="{D42A27DB-BD31-4B8C-83A1-F6EECF244321}">
                <p14:modId xmlns:p14="http://schemas.microsoft.com/office/powerpoint/2010/main" val="266291672"/>
              </p:ext>
            </p:extLst>
          </p:nvPr>
        </p:nvGraphicFramePr>
        <p:xfrm>
          <a:off x="4943872" y="3068960"/>
          <a:ext cx="4041775" cy="1177290"/>
        </p:xfrm>
        <a:graphic>
          <a:graphicData uri="http://schemas.openxmlformats.org/drawingml/2006/table">
            <a:tbl>
              <a:tblPr/>
              <a:tblGrid>
                <a:gridCol w="254000">
                  <a:extLst>
                    <a:ext uri="{9D8B030D-6E8A-4147-A177-3AD203B41FA5}">
                      <a16:colId xmlns:a16="http://schemas.microsoft.com/office/drawing/2014/main" val="20000"/>
                    </a:ext>
                  </a:extLst>
                </a:gridCol>
                <a:gridCol w="691431">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污染物质浓度；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微生物反应速率常数；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反应级数。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5">
            <a:extLst>
              <a:ext uri="{FF2B5EF4-FFF2-40B4-BE49-F238E27FC236}">
                <a16:creationId xmlns:a16="http://schemas.microsoft.com/office/drawing/2014/main" id="{B3CC0CA4-BF5F-569A-D1B3-B5392D9266B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8181575D-C71A-6909-E5BD-5463DD31B78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117</a:t>
            </a:fld>
            <a:endParaRPr lang="en-US" altLang="zh-CN" sz="1800">
              <a:solidFill>
                <a:schemeClr val="tx1"/>
              </a:solidFill>
            </a:endParaRPr>
          </a:p>
        </p:txBody>
      </p:sp>
      <p:sp>
        <p:nvSpPr>
          <p:cNvPr id="4" name="Text Box 4">
            <a:extLst>
              <a:ext uri="{FF2B5EF4-FFF2-40B4-BE49-F238E27FC236}">
                <a16:creationId xmlns:a16="http://schemas.microsoft.com/office/drawing/2014/main" id="{D43F0884-60B8-4684-CCF5-F799EC732B53}"/>
              </a:ext>
            </a:extLst>
          </p:cNvPr>
          <p:cNvSpPr txBox="1">
            <a:spLocks noChangeArrowheads="1"/>
          </p:cNvSpPr>
          <p:nvPr/>
        </p:nvSpPr>
        <p:spPr bwMode="auto">
          <a:xfrm>
            <a:off x="551384" y="1030496"/>
            <a:ext cx="31683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）微生物反应的速率</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CCB5-70F5-0CC7-9D77-6499FC98EF54}"/>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871D6446-2977-669F-CFC3-1FEDFE6F786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84D0FA8-FCFF-9ADE-658A-3A41C45A973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118</a:t>
            </a:fld>
            <a:endParaRPr lang="en-US" altLang="zh-CN" sz="1800">
              <a:solidFill>
                <a:schemeClr val="tx1"/>
              </a:solidFill>
            </a:endParaRPr>
          </a:p>
        </p:txBody>
      </p:sp>
      <p:sp>
        <p:nvSpPr>
          <p:cNvPr id="9" name="文本框 8">
            <a:extLst>
              <a:ext uri="{FF2B5EF4-FFF2-40B4-BE49-F238E27FC236}">
                <a16:creationId xmlns:a16="http://schemas.microsoft.com/office/drawing/2014/main" id="{6B57CFC5-84D5-4902-9F51-BB5D731D985B}"/>
              </a:ext>
            </a:extLst>
          </p:cNvPr>
          <p:cNvSpPr txBox="1"/>
          <p:nvPr/>
        </p:nvSpPr>
        <p:spPr>
          <a:xfrm>
            <a:off x="839416" y="1124744"/>
            <a:ext cx="10752620" cy="449418"/>
          </a:xfrm>
          <a:prstGeom prst="rect">
            <a:avLst/>
          </a:prstGeom>
          <a:noFill/>
        </p:spPr>
        <p:txBody>
          <a:bodyPr wrap="square">
            <a:spAutoFit/>
          </a:bodyPr>
          <a:lstStyle/>
          <a:p>
            <a:pPr marL="342900" indent="342900">
              <a:lnSpc>
                <a:spcPct val="130000"/>
              </a:lnSpc>
              <a:buFont typeface="Wingdings" panose="05000000000000000000" pitchFamily="2" charset="2"/>
              <a:buChar char="n"/>
            </a:pPr>
            <a:r>
              <a:rPr lang="zh-CN" altLang="en-US" sz="2000">
                <a:latin typeface="Times New Roman" panose="02020603050405020304" pitchFamily="18" charset="0"/>
                <a:ea typeface="黑体" panose="02010609060101010101" pitchFamily="49" charset="-122"/>
                <a:cs typeface="Times New Roman" panose="02020603050405020304" pitchFamily="18" charset="0"/>
              </a:rPr>
              <a:t>若在好氧微生物作用下，耗氧有机污染物质在水中的生物耗氧总反应为：</a:t>
            </a:r>
          </a:p>
        </p:txBody>
      </p:sp>
      <p:sp>
        <p:nvSpPr>
          <p:cNvPr id="10" name="Text Box 4">
            <a:extLst>
              <a:ext uri="{FF2B5EF4-FFF2-40B4-BE49-F238E27FC236}">
                <a16:creationId xmlns:a16="http://schemas.microsoft.com/office/drawing/2014/main" id="{551240F8-76AD-019A-37A4-22EE27108019}"/>
              </a:ext>
            </a:extLst>
          </p:cNvPr>
          <p:cNvSpPr txBox="1">
            <a:spLocks noChangeArrowheads="1"/>
          </p:cNvSpPr>
          <p:nvPr/>
        </p:nvSpPr>
        <p:spPr bwMode="auto">
          <a:xfrm>
            <a:off x="1391190" y="1616555"/>
            <a:ext cx="4824536" cy="45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10C</a:t>
            </a:r>
            <a:r>
              <a:rPr lang="en-US" altLang="zh-CN" sz="20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+2.5</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NH</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p>
        </p:txBody>
      </p:sp>
      <p:sp>
        <p:nvSpPr>
          <p:cNvPr id="11" name="Line 5">
            <a:extLst>
              <a:ext uri="{FF2B5EF4-FFF2-40B4-BE49-F238E27FC236}">
                <a16:creationId xmlns:a16="http://schemas.microsoft.com/office/drawing/2014/main" id="{2020B081-7399-3B03-B002-52E46C449048}"/>
              </a:ext>
            </a:extLst>
          </p:cNvPr>
          <p:cNvSpPr>
            <a:spLocks noChangeShapeType="1"/>
          </p:cNvSpPr>
          <p:nvPr/>
        </p:nvSpPr>
        <p:spPr bwMode="auto">
          <a:xfrm>
            <a:off x="5915980" y="1891630"/>
            <a:ext cx="360040" cy="0"/>
          </a:xfrm>
          <a:prstGeom prst="line">
            <a:avLst/>
          </a:prstGeom>
          <a:ln w="19050">
            <a:solidFill>
              <a:schemeClr val="tx1"/>
            </a:solidFill>
            <a:headEnd/>
            <a:tailEnd type="stealth" w="med"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2000"/>
          </a:p>
        </p:txBody>
      </p:sp>
      <p:graphicFrame>
        <p:nvGraphicFramePr>
          <p:cNvPr id="12" name="表格 11">
            <a:extLst>
              <a:ext uri="{FF2B5EF4-FFF2-40B4-BE49-F238E27FC236}">
                <a16:creationId xmlns:a16="http://schemas.microsoft.com/office/drawing/2014/main" id="{59E9512D-3964-C08A-3CB1-9B4B40694732}"/>
              </a:ext>
            </a:extLst>
          </p:cNvPr>
          <p:cNvGraphicFramePr>
            <a:graphicFrameLocks noGrp="1"/>
          </p:cNvGraphicFramePr>
          <p:nvPr>
            <p:extLst>
              <p:ext uri="{D42A27DB-BD31-4B8C-83A1-F6EECF244321}">
                <p14:modId xmlns:p14="http://schemas.microsoft.com/office/powerpoint/2010/main" val="3891908927"/>
              </p:ext>
            </p:extLst>
          </p:nvPr>
        </p:nvGraphicFramePr>
        <p:xfrm>
          <a:off x="983432" y="2148305"/>
          <a:ext cx="10009112" cy="896746"/>
        </p:xfrm>
        <a:graphic>
          <a:graphicData uri="http://schemas.openxmlformats.org/drawingml/2006/table">
            <a:tbl>
              <a:tblPr/>
              <a:tblGrid>
                <a:gridCol w="2252178">
                  <a:extLst>
                    <a:ext uri="{9D8B030D-6E8A-4147-A177-3AD203B41FA5}">
                      <a16:colId xmlns:a16="http://schemas.microsoft.com/office/drawing/2014/main" val="684357712"/>
                    </a:ext>
                  </a:extLst>
                </a:gridCol>
                <a:gridCol w="1108133">
                  <a:extLst>
                    <a:ext uri="{9D8B030D-6E8A-4147-A177-3AD203B41FA5}">
                      <a16:colId xmlns:a16="http://schemas.microsoft.com/office/drawing/2014/main" val="3350881388"/>
                    </a:ext>
                  </a:extLst>
                </a:gridCol>
                <a:gridCol w="6648801">
                  <a:extLst>
                    <a:ext uri="{9D8B030D-6E8A-4147-A177-3AD203B41FA5}">
                      <a16:colId xmlns:a16="http://schemas.microsoft.com/office/drawing/2014/main" val="3103977916"/>
                    </a:ext>
                  </a:extLst>
                </a:gridCol>
              </a:tblGrid>
              <a:tr h="531092">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式中，</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2000" b="0" i="1"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000" b="0" i="1"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0" lang="en-US" altLang="zh-CN" sz="2000" b="0" i="1"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作为微生物碳源和能源的耗氧有机物质的分子通式 ；</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02352671"/>
                  </a:ext>
                </a:extLst>
              </a:tr>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7</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NO</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生物细胞粗略组成 。</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86142631"/>
                  </a:ext>
                </a:extLst>
              </a:tr>
            </a:tbl>
          </a:graphicData>
        </a:graphic>
      </p:graphicFrame>
      <p:sp>
        <p:nvSpPr>
          <p:cNvPr id="7" name="文本框 6">
            <a:extLst>
              <a:ext uri="{FF2B5EF4-FFF2-40B4-BE49-F238E27FC236}">
                <a16:creationId xmlns:a16="http://schemas.microsoft.com/office/drawing/2014/main" id="{BB3FF89E-71A8-3F5B-8A0E-C47295D22C57}"/>
              </a:ext>
            </a:extLst>
          </p:cNvPr>
          <p:cNvSpPr txBox="1"/>
          <p:nvPr/>
        </p:nvSpPr>
        <p:spPr>
          <a:xfrm>
            <a:off x="6312024" y="1676187"/>
            <a:ext cx="3960440" cy="400110"/>
          </a:xfrm>
          <a:prstGeom prst="rect">
            <a:avLst/>
          </a:prstGeom>
          <a:noFill/>
        </p:spPr>
        <p:txBody>
          <a:bodyPr wrap="square">
            <a:spAutoFit/>
          </a:bodyPr>
          <a:lstStyle/>
          <a:p>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7</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2000"/>
          </a:p>
        </p:txBody>
      </p:sp>
      <p:sp>
        <p:nvSpPr>
          <p:cNvPr id="13" name="文本框 12">
            <a:extLst>
              <a:ext uri="{FF2B5EF4-FFF2-40B4-BE49-F238E27FC236}">
                <a16:creationId xmlns:a16="http://schemas.microsoft.com/office/drawing/2014/main" id="{4201C4F9-96B7-E202-4BAA-CE7C4061C38E}"/>
              </a:ext>
            </a:extLst>
          </p:cNvPr>
          <p:cNvSpPr txBox="1"/>
          <p:nvPr/>
        </p:nvSpPr>
        <p:spPr>
          <a:xfrm>
            <a:off x="1559496" y="3124305"/>
            <a:ext cx="6118104" cy="400110"/>
          </a:xfrm>
          <a:prstGeom prst="rect">
            <a:avLst/>
          </a:prstGeom>
          <a:noFill/>
        </p:spPr>
        <p:txBody>
          <a:bodyPr wrap="square">
            <a:spAutoFit/>
          </a:bodyPr>
          <a:lstStyle/>
          <a:p>
            <a:r>
              <a:rPr lang="zh-CN" altLang="en-US" sz="2000">
                <a:latin typeface="黑体" panose="02010609060101010101" pitchFamily="49" charset="-122"/>
                <a:ea typeface="黑体" panose="02010609060101010101" pitchFamily="49" charset="-122"/>
              </a:rPr>
              <a:t>这一反应的速率常用一级反应速率微分方程描述：</a:t>
            </a:r>
          </a:p>
        </p:txBody>
      </p:sp>
      <p:grpSp>
        <p:nvGrpSpPr>
          <p:cNvPr id="14" name="Group 3">
            <a:extLst>
              <a:ext uri="{FF2B5EF4-FFF2-40B4-BE49-F238E27FC236}">
                <a16:creationId xmlns:a16="http://schemas.microsoft.com/office/drawing/2014/main" id="{6C282970-76F9-E884-9A84-29872045C95C}"/>
              </a:ext>
            </a:extLst>
          </p:cNvPr>
          <p:cNvGrpSpPr/>
          <p:nvPr/>
        </p:nvGrpSpPr>
        <p:grpSpPr bwMode="auto">
          <a:xfrm>
            <a:off x="1301119" y="3606331"/>
            <a:ext cx="8610600" cy="1235075"/>
            <a:chOff x="93" y="1200"/>
            <a:chExt cx="5424" cy="778"/>
          </a:xfrm>
        </p:grpSpPr>
        <p:sp>
          <p:nvSpPr>
            <p:cNvPr id="15" name="Text Box 4">
              <a:extLst>
                <a:ext uri="{FF2B5EF4-FFF2-40B4-BE49-F238E27FC236}">
                  <a16:creationId xmlns:a16="http://schemas.microsoft.com/office/drawing/2014/main" id="{C3A2BADE-7909-ACBD-94B9-70F9C2F0B0DA}"/>
                </a:ext>
              </a:extLst>
            </p:cNvPr>
            <p:cNvSpPr txBox="1">
              <a:spLocks noChangeArrowheads="1"/>
            </p:cNvSpPr>
            <p:nvPr/>
          </p:nvSpPr>
          <p:spPr bwMode="auto">
            <a:xfrm>
              <a:off x="2673" y="1200"/>
              <a:ext cx="8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-d</a:t>
              </a:r>
              <a:r>
                <a:rPr lang="en-US" altLang="zh-CN" sz="2000" i="1">
                  <a:solidFill>
                    <a:schemeClr val="tx1"/>
                  </a:solidFill>
                  <a:latin typeface="Times New Roman" panose="02020603050405020304" pitchFamily="18" charset="0"/>
                </a:rPr>
                <a:t>ρ</a:t>
              </a:r>
              <a:r>
                <a:rPr lang="en-US" altLang="zh-CN" sz="2000">
                  <a:solidFill>
                    <a:schemeClr val="tx1"/>
                  </a:solidFill>
                  <a:latin typeface="Times New Roman" panose="02020603050405020304" pitchFamily="18" charset="0"/>
                </a:rPr>
                <a:t>/d</a:t>
              </a:r>
              <a:r>
                <a:rPr lang="en-US" altLang="zh-CN" sz="2000" i="1">
                  <a:solidFill>
                    <a:schemeClr val="tx1"/>
                  </a:solidFill>
                  <a:latin typeface="Times New Roman" panose="02020603050405020304" pitchFamily="18" charset="0"/>
                </a:rPr>
                <a:t>t</a:t>
              </a:r>
              <a:r>
                <a:rPr lang="en-US" altLang="zh-CN" sz="2000">
                  <a:solidFill>
                    <a:schemeClr val="tx1"/>
                  </a:solidFill>
                  <a:latin typeface="Times New Roman" panose="02020603050405020304" pitchFamily="18" charset="0"/>
                </a:rPr>
                <a:t>=k</a:t>
              </a:r>
              <a:r>
                <a:rPr lang="en-US" altLang="zh-CN" sz="2000" i="1">
                  <a:solidFill>
                    <a:schemeClr val="tx1"/>
                  </a:solidFill>
                  <a:latin typeface="Times New Roman" panose="02020603050405020304" pitchFamily="18" charset="0"/>
                </a:rPr>
                <a:t>ρ</a:t>
              </a:r>
            </a:p>
          </p:txBody>
        </p:sp>
        <p:sp>
          <p:nvSpPr>
            <p:cNvPr id="16" name="Text Box 5">
              <a:extLst>
                <a:ext uri="{FF2B5EF4-FFF2-40B4-BE49-F238E27FC236}">
                  <a16:creationId xmlns:a16="http://schemas.microsoft.com/office/drawing/2014/main" id="{F703E852-1663-F314-F56D-FD6347F64351}"/>
                </a:ext>
              </a:extLst>
            </p:cNvPr>
            <p:cNvSpPr txBox="1">
              <a:spLocks noChangeArrowheads="1"/>
            </p:cNvSpPr>
            <p:nvPr/>
          </p:nvSpPr>
          <p:spPr bwMode="auto">
            <a:xfrm>
              <a:off x="93" y="1435"/>
              <a:ext cx="542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积分得：    </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ρ</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ρ</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kt</a:t>
              </a:r>
            </a:p>
            <a:p>
              <a:pPr eaLnBrk="1" hangingPunct="1">
                <a:spcBef>
                  <a:spcPct val="5000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式中</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graphicFrame>
        <p:nvGraphicFramePr>
          <p:cNvPr id="17" name="Group 19">
            <a:extLst>
              <a:ext uri="{FF2B5EF4-FFF2-40B4-BE49-F238E27FC236}">
                <a16:creationId xmlns:a16="http://schemas.microsoft.com/office/drawing/2014/main" id="{69043D7C-9E89-232F-5DEC-D9E173415924}"/>
              </a:ext>
            </a:extLst>
          </p:cNvPr>
          <p:cNvGraphicFramePr>
            <a:graphicFrameLocks noGrp="1"/>
          </p:cNvGraphicFramePr>
          <p:nvPr>
            <p:extLst>
              <p:ext uri="{D42A27DB-BD31-4B8C-83A1-F6EECF244321}">
                <p14:modId xmlns:p14="http://schemas.microsoft.com/office/powerpoint/2010/main" val="4164656980"/>
              </p:ext>
            </p:extLst>
          </p:nvPr>
        </p:nvGraphicFramePr>
        <p:xfrm>
          <a:off x="2423443" y="4452561"/>
          <a:ext cx="7777162" cy="1295400"/>
        </p:xfrm>
        <a:graphic>
          <a:graphicData uri="http://schemas.openxmlformats.org/drawingml/2006/table">
            <a:tbl>
              <a:tblPr/>
              <a:tblGrid>
                <a:gridCol w="625475">
                  <a:extLst>
                    <a:ext uri="{9D8B030D-6E8A-4147-A177-3AD203B41FA5}">
                      <a16:colId xmlns:a16="http://schemas.microsoft.com/office/drawing/2014/main" val="20000"/>
                    </a:ext>
                  </a:extLst>
                </a:gridCol>
                <a:gridCol w="722312">
                  <a:extLst>
                    <a:ext uri="{9D8B030D-6E8A-4147-A177-3AD203B41FA5}">
                      <a16:colId xmlns:a16="http://schemas.microsoft.com/office/drawing/2014/main" val="20001"/>
                    </a:ext>
                  </a:extLst>
                </a:gridCol>
                <a:gridCol w="6429375">
                  <a:extLst>
                    <a:ext uri="{9D8B030D-6E8A-4147-A177-3AD203B41FA5}">
                      <a16:colId xmlns:a16="http://schemas.microsoft.com/office/drawing/2014/main" val="20002"/>
                    </a:ext>
                  </a:extLst>
                </a:gridCol>
              </a:tblGrid>
              <a:tr h="431800">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ρ</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60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a:t>
                      </a: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瞬时耗氧有机物质在水中的质量浓度</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(BOD)</a:t>
                      </a: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1800">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ρ</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耗氧有机物质在水中的起始质量浓度</a:t>
                      </a: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(BOD)</a:t>
                      </a: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31800">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耗氧有机物质的微生物反应速率常数。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189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983432" y="1054358"/>
            <a:ext cx="10117124" cy="84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大多数有机污染物质和某些无机污染物质在水中的微生物转化速率，都遵守</a:t>
            </a:r>
            <a:r>
              <a:rPr lang="zh-CN" altLang="en-US" sz="2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二级反应动力学</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规律，其微分方程为：</a:t>
            </a:r>
          </a:p>
        </p:txBody>
      </p:sp>
      <p:sp>
        <p:nvSpPr>
          <p:cNvPr id="275459" name="Text Box 3"/>
          <p:cNvSpPr txBox="1">
            <a:spLocks noChangeArrowheads="1"/>
          </p:cNvSpPr>
          <p:nvPr/>
        </p:nvSpPr>
        <p:spPr bwMode="auto">
          <a:xfrm>
            <a:off x="4367808" y="1804754"/>
            <a:ext cx="316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d[S]/d</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[B][S]</a:t>
            </a:r>
          </a:p>
        </p:txBody>
      </p:sp>
      <p:graphicFrame>
        <p:nvGraphicFramePr>
          <p:cNvPr id="5" name="表格 4"/>
          <p:cNvGraphicFramePr>
            <a:graphicFrameLocks noGrp="1"/>
          </p:cNvGraphicFramePr>
          <p:nvPr>
            <p:extLst>
              <p:ext uri="{D42A27DB-BD31-4B8C-83A1-F6EECF244321}">
                <p14:modId xmlns:p14="http://schemas.microsoft.com/office/powerpoint/2010/main" val="1080292964"/>
              </p:ext>
            </p:extLst>
          </p:nvPr>
        </p:nvGraphicFramePr>
        <p:xfrm>
          <a:off x="4439816" y="2385957"/>
          <a:ext cx="4078287" cy="1129856"/>
        </p:xfrm>
        <a:graphic>
          <a:graphicData uri="http://schemas.openxmlformats.org/drawingml/2006/table">
            <a:tbl>
              <a:tblPr/>
              <a:tblGrid>
                <a:gridCol w="558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833687">
                  <a:extLst>
                    <a:ext uri="{9D8B030D-6E8A-4147-A177-3AD203B41FA5}">
                      <a16:colId xmlns:a16="http://schemas.microsoft.com/office/drawing/2014/main" val="20002"/>
                    </a:ext>
                  </a:extLst>
                </a:gridCol>
              </a:tblGrid>
              <a:tr h="296267">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水中污染物质浓度；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30280">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 </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水中微生物浓度；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16496">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二级反应速率常数。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5">
            <a:extLst>
              <a:ext uri="{FF2B5EF4-FFF2-40B4-BE49-F238E27FC236}">
                <a16:creationId xmlns:a16="http://schemas.microsoft.com/office/drawing/2014/main" id="{9E612BF2-C1CB-2151-AB95-734E2F9612D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B6E5629-807C-C83C-9EFB-ACE258B5A34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119</a:t>
            </a:fld>
            <a:endParaRPr lang="en-US" altLang="zh-CN" sz="1800">
              <a:solidFill>
                <a:schemeClr val="tx1"/>
              </a:solidFill>
            </a:endParaRPr>
          </a:p>
        </p:txBody>
      </p:sp>
      <p:sp>
        <p:nvSpPr>
          <p:cNvPr id="6" name="文本框 5">
            <a:extLst>
              <a:ext uri="{FF2B5EF4-FFF2-40B4-BE49-F238E27FC236}">
                <a16:creationId xmlns:a16="http://schemas.microsoft.com/office/drawing/2014/main" id="{2740F8A2-048A-6AFB-2EF5-5252C2BA9A6A}"/>
              </a:ext>
            </a:extLst>
          </p:cNvPr>
          <p:cNvSpPr txBox="1"/>
          <p:nvPr/>
        </p:nvSpPr>
        <p:spPr>
          <a:xfrm>
            <a:off x="3647728" y="2330434"/>
            <a:ext cx="864096" cy="400110"/>
          </a:xfrm>
          <a:prstGeom prst="rect">
            <a:avLst/>
          </a:prstGeom>
          <a:noFill/>
        </p:spPr>
        <p:txBody>
          <a:bodyPr wrap="square">
            <a:spAutoFit/>
          </a:bodyPr>
          <a:lstStyle/>
          <a:p>
            <a:pPr eaLnBrk="1" hangingPunct="1">
              <a:spcBef>
                <a:spcPct val="5000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式中：</a:t>
            </a:r>
          </a:p>
        </p:txBody>
      </p:sp>
      <p:sp>
        <p:nvSpPr>
          <p:cNvPr id="7" name="Text Box 2">
            <a:extLst>
              <a:ext uri="{FF2B5EF4-FFF2-40B4-BE49-F238E27FC236}">
                <a16:creationId xmlns:a16="http://schemas.microsoft.com/office/drawing/2014/main" id="{C525ED82-FD52-0691-C965-922F80891AA3}"/>
              </a:ext>
            </a:extLst>
          </p:cNvPr>
          <p:cNvSpPr txBox="1">
            <a:spLocks noChangeArrowheads="1"/>
          </p:cNvSpPr>
          <p:nvPr/>
        </p:nvSpPr>
        <p:spPr bwMode="auto">
          <a:xfrm>
            <a:off x="1091119" y="3474881"/>
            <a:ext cx="579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河段水中氨氮的硝化速率：</a:t>
            </a:r>
          </a:p>
        </p:txBody>
      </p:sp>
      <p:sp>
        <p:nvSpPr>
          <p:cNvPr id="8" name="Text Box 3">
            <a:extLst>
              <a:ext uri="{FF2B5EF4-FFF2-40B4-BE49-F238E27FC236}">
                <a16:creationId xmlns:a16="http://schemas.microsoft.com/office/drawing/2014/main" id="{5ABA9EE2-D7D2-D990-7F87-CD6F8737E152}"/>
              </a:ext>
            </a:extLst>
          </p:cNvPr>
          <p:cNvSpPr txBox="1">
            <a:spLocks noChangeArrowheads="1"/>
          </p:cNvSpPr>
          <p:nvPr/>
        </p:nvSpPr>
        <p:spPr bwMode="auto">
          <a:xfrm>
            <a:off x="3611724" y="3802983"/>
            <a:ext cx="468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d[Y]/d</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d[S]/d</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[B][S]</a:t>
            </a:r>
          </a:p>
        </p:txBody>
      </p:sp>
      <p:sp>
        <p:nvSpPr>
          <p:cNvPr id="10" name="文本框 9">
            <a:extLst>
              <a:ext uri="{FF2B5EF4-FFF2-40B4-BE49-F238E27FC236}">
                <a16:creationId xmlns:a16="http://schemas.microsoft.com/office/drawing/2014/main" id="{A0276105-98DC-538C-F290-8BD3107588D1}"/>
              </a:ext>
            </a:extLst>
          </p:cNvPr>
          <p:cNvSpPr txBox="1"/>
          <p:nvPr/>
        </p:nvSpPr>
        <p:spPr>
          <a:xfrm>
            <a:off x="3647728" y="4237437"/>
            <a:ext cx="1188457" cy="400110"/>
          </a:xfrm>
          <a:prstGeom prst="rect">
            <a:avLst/>
          </a:prstGeom>
          <a:noFill/>
        </p:spPr>
        <p:txBody>
          <a:bodyPr wrap="square">
            <a:spAutoFit/>
          </a:bodyPr>
          <a:lstStyle/>
          <a:p>
            <a:pPr eaLnBrk="1" hangingPunct="1">
              <a:spcBef>
                <a:spcPct val="5000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式中：</a:t>
            </a:r>
          </a:p>
        </p:txBody>
      </p:sp>
      <p:graphicFrame>
        <p:nvGraphicFramePr>
          <p:cNvPr id="11" name="表格 10">
            <a:extLst>
              <a:ext uri="{FF2B5EF4-FFF2-40B4-BE49-F238E27FC236}">
                <a16:creationId xmlns:a16="http://schemas.microsoft.com/office/drawing/2014/main" id="{36A18385-2FD3-50A4-C636-A16917F4728F}"/>
              </a:ext>
            </a:extLst>
          </p:cNvPr>
          <p:cNvGraphicFramePr>
            <a:graphicFrameLocks noGrp="1"/>
          </p:cNvGraphicFramePr>
          <p:nvPr>
            <p:extLst>
              <p:ext uri="{D42A27DB-BD31-4B8C-83A1-F6EECF244321}">
                <p14:modId xmlns:p14="http://schemas.microsoft.com/office/powerpoint/2010/main" val="626689601"/>
              </p:ext>
            </p:extLst>
          </p:nvPr>
        </p:nvGraphicFramePr>
        <p:xfrm>
          <a:off x="4367808" y="4307039"/>
          <a:ext cx="7142162" cy="1858265"/>
        </p:xfrm>
        <a:graphic>
          <a:graphicData uri="http://schemas.openxmlformats.org/drawingml/2006/table">
            <a:tbl>
              <a:tblPr/>
              <a:tblGrid>
                <a:gridCol w="558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897562">
                  <a:extLst>
                    <a:ext uri="{9D8B030D-6E8A-4147-A177-3AD203B41FA5}">
                      <a16:colId xmlns:a16="http://schemas.microsoft.com/office/drawing/2014/main" val="20002"/>
                    </a:ext>
                  </a:extLst>
                </a:gridCol>
              </a:tblGrid>
              <a:tr h="34603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河段水横断面沿程时间；</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2213">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[Y] </a:t>
                      </a:r>
                      <a:endPar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河段水横断面中被硝化的氨氮浓度；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2213">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河段水横断面中氨氮浓度；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2213">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河段水横断面中起硝化作用的微生物浓度；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3154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0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endParaRPr kumimoji="0" lang="zh-CN" altLang="zh-CN" sz="20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相应的二级反应速率常数。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5"/>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9FE6994F-C8AC-4D84-86E1-23950E59FEE9}" type="slidenum">
              <a:rPr lang="en-US" altLang="zh-CN" sz="1800">
                <a:solidFill>
                  <a:schemeClr val="tx1"/>
                </a:solidFill>
              </a:rPr>
              <a:t>12</a:t>
            </a:fld>
            <a:endParaRPr lang="en-US" altLang="zh-CN" sz="1800">
              <a:solidFill>
                <a:schemeClr val="tx1"/>
              </a:solidFill>
            </a:endParaRPr>
          </a:p>
        </p:txBody>
      </p:sp>
      <p:sp>
        <p:nvSpPr>
          <p:cNvPr id="22531" name="Rectangle 4"/>
          <p:cNvSpPr>
            <a:spLocks noChangeArrowheads="1"/>
          </p:cNvSpPr>
          <p:nvPr/>
        </p:nvSpPr>
        <p:spPr bwMode="auto">
          <a:xfrm>
            <a:off x="623392" y="947923"/>
            <a:ext cx="7086600"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吸收</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rPr>
              <a:t>Absorption</a:t>
            </a:r>
            <a:endParaRPr lang="zh-CN" altLang="en-US" sz="3000" b="1">
              <a:solidFill>
                <a:schemeClr val="tx1"/>
              </a:solidFill>
              <a:latin typeface="Times New Roman" panose="02020603050405020304" pitchFamily="18" charset="0"/>
            </a:endParaRPr>
          </a:p>
        </p:txBody>
      </p:sp>
      <p:sp>
        <p:nvSpPr>
          <p:cNvPr id="39973" name="Text Box 37"/>
          <p:cNvSpPr txBox="1">
            <a:spLocks noChangeArrowheads="1"/>
          </p:cNvSpPr>
          <p:nvPr/>
        </p:nvSpPr>
        <p:spPr bwMode="auto">
          <a:xfrm>
            <a:off x="623392" y="4017189"/>
            <a:ext cx="10801200" cy="434350"/>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10000"/>
              </a:lnSpc>
              <a:spcBef>
                <a:spcPct val="50000"/>
              </a:spcBef>
              <a:buClr>
                <a:schemeClr val="tx1"/>
              </a:buClr>
              <a:buSzTx/>
              <a:buNone/>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吸收（概念）：</a:t>
            </a:r>
            <a:r>
              <a:rPr lang="zh-CN" altLang="en-US" sz="2200">
                <a:solidFill>
                  <a:srgbClr val="FF00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污染物质从机体外，通过各种途径通透体膜进入血液的过程。</a:t>
            </a:r>
          </a:p>
        </p:txBody>
      </p:sp>
      <p:sp>
        <p:nvSpPr>
          <p:cNvPr id="22534" name="Text Box 7"/>
          <p:cNvSpPr txBox="1">
            <a:spLocks noChangeArrowheads="1"/>
          </p:cNvSpPr>
          <p:nvPr/>
        </p:nvSpPr>
        <p:spPr bwMode="auto">
          <a:xfrm>
            <a:off x="705120" y="1742610"/>
            <a:ext cx="6900862" cy="204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污染物质在机体内的运动过程</a:t>
            </a:r>
          </a:p>
          <a:p>
            <a:pPr eaLnBrk="1" hangingPunct="1">
              <a:lnSpc>
                <a:spcPct val="150000"/>
              </a:lnSpc>
              <a:spcBef>
                <a:spcPct val="0"/>
              </a:spcBef>
              <a:buClrTx/>
              <a:buSzTx/>
              <a:buFont typeface="Wingdings" panose="05000000000000000000" pitchFamily="2" charset="2"/>
              <a:buNone/>
            </a:pPr>
            <a:r>
              <a:rPr lang="zh-CN" altLang="en-US" sz="2200">
                <a:solidFill>
                  <a:srgbClr val="FFFF66"/>
                </a:solidFill>
                <a:latin typeface="黑体" panose="02010609060101010101" pitchFamily="49" charset="-122"/>
                <a:ea typeface="黑体" panose="02010609060101010101" pitchFamily="49" charset="-122"/>
              </a:rPr>
              <a:t>　　</a:t>
            </a:r>
            <a:r>
              <a:rPr lang="zh-CN" altLang="en-US" sz="2200">
                <a:solidFill>
                  <a:srgbClr val="FF0000"/>
                </a:solidFill>
                <a:latin typeface="黑体" panose="02010609060101010101" pitchFamily="49" charset="-122"/>
                <a:ea typeface="黑体" panose="02010609060101010101" pitchFamily="49" charset="-122"/>
              </a:rPr>
              <a:t>吸收、分布、排泄</a:t>
            </a:r>
            <a:r>
              <a:rPr lang="zh-CN" altLang="en-US" sz="2200">
                <a:solidFill>
                  <a:schemeClr val="tx1"/>
                </a:solidFill>
                <a:latin typeface="黑体" panose="02010609060101010101" pitchFamily="49" charset="-122"/>
                <a:ea typeface="黑体" panose="02010609060101010101" pitchFamily="49" charset="-122"/>
              </a:rPr>
              <a:t>和</a:t>
            </a:r>
            <a:r>
              <a:rPr lang="zh-CN" altLang="en-US" sz="2200">
                <a:solidFill>
                  <a:srgbClr val="FF0000"/>
                </a:solidFill>
                <a:latin typeface="黑体" panose="02010609060101010101" pitchFamily="49" charset="-122"/>
                <a:ea typeface="黑体" panose="02010609060101010101" pitchFamily="49" charset="-122"/>
              </a:rPr>
              <a:t>生物转化</a:t>
            </a:r>
            <a:r>
              <a:rPr lang="zh-CN" altLang="en-US" sz="2200">
                <a:solidFill>
                  <a:schemeClr val="tx1"/>
                </a:solidFill>
                <a:latin typeface="黑体" panose="02010609060101010101" pitchFamily="49" charset="-122"/>
                <a:ea typeface="黑体" panose="02010609060101010101" pitchFamily="49" charset="-122"/>
              </a:rPr>
              <a:t>；</a:t>
            </a:r>
          </a:p>
          <a:p>
            <a:pPr eaLnBrk="1" hangingPunct="1">
              <a:lnSpc>
                <a:spcPct val="150000"/>
              </a:lnSpc>
              <a:spcBef>
                <a:spcPct val="0"/>
              </a:spcBef>
              <a:buClrTx/>
              <a:buSzTx/>
              <a:buFont typeface="Wingdings" panose="05000000000000000000" pitchFamily="2" charset="2"/>
              <a:buNone/>
            </a:pPr>
            <a:r>
              <a:rPr lang="zh-CN" altLang="en-US" sz="2200">
                <a:solidFill>
                  <a:srgbClr val="FFFF66"/>
                </a:solidFill>
                <a:latin typeface="黑体" panose="02010609060101010101" pitchFamily="49" charset="-122"/>
                <a:ea typeface="黑体" panose="02010609060101010101" pitchFamily="49" charset="-122"/>
              </a:rPr>
              <a:t>　　</a:t>
            </a:r>
            <a:r>
              <a:rPr lang="zh-CN" altLang="en-US" sz="2200">
                <a:solidFill>
                  <a:schemeClr val="tx1"/>
                </a:solidFill>
                <a:latin typeface="黑体" panose="02010609060101010101" pitchFamily="49" charset="-122"/>
                <a:ea typeface="黑体" panose="02010609060101010101" pitchFamily="49" charset="-122"/>
              </a:rPr>
              <a:t>吸收、分布和排泄称为</a:t>
            </a:r>
            <a:r>
              <a:rPr lang="zh-CN" altLang="en-US" sz="2200">
                <a:solidFill>
                  <a:srgbClr val="0033CC"/>
                </a:solidFill>
                <a:latin typeface="黑体" panose="02010609060101010101" pitchFamily="49" charset="-122"/>
                <a:ea typeface="黑体" panose="02010609060101010101" pitchFamily="49" charset="-122"/>
              </a:rPr>
              <a:t>转运</a:t>
            </a:r>
            <a:r>
              <a:rPr lang="zh-CN" altLang="en-US" sz="2200">
                <a:solidFill>
                  <a:schemeClr val="tx1"/>
                </a:solidFill>
                <a:latin typeface="黑体" panose="02010609060101010101" pitchFamily="49" charset="-122"/>
                <a:ea typeface="黑体" panose="02010609060101010101" pitchFamily="49" charset="-122"/>
              </a:rPr>
              <a:t>；</a:t>
            </a:r>
          </a:p>
          <a:p>
            <a:pPr eaLnBrk="1" hangingPunct="1">
              <a:lnSpc>
                <a:spcPct val="150000"/>
              </a:lnSpc>
              <a:spcBef>
                <a:spcPct val="0"/>
              </a:spcBef>
              <a:buClrTx/>
              <a:buSzTx/>
              <a:buFont typeface="Wingdings" panose="05000000000000000000" pitchFamily="2" charset="2"/>
              <a:buNone/>
            </a:pPr>
            <a:r>
              <a:rPr lang="zh-CN" altLang="en-US" sz="2200">
                <a:solidFill>
                  <a:srgbClr val="FFFF66"/>
                </a:solidFill>
                <a:latin typeface="黑体" panose="02010609060101010101" pitchFamily="49" charset="-122"/>
                <a:ea typeface="黑体" panose="02010609060101010101" pitchFamily="49" charset="-122"/>
              </a:rPr>
              <a:t>　　</a:t>
            </a:r>
            <a:r>
              <a:rPr lang="zh-CN" altLang="en-US" sz="2200">
                <a:solidFill>
                  <a:schemeClr val="tx1"/>
                </a:solidFill>
                <a:latin typeface="黑体" panose="02010609060101010101" pitchFamily="49" charset="-122"/>
                <a:ea typeface="黑体" panose="02010609060101010101" pitchFamily="49" charset="-122"/>
              </a:rPr>
              <a:t>排泄与生物转化称为</a:t>
            </a:r>
            <a:r>
              <a:rPr lang="zh-CN" altLang="en-US" sz="2200">
                <a:solidFill>
                  <a:srgbClr val="0033CC"/>
                </a:solidFill>
                <a:latin typeface="黑体" panose="02010609060101010101" pitchFamily="49" charset="-122"/>
                <a:ea typeface="黑体" panose="02010609060101010101" pitchFamily="49" charset="-122"/>
              </a:rPr>
              <a:t>消除</a:t>
            </a:r>
            <a:r>
              <a:rPr lang="zh-CN" altLang="en-US" sz="2200">
                <a:solidFill>
                  <a:schemeClr val="tx1"/>
                </a:solidFill>
                <a:latin typeface="黑体" panose="02010609060101010101" pitchFamily="49" charset="-122"/>
                <a:ea typeface="黑体" panose="02010609060101010101" pitchFamily="49" charset="-122"/>
              </a:rPr>
              <a:t>。</a:t>
            </a: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3EE7F-0857-597A-BC23-74C9B5FBFCAE}"/>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5258190A-175A-F79A-6932-56EFE03E4C7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D4AB417-843E-1D23-FE2D-C0DA00199E9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120</a:t>
            </a:fld>
            <a:endParaRPr lang="en-US" altLang="zh-CN" sz="1800">
              <a:solidFill>
                <a:schemeClr val="tx1"/>
              </a:solidFill>
            </a:endParaRPr>
          </a:p>
        </p:txBody>
      </p:sp>
      <p:sp>
        <p:nvSpPr>
          <p:cNvPr id="4" name="矩形 3">
            <a:extLst>
              <a:ext uri="{FF2B5EF4-FFF2-40B4-BE49-F238E27FC236}">
                <a16:creationId xmlns:a16="http://schemas.microsoft.com/office/drawing/2014/main" id="{3A1042CE-8455-830E-5278-1DCE1189233C}"/>
              </a:ext>
            </a:extLst>
          </p:cNvPr>
          <p:cNvSpPr/>
          <p:nvPr/>
        </p:nvSpPr>
        <p:spPr>
          <a:xfrm>
            <a:off x="8688288" y="1124744"/>
            <a:ext cx="1152128"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67D773D-24C5-C275-6B01-B276A1EF7D93}"/>
              </a:ext>
            </a:extLst>
          </p:cNvPr>
          <p:cNvSpPr/>
          <p:nvPr/>
        </p:nvSpPr>
        <p:spPr>
          <a:xfrm>
            <a:off x="8730984" y="2416534"/>
            <a:ext cx="1152128"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28097A62-F6DF-A819-99D2-4EF067058AEA}"/>
              </a:ext>
            </a:extLst>
          </p:cNvPr>
          <p:cNvSpPr/>
          <p:nvPr/>
        </p:nvSpPr>
        <p:spPr>
          <a:xfrm>
            <a:off x="8131653" y="4149080"/>
            <a:ext cx="1152128"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0DD24381-4818-4EEC-A231-9118F152AE92}"/>
              </a:ext>
            </a:extLst>
          </p:cNvPr>
          <p:cNvSpPr txBox="1"/>
          <p:nvPr/>
        </p:nvSpPr>
        <p:spPr>
          <a:xfrm>
            <a:off x="1026128" y="1072318"/>
            <a:ext cx="7704856" cy="369332"/>
          </a:xfrm>
          <a:prstGeom prst="rect">
            <a:avLst/>
          </a:prstGeom>
          <a:noFill/>
        </p:spPr>
        <p:txBody>
          <a:bodyPr wrap="square">
            <a:spAutoFit/>
          </a:bodyPr>
          <a:lstStyle/>
          <a:p>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假定河段起始横断面的氨氮和微生物浓度分别是</a:t>
            </a:r>
            <a:r>
              <a:rPr lang="en-US" altLang="zh-CN"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[S]</a:t>
            </a:r>
            <a:r>
              <a:rPr lang="en-US" altLang="zh-CN" sz="1800" b="0" i="0" u="none" strike="noStrike"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[B]</a:t>
            </a:r>
            <a:r>
              <a:rPr lang="en-US" altLang="zh-CN" sz="1800" b="0" i="0" u="none" strike="noStrike"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，则可认为</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F56B177-30EB-8D27-9543-A154F4CCB672}"/>
                  </a:ext>
                </a:extLst>
              </p:cNvPr>
              <p:cNvSpPr txBox="1"/>
              <p:nvPr/>
            </p:nvSpPr>
            <p:spPr>
              <a:xfrm>
                <a:off x="4896914" y="1557583"/>
                <a:ext cx="15574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S</m:t>
                          </m:r>
                        </m:e>
                      </m:d>
                      <m:r>
                        <a:rPr lang="en-US" altLang="zh-CN"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S</m:t>
                          </m:r>
                        </m:e>
                      </m:d>
                      <m:r>
                        <a:rPr lang="en-US" altLang="zh-CN" b="0" i="0" baseline="-25000" smtClean="0">
                          <a:latin typeface="Cambria Math" panose="02040503050406030204" pitchFamily="18" charset="0"/>
                        </a:rPr>
                        <m:t>0</m:t>
                      </m:r>
                      <m:r>
                        <a:rPr lang="en-US" altLang="zh-CN" b="0" i="1" smtClean="0">
                          <a:latin typeface="Cambria Math" panose="02040503050406030204" pitchFamily="18" charset="0"/>
                        </a:rPr>
                        <m:t>−</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Y</m:t>
                      </m:r>
                      <m:r>
                        <a:rPr lang="en-US" altLang="zh-CN" b="0" i="1" smtClean="0">
                          <a:latin typeface="Cambria Math" panose="02040503050406030204" pitchFamily="18" charset="0"/>
                        </a:rPr>
                        <m:t>]</m:t>
                      </m:r>
                    </m:oMath>
                  </m:oMathPara>
                </a14:m>
                <a:endParaRPr lang="zh-CN" altLang="en-US"/>
              </a:p>
            </p:txBody>
          </p:sp>
        </mc:Choice>
        <mc:Fallback xmlns="">
          <p:sp>
            <p:nvSpPr>
              <p:cNvPr id="10" name="文本框 9">
                <a:extLst>
                  <a:ext uri="{FF2B5EF4-FFF2-40B4-BE49-F238E27FC236}">
                    <a16:creationId xmlns:a16="http://schemas.microsoft.com/office/drawing/2014/main" id="{FF56B177-30EB-8D27-9543-A154F4CCB672}"/>
                  </a:ext>
                </a:extLst>
              </p:cNvPr>
              <p:cNvSpPr txBox="1">
                <a:spLocks noRot="1" noChangeAspect="1" noMove="1" noResize="1" noEditPoints="1" noAdjustHandles="1" noChangeArrowheads="1" noChangeShapeType="1" noTextEdit="1"/>
              </p:cNvSpPr>
              <p:nvPr/>
            </p:nvSpPr>
            <p:spPr>
              <a:xfrm>
                <a:off x="4896914" y="1557583"/>
                <a:ext cx="1557478" cy="276999"/>
              </a:xfrm>
              <a:prstGeom prst="rect">
                <a:avLst/>
              </a:prstGeom>
              <a:blipFill>
                <a:blip r:embed="rId2"/>
                <a:stretch>
                  <a:fillRect t="-4444" r="-5469"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C683B4C-0F61-3891-DA81-030147EB202E}"/>
                  </a:ext>
                </a:extLst>
              </p:cNvPr>
              <p:cNvSpPr txBox="1"/>
              <p:nvPr/>
            </p:nvSpPr>
            <p:spPr>
              <a:xfrm>
                <a:off x="4816924" y="1940025"/>
                <a:ext cx="1717458"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B</m:t>
                          </m:r>
                        </m:e>
                      </m:d>
                      <m:r>
                        <a:rPr lang="en-US" altLang="zh-CN" i="1" smtClean="0">
                          <a:latin typeface="Cambria Math" panose="02040503050406030204" pitchFamily="18" charset="0"/>
                        </a:rPr>
                        <m:t>=</m:t>
                      </m:r>
                      <m:r>
                        <a:rPr lang="en-US" altLang="zh-CN" b="0" i="1" smtClean="0">
                          <a:latin typeface="Cambria Math" panose="02040503050406030204" pitchFamily="18" charset="0"/>
                        </a:rPr>
                        <m:t>𝑘</m:t>
                      </m:r>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Y</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B</m:t>
                          </m:r>
                        </m:e>
                      </m:d>
                      <m:r>
                        <a:rPr lang="en-US" altLang="zh-CN" b="0" i="0" baseline="-25000" smtClean="0">
                          <a:latin typeface="Cambria Math" panose="02040503050406030204" pitchFamily="18" charset="0"/>
                        </a:rPr>
                        <m:t>0</m:t>
                      </m:r>
                    </m:oMath>
                  </m:oMathPara>
                </a14:m>
                <a:endParaRPr lang="zh-CN" altLang="en-US" baseline="-25000"/>
              </a:p>
            </p:txBody>
          </p:sp>
        </mc:Choice>
        <mc:Fallback xmlns="">
          <p:sp>
            <p:nvSpPr>
              <p:cNvPr id="11" name="文本框 10">
                <a:extLst>
                  <a:ext uri="{FF2B5EF4-FFF2-40B4-BE49-F238E27FC236}">
                    <a16:creationId xmlns:a16="http://schemas.microsoft.com/office/drawing/2014/main" id="{5C683B4C-0F61-3891-DA81-030147EB202E}"/>
                  </a:ext>
                </a:extLst>
              </p:cNvPr>
              <p:cNvSpPr txBox="1">
                <a:spLocks noRot="1" noChangeAspect="1" noMove="1" noResize="1" noEditPoints="1" noAdjustHandles="1" noChangeArrowheads="1" noChangeShapeType="1" noTextEdit="1"/>
              </p:cNvSpPr>
              <p:nvPr/>
            </p:nvSpPr>
            <p:spPr>
              <a:xfrm>
                <a:off x="4816924" y="1940025"/>
                <a:ext cx="1717458" cy="270652"/>
              </a:xfrm>
              <a:prstGeom prst="rect">
                <a:avLst/>
              </a:prstGeom>
              <a:blipFill>
                <a:blip r:embed="rId3"/>
                <a:stretch>
                  <a:fillRect r="-2128"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AED63EC-AF9B-EBDC-4B9C-D65DA93819A3}"/>
                  </a:ext>
                </a:extLst>
              </p:cNvPr>
              <p:cNvSpPr txBox="1"/>
              <p:nvPr/>
            </p:nvSpPr>
            <p:spPr>
              <a:xfrm>
                <a:off x="1055440" y="2272770"/>
                <a:ext cx="6121152" cy="369332"/>
              </a:xfrm>
              <a:prstGeom prst="rect">
                <a:avLst/>
              </a:prstGeom>
              <a:noFill/>
            </p:spPr>
            <p:txBody>
              <a:bodyPr wrap="square">
                <a:spAutoFit/>
              </a:bodyPr>
              <a:lstStyle/>
              <a:p>
                <a:r>
                  <a:rPr lang="zh-CN" altLang="en-US" sz="1800" b="0" i="0" u="none" strike="noStrike" baseline="0">
                    <a:latin typeface="黑体" panose="02010609060101010101" pitchFamily="49" charset="-122"/>
                    <a:ea typeface="黑体" panose="02010609060101010101" pitchFamily="49" charset="-122"/>
                  </a:rPr>
                  <a:t>式中：</a:t>
                </a:r>
                <a:r>
                  <a:rPr lang="en-US" altLang="zh-CN"/>
                  <a:t> </a:t>
                </a:r>
                <a14:m>
                  <m:oMath xmlns:m="http://schemas.openxmlformats.org/officeDocument/2006/math">
                    <m:r>
                      <m:rPr>
                        <m:sty m:val="p"/>
                      </m:rPr>
                      <a:rPr lang="en-US" altLang="zh-CN">
                        <a:latin typeface="Cambria Math" panose="02040503050406030204" pitchFamily="18" charset="0"/>
                      </a:rPr>
                      <m:t>k</m:t>
                    </m:r>
                  </m:oMath>
                </a14:m>
                <a:r>
                  <a:rPr lang="en-US" altLang="zh-CN" sz="1800" b="0" i="0" u="none" strike="noStrike" baseline="0">
                    <a:latin typeface="黑体" panose="02010609060101010101" pitchFamily="49" charset="-122"/>
                    <a:ea typeface="黑体" panose="02010609060101010101" pitchFamily="49" charset="-122"/>
                  </a:rPr>
                  <a:t>——</a:t>
                </a:r>
                <a:r>
                  <a:rPr lang="zh-CN" altLang="en-US" sz="1800" b="0" i="0" u="none" strike="noStrike" baseline="0">
                    <a:latin typeface="黑体" panose="02010609060101010101" pitchFamily="49" charset="-122"/>
                    <a:ea typeface="黑体" panose="02010609060101010101" pitchFamily="49" charset="-122"/>
                  </a:rPr>
                  <a:t>有关的速率常数。</a:t>
                </a:r>
                <a:endParaRPr lang="zh-CN" altLang="en-US">
                  <a:latin typeface="黑体" panose="02010609060101010101" pitchFamily="49" charset="-122"/>
                  <a:ea typeface="黑体" panose="02010609060101010101" pitchFamily="49" charset="-122"/>
                </a:endParaRPr>
              </a:p>
            </p:txBody>
          </p:sp>
        </mc:Choice>
        <mc:Fallback xmlns="">
          <p:sp>
            <p:nvSpPr>
              <p:cNvPr id="13" name="文本框 12">
                <a:extLst>
                  <a:ext uri="{FF2B5EF4-FFF2-40B4-BE49-F238E27FC236}">
                    <a16:creationId xmlns:a16="http://schemas.microsoft.com/office/drawing/2014/main" id="{AAED63EC-AF9B-EBDC-4B9C-D65DA93819A3}"/>
                  </a:ext>
                </a:extLst>
              </p:cNvPr>
              <p:cNvSpPr txBox="1">
                <a:spLocks noRot="1" noChangeAspect="1" noMove="1" noResize="1" noEditPoints="1" noAdjustHandles="1" noChangeArrowheads="1" noChangeShapeType="1" noTextEdit="1"/>
              </p:cNvSpPr>
              <p:nvPr/>
            </p:nvSpPr>
            <p:spPr>
              <a:xfrm>
                <a:off x="1055440" y="2272770"/>
                <a:ext cx="6121152" cy="369332"/>
              </a:xfrm>
              <a:prstGeom prst="rect">
                <a:avLst/>
              </a:prstGeom>
              <a:blipFill>
                <a:blip r:embed="rId4"/>
                <a:stretch>
                  <a:fillRect l="-797" t="-15000"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E7F79EB-4664-2260-78F4-7EF8D50AFB65}"/>
                  </a:ext>
                </a:extLst>
              </p:cNvPr>
              <p:cNvSpPr txBox="1"/>
              <p:nvPr/>
            </p:nvSpPr>
            <p:spPr>
              <a:xfrm>
                <a:off x="1026128" y="2672465"/>
                <a:ext cx="2549592" cy="369332"/>
              </a:xfrm>
              <a:prstGeom prst="rect">
                <a:avLst/>
              </a:prstGeom>
              <a:noFill/>
            </p:spPr>
            <p:txBody>
              <a:bodyPr wrap="square">
                <a:spAutoFit/>
              </a:bodyPr>
              <a:lstStyle/>
              <a:p>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通常，</a:t>
                </a:r>
                <a:r>
                  <a:rPr lang="en-US" altLang="zh-CN">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a:latin typeface="Cambria Math" panose="02040503050406030204" pitchFamily="18" charset="0"/>
                      </a:rPr>
                      <m:t>k</m:t>
                    </m:r>
                    <m:d>
                      <m:dPr>
                        <m:begChr m:val="["/>
                        <m:endChr m:val="]"/>
                        <m:ctrlPr>
                          <a:rPr lang="en-US" altLang="zh-CN" i="1">
                            <a:latin typeface="Cambria Math" panose="02040503050406030204" pitchFamily="18" charset="0"/>
                          </a:rPr>
                        </m:ctrlPr>
                      </m:dPr>
                      <m:e>
                        <m:r>
                          <m:rPr>
                            <m:sty m:val="p"/>
                          </m:rPr>
                          <a:rPr lang="en-US" altLang="zh-CN">
                            <a:latin typeface="Cambria Math" panose="02040503050406030204" pitchFamily="18" charset="0"/>
                          </a:rPr>
                          <m:t>Y</m:t>
                        </m:r>
                      </m:e>
                    </m:d>
                    <m:r>
                      <a:rPr lang="en-US" altLang="zh-CN" i="1">
                        <a:latin typeface="Cambria Math" panose="02040503050406030204" pitchFamily="18" charset="0"/>
                      </a:rPr>
                      <m:t> </m:t>
                    </m:r>
                    <m:r>
                      <a:rPr lang="en-US" altLang="zh-CN" i="1" smtClean="0">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rPr>
                        </m:ctrlPr>
                      </m:dPr>
                      <m:e>
                        <m:r>
                          <m:rPr>
                            <m:sty m:val="p"/>
                          </m:rPr>
                          <a:rPr lang="en-US" altLang="zh-CN">
                            <a:latin typeface="Cambria Math" panose="02040503050406030204" pitchFamily="18" charset="0"/>
                          </a:rPr>
                          <m:t>B</m:t>
                        </m:r>
                      </m:e>
                    </m:d>
                    <m:r>
                      <a:rPr lang="zh-CN" altLang="en-US" i="1" smtClean="0">
                        <a:latin typeface="Cambria Math" panose="02040503050406030204" pitchFamily="18" charset="0"/>
                      </a:rPr>
                      <m:t>，</m:t>
                    </m:r>
                  </m:oMath>
                </a14:m>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则</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DE7F79EB-4664-2260-78F4-7EF8D50AFB65}"/>
                  </a:ext>
                </a:extLst>
              </p:cNvPr>
              <p:cNvSpPr txBox="1">
                <a:spLocks noRot="1" noChangeAspect="1" noMove="1" noResize="1" noEditPoints="1" noAdjustHandles="1" noChangeArrowheads="1" noChangeShapeType="1" noTextEdit="1"/>
              </p:cNvSpPr>
              <p:nvPr/>
            </p:nvSpPr>
            <p:spPr>
              <a:xfrm>
                <a:off x="1026128" y="2672465"/>
                <a:ext cx="2549592" cy="369332"/>
              </a:xfrm>
              <a:prstGeom prst="rect">
                <a:avLst/>
              </a:prstGeom>
              <a:blipFill>
                <a:blip r:embed="rId5"/>
                <a:stretch>
                  <a:fillRect l="-1909" t="-11475" b="-213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F9AC713-A914-78EE-CBF4-F016B0E80693}"/>
                  </a:ext>
                </a:extLst>
              </p:cNvPr>
              <p:cNvSpPr txBox="1"/>
              <p:nvPr/>
            </p:nvSpPr>
            <p:spPr>
              <a:xfrm>
                <a:off x="5087888" y="2704195"/>
                <a:ext cx="1054135"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B</m:t>
                          </m:r>
                        </m:e>
                      </m:d>
                      <m:r>
                        <a:rPr lang="en-US" altLang="zh-CN" i="1" smtClean="0">
                          <a:latin typeface="Cambria Math" panose="02040503050406030204" pitchFamily="18" charset="0"/>
                        </a:rPr>
                        <m:t>=</m:t>
                      </m:r>
                      <m:r>
                        <m:rPr>
                          <m:sty m:val="p"/>
                        </m:rPr>
                        <a:rPr lang="en-US" altLang="zh-CN" b="0" i="0" smtClean="0">
                          <a:latin typeface="Cambria Math" panose="02040503050406030204" pitchFamily="18" charset="0"/>
                        </a:rPr>
                        <m:t>k</m:t>
                      </m:r>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Y</m:t>
                          </m:r>
                        </m:e>
                      </m:d>
                    </m:oMath>
                  </m:oMathPara>
                </a14:m>
                <a:endParaRPr lang="zh-CN" altLang="en-US" baseline="-25000"/>
              </a:p>
            </p:txBody>
          </p:sp>
        </mc:Choice>
        <mc:Fallback xmlns="">
          <p:sp>
            <p:nvSpPr>
              <p:cNvPr id="16" name="文本框 15">
                <a:extLst>
                  <a:ext uri="{FF2B5EF4-FFF2-40B4-BE49-F238E27FC236}">
                    <a16:creationId xmlns:a16="http://schemas.microsoft.com/office/drawing/2014/main" id="{3F9AC713-A914-78EE-CBF4-F016B0E80693}"/>
                  </a:ext>
                </a:extLst>
              </p:cNvPr>
              <p:cNvSpPr txBox="1">
                <a:spLocks noRot="1" noChangeAspect="1" noMove="1" noResize="1" noEditPoints="1" noAdjustHandles="1" noChangeArrowheads="1" noChangeShapeType="1" noTextEdit="1"/>
              </p:cNvSpPr>
              <p:nvPr/>
            </p:nvSpPr>
            <p:spPr>
              <a:xfrm>
                <a:off x="5087888" y="2704195"/>
                <a:ext cx="1054135" cy="270652"/>
              </a:xfrm>
              <a:prstGeom prst="rect">
                <a:avLst/>
              </a:prstGeom>
              <a:blipFill>
                <a:blip r:embed="rId6"/>
                <a:stretch>
                  <a:fillRect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 Box 3">
                <a:extLst>
                  <a:ext uri="{FF2B5EF4-FFF2-40B4-BE49-F238E27FC236}">
                    <a16:creationId xmlns:a16="http://schemas.microsoft.com/office/drawing/2014/main" id="{BD1CA209-41DE-DA29-FD6A-7D02256AF552}"/>
                  </a:ext>
                </a:extLst>
              </p:cNvPr>
              <p:cNvSpPr txBox="1">
                <a:spLocks noChangeArrowheads="1"/>
              </p:cNvSpPr>
              <p:nvPr/>
            </p:nvSpPr>
            <p:spPr bwMode="auto">
              <a:xfrm>
                <a:off x="3893628" y="3030386"/>
                <a:ext cx="4680520" cy="40011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d[Y]/d</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en-US" altLang="zh-CN" sz="20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[Y]</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a:t> </a:t>
                </a:r>
                <a14:m>
                  <m:oMath xmlns:m="http://schemas.openxmlformats.org/officeDocument/2006/math">
                    <m:d>
                      <m:dPr>
                        <m:begChr m:val="["/>
                        <m:endChr m:val="]"/>
                        <m:ctrlPr>
                          <a:rPr lang="en-US" altLang="zh-CN" sz="2000" i="1" smtClean="0">
                            <a:solidFill>
                              <a:schemeClr val="tx1"/>
                            </a:solidFill>
                            <a:latin typeface="Cambria Math" panose="02040503050406030204" pitchFamily="18" charset="0"/>
                          </a:rPr>
                        </m:ctrlPr>
                      </m:dPr>
                      <m:e>
                        <m:r>
                          <m:rPr>
                            <m:sty m:val="p"/>
                          </m:rPr>
                          <a:rPr lang="en-US" altLang="zh-CN" sz="2000">
                            <a:solidFill>
                              <a:schemeClr val="tx1"/>
                            </a:solidFill>
                            <a:latin typeface="Cambria Math" panose="02040503050406030204" pitchFamily="18" charset="0"/>
                          </a:rPr>
                          <m:t>S</m:t>
                        </m:r>
                      </m:e>
                    </m:d>
                    <m:r>
                      <a:rPr lang="en-US" altLang="zh-CN" sz="2000" baseline="-25000">
                        <a:solidFill>
                          <a:schemeClr val="tx1"/>
                        </a:solidFill>
                        <a:latin typeface="Cambria Math" panose="02040503050406030204" pitchFamily="18" charset="0"/>
                      </a:rPr>
                      <m:t>0</m:t>
                    </m:r>
                    <m:r>
                      <a:rPr lang="en-US" altLang="zh-CN" sz="2000" i="1">
                        <a:solidFill>
                          <a:schemeClr val="tx1"/>
                        </a:solidFill>
                        <a:latin typeface="Cambria Math" panose="02040503050406030204" pitchFamily="18" charset="0"/>
                      </a:rPr>
                      <m:t>−</m:t>
                    </m:r>
                    <m:r>
                      <a:rPr lang="en-US" altLang="zh-CN" sz="2000">
                        <a:solidFill>
                          <a:schemeClr val="tx1"/>
                        </a:solidFill>
                        <a:latin typeface="Cambria Math" panose="02040503050406030204" pitchFamily="18" charset="0"/>
                      </a:rPr>
                      <m:t>[</m:t>
                    </m:r>
                    <m:r>
                      <m:rPr>
                        <m:sty m:val="p"/>
                      </m:rPr>
                      <a:rPr lang="en-US" altLang="zh-CN" sz="2000">
                        <a:solidFill>
                          <a:schemeClr val="tx1"/>
                        </a:solidFill>
                        <a:latin typeface="Cambria Math" panose="02040503050406030204" pitchFamily="18" charset="0"/>
                      </a:rPr>
                      <m:t>Y</m:t>
                    </m:r>
                    <m:r>
                      <a:rPr lang="en-US" altLang="zh-CN" sz="2000" i="1">
                        <a:solidFill>
                          <a:schemeClr val="tx1"/>
                        </a:solidFill>
                        <a:latin typeface="Cambria Math" panose="02040503050406030204" pitchFamily="18" charset="0"/>
                      </a:rPr>
                      <m:t>] </m:t>
                    </m:r>
                  </m:oMath>
                </a14:m>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7" name="Text Box 3">
                <a:extLst>
                  <a:ext uri="{FF2B5EF4-FFF2-40B4-BE49-F238E27FC236}">
                    <a16:creationId xmlns:a16="http://schemas.microsoft.com/office/drawing/2014/main" id="{BD1CA209-41DE-DA29-FD6A-7D02256AF552}"/>
                  </a:ext>
                </a:extLst>
              </p:cNvPr>
              <p:cNvSpPr txBox="1">
                <a:spLocks noRot="1" noChangeAspect="1" noMove="1" noResize="1" noEditPoints="1" noAdjustHandles="1" noChangeArrowheads="1" noChangeShapeType="1" noTextEdit="1"/>
              </p:cNvSpPr>
              <p:nvPr/>
            </p:nvSpPr>
            <p:spPr bwMode="auto">
              <a:xfrm>
                <a:off x="3893628" y="3030386"/>
                <a:ext cx="4680520" cy="400110"/>
              </a:xfrm>
              <a:prstGeom prst="rect">
                <a:avLst/>
              </a:prstGeom>
              <a:blipFill>
                <a:blip r:embed="rId7"/>
                <a:stretch>
                  <a:fillRect t="-10606" b="-2727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7BA3D974-FF15-FFAA-A0B4-17F20438C527}"/>
              </a:ext>
            </a:extLst>
          </p:cNvPr>
          <p:cNvSpPr txBox="1"/>
          <p:nvPr/>
        </p:nvSpPr>
        <p:spPr>
          <a:xfrm>
            <a:off x="1006616" y="3045775"/>
            <a:ext cx="3672880" cy="369332"/>
          </a:xfrm>
          <a:prstGeom prst="rect">
            <a:avLst/>
          </a:prstGeom>
          <a:noFill/>
        </p:spPr>
        <p:txBody>
          <a:bodyPr wrap="square">
            <a:spAutoFit/>
          </a:bodyPr>
          <a:lstStyle/>
          <a:p>
            <a:pPr eaLnBrk="1" hangingPunct="1">
              <a:spcBef>
                <a:spcPct val="50000"/>
              </a:spcBef>
              <a:buClrTx/>
              <a:buSzTx/>
              <a:buFont typeface="Wingdings" panose="05000000000000000000" pitchFamily="2" charset="2"/>
              <a:buNone/>
            </a:pPr>
            <a:r>
              <a:rPr lang="zh-CN" altLang="en-US">
                <a:latin typeface="黑体" panose="02010609060101010101" pitchFamily="49" charset="-122"/>
                <a:ea typeface="黑体" panose="02010609060101010101" pitchFamily="49" charset="-122"/>
              </a:rPr>
              <a:t>代入</a:t>
            </a:r>
            <a:r>
              <a:rPr lang="zh-CN" altLang="en-US" sz="1800">
                <a:solidFill>
                  <a:schemeClr val="tx1"/>
                </a:solidFill>
                <a:latin typeface="黑体" panose="02010609060101010101" pitchFamily="49" charset="-122"/>
                <a:ea typeface="黑体" panose="02010609060101010101" pitchFamily="49" charset="-122"/>
              </a:rPr>
              <a:t>河段水中氨氮的硝化速率</a:t>
            </a:r>
            <a:r>
              <a:rPr lang="zh-CN" altLang="en-US">
                <a:latin typeface="黑体" panose="02010609060101010101" pitchFamily="49" charset="-122"/>
                <a:ea typeface="黑体" panose="02010609060101010101" pitchFamily="49" charset="-122"/>
              </a:rPr>
              <a:t>方程</a:t>
            </a:r>
            <a:endParaRPr lang="zh-CN" altLang="en-US" sz="1800">
              <a:solidFill>
                <a:schemeClr val="tx1"/>
              </a:solidFill>
              <a:latin typeface="黑体" panose="02010609060101010101" pitchFamily="49" charset="-122"/>
              <a:ea typeface="黑体" panose="02010609060101010101" pitchFamily="49" charset="-122"/>
            </a:endParaRPr>
          </a:p>
        </p:txBody>
      </p:sp>
      <p:sp>
        <p:nvSpPr>
          <p:cNvPr id="21" name="文本框 20">
            <a:extLst>
              <a:ext uri="{FF2B5EF4-FFF2-40B4-BE49-F238E27FC236}">
                <a16:creationId xmlns:a16="http://schemas.microsoft.com/office/drawing/2014/main" id="{3DEB173D-2520-A79B-2CE8-DC34B7B6D867}"/>
              </a:ext>
            </a:extLst>
          </p:cNvPr>
          <p:cNvSpPr txBox="1"/>
          <p:nvPr/>
        </p:nvSpPr>
        <p:spPr>
          <a:xfrm>
            <a:off x="1055440" y="3573016"/>
            <a:ext cx="1656184" cy="369332"/>
          </a:xfrm>
          <a:prstGeom prst="rect">
            <a:avLst/>
          </a:prstGeom>
          <a:noFill/>
        </p:spPr>
        <p:txBody>
          <a:bodyPr wrap="square">
            <a:spAutoFit/>
          </a:bodyPr>
          <a:lstStyle/>
          <a:p>
            <a:r>
              <a:rPr lang="zh-CN" altLang="en-US" sz="1800" b="0" i="0" u="none" strike="noStrike" baseline="0">
                <a:latin typeface="黑体" panose="02010609060101010101" pitchFamily="49" charset="-122"/>
                <a:ea typeface="黑体" panose="02010609060101010101" pitchFamily="49" charset="-122"/>
              </a:rPr>
              <a:t>积分求解，得</a:t>
            </a:r>
            <a:endParaRPr lang="zh-CN" altLang="en-US">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5D749F0-54A3-6C23-4611-11BC9D0F7C1D}"/>
                  </a:ext>
                </a:extLst>
              </p:cNvPr>
              <p:cNvSpPr txBox="1"/>
              <p:nvPr/>
            </p:nvSpPr>
            <p:spPr>
              <a:xfrm>
                <a:off x="4151784" y="3573016"/>
                <a:ext cx="2920992" cy="442044"/>
              </a:xfrm>
              <a:prstGeom prst="rect">
                <a:avLst/>
              </a:prstGeom>
              <a:noFill/>
            </p:spPr>
            <p:txBody>
              <a:bodyPr wrap="none" lIns="0" tIns="0" rIns="0" bIns="0" rtlCol="0">
                <a:spAutoFit/>
              </a:bodyPr>
              <a:lstStyle/>
              <a:p>
                <a14:m>
                  <m:oMath xmlns:m="http://schemas.openxmlformats.org/officeDocument/2006/math">
                    <m:func>
                      <m:funcPr>
                        <m:ctrlPr>
                          <a:rPr lang="en-US" altLang="zh-CN" i="1" smtClean="0">
                            <a:latin typeface="Cambria Math" panose="02040503050406030204" pitchFamily="18" charset="0"/>
                          </a:rPr>
                        </m:ctrlPr>
                      </m:funcPr>
                      <m:fName>
                        <m:r>
                          <m:rPr>
                            <m:sty m:val="p"/>
                          </m:rPr>
                          <a:rPr lang="en-US" altLang="zh-CN" i="0" smtClean="0">
                            <a:latin typeface="Cambria Math" panose="02040503050406030204" pitchFamily="18" charset="0"/>
                          </a:rPr>
                          <m:t>ln</m:t>
                        </m:r>
                      </m:fName>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Y</m:t>
                            </m:r>
                            <m:r>
                              <a:rPr lang="en-US" altLang="zh-CN" b="0" i="1" smtClean="0">
                                <a:latin typeface="Cambria Math" panose="02040503050406030204" pitchFamily="18" charset="0"/>
                              </a:rPr>
                              <m:t>]</m:t>
                            </m:r>
                          </m:num>
                          <m:den>
                            <m:d>
                              <m:dPr>
                                <m:begChr m:val="["/>
                                <m:endChr m:val="]"/>
                                <m:ctrlPr>
                                  <a:rPr lang="en-US" altLang="zh-CN" i="1">
                                    <a:latin typeface="Cambria Math" panose="02040503050406030204" pitchFamily="18" charset="0"/>
                                  </a:rPr>
                                </m:ctrlPr>
                              </m:dPr>
                              <m:e>
                                <m:r>
                                  <m:rPr>
                                    <m:sty m:val="p"/>
                                  </m:rPr>
                                  <a:rPr lang="en-US" altLang="zh-CN">
                                    <a:latin typeface="Cambria Math" panose="02040503050406030204" pitchFamily="18" charset="0"/>
                                  </a:rPr>
                                  <m:t>S</m:t>
                                </m:r>
                              </m:e>
                            </m:d>
                            <m:r>
                              <a:rPr lang="en-US" altLang="zh-CN" baseline="-25000">
                                <a:latin typeface="Cambria Math" panose="02040503050406030204" pitchFamily="18" charset="0"/>
                              </a:rPr>
                              <m:t>0</m:t>
                            </m:r>
                            <m:r>
                              <a:rPr lang="en-US" altLang="zh-CN" i="1">
                                <a:latin typeface="Cambria Math" panose="02040503050406030204" pitchFamily="18" charset="0"/>
                              </a:rPr>
                              <m:t>−</m:t>
                            </m:r>
                            <m:r>
                              <a:rPr lang="en-US" altLang="zh-CN">
                                <a:latin typeface="Cambria Math" panose="02040503050406030204" pitchFamily="18" charset="0"/>
                              </a:rPr>
                              <m:t>[</m:t>
                            </m:r>
                            <m:r>
                              <m:rPr>
                                <m:sty m:val="p"/>
                              </m:rPr>
                              <a:rPr lang="en-US" altLang="zh-CN">
                                <a:latin typeface="Cambria Math" panose="02040503050406030204" pitchFamily="18" charset="0"/>
                              </a:rPr>
                              <m:t>Y</m:t>
                            </m:r>
                            <m:r>
                              <a:rPr lang="en-US" altLang="zh-CN" i="1">
                                <a:latin typeface="Cambria Math" panose="02040503050406030204" pitchFamily="18" charset="0"/>
                              </a:rPr>
                              <m:t>]</m:t>
                            </m:r>
                          </m:den>
                        </m:f>
                      </m:e>
                    </m:func>
                    <m:r>
                      <a:rPr lang="en-US" altLang="zh-CN"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r>
                      <a:rPr lang="en-US" altLang="zh-CN" b="0" i="1" baseline="-25000" smtClean="0">
                        <a:latin typeface="Cambria Math" panose="02040503050406030204" pitchFamily="18" charset="0"/>
                      </a:rPr>
                      <m:t>0</m:t>
                    </m:r>
                    <m:r>
                      <a:rPr lang="en-US" altLang="zh-CN" i="1">
                        <a:latin typeface="Cambria Math" panose="02040503050406030204" pitchFamily="18" charset="0"/>
                      </a:rPr>
                      <m:t>𝑘</m:t>
                    </m:r>
                    <m:r>
                      <m:rPr>
                        <m:sty m:val="p"/>
                      </m:rPr>
                      <a:rPr lang="en-US" altLang="zh-CN" i="1" baseline="-25000">
                        <a:latin typeface="Cambria Math" panose="02040503050406030204" pitchFamily="18" charset="0"/>
                      </a:rPr>
                      <m:t>b</m:t>
                    </m:r>
                  </m:oMath>
                </a14:m>
                <a:r>
                  <a:rPr lang="en-US" altLang="zh-CN" i="1">
                    <a:latin typeface="Times New Roman" panose="02020603050405020304" pitchFamily="18" charset="0"/>
                    <a:cs typeface="Times New Roman" panose="02020603050405020304" pitchFamily="18" charset="0"/>
                  </a:rPr>
                  <a:t>kt</a:t>
                </a:r>
                <a:r>
                  <a:rPr lang="en-US" altLang="zh-CN">
                    <a:latin typeface="Times New Roman" panose="02020603050405020304" pitchFamily="18" charset="0"/>
                    <a:cs typeface="Times New Roman" panose="02020603050405020304" pitchFamily="18" charset="0"/>
                  </a:rPr>
                  <a:t>-[S]</a:t>
                </a:r>
                <a:r>
                  <a:rPr lang="en-US" altLang="zh-CN" baseline="-25000">
                    <a:latin typeface="Times New Roman" panose="02020603050405020304" pitchFamily="18" charset="0"/>
                    <a:cs typeface="Times New Roman" panose="02020603050405020304" pitchFamily="18" charset="0"/>
                  </a:rPr>
                  <a:t>0</a:t>
                </a:r>
                <a:r>
                  <a:rPr lang="en-US" altLang="zh-CN" i="1">
                    <a:latin typeface="Times New Roman" panose="02020603050405020304" pitchFamily="18" charset="0"/>
                    <a:cs typeface="Times New Roman" panose="02020603050405020304" pitchFamily="18" charset="0"/>
                  </a:rPr>
                  <a:t>k</a:t>
                </a:r>
                <a:r>
                  <a:rPr lang="en-US" altLang="zh-CN" baseline="-25000">
                    <a:latin typeface="Times New Roman" panose="02020603050405020304" pitchFamily="18" charset="0"/>
                    <a:cs typeface="Times New Roman" panose="02020603050405020304" pitchFamily="18" charset="0"/>
                  </a:rPr>
                  <a:t>b</a:t>
                </a:r>
                <a:r>
                  <a:rPr lang="en-US" altLang="zh-CN" i="1">
                    <a:latin typeface="Times New Roman" panose="02020603050405020304" pitchFamily="18" charset="0"/>
                    <a:cs typeface="Times New Roman" panose="02020603050405020304" pitchFamily="18" charset="0"/>
                  </a:rPr>
                  <a:t>kt</a:t>
                </a:r>
                <a:r>
                  <a:rPr lang="en-US" altLang="zh-CN" baseline="-25000">
                    <a:latin typeface="Times New Roman" panose="02020603050405020304" pitchFamily="18" charset="0"/>
                    <a:cs typeface="Times New Roman" panose="02020603050405020304" pitchFamily="18" charset="0"/>
                  </a:rPr>
                  <a:t>1/2</a:t>
                </a:r>
                <a:endParaRPr lang="zh-CN" altLang="en-US" baseline="-25000">
                  <a:latin typeface="Times New Roman" panose="02020603050405020304" pitchFamily="18" charset="0"/>
                  <a:cs typeface="Times New Roman" panose="02020603050405020304" pitchFamily="18" charset="0"/>
                </a:endParaRPr>
              </a:p>
            </p:txBody>
          </p:sp>
        </mc:Choice>
        <mc:Fallback xmlns="">
          <p:sp>
            <p:nvSpPr>
              <p:cNvPr id="22" name="文本框 21">
                <a:extLst>
                  <a:ext uri="{FF2B5EF4-FFF2-40B4-BE49-F238E27FC236}">
                    <a16:creationId xmlns:a16="http://schemas.microsoft.com/office/drawing/2014/main" id="{35D749F0-54A3-6C23-4611-11BC9D0F7C1D}"/>
                  </a:ext>
                </a:extLst>
              </p:cNvPr>
              <p:cNvSpPr txBox="1">
                <a:spLocks noRot="1" noChangeAspect="1" noMove="1" noResize="1" noEditPoints="1" noAdjustHandles="1" noChangeArrowheads="1" noChangeShapeType="1" noTextEdit="1"/>
              </p:cNvSpPr>
              <p:nvPr/>
            </p:nvSpPr>
            <p:spPr>
              <a:xfrm>
                <a:off x="4151784" y="3573016"/>
                <a:ext cx="2920992" cy="442044"/>
              </a:xfrm>
              <a:prstGeom prst="rect">
                <a:avLst/>
              </a:prstGeom>
              <a:blipFill>
                <a:blip r:embed="rId8"/>
                <a:stretch>
                  <a:fillRect l="-2923" t="-2740" r="-1253" b="-164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7D8A38B-9B97-17CC-9161-6D2E6ADA71AE}"/>
                  </a:ext>
                </a:extLst>
              </p:cNvPr>
              <p:cNvSpPr txBox="1"/>
              <p:nvPr/>
            </p:nvSpPr>
            <p:spPr>
              <a:xfrm>
                <a:off x="1026128" y="3993608"/>
                <a:ext cx="10182440" cy="922176"/>
              </a:xfrm>
              <a:prstGeom prst="rect">
                <a:avLst/>
              </a:prstGeom>
              <a:noFill/>
            </p:spPr>
            <p:txBody>
              <a:bodyPr wrap="square">
                <a:spAutoFit/>
              </a:bodyPr>
              <a:lstStyle/>
              <a:p>
                <a:pPr>
                  <a:lnSpc>
                    <a:spcPct val="130000"/>
                  </a:lnSpc>
                </a:pP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这里</a:t>
                </a:r>
                <a:r>
                  <a:rPr lang="zh-CN" altLang="en-US">
                    <a:latin typeface="Times New Roman" panose="02020603050405020304" pitchFamily="18" charset="0"/>
                    <a:ea typeface="黑体" panose="02010609060101010101" pitchFamily="49" charset="-122"/>
                    <a:cs typeface="Times New Roman" panose="02020603050405020304" pitchFamily="18" charset="0"/>
                  </a:rPr>
                  <a:t>，</a:t>
                </a:r>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 </a:t>
                </a:r>
                <a:r>
                  <a:rPr lang="en-US" altLang="zh-CN" i="1">
                    <a:latin typeface="Times New Roman" panose="02020603050405020304" pitchFamily="18" charset="0"/>
                    <a:ea typeface="黑体" panose="02010609060101010101" pitchFamily="49" charset="-122"/>
                    <a:cs typeface="Times New Roman" panose="02020603050405020304" pitchFamily="18" charset="0"/>
                  </a:rPr>
                  <a:t>t</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1/2</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是</a:t>
                </a:r>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[Y]</a:t>
                </a:r>
                <a14:m>
                  <m:oMath xmlns:m="http://schemas.openxmlformats.org/officeDocument/2006/math">
                    <m:r>
                      <a:rPr lang="en-US" altLang="zh-CN" b="0" i="1" u="none" strike="noStrike" baseline="0" smtClean="0">
                        <a:latin typeface="Cambria Math" panose="02040503050406030204" pitchFamily="18" charset="0"/>
                      </a:rPr>
                      <m:t>=</m:t>
                    </m:r>
                    <m:f>
                      <m:fPr>
                        <m:ctrlPr>
                          <a:rPr lang="en-US" altLang="zh-CN" b="0" i="1" u="none" strike="noStrike" baseline="0" smtClean="0">
                            <a:latin typeface="Cambria Math" panose="02040503050406030204" pitchFamily="18" charset="0"/>
                          </a:rPr>
                        </m:ctrlPr>
                      </m:fPr>
                      <m:num>
                        <m:r>
                          <a:rPr lang="en-US" altLang="zh-CN" b="0" i="1" u="none" strike="noStrike" baseline="0" smtClean="0">
                            <a:latin typeface="Cambria Math" panose="02040503050406030204" pitchFamily="18" charset="0"/>
                          </a:rPr>
                          <m:t>1</m:t>
                        </m:r>
                      </m:num>
                      <m:den>
                        <m:r>
                          <a:rPr lang="en-US" altLang="zh-CN" b="0" i="1" u="none" strike="noStrike" baseline="0" smtClean="0">
                            <a:latin typeface="Cambria Math" panose="02040503050406030204" pitchFamily="18" charset="0"/>
                          </a:rPr>
                          <m:t>2</m:t>
                        </m:r>
                      </m:den>
                    </m:f>
                  </m:oMath>
                </a14:m>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[S]</a:t>
                </a:r>
                <a:r>
                  <a:rPr lang="en-US" altLang="zh-CN" b="0" i="0" u="none" strike="noStrike"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时，河段水横断面沿程时间。在一具体河段中</a:t>
                </a:r>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[S]</a:t>
                </a:r>
                <a:r>
                  <a:rPr lang="en-US" altLang="zh-CN" b="0" i="0" u="none" strike="noStrike"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a:latin typeface="Times New Roman" panose="02020603050405020304" pitchFamily="18" charset="0"/>
                    <a:ea typeface="黑体" panose="02010609060101010101" pitchFamily="49" charset="-122"/>
                    <a:cs typeface="Times New Roman" panose="02020603050405020304" pitchFamily="18" charset="0"/>
                  </a:rPr>
                  <a:t>，</a:t>
                </a:r>
                <a:r>
                  <a:rPr lang="en-US" altLang="zh-CN" b="0" i="1" u="none" strike="noStrike" baseline="0">
                    <a:latin typeface="Times New Roman" panose="02020603050405020304" pitchFamily="18" charset="0"/>
                    <a:ea typeface="黑体" panose="02010609060101010101" pitchFamily="49" charset="-122"/>
                    <a:cs typeface="Times New Roman" panose="02020603050405020304" pitchFamily="18" charset="0"/>
                  </a:rPr>
                  <a:t>k</a:t>
                </a:r>
                <a:r>
                  <a:rPr lang="en-US" altLang="zh-CN" b="0" u="none" strike="noStrike" baseline="-25000">
                    <a:latin typeface="Times New Roman" panose="02020603050405020304" pitchFamily="18" charset="0"/>
                    <a:ea typeface="黑体" panose="02010609060101010101" pitchFamily="49" charset="-122"/>
                    <a:cs typeface="Times New Roman" panose="02020603050405020304" pitchFamily="18" charset="0"/>
                  </a:rPr>
                  <a:t>b</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en-US" altLang="zh-CN" b="0" i="1" u="none" strike="noStrike" baseline="0">
                    <a:latin typeface="Times New Roman" panose="02020603050405020304" pitchFamily="18" charset="0"/>
                    <a:ea typeface="黑体" panose="02010609060101010101" pitchFamily="49" charset="-122"/>
                    <a:cs typeface="Times New Roman" panose="02020603050405020304" pitchFamily="18" charset="0"/>
                  </a:rPr>
                  <a:t>k </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及</a:t>
                </a:r>
                <a:r>
                  <a:rPr lang="en-US" altLang="zh-CN" i="1">
                    <a:latin typeface="Times New Roman" panose="02020603050405020304" pitchFamily="18" charset="0"/>
                    <a:ea typeface="黑体" panose="02010609060101010101" pitchFamily="49" charset="-122"/>
                    <a:cs typeface="Times New Roman" panose="02020603050405020304" pitchFamily="18" charset="0"/>
                  </a:rPr>
                  <a:t>t</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1/2</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均可视为常数。令</a:t>
                </a:r>
                <a:r>
                  <a:rPr lang="en-US" altLang="zh-CN" b="0" i="1" u="none" strike="noStrike" baseline="0">
                    <a:latin typeface="Times New Roman" panose="02020603050405020304" pitchFamily="18" charset="0"/>
                    <a:ea typeface="黑体" panose="02010609060101010101" pitchFamily="49" charset="-122"/>
                    <a:cs typeface="Times New Roman" panose="02020603050405020304" pitchFamily="18" charset="0"/>
                  </a:rPr>
                  <a:t>a </a:t>
                </a:r>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 </a:t>
                </a:r>
                <a14:m>
                  <m:oMath xmlns:m="http://schemas.openxmlformats.org/officeDocument/2006/math">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𝑆</m:t>
                        </m:r>
                      </m:e>
                    </m:d>
                    <m:r>
                      <a:rPr lang="en-US" altLang="zh-CN" i="1" baseline="-25000">
                        <a:latin typeface="Cambria Math" panose="02040503050406030204" pitchFamily="18" charset="0"/>
                      </a:rPr>
                      <m:t>0</m:t>
                    </m:r>
                    <m:r>
                      <a:rPr lang="en-US" altLang="zh-CN" i="1">
                        <a:latin typeface="Cambria Math" panose="02040503050406030204" pitchFamily="18" charset="0"/>
                      </a:rPr>
                      <m:t>𝑘</m:t>
                    </m:r>
                    <m:r>
                      <m:rPr>
                        <m:sty m:val="p"/>
                      </m:rPr>
                      <a:rPr lang="en-US" altLang="zh-CN" i="1" baseline="-25000">
                        <a:latin typeface="Cambria Math" panose="02040503050406030204" pitchFamily="18" charset="0"/>
                      </a:rPr>
                      <m:t>b</m:t>
                    </m:r>
                  </m:oMath>
                </a14:m>
                <a:r>
                  <a:rPr lang="en-US" altLang="zh-CN" i="1">
                    <a:latin typeface="Times New Roman" panose="02020603050405020304" pitchFamily="18" charset="0"/>
                    <a:ea typeface="黑体" panose="02010609060101010101" pitchFamily="49" charset="-122"/>
                    <a:cs typeface="Times New Roman" panose="02020603050405020304" pitchFamily="18" charset="0"/>
                  </a:rPr>
                  <a:t>k</a:t>
                </a:r>
                <a:r>
                  <a:rPr lang="zh-CN" altLang="en-US">
                    <a:latin typeface="Times New Roman" panose="02020603050405020304" pitchFamily="18" charset="0"/>
                    <a:ea typeface="黑体" panose="02010609060101010101" pitchFamily="49" charset="-122"/>
                    <a:cs typeface="Times New Roman" panose="02020603050405020304" pitchFamily="18" charset="0"/>
                  </a:rPr>
                  <a:t>，</a:t>
                </a:r>
                <a:r>
                  <a:rPr lang="en-US" altLang="zh-CN" b="0" i="1" u="none" strike="noStrike" baseline="0">
                    <a:latin typeface="Times New Roman" panose="02020603050405020304" pitchFamily="18" charset="0"/>
                    <a:ea typeface="黑体" panose="02010609060101010101" pitchFamily="49" charset="-122"/>
                    <a:cs typeface="Times New Roman" panose="02020603050405020304" pitchFamily="18" charset="0"/>
                  </a:rPr>
                  <a:t>b </a:t>
                </a:r>
                <a:r>
                  <a:rPr lang="en-US" altLang="zh-CN"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en-US" altLang="zh-CN">
                    <a:latin typeface="Times New Roman" panose="02020603050405020304" pitchFamily="18" charset="0"/>
                    <a:ea typeface="黑体" panose="02010609060101010101" pitchFamily="49" charset="-122"/>
                    <a:cs typeface="Times New Roman" panose="02020603050405020304" pitchFamily="18" charset="0"/>
                  </a:rPr>
                  <a:t> [S]</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0</a:t>
                </a:r>
                <a:r>
                  <a:rPr lang="en-US" altLang="zh-CN" i="1">
                    <a:latin typeface="Times New Roman" panose="02020603050405020304" pitchFamily="18" charset="0"/>
                    <a:ea typeface="黑体" panose="02010609060101010101" pitchFamily="49" charset="-122"/>
                    <a:cs typeface="Times New Roman" panose="02020603050405020304" pitchFamily="18" charset="0"/>
                  </a:rPr>
                  <a:t>k</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b</a:t>
                </a:r>
                <a:r>
                  <a:rPr lang="en-US" altLang="zh-CN" i="1">
                    <a:latin typeface="Times New Roman" panose="02020603050405020304" pitchFamily="18" charset="0"/>
                    <a:ea typeface="黑体" panose="02010609060101010101" pitchFamily="49" charset="-122"/>
                    <a:cs typeface="Times New Roman" panose="02020603050405020304" pitchFamily="18" charset="0"/>
                  </a:rPr>
                  <a:t>kt</a:t>
                </a:r>
                <a:r>
                  <a:rPr lang="en-US" altLang="zh-CN" baseline="-25000">
                    <a:latin typeface="Times New Roman" panose="02020603050405020304" pitchFamily="18" charset="0"/>
                    <a:ea typeface="黑体" panose="02010609060101010101" pitchFamily="49" charset="-122"/>
                    <a:cs typeface="Times New Roman" panose="02020603050405020304" pitchFamily="18" charset="0"/>
                  </a:rPr>
                  <a:t>1/2 </a:t>
                </a:r>
                <a:r>
                  <a:rPr lang="zh-CN" altLang="en-US" b="0" i="0" u="none" strike="noStrike" baseline="0">
                    <a:latin typeface="Times New Roman" panose="02020603050405020304" pitchFamily="18" charset="0"/>
                    <a:ea typeface="黑体" panose="02010609060101010101" pitchFamily="49" charset="-122"/>
                    <a:cs typeface="Times New Roman" panose="02020603050405020304" pitchFamily="18" charset="0"/>
                  </a:rPr>
                  <a:t>，则</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97D8A38B-9B97-17CC-9161-6D2E6ADA71AE}"/>
                  </a:ext>
                </a:extLst>
              </p:cNvPr>
              <p:cNvSpPr txBox="1">
                <a:spLocks noRot="1" noChangeAspect="1" noMove="1" noResize="1" noEditPoints="1" noAdjustHandles="1" noChangeArrowheads="1" noChangeShapeType="1" noTextEdit="1"/>
              </p:cNvSpPr>
              <p:nvPr/>
            </p:nvSpPr>
            <p:spPr>
              <a:xfrm>
                <a:off x="1026128" y="3993608"/>
                <a:ext cx="10182440" cy="922176"/>
              </a:xfrm>
              <a:prstGeom prst="rect">
                <a:avLst/>
              </a:prstGeom>
              <a:blipFill>
                <a:blip r:embed="rId9"/>
                <a:stretch>
                  <a:fillRect l="-479" r="-2693"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3D92A250-D1EF-D160-644D-F04FF4A7CD5A}"/>
                  </a:ext>
                </a:extLst>
              </p:cNvPr>
              <p:cNvSpPr txBox="1"/>
              <p:nvPr/>
            </p:nvSpPr>
            <p:spPr>
              <a:xfrm>
                <a:off x="4799856" y="4869160"/>
                <a:ext cx="1561518" cy="442044"/>
              </a:xfrm>
              <a:prstGeom prst="rect">
                <a:avLst/>
              </a:prstGeom>
              <a:noFill/>
            </p:spPr>
            <p:txBody>
              <a:bodyPr wrap="none" lIns="0" tIns="0" rIns="0" bIns="0" rtlCol="0">
                <a:spAutoFit/>
              </a:bodyPr>
              <a:lstStyle/>
              <a:p>
                <a14:m>
                  <m:oMath xmlns:m="http://schemas.openxmlformats.org/officeDocument/2006/math">
                    <m:func>
                      <m:funcPr>
                        <m:ctrlPr>
                          <a:rPr lang="en-US" altLang="zh-CN" i="1" smtClean="0">
                            <a:latin typeface="Cambria Math" panose="02040503050406030204" pitchFamily="18" charset="0"/>
                          </a:rPr>
                        </m:ctrlPr>
                      </m:funcPr>
                      <m:fName>
                        <m:r>
                          <m:rPr>
                            <m:sty m:val="p"/>
                          </m:rPr>
                          <a:rPr lang="en-US" altLang="zh-CN" i="0" smtClean="0">
                            <a:latin typeface="Cambria Math" panose="02040503050406030204" pitchFamily="18" charset="0"/>
                          </a:rPr>
                          <m:t>ln</m:t>
                        </m:r>
                      </m:fName>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Y</m:t>
                            </m:r>
                            <m:r>
                              <a:rPr lang="en-US" altLang="zh-CN" b="0" i="1" smtClean="0">
                                <a:latin typeface="Cambria Math" panose="02040503050406030204" pitchFamily="18" charset="0"/>
                              </a:rPr>
                              <m:t>]</m:t>
                            </m:r>
                          </m:num>
                          <m:den>
                            <m:d>
                              <m:dPr>
                                <m:begChr m:val="["/>
                                <m:endChr m:val="]"/>
                                <m:ctrlPr>
                                  <a:rPr lang="en-US" altLang="zh-CN" i="1">
                                    <a:latin typeface="Cambria Math" panose="02040503050406030204" pitchFamily="18" charset="0"/>
                                  </a:rPr>
                                </m:ctrlPr>
                              </m:dPr>
                              <m:e>
                                <m:r>
                                  <m:rPr>
                                    <m:sty m:val="p"/>
                                  </m:rPr>
                                  <a:rPr lang="en-US" altLang="zh-CN">
                                    <a:latin typeface="Cambria Math" panose="02040503050406030204" pitchFamily="18" charset="0"/>
                                  </a:rPr>
                                  <m:t>S</m:t>
                                </m:r>
                              </m:e>
                            </m:d>
                            <m:r>
                              <a:rPr lang="en-US" altLang="zh-CN" baseline="-25000">
                                <a:latin typeface="Cambria Math" panose="02040503050406030204" pitchFamily="18" charset="0"/>
                              </a:rPr>
                              <m:t>0</m:t>
                            </m:r>
                            <m:r>
                              <a:rPr lang="en-US" altLang="zh-CN" i="1">
                                <a:latin typeface="Cambria Math" panose="02040503050406030204" pitchFamily="18" charset="0"/>
                              </a:rPr>
                              <m:t>−</m:t>
                            </m:r>
                            <m:r>
                              <a:rPr lang="en-US" altLang="zh-CN">
                                <a:latin typeface="Cambria Math" panose="02040503050406030204" pitchFamily="18" charset="0"/>
                              </a:rPr>
                              <m:t>[</m:t>
                            </m:r>
                            <m:r>
                              <m:rPr>
                                <m:sty m:val="p"/>
                              </m:rPr>
                              <a:rPr lang="en-US" altLang="zh-CN">
                                <a:latin typeface="Cambria Math" panose="02040503050406030204" pitchFamily="18" charset="0"/>
                              </a:rPr>
                              <m:t>Y</m:t>
                            </m:r>
                            <m:r>
                              <a:rPr lang="en-US" altLang="zh-CN" i="1">
                                <a:latin typeface="Cambria Math" panose="02040503050406030204" pitchFamily="18" charset="0"/>
                              </a:rPr>
                              <m:t>]</m:t>
                            </m:r>
                          </m:den>
                        </m:f>
                      </m:e>
                    </m:func>
                    <m:r>
                      <a:rPr lang="en-US" altLang="zh-CN" i="1" smtClean="0">
                        <a:latin typeface="Cambria Math" panose="02040503050406030204" pitchFamily="18" charset="0"/>
                      </a:rPr>
                      <m:t>=</m:t>
                    </m:r>
                    <m:r>
                      <m:rPr>
                        <m:nor/>
                      </m:rPr>
                      <a:rPr lang="en-US" altLang="zh-CN" i="1">
                        <a:latin typeface="Times New Roman" panose="02020603050405020304" pitchFamily="18" charset="0"/>
                        <a:ea typeface="黑体" panose="02010609060101010101" pitchFamily="49" charset="-122"/>
                        <a:cs typeface="Times New Roman" panose="02020603050405020304" pitchFamily="18" charset="0"/>
                      </a:rPr>
                      <m:t>a</m:t>
                    </m:r>
                    <m:r>
                      <a:rPr lang="en-US" altLang="zh-CN" b="0" i="1">
                        <a:latin typeface="Cambria Math" panose="02040503050406030204" pitchFamily="18" charset="0"/>
                      </a:rPr>
                      <m:t>𝑡</m:t>
                    </m:r>
                  </m:oMath>
                </a14:m>
                <a:r>
                  <a:rPr lang="en-US" altLang="zh-CN" i="1">
                    <a:latin typeface="Times New Roman" panose="02020603050405020304" pitchFamily="18" charset="0"/>
                    <a:cs typeface="Times New Roman" panose="02020603050405020304" pitchFamily="18" charset="0"/>
                  </a:rPr>
                  <a:t>-b</a:t>
                </a:r>
                <a:endParaRPr lang="zh-CN" altLang="en-US" i="1">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3D92A250-D1EF-D160-644D-F04FF4A7CD5A}"/>
                  </a:ext>
                </a:extLst>
              </p:cNvPr>
              <p:cNvSpPr txBox="1">
                <a:spLocks noRot="1" noChangeAspect="1" noMove="1" noResize="1" noEditPoints="1" noAdjustHandles="1" noChangeArrowheads="1" noChangeShapeType="1" noTextEdit="1"/>
              </p:cNvSpPr>
              <p:nvPr/>
            </p:nvSpPr>
            <p:spPr>
              <a:xfrm>
                <a:off x="4799856" y="4869160"/>
                <a:ext cx="1561518" cy="442044"/>
              </a:xfrm>
              <a:prstGeom prst="rect">
                <a:avLst/>
              </a:prstGeom>
              <a:blipFill>
                <a:blip r:embed="rId10"/>
                <a:stretch>
                  <a:fillRect l="-5447" t="-2778" r="-8171" b="-18056"/>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2259D136-7740-2A83-C616-0AF275045808}"/>
              </a:ext>
            </a:extLst>
          </p:cNvPr>
          <p:cNvSpPr txBox="1"/>
          <p:nvPr/>
        </p:nvSpPr>
        <p:spPr>
          <a:xfrm>
            <a:off x="1055440" y="5513368"/>
            <a:ext cx="10153128" cy="369332"/>
          </a:xfrm>
          <a:prstGeom prst="rect">
            <a:avLst/>
          </a:prstGeom>
          <a:noFill/>
        </p:spPr>
        <p:txBody>
          <a:bodyPr wrap="square">
            <a:spAutoFit/>
          </a:bodyPr>
          <a:lstStyle/>
          <a:p>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此式为稳态，扩散可以忽略不计的河段的氨氮硝化数学模式。式中参数</a:t>
            </a:r>
            <a:r>
              <a:rPr lang="en-US" altLang="zh-CN" sz="1800" b="0" i="1" u="none" strike="noStrike" baseline="0">
                <a:latin typeface="Times New Roman" panose="02020603050405020304" pitchFamily="18" charset="0"/>
                <a:ea typeface="黑体" panose="02010609060101010101" pitchFamily="49" charset="-122"/>
                <a:cs typeface="Times New Roman" panose="02020603050405020304" pitchFamily="18" charset="0"/>
              </a:rPr>
              <a:t>a</a:t>
            </a:r>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b="0" i="1" u="none" strike="noStrike" baseline="0">
                <a:latin typeface="Times New Roman" panose="02020603050405020304" pitchFamily="18" charset="0"/>
                <a:ea typeface="黑体" panose="02010609060101010101" pitchFamily="49" charset="-122"/>
                <a:cs typeface="Times New Roman" panose="02020603050405020304" pitchFamily="18" charset="0"/>
              </a:rPr>
              <a:t>b </a:t>
            </a:r>
            <a:r>
              <a:rPr lang="zh-CN" altLang="en-US" sz="1800" b="0" i="0" u="none" strike="noStrike" baseline="0">
                <a:latin typeface="Times New Roman" panose="02020603050405020304" pitchFamily="18" charset="0"/>
                <a:ea typeface="黑体" panose="02010609060101010101" pitchFamily="49" charset="-122"/>
                <a:cs typeface="Times New Roman" panose="02020603050405020304" pitchFamily="18" charset="0"/>
              </a:rPr>
              <a:t>值可用两点法确定。</a:t>
            </a: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3456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3"/>
          <p:cNvSpPr txBox="1">
            <a:spLocks noChangeArrowheads="1"/>
          </p:cNvSpPr>
          <p:nvPr/>
        </p:nvSpPr>
        <p:spPr bwMode="auto">
          <a:xfrm>
            <a:off x="1032134" y="1488789"/>
            <a:ext cx="10081120"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30000"/>
              </a:lnSpc>
              <a:spcBef>
                <a:spcPts val="0"/>
              </a:spcBef>
              <a:buClrTx/>
              <a:buSzTx/>
              <a:buFont typeface="Arial" panose="020B0604020202020204" pitchFamily="34" charset="0"/>
              <a:buChar cha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环境中污染物质的微生物转化速率，取决于物质的结构特征和微生物本身的特性，同时也与环境条件有关。</a:t>
            </a:r>
          </a:p>
        </p:txBody>
      </p:sp>
      <p:sp>
        <p:nvSpPr>
          <p:cNvPr id="165893" name="Text Box 4"/>
          <p:cNvSpPr txBox="1">
            <a:spLocks noChangeArrowheads="1"/>
          </p:cNvSpPr>
          <p:nvPr/>
        </p:nvSpPr>
        <p:spPr bwMode="auto">
          <a:xfrm>
            <a:off x="1027312" y="2454863"/>
            <a:ext cx="9821216" cy="47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30000"/>
              </a:lnSpc>
              <a:spcBef>
                <a:spcPts val="0"/>
              </a:spcBef>
              <a:buClrTx/>
              <a:buSzTx/>
              <a:buFont typeface="Arial" panose="020B0604020202020204" pitchFamily="34" charset="0"/>
              <a:buChar char="•"/>
            </a:pPr>
            <a:r>
              <a:rPr lang="zh-CN" altLang="en-US" sz="2200">
                <a:solidFill>
                  <a:schemeClr val="tx1"/>
                </a:solidFill>
                <a:latin typeface="黑体" panose="02010609060101010101" pitchFamily="49" charset="-122"/>
                <a:ea typeface="黑体" panose="02010609060101010101" pitchFamily="49" charset="-122"/>
              </a:rPr>
              <a:t>有机物质化学结构对有机污染物质微生物降解速率的影响呈现若干</a:t>
            </a:r>
            <a:r>
              <a:rPr lang="zh-CN" altLang="en-US" sz="2200">
                <a:solidFill>
                  <a:srgbClr val="0033CC"/>
                </a:solidFill>
                <a:latin typeface="黑体" panose="02010609060101010101" pitchFamily="49" charset="-122"/>
                <a:ea typeface="黑体" panose="02010609060101010101" pitchFamily="49" charset="-122"/>
              </a:rPr>
              <a:t>定性规律</a:t>
            </a:r>
            <a:r>
              <a:rPr lang="zh-CN" altLang="en-US" sz="2200">
                <a:solidFill>
                  <a:schemeClr val="tx1"/>
                </a:solidFill>
                <a:latin typeface="黑体" panose="02010609060101010101" pitchFamily="49" charset="-122"/>
                <a:ea typeface="黑体" panose="02010609060101010101" pitchFamily="49" charset="-122"/>
              </a:rPr>
              <a:t>：</a:t>
            </a:r>
          </a:p>
        </p:txBody>
      </p:sp>
      <p:sp>
        <p:nvSpPr>
          <p:cNvPr id="165894" name="Text Box 6"/>
          <p:cNvSpPr txBox="1">
            <a:spLocks noChangeArrowheads="1"/>
          </p:cNvSpPr>
          <p:nvPr/>
        </p:nvSpPr>
        <p:spPr bwMode="auto">
          <a:xfrm>
            <a:off x="1366778" y="2981370"/>
            <a:ext cx="9985806" cy="268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eaLnBrk="1" hangingPunct="1">
              <a:lnSpc>
                <a:spcPct val="130000"/>
              </a:lnSpc>
              <a:spcBef>
                <a:spcPts val="0"/>
              </a:spcBef>
              <a:buClrTx/>
              <a:buSzTx/>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链长规律：</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是指脂肪酸、脂族碳氢化合物和烷基苯等有机物质，在一定范围内碳链越长，降解也越快的现象，以及有机聚合物降解速率随分子的增大呈现减小趋势的现象。</a:t>
            </a:r>
            <a:endParaRPr lang="zh-CN" altLang="en-US" sz="2200">
              <a:solidFill>
                <a:srgbClr val="FF33CC"/>
              </a:solidFill>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30000"/>
              </a:lnSpc>
              <a:spcBef>
                <a:spcPts val="0"/>
              </a:spcBef>
              <a:buClrTx/>
              <a:buSzTx/>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链分支规律：</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是指烷基苯磺酸盐、烷基化合物（</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4-n</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）等有机物质中，烷基支链越多，分支程度越大，降解也越慢的现象。</a:t>
            </a:r>
          </a:p>
          <a:p>
            <a:pPr algn="just" eaLnBrk="1" hangingPunct="1">
              <a:lnSpc>
                <a:spcPct val="130000"/>
              </a:lnSpc>
              <a:spcBef>
                <a:spcPts val="0"/>
              </a:spcBef>
              <a:buClrTx/>
              <a:buSzTx/>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取代规律：</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是指取代基的种类、位置及数量对有机物质降解速率的影响规律。</a:t>
            </a:r>
          </a:p>
        </p:txBody>
      </p:sp>
      <p:sp>
        <p:nvSpPr>
          <p:cNvPr id="2" name="Text Box 5">
            <a:extLst>
              <a:ext uri="{FF2B5EF4-FFF2-40B4-BE49-F238E27FC236}">
                <a16:creationId xmlns:a16="http://schemas.microsoft.com/office/drawing/2014/main" id="{FECD300A-8847-4606-F6D9-EE3853D76A6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DEEDAC19-53C4-8EAD-0D49-90D1918AE93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121</a:t>
            </a:fld>
            <a:endParaRPr lang="en-US" altLang="zh-CN" sz="1800">
              <a:solidFill>
                <a:schemeClr val="tx1"/>
              </a:solidFill>
            </a:endParaRPr>
          </a:p>
        </p:txBody>
      </p:sp>
      <p:sp>
        <p:nvSpPr>
          <p:cNvPr id="5" name="文本框 4">
            <a:extLst>
              <a:ext uri="{FF2B5EF4-FFF2-40B4-BE49-F238E27FC236}">
                <a16:creationId xmlns:a16="http://schemas.microsoft.com/office/drawing/2014/main" id="{AF469C9F-094F-F1DB-3A0C-389531503FC2}"/>
              </a:ext>
            </a:extLst>
          </p:cNvPr>
          <p:cNvSpPr txBox="1"/>
          <p:nvPr/>
        </p:nvSpPr>
        <p:spPr>
          <a:xfrm>
            <a:off x="767408" y="908720"/>
            <a:ext cx="3240360" cy="430887"/>
          </a:xfrm>
          <a:prstGeom prst="rect">
            <a:avLst/>
          </a:prstGeom>
          <a:noFill/>
        </p:spPr>
        <p:txBody>
          <a:bodyPr wrap="square">
            <a:spAutoFit/>
          </a:bodyPr>
          <a:lstStyle/>
          <a:p>
            <a:pPr marL="285750" indent="-285750">
              <a:buFont typeface="Wingdings" panose="05000000000000000000" pitchFamily="2" charset="2"/>
              <a:buChar char="n"/>
            </a:pPr>
            <a:r>
              <a:rPr lang="zh-CN" altLang="en-US" sz="2200">
                <a:latin typeface="黑体" panose="02010609060101010101" pitchFamily="49" charset="-122"/>
                <a:ea typeface="黑体" panose="02010609060101010101" pitchFamily="49" charset="-122"/>
              </a:rPr>
              <a:t>微生物反应速率方程</a:t>
            </a:r>
          </a:p>
        </p:txBody>
      </p:sp>
      <p:sp>
        <p:nvSpPr>
          <p:cNvPr id="7" name="文本框 6">
            <a:extLst>
              <a:ext uri="{FF2B5EF4-FFF2-40B4-BE49-F238E27FC236}">
                <a16:creationId xmlns:a16="http://schemas.microsoft.com/office/drawing/2014/main" id="{F6BE9896-104F-9A14-BD21-33059CDB0F58}"/>
              </a:ext>
            </a:extLst>
          </p:cNvPr>
          <p:cNvSpPr txBox="1"/>
          <p:nvPr/>
        </p:nvSpPr>
        <p:spPr>
          <a:xfrm>
            <a:off x="1027312" y="5740274"/>
            <a:ext cx="7588968" cy="430887"/>
          </a:xfrm>
          <a:prstGeom prst="rect">
            <a:avLst/>
          </a:prstGeom>
          <a:noFill/>
        </p:spPr>
        <p:txBody>
          <a:bodyPr wrap="square">
            <a:spAutoFit/>
          </a:bodyPr>
          <a:lstStyle/>
          <a:p>
            <a:pPr marL="342900" indent="-342900">
              <a:buFont typeface="Arial" panose="020B0604020202020204" pitchFamily="34" charset="0"/>
              <a:buChar cha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环境条件：温度、</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pH</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、营养物质、溶解氧、共存物质等。</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80442-3915-FC6C-2BDA-6695A72690D6}"/>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BB377AC4-3FDD-F0C3-A215-9B28898C3D59}"/>
              </a:ext>
            </a:extLst>
          </p:cNvPr>
          <p:cNvSpPr>
            <a:spLocks noGrp="1" noRot="1" noChangeArrowheads="1"/>
          </p:cNvSpPr>
          <p:nvPr>
            <p:ph type="ctrTitle"/>
          </p:nvPr>
        </p:nvSpPr>
        <p:spPr>
          <a:xfrm>
            <a:off x="407368" y="1740867"/>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第四节 污染物质的毒性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CE51CBEC-10FC-8B9A-4C12-DA5314F9A5A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122</a:t>
            </a:fld>
            <a:endParaRPr lang="en-US" altLang="zh-CN" sz="1800">
              <a:solidFill>
                <a:schemeClr val="tx1"/>
              </a:solidFill>
            </a:endParaRPr>
          </a:p>
        </p:txBody>
      </p:sp>
      <p:sp>
        <p:nvSpPr>
          <p:cNvPr id="4" name="Text Box 5">
            <a:extLst>
              <a:ext uri="{FF2B5EF4-FFF2-40B4-BE49-F238E27FC236}">
                <a16:creationId xmlns:a16="http://schemas.microsoft.com/office/drawing/2014/main" id="{04E66A56-FC88-B519-620E-632F93329DC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grpSp>
        <p:nvGrpSpPr>
          <p:cNvPr id="7" name="组合 6">
            <a:extLst>
              <a:ext uri="{FF2B5EF4-FFF2-40B4-BE49-F238E27FC236}">
                <a16:creationId xmlns:a16="http://schemas.microsoft.com/office/drawing/2014/main" id="{5B11B07C-D130-DA24-BECD-8C5784F40A1F}"/>
              </a:ext>
            </a:extLst>
          </p:cNvPr>
          <p:cNvGrpSpPr/>
          <p:nvPr/>
        </p:nvGrpSpPr>
        <p:grpSpPr>
          <a:xfrm>
            <a:off x="1343472" y="2327628"/>
            <a:ext cx="10297144" cy="3110467"/>
            <a:chOff x="623392" y="2132856"/>
            <a:chExt cx="9721080" cy="3110467"/>
          </a:xfrm>
        </p:grpSpPr>
        <p:sp>
          <p:nvSpPr>
            <p:cNvPr id="73732" name="Text Box 4">
              <a:extLst>
                <a:ext uri="{FF2B5EF4-FFF2-40B4-BE49-F238E27FC236}">
                  <a16:creationId xmlns:a16="http://schemas.microsoft.com/office/drawing/2014/main" id="{4C101FC6-E73D-BE74-70A5-2C27477AD0BA}"/>
                </a:ext>
              </a:extLst>
            </p:cNvPr>
            <p:cNvSpPr txBox="1">
              <a:spLocks noChangeArrowheads="1"/>
            </p:cNvSpPr>
            <p:nvPr/>
          </p:nvSpPr>
          <p:spPr bwMode="auto">
            <a:xfrm>
              <a:off x="623392" y="2132856"/>
              <a:ext cx="9721080" cy="31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4.1 </a:t>
              </a:r>
              <a:r>
                <a:rPr lang="zh-CN" altLang="en-US" sz="3000"/>
                <a:t>毒物</a:t>
              </a:r>
              <a:r>
                <a:rPr lang="en-US" altLang="zh-CN" sz="3000"/>
                <a:t> </a:t>
              </a:r>
              <a:r>
                <a:rPr lang="en-US" altLang="zh-CN" sz="2400">
                  <a:solidFill>
                    <a:schemeClr val="tx1"/>
                  </a:solidFill>
                </a:rPr>
                <a:t>Toxicant</a:t>
              </a:r>
              <a:endParaRPr lang="en-US" altLang="zh-CN" sz="2200">
                <a:solidFill>
                  <a:schemeClr val="tx1"/>
                </a:solidFill>
              </a:endParaRPr>
            </a:p>
            <a:p>
              <a:r>
                <a:rPr lang="en-US" altLang="zh-CN" sz="3000"/>
                <a:t>4.2 </a:t>
              </a:r>
              <a:r>
                <a:rPr lang="zh-CN" altLang="en-US" sz="3000"/>
                <a:t>毒物的毒性</a:t>
              </a:r>
              <a:r>
                <a:rPr lang="en-US" altLang="zh-CN" sz="3000"/>
                <a:t> </a:t>
              </a:r>
              <a:r>
                <a:rPr lang="en-US" altLang="zh-CN" sz="2400">
                  <a:solidFill>
                    <a:schemeClr val="tx1"/>
                  </a:solidFill>
                </a:rPr>
                <a:t>Toxicity of Toxicant</a:t>
              </a:r>
              <a:endParaRPr lang="en-US" altLang="zh-CN" sz="2200">
                <a:solidFill>
                  <a:schemeClr val="tx1"/>
                </a:solidFill>
              </a:endParaRPr>
            </a:p>
            <a:p>
              <a:r>
                <a:rPr lang="en-US" altLang="zh-CN" sz="3000"/>
                <a:t>4.3 </a:t>
              </a:r>
              <a:r>
                <a:rPr lang="zh-CN" altLang="en-US" sz="3000"/>
                <a:t>毒作用的过程</a:t>
              </a:r>
              <a:r>
                <a:rPr lang="en-US" altLang="zh-CN" sz="3000"/>
                <a:t> </a:t>
              </a:r>
              <a:r>
                <a:rPr lang="en-US" altLang="zh-CN" sz="2400">
                  <a:solidFill>
                    <a:schemeClr val="tx1"/>
                  </a:solidFill>
                </a:rPr>
                <a:t>The process of toxic effects</a:t>
              </a:r>
              <a:endParaRPr lang="en-US" altLang="zh-CN" sz="2200">
                <a:solidFill>
                  <a:schemeClr val="tx1"/>
                </a:solidFill>
              </a:endParaRPr>
            </a:p>
            <a:p>
              <a:r>
                <a:rPr lang="en-US" altLang="zh-CN" sz="3200"/>
                <a:t>4.4 </a:t>
              </a:r>
              <a:r>
                <a:rPr lang="zh-CN" altLang="en-US" sz="3200"/>
                <a:t>毒作用的生物化学机制 </a:t>
              </a:r>
              <a:r>
                <a:rPr lang="en-US" altLang="zh-CN" sz="2400">
                  <a:solidFill>
                    <a:schemeClr val="tx1"/>
                  </a:solidFill>
                </a:rPr>
                <a:t>Biochemical mechanism of toxic effects</a:t>
              </a:r>
              <a:endParaRPr lang="en-US" altLang="zh-CN" sz="2200">
                <a:solidFill>
                  <a:schemeClr val="tx1"/>
                </a:solidFill>
              </a:endParaRPr>
            </a:p>
            <a:p>
              <a:r>
                <a:rPr lang="en-US" altLang="zh-CN" sz="3200"/>
                <a:t>4.5 </a:t>
              </a:r>
              <a:r>
                <a:rPr lang="zh-CN" altLang="en-US" sz="3200"/>
                <a:t>毒物的联合作用 </a:t>
              </a:r>
              <a:r>
                <a:rPr lang="en-US" altLang="zh-CN" sz="2400">
                  <a:solidFill>
                    <a:schemeClr val="tx1"/>
                  </a:solidFill>
                </a:rPr>
                <a:t>The combined effect of toxins</a:t>
              </a:r>
              <a:endParaRPr lang="en-US" altLang="zh-CN" sz="2200"/>
            </a:p>
          </p:txBody>
        </p:sp>
        <p:sp>
          <p:nvSpPr>
            <p:cNvPr id="2" name="Line 9">
              <a:extLst>
                <a:ext uri="{FF2B5EF4-FFF2-40B4-BE49-F238E27FC236}">
                  <a16:creationId xmlns:a16="http://schemas.microsoft.com/office/drawing/2014/main" id="{842E5F9F-8652-63D9-AB7B-2635B6A48EE9}"/>
                </a:ext>
              </a:extLst>
            </p:cNvPr>
            <p:cNvSpPr>
              <a:spLocks noChangeShapeType="1"/>
            </p:cNvSpPr>
            <p:nvPr/>
          </p:nvSpPr>
          <p:spPr bwMode="auto">
            <a:xfrm>
              <a:off x="623392" y="2730172"/>
              <a:ext cx="2592288"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36080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8FEC-8177-F15C-9FA3-D85BE5A54A65}"/>
            </a:ext>
          </a:extLst>
        </p:cNvPr>
        <p:cNvGrpSpPr/>
        <p:nvPr/>
      </p:nvGrpSpPr>
      <p:grpSpPr>
        <a:xfrm>
          <a:off x="0" y="0"/>
          <a:ext cx="0" cy="0"/>
          <a:chOff x="0" y="0"/>
          <a:chExt cx="0" cy="0"/>
        </a:xfrm>
      </p:grpSpPr>
      <p:sp>
        <p:nvSpPr>
          <p:cNvPr id="3" name="Text Box 5">
            <a:extLst>
              <a:ext uri="{FF2B5EF4-FFF2-40B4-BE49-F238E27FC236}">
                <a16:creationId xmlns:a16="http://schemas.microsoft.com/office/drawing/2014/main" id="{D3EB83FC-EFC3-0C32-7011-1488DFA26A28}"/>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A919F7EE-4D6D-62A7-2B01-820AE0463DA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123</a:t>
            </a:fld>
            <a:endParaRPr lang="en-US" altLang="zh-CN" sz="1800">
              <a:solidFill>
                <a:schemeClr val="tx1"/>
              </a:solidFill>
            </a:endParaRPr>
          </a:p>
        </p:txBody>
      </p:sp>
      <p:sp>
        <p:nvSpPr>
          <p:cNvPr id="8" name="Rectangle 4">
            <a:extLst>
              <a:ext uri="{FF2B5EF4-FFF2-40B4-BE49-F238E27FC236}">
                <a16:creationId xmlns:a16="http://schemas.microsoft.com/office/drawing/2014/main" id="{B99443EB-66DA-A538-0C23-80F247B9CE42}"/>
              </a:ext>
            </a:extLst>
          </p:cNvPr>
          <p:cNvSpPr>
            <a:spLocks noChangeArrowheads="1"/>
          </p:cNvSpPr>
          <p:nvPr/>
        </p:nvSpPr>
        <p:spPr bwMode="auto">
          <a:xfrm>
            <a:off x="623392" y="764704"/>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毒物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Toxicant</a:t>
            </a:r>
            <a:r>
              <a:rPr lang="zh-CN" altLang="en-US" sz="2400" b="1">
                <a:solidFill>
                  <a:srgbClr val="AA5C5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b="1">
              <a:solidFill>
                <a:schemeClr val="tx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8DD0C30D-9111-A4A7-EE73-8DF1947A2044}"/>
              </a:ext>
            </a:extLst>
          </p:cNvPr>
          <p:cNvSpPr txBox="1"/>
          <p:nvPr/>
        </p:nvSpPr>
        <p:spPr>
          <a:xfrm>
            <a:off x="1127448" y="1628540"/>
            <a:ext cx="10009112" cy="1365374"/>
          </a:xfrm>
          <a:prstGeom prst="rect">
            <a:avLst/>
          </a:prstGeom>
          <a:noFill/>
        </p:spPr>
        <p:txBody>
          <a:bodyPr wrap="square">
            <a:spAutoFit/>
          </a:bodyPr>
          <a:lstStyle/>
          <a:p>
            <a:pPr marL="342900" indent="-342900" algn="l">
              <a:lnSpc>
                <a:spcPct val="130000"/>
              </a:lnSpc>
              <a:buFont typeface="Wingdings" panose="05000000000000000000" pitchFamily="2" charset="2"/>
              <a:buChar char="n"/>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大多数环境污染物质都是毒物。毒物是进入生物机体后能使体液和组织发生生物化学的变化，干扰或破坏机体的正常生理功能，并引起暂时性或持久性的病理损害，甚至危及生命的物质。</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42CC796E-56FC-7280-0A4D-4AA92553DBF0}"/>
              </a:ext>
            </a:extLst>
          </p:cNvPr>
          <p:cNvSpPr txBox="1"/>
          <p:nvPr/>
        </p:nvSpPr>
        <p:spPr>
          <a:xfrm>
            <a:off x="1140807" y="3101150"/>
            <a:ext cx="6624736" cy="430887"/>
          </a:xfrm>
          <a:prstGeom prst="rect">
            <a:avLst/>
          </a:prstGeom>
          <a:noFill/>
        </p:spPr>
        <p:txBody>
          <a:bodyPr wrap="square">
            <a:spAutoFit/>
          </a:bodyPr>
          <a:lstStyle/>
          <a:p>
            <a:pPr marL="285750" indent="-285750" algn="l">
              <a:buFont typeface="Wingdings" panose="05000000000000000000" pitchFamily="2" charset="2"/>
              <a:buChar char="n"/>
            </a:pPr>
            <a:r>
              <a:rPr lang="zh-CN" altLang="en-US" sz="2200" b="0" i="0" u="none" strike="noStrike" baseline="0">
                <a:latin typeface="黑体" panose="02010609060101010101" pitchFamily="49" charset="-122"/>
                <a:ea typeface="黑体" panose="02010609060101010101" pitchFamily="49" charset="-122"/>
              </a:rPr>
              <a:t>毒物与非毒物之间并不存在绝对的界限</a:t>
            </a:r>
            <a:r>
              <a:rPr lang="zh-CN" altLang="en-US" sz="2200">
                <a:latin typeface="黑体" panose="02010609060101010101" pitchFamily="49" charset="-122"/>
                <a:ea typeface="黑体" panose="02010609060101010101" pitchFamily="49" charset="-122"/>
              </a:rPr>
              <a:t>。</a:t>
            </a:r>
          </a:p>
        </p:txBody>
      </p:sp>
      <p:sp>
        <p:nvSpPr>
          <p:cNvPr id="18" name="文本框 17">
            <a:extLst>
              <a:ext uri="{FF2B5EF4-FFF2-40B4-BE49-F238E27FC236}">
                <a16:creationId xmlns:a16="http://schemas.microsoft.com/office/drawing/2014/main" id="{C76EDE8B-B3E8-CE44-977F-C7B1CE375BD6}"/>
              </a:ext>
            </a:extLst>
          </p:cNvPr>
          <p:cNvSpPr txBox="1"/>
          <p:nvPr/>
        </p:nvSpPr>
        <p:spPr>
          <a:xfrm>
            <a:off x="1127370" y="3639730"/>
            <a:ext cx="9721158" cy="1805494"/>
          </a:xfrm>
          <a:prstGeom prst="rect">
            <a:avLst/>
          </a:prstGeom>
          <a:noFill/>
        </p:spPr>
        <p:txBody>
          <a:bodyPr wrap="square">
            <a:spAutoFit/>
          </a:bodyPr>
          <a:lstStyle/>
          <a:p>
            <a:pPr marL="342900" indent="-342900" algn="l">
              <a:lnSpc>
                <a:spcPct val="130000"/>
              </a:lnSpc>
              <a:buFont typeface="Wingdings" panose="05000000000000000000" pitchFamily="2" charset="2"/>
              <a:buChar char="n"/>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毒物的种类按作用于机体的主要部位，可分为作用于神经系统、造血系统、心血管系统、呼吸系统、肝、肾、眼、皮肤的毒物等。根据作用性质，毒物可分为刺激性、腐蚀性、窒息性、致突变、致癌、致畸、致敏的毒物等。此外，还有其他的毒物分类方法。</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9403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124A0-7DBF-89CB-BC3E-4D0574453063}"/>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4F13680A-14F0-8161-3CB1-E7030067950C}"/>
              </a:ext>
            </a:extLst>
          </p:cNvPr>
          <p:cNvSpPr>
            <a:spLocks noGrp="1" noRot="1" noChangeArrowheads="1"/>
          </p:cNvSpPr>
          <p:nvPr>
            <p:ph type="ctrTitle"/>
          </p:nvPr>
        </p:nvSpPr>
        <p:spPr>
          <a:xfrm>
            <a:off x="407368" y="1740867"/>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第四节 污染物质的毒性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B8423827-4D78-4EE8-DF03-403E04F27DF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124</a:t>
            </a:fld>
            <a:endParaRPr lang="en-US" altLang="zh-CN" sz="1800">
              <a:solidFill>
                <a:schemeClr val="tx1"/>
              </a:solidFill>
            </a:endParaRPr>
          </a:p>
        </p:txBody>
      </p:sp>
      <p:sp>
        <p:nvSpPr>
          <p:cNvPr id="4" name="Text Box 5">
            <a:extLst>
              <a:ext uri="{FF2B5EF4-FFF2-40B4-BE49-F238E27FC236}">
                <a16:creationId xmlns:a16="http://schemas.microsoft.com/office/drawing/2014/main" id="{9E02F48C-BEC0-8D7C-16FB-161102139C9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grpSp>
        <p:nvGrpSpPr>
          <p:cNvPr id="7" name="组合 6">
            <a:extLst>
              <a:ext uri="{FF2B5EF4-FFF2-40B4-BE49-F238E27FC236}">
                <a16:creationId xmlns:a16="http://schemas.microsoft.com/office/drawing/2014/main" id="{27CE641A-F732-DA4D-53B2-D50D43E70F2D}"/>
              </a:ext>
            </a:extLst>
          </p:cNvPr>
          <p:cNvGrpSpPr/>
          <p:nvPr/>
        </p:nvGrpSpPr>
        <p:grpSpPr>
          <a:xfrm>
            <a:off x="1343472" y="2327628"/>
            <a:ext cx="9721080" cy="3110467"/>
            <a:chOff x="623392" y="2132856"/>
            <a:chExt cx="9721080" cy="3110467"/>
          </a:xfrm>
        </p:grpSpPr>
        <p:sp>
          <p:nvSpPr>
            <p:cNvPr id="73732" name="Text Box 4">
              <a:extLst>
                <a:ext uri="{FF2B5EF4-FFF2-40B4-BE49-F238E27FC236}">
                  <a16:creationId xmlns:a16="http://schemas.microsoft.com/office/drawing/2014/main" id="{F0B0CF92-FF87-F2FD-6163-44B24CE82EC9}"/>
                </a:ext>
              </a:extLst>
            </p:cNvPr>
            <p:cNvSpPr txBox="1">
              <a:spLocks noChangeArrowheads="1"/>
            </p:cNvSpPr>
            <p:nvPr/>
          </p:nvSpPr>
          <p:spPr bwMode="auto">
            <a:xfrm>
              <a:off x="623392" y="2132856"/>
              <a:ext cx="9721080" cy="31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4.1 </a:t>
              </a:r>
              <a:r>
                <a:rPr lang="zh-CN" altLang="en-US" sz="3000"/>
                <a:t>毒物</a:t>
              </a:r>
              <a:r>
                <a:rPr lang="en-US" altLang="zh-CN" sz="3000"/>
                <a:t> </a:t>
              </a:r>
              <a:r>
                <a:rPr lang="en-US" altLang="zh-CN" sz="2200">
                  <a:solidFill>
                    <a:schemeClr val="tx1"/>
                  </a:solidFill>
                </a:rPr>
                <a:t>Toxicant</a:t>
              </a:r>
            </a:p>
            <a:p>
              <a:r>
                <a:rPr lang="en-US" altLang="zh-CN" sz="3000"/>
                <a:t>4.2 </a:t>
              </a:r>
              <a:r>
                <a:rPr lang="zh-CN" altLang="en-US" sz="3000"/>
                <a:t>毒物的毒性</a:t>
              </a:r>
              <a:r>
                <a:rPr lang="en-US" altLang="zh-CN" sz="3000"/>
                <a:t> </a:t>
              </a:r>
              <a:r>
                <a:rPr lang="en-US" altLang="zh-CN" sz="2200">
                  <a:solidFill>
                    <a:schemeClr val="tx1"/>
                  </a:solidFill>
                </a:rPr>
                <a:t>Toxicity of Toxicant</a:t>
              </a:r>
            </a:p>
            <a:p>
              <a:r>
                <a:rPr lang="en-US" altLang="zh-CN" sz="3000"/>
                <a:t>4.3 </a:t>
              </a:r>
              <a:r>
                <a:rPr lang="zh-CN" altLang="en-US" sz="3000"/>
                <a:t>毒作用的过程</a:t>
              </a:r>
              <a:r>
                <a:rPr lang="en-US" altLang="zh-CN" sz="3000"/>
                <a:t> </a:t>
              </a:r>
              <a:r>
                <a:rPr lang="en-US" altLang="zh-CN" sz="2200">
                  <a:solidFill>
                    <a:schemeClr val="tx1"/>
                  </a:solidFill>
                </a:rPr>
                <a:t>The process of toxic effects</a:t>
              </a:r>
            </a:p>
            <a:p>
              <a:r>
                <a:rPr lang="en-US" altLang="zh-CN" sz="3200"/>
                <a:t>4.4 </a:t>
              </a:r>
              <a:r>
                <a:rPr lang="zh-CN" altLang="en-US" sz="3200"/>
                <a:t>毒作用的生物化学机制 </a:t>
              </a:r>
              <a:r>
                <a:rPr lang="en-US" altLang="zh-CN" sz="2200">
                  <a:solidFill>
                    <a:schemeClr val="tx1"/>
                  </a:solidFill>
                </a:rPr>
                <a:t>Biochemical mechanism of toxic effects</a:t>
              </a:r>
            </a:p>
            <a:p>
              <a:r>
                <a:rPr lang="en-US" altLang="zh-CN" sz="3200"/>
                <a:t>4.5 </a:t>
              </a:r>
              <a:r>
                <a:rPr lang="zh-CN" altLang="en-US" sz="3200"/>
                <a:t>毒物的联合作用 </a:t>
              </a:r>
              <a:r>
                <a:rPr lang="en-US" altLang="zh-CN" sz="2200">
                  <a:solidFill>
                    <a:schemeClr val="tx1"/>
                  </a:solidFill>
                </a:rPr>
                <a:t>The combined effect of toxins</a:t>
              </a:r>
              <a:endParaRPr lang="en-US" altLang="zh-CN" sz="2200"/>
            </a:p>
          </p:txBody>
        </p:sp>
        <p:sp>
          <p:nvSpPr>
            <p:cNvPr id="2" name="Line 9">
              <a:extLst>
                <a:ext uri="{FF2B5EF4-FFF2-40B4-BE49-F238E27FC236}">
                  <a16:creationId xmlns:a16="http://schemas.microsoft.com/office/drawing/2014/main" id="{9540C043-98AF-1564-19C3-3DA4101A20F0}"/>
                </a:ext>
              </a:extLst>
            </p:cNvPr>
            <p:cNvSpPr>
              <a:spLocks noChangeShapeType="1"/>
            </p:cNvSpPr>
            <p:nvPr/>
          </p:nvSpPr>
          <p:spPr bwMode="auto">
            <a:xfrm>
              <a:off x="695400" y="3306236"/>
              <a:ext cx="496855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86846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A71FF-089C-9696-36CD-11E1AE991739}"/>
            </a:ext>
          </a:extLst>
        </p:cNvPr>
        <p:cNvGrpSpPr/>
        <p:nvPr/>
      </p:nvGrpSpPr>
      <p:grpSpPr>
        <a:xfrm>
          <a:off x="0" y="0"/>
          <a:ext cx="0" cy="0"/>
          <a:chOff x="0" y="0"/>
          <a:chExt cx="0" cy="0"/>
        </a:xfrm>
      </p:grpSpPr>
      <p:sp>
        <p:nvSpPr>
          <p:cNvPr id="3" name="Text Box 5">
            <a:extLst>
              <a:ext uri="{FF2B5EF4-FFF2-40B4-BE49-F238E27FC236}">
                <a16:creationId xmlns:a16="http://schemas.microsoft.com/office/drawing/2014/main" id="{B62793AA-5ED2-7E5C-F00D-A7117A64635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741EE962-F853-9210-F412-0D15139230E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125</a:t>
            </a:fld>
            <a:endParaRPr lang="en-US" altLang="zh-CN" sz="1800">
              <a:solidFill>
                <a:schemeClr val="tx1"/>
              </a:solidFill>
            </a:endParaRPr>
          </a:p>
        </p:txBody>
      </p:sp>
      <p:sp>
        <p:nvSpPr>
          <p:cNvPr id="8" name="Rectangle 4">
            <a:extLst>
              <a:ext uri="{FF2B5EF4-FFF2-40B4-BE49-F238E27FC236}">
                <a16:creationId xmlns:a16="http://schemas.microsoft.com/office/drawing/2014/main" id="{8BA1864D-DD98-797D-B90A-DF1BCCA89C71}"/>
              </a:ext>
            </a:extLst>
          </p:cNvPr>
          <p:cNvSpPr>
            <a:spLocks noChangeArrowheads="1"/>
          </p:cNvSpPr>
          <p:nvPr/>
        </p:nvSpPr>
        <p:spPr bwMode="auto">
          <a:xfrm>
            <a:off x="623392" y="764704"/>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毒物的毒性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Toxicity of Toxicant</a:t>
            </a:r>
            <a:r>
              <a:rPr lang="zh-CN" altLang="en-US" sz="2400" b="1">
                <a:solidFill>
                  <a:srgbClr val="AA5C5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b="1">
              <a:solidFill>
                <a:schemeClr val="tx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7B85EB5-FBD8-21E7-F005-0FAD929E7862}"/>
              </a:ext>
            </a:extLst>
          </p:cNvPr>
          <p:cNvSpPr txBox="1"/>
          <p:nvPr/>
        </p:nvSpPr>
        <p:spPr>
          <a:xfrm>
            <a:off x="983432" y="1509122"/>
            <a:ext cx="10441160" cy="4886338"/>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i="0" u="none" strike="noStrike" baseline="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毒物的剂量（浓度）</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是影响毒物毒性的关键因素之一。</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效应</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：毒物剂量（浓度）与引起个体生物学的变化，如脑电、心电、血象、免疫功能、酶活性等的变化。</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反应</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：引起群体的变化，如肿瘤或其他损害的发生率、死亡率等变化。</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剂量 </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反（效）应关系</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：毒物剂量（浓度）与反（效）应变化之间存在着一定的关系。</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毒作用分为急性、慢性和亚急（或亚慢）性三种。</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急性毒性作用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：高剂量（浓度）毒物在短时间内进入机体致毒，以半数有效剂量（</a:t>
            </a:r>
            <a:r>
              <a:rPr lang="en-US" altLang="zh-CN" sz="2200">
                <a:latin typeface="Times New Roman" panose="02020603050405020304" pitchFamily="18" charset="0"/>
                <a:ea typeface="黑体" panose="02010609060101010101" pitchFamily="49" charset="-122"/>
                <a:cs typeface="Times New Roman" panose="02020603050405020304" pitchFamily="18" charset="0"/>
              </a:rPr>
              <a:t>ED50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）或半数有效浓度（</a:t>
            </a:r>
            <a:r>
              <a:rPr lang="en-US" altLang="zh-CN" sz="2200">
                <a:latin typeface="Times New Roman" panose="02020603050405020304" pitchFamily="18" charset="0"/>
                <a:ea typeface="黑体" panose="02010609060101010101" pitchFamily="49" charset="-122"/>
                <a:cs typeface="Times New Roman" panose="02020603050405020304" pitchFamily="18" charset="0"/>
              </a:rPr>
              <a:t>EC50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）来表示。</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慢性毒性作用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：低剂量（浓度）毒物长期逐渐进入机体，积累到一定程度后而致毒，以阈剂量（浓度）或最高允许剂量（浓度）来表示。</a:t>
            </a:r>
          </a:p>
        </p:txBody>
      </p:sp>
    </p:spTree>
    <p:extLst>
      <p:ext uri="{BB962C8B-B14F-4D97-AF65-F5344CB8AC3E}">
        <p14:creationId xmlns:p14="http://schemas.microsoft.com/office/powerpoint/2010/main" val="1543820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4F015-A6AA-CB2C-F01D-E614F532955A}"/>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CFA6F597-66AC-D5D8-2AE0-69F84DE12A5A}"/>
              </a:ext>
            </a:extLst>
          </p:cNvPr>
          <p:cNvSpPr>
            <a:spLocks noGrp="1" noRot="1" noChangeArrowheads="1"/>
          </p:cNvSpPr>
          <p:nvPr>
            <p:ph type="ctrTitle"/>
          </p:nvPr>
        </p:nvSpPr>
        <p:spPr>
          <a:xfrm>
            <a:off x="407368" y="1740867"/>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第四节 污染物质的毒性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B201D60B-982C-307A-A420-B7629FE05BAE}"/>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126</a:t>
            </a:fld>
            <a:endParaRPr lang="en-US" altLang="zh-CN" sz="1800">
              <a:solidFill>
                <a:schemeClr val="tx1"/>
              </a:solidFill>
            </a:endParaRPr>
          </a:p>
        </p:txBody>
      </p:sp>
      <p:sp>
        <p:nvSpPr>
          <p:cNvPr id="4" name="Text Box 5">
            <a:extLst>
              <a:ext uri="{FF2B5EF4-FFF2-40B4-BE49-F238E27FC236}">
                <a16:creationId xmlns:a16="http://schemas.microsoft.com/office/drawing/2014/main" id="{C05A5ECE-B932-9E20-E0B4-E67070BEA76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grpSp>
        <p:nvGrpSpPr>
          <p:cNvPr id="7" name="组合 6">
            <a:extLst>
              <a:ext uri="{FF2B5EF4-FFF2-40B4-BE49-F238E27FC236}">
                <a16:creationId xmlns:a16="http://schemas.microsoft.com/office/drawing/2014/main" id="{4C6A3170-6B45-621B-7136-455A0A6FABB1}"/>
              </a:ext>
            </a:extLst>
          </p:cNvPr>
          <p:cNvGrpSpPr/>
          <p:nvPr/>
        </p:nvGrpSpPr>
        <p:grpSpPr>
          <a:xfrm>
            <a:off x="1343472" y="2327628"/>
            <a:ext cx="9721080" cy="3110467"/>
            <a:chOff x="623392" y="2132856"/>
            <a:chExt cx="9721080" cy="3110467"/>
          </a:xfrm>
        </p:grpSpPr>
        <p:sp>
          <p:nvSpPr>
            <p:cNvPr id="73732" name="Text Box 4">
              <a:extLst>
                <a:ext uri="{FF2B5EF4-FFF2-40B4-BE49-F238E27FC236}">
                  <a16:creationId xmlns:a16="http://schemas.microsoft.com/office/drawing/2014/main" id="{AC90BDF6-38A3-D088-DF75-FB3BD438851D}"/>
                </a:ext>
              </a:extLst>
            </p:cNvPr>
            <p:cNvSpPr txBox="1">
              <a:spLocks noChangeArrowheads="1"/>
            </p:cNvSpPr>
            <p:nvPr/>
          </p:nvSpPr>
          <p:spPr bwMode="auto">
            <a:xfrm>
              <a:off x="623392" y="2132856"/>
              <a:ext cx="9721080" cy="31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4.1 </a:t>
              </a:r>
              <a:r>
                <a:rPr lang="zh-CN" altLang="en-US" sz="3000"/>
                <a:t>毒物</a:t>
              </a:r>
              <a:r>
                <a:rPr lang="en-US" altLang="zh-CN" sz="3000"/>
                <a:t> </a:t>
              </a:r>
              <a:r>
                <a:rPr lang="en-US" altLang="zh-CN" sz="2200">
                  <a:solidFill>
                    <a:schemeClr val="tx1"/>
                  </a:solidFill>
                </a:rPr>
                <a:t>Toxicant</a:t>
              </a:r>
            </a:p>
            <a:p>
              <a:r>
                <a:rPr lang="en-US" altLang="zh-CN" sz="3000"/>
                <a:t>4.2 </a:t>
              </a:r>
              <a:r>
                <a:rPr lang="zh-CN" altLang="en-US" sz="3000"/>
                <a:t>毒物的毒性</a:t>
              </a:r>
              <a:r>
                <a:rPr lang="en-US" altLang="zh-CN" sz="3000"/>
                <a:t> </a:t>
              </a:r>
              <a:r>
                <a:rPr lang="en-US" altLang="zh-CN" sz="2200">
                  <a:solidFill>
                    <a:schemeClr val="tx1"/>
                  </a:solidFill>
                </a:rPr>
                <a:t>Toxicity of Toxicant</a:t>
              </a:r>
            </a:p>
            <a:p>
              <a:r>
                <a:rPr lang="en-US" altLang="zh-CN" sz="3000"/>
                <a:t>4.3 </a:t>
              </a:r>
              <a:r>
                <a:rPr lang="zh-CN" altLang="en-US" sz="3000"/>
                <a:t>毒作用的过程</a:t>
              </a:r>
              <a:r>
                <a:rPr lang="en-US" altLang="zh-CN" sz="3000"/>
                <a:t> </a:t>
              </a:r>
              <a:r>
                <a:rPr lang="en-US" altLang="zh-CN" sz="2200">
                  <a:solidFill>
                    <a:schemeClr val="tx1"/>
                  </a:solidFill>
                </a:rPr>
                <a:t>The process of toxic effects</a:t>
              </a:r>
            </a:p>
            <a:p>
              <a:r>
                <a:rPr lang="en-US" altLang="zh-CN" sz="3200"/>
                <a:t>4.4 </a:t>
              </a:r>
              <a:r>
                <a:rPr lang="zh-CN" altLang="en-US" sz="3200"/>
                <a:t>毒作用的生物化学机制 </a:t>
              </a:r>
              <a:r>
                <a:rPr lang="en-US" altLang="zh-CN" sz="2200">
                  <a:solidFill>
                    <a:schemeClr val="tx1"/>
                  </a:solidFill>
                </a:rPr>
                <a:t>Biochemical mechanism of toxic effects</a:t>
              </a:r>
            </a:p>
            <a:p>
              <a:r>
                <a:rPr lang="en-US" altLang="zh-CN" sz="3200"/>
                <a:t>4.5 </a:t>
              </a:r>
              <a:r>
                <a:rPr lang="zh-CN" altLang="en-US" sz="3200"/>
                <a:t>毒物的联合作用 </a:t>
              </a:r>
              <a:r>
                <a:rPr lang="en-US" altLang="zh-CN" sz="2200">
                  <a:solidFill>
                    <a:schemeClr val="tx1"/>
                  </a:solidFill>
                </a:rPr>
                <a:t>The combined effect of toxins</a:t>
              </a:r>
              <a:endParaRPr lang="en-US" altLang="zh-CN" sz="2200"/>
            </a:p>
          </p:txBody>
        </p:sp>
        <p:sp>
          <p:nvSpPr>
            <p:cNvPr id="2" name="Line 9">
              <a:extLst>
                <a:ext uri="{FF2B5EF4-FFF2-40B4-BE49-F238E27FC236}">
                  <a16:creationId xmlns:a16="http://schemas.microsoft.com/office/drawing/2014/main" id="{76ED6EDC-1D5E-F6CC-C023-FB62EBEBAFD3}"/>
                </a:ext>
              </a:extLst>
            </p:cNvPr>
            <p:cNvSpPr>
              <a:spLocks noChangeShapeType="1"/>
            </p:cNvSpPr>
            <p:nvPr/>
          </p:nvSpPr>
          <p:spPr bwMode="auto">
            <a:xfrm>
              <a:off x="695400" y="3954308"/>
              <a:ext cx="6192688"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65375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2CA0-435A-6450-99E1-8E9C86CE1803}"/>
            </a:ext>
          </a:extLst>
        </p:cNvPr>
        <p:cNvGrpSpPr/>
        <p:nvPr/>
      </p:nvGrpSpPr>
      <p:grpSpPr>
        <a:xfrm>
          <a:off x="0" y="0"/>
          <a:ext cx="0" cy="0"/>
          <a:chOff x="0" y="0"/>
          <a:chExt cx="0" cy="0"/>
        </a:xfrm>
      </p:grpSpPr>
      <p:sp>
        <p:nvSpPr>
          <p:cNvPr id="3" name="Text Box 5">
            <a:extLst>
              <a:ext uri="{FF2B5EF4-FFF2-40B4-BE49-F238E27FC236}">
                <a16:creationId xmlns:a16="http://schemas.microsoft.com/office/drawing/2014/main" id="{BE926EE0-EA98-71EF-6251-8B2BBB69DF33}"/>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EA804A50-935F-9F51-ACBF-3490DF491BB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127</a:t>
            </a:fld>
            <a:endParaRPr lang="en-US" altLang="zh-CN" sz="1800">
              <a:solidFill>
                <a:schemeClr val="tx1"/>
              </a:solidFill>
            </a:endParaRPr>
          </a:p>
        </p:txBody>
      </p:sp>
      <p:sp>
        <p:nvSpPr>
          <p:cNvPr id="7" name="Rectangle 4">
            <a:extLst>
              <a:ext uri="{FF2B5EF4-FFF2-40B4-BE49-F238E27FC236}">
                <a16:creationId xmlns:a16="http://schemas.microsoft.com/office/drawing/2014/main" id="{CB632A3D-7E5D-0A6E-5D64-B6056BE6C680}"/>
              </a:ext>
            </a:extLst>
          </p:cNvPr>
          <p:cNvSpPr>
            <a:spLocks noChangeArrowheads="1"/>
          </p:cNvSpPr>
          <p:nvPr/>
        </p:nvSpPr>
        <p:spPr bwMode="auto">
          <a:xfrm>
            <a:off x="623392" y="764704"/>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毒作用的过程 </a:t>
            </a:r>
            <a:r>
              <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The</a:t>
            </a:r>
            <a:r>
              <a:rPr lang="zh-CN" altLang="en-US" sz="24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process of toxic effects</a:t>
            </a:r>
            <a:r>
              <a:rPr lang="zh-CN" altLang="en-US" sz="2400" b="1">
                <a:solidFill>
                  <a:srgbClr val="AA5C5C"/>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b="1">
              <a:solidFill>
                <a:schemeClr val="tx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0DF44058-5EB9-F64A-9BF0-1B176D47946D}"/>
              </a:ext>
            </a:extLst>
          </p:cNvPr>
          <p:cNvSpPr txBox="1"/>
          <p:nvPr/>
        </p:nvSpPr>
        <p:spPr>
          <a:xfrm>
            <a:off x="1199456" y="1773977"/>
            <a:ext cx="8528520" cy="430887"/>
          </a:xfrm>
          <a:prstGeom prst="rect">
            <a:avLst/>
          </a:prstGeom>
          <a:noFill/>
        </p:spPr>
        <p:txBody>
          <a:bodyPr wrap="square">
            <a:spAutoFit/>
          </a:bodyPr>
          <a:lstStyle/>
          <a:p>
            <a:pPr marL="342900" indent="-342900">
              <a:buFont typeface="Wingdings" panose="05000000000000000000" pitchFamily="2" charset="2"/>
              <a:buChar char="n"/>
            </a:pPr>
            <a:r>
              <a:rPr lang="zh-CN" altLang="en-US" sz="2200" i="0" u="none" strike="noStrike" baseline="0">
                <a:latin typeface="黑体" panose="02010609060101010101" pitchFamily="49" charset="-122"/>
                <a:ea typeface="黑体" panose="02010609060101010101" pitchFamily="49" charset="-122"/>
              </a:rPr>
              <a:t>自机体暴露于某一毒物至其出现毒性，一般要经过以下三个过程。</a:t>
            </a:r>
            <a:endParaRPr lang="zh-CN" altLang="en-US" sz="2200">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4F6ABE44-E993-9D4C-1B10-30A0D920FE7F}"/>
              </a:ext>
            </a:extLst>
          </p:cNvPr>
          <p:cNvSpPr txBox="1"/>
          <p:nvPr/>
        </p:nvSpPr>
        <p:spPr>
          <a:xfrm>
            <a:off x="1034216" y="2338292"/>
            <a:ext cx="9958328" cy="485133"/>
          </a:xfrm>
          <a:prstGeom prst="rect">
            <a:avLst/>
          </a:prstGeom>
          <a:noFill/>
        </p:spPr>
        <p:txBody>
          <a:bodyPr wrap="square">
            <a:spAutoFit/>
          </a:bodyPr>
          <a:lstStyle/>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）毒物被机体吸收进入体液后，经分布、代谢转化，并有某一程度的排泄。</a:t>
            </a:r>
          </a:p>
        </p:txBody>
      </p:sp>
      <p:sp>
        <p:nvSpPr>
          <p:cNvPr id="13" name="文本框 12">
            <a:extLst>
              <a:ext uri="{FF2B5EF4-FFF2-40B4-BE49-F238E27FC236}">
                <a16:creationId xmlns:a16="http://schemas.microsoft.com/office/drawing/2014/main" id="{45BB3371-5D67-C50B-1481-4247331BDEAC}"/>
              </a:ext>
            </a:extLst>
          </p:cNvPr>
          <p:cNvSpPr txBox="1"/>
          <p:nvPr/>
        </p:nvSpPr>
        <p:spPr>
          <a:xfrm>
            <a:off x="1034216" y="2864718"/>
            <a:ext cx="10102344" cy="925253"/>
          </a:xfrm>
          <a:prstGeom prst="rect">
            <a:avLst/>
          </a:prstGeom>
          <a:noFill/>
        </p:spPr>
        <p:txBody>
          <a:bodyPr wrap="square">
            <a:spAutoFit/>
          </a:bodyPr>
          <a:lstStyle/>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）毒物或活性代谢产物与其受体进行原发反应，使受体改性，随后引起生物化学效应。</a:t>
            </a:r>
          </a:p>
        </p:txBody>
      </p:sp>
      <p:sp>
        <p:nvSpPr>
          <p:cNvPr id="15" name="文本框 14">
            <a:extLst>
              <a:ext uri="{FF2B5EF4-FFF2-40B4-BE49-F238E27FC236}">
                <a16:creationId xmlns:a16="http://schemas.microsoft.com/office/drawing/2014/main" id="{69A1224A-CFDE-919E-B40C-26C00352CCA9}"/>
              </a:ext>
            </a:extLst>
          </p:cNvPr>
          <p:cNvSpPr txBox="1"/>
          <p:nvPr/>
        </p:nvSpPr>
        <p:spPr>
          <a:xfrm>
            <a:off x="1055440" y="3789040"/>
            <a:ext cx="10153128" cy="925253"/>
          </a:xfrm>
          <a:prstGeom prst="rect">
            <a:avLst/>
          </a:prstGeom>
          <a:noFill/>
        </p:spPr>
        <p:txBody>
          <a:bodyPr wrap="square">
            <a:spAutoFit/>
          </a:bodyPr>
          <a:lstStyle/>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）接着引起一系列病理、生理的继发反应，出现在整体条件下可观察到的毒作用的生理和（或）行为的反应，即致毒症状。</a:t>
            </a:r>
          </a:p>
        </p:txBody>
      </p:sp>
    </p:spTree>
    <p:extLst>
      <p:ext uri="{BB962C8B-B14F-4D97-AF65-F5344CB8AC3E}">
        <p14:creationId xmlns:p14="http://schemas.microsoft.com/office/powerpoint/2010/main" val="245387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C4D3-A61C-D17B-5CC4-8B4F6C65D83E}"/>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21B4668A-8255-4EE1-5CAA-40FFFD0BA3A8}"/>
              </a:ext>
            </a:extLst>
          </p:cNvPr>
          <p:cNvSpPr>
            <a:spLocks noGrp="1" noRot="1" noChangeArrowheads="1"/>
          </p:cNvSpPr>
          <p:nvPr>
            <p:ph type="ctrTitle"/>
          </p:nvPr>
        </p:nvSpPr>
        <p:spPr>
          <a:xfrm>
            <a:off x="407368" y="1740867"/>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第四节 污染物质的毒性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7DAE7770-101D-6F31-09BF-2173F13C7AD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128</a:t>
            </a:fld>
            <a:endParaRPr lang="en-US" altLang="zh-CN" sz="1800">
              <a:solidFill>
                <a:schemeClr val="tx1"/>
              </a:solidFill>
            </a:endParaRPr>
          </a:p>
        </p:txBody>
      </p:sp>
      <p:sp>
        <p:nvSpPr>
          <p:cNvPr id="4" name="Text Box 5">
            <a:extLst>
              <a:ext uri="{FF2B5EF4-FFF2-40B4-BE49-F238E27FC236}">
                <a16:creationId xmlns:a16="http://schemas.microsoft.com/office/drawing/2014/main" id="{10A2BFDF-70C6-7671-1806-5A4336049DC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73732" name="Text Box 4">
            <a:extLst>
              <a:ext uri="{FF2B5EF4-FFF2-40B4-BE49-F238E27FC236}">
                <a16:creationId xmlns:a16="http://schemas.microsoft.com/office/drawing/2014/main" id="{8FE280FA-8882-AD33-8CE8-99FD2194AD11}"/>
              </a:ext>
            </a:extLst>
          </p:cNvPr>
          <p:cNvSpPr txBox="1">
            <a:spLocks noChangeArrowheads="1"/>
          </p:cNvSpPr>
          <p:nvPr/>
        </p:nvSpPr>
        <p:spPr bwMode="auto">
          <a:xfrm>
            <a:off x="1343472" y="2327628"/>
            <a:ext cx="9721080" cy="31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4.1 </a:t>
            </a:r>
            <a:r>
              <a:rPr lang="zh-CN" altLang="en-US" sz="3000"/>
              <a:t>毒物</a:t>
            </a:r>
            <a:r>
              <a:rPr lang="en-US" altLang="zh-CN" sz="3000"/>
              <a:t> </a:t>
            </a:r>
            <a:r>
              <a:rPr lang="en-US" altLang="zh-CN" sz="2200">
                <a:solidFill>
                  <a:schemeClr val="tx1"/>
                </a:solidFill>
              </a:rPr>
              <a:t>Toxicant</a:t>
            </a:r>
          </a:p>
          <a:p>
            <a:r>
              <a:rPr lang="en-US" altLang="zh-CN" sz="3000"/>
              <a:t>4.2 </a:t>
            </a:r>
            <a:r>
              <a:rPr lang="zh-CN" altLang="en-US" sz="3000"/>
              <a:t>毒物的毒性</a:t>
            </a:r>
            <a:r>
              <a:rPr lang="en-US" altLang="zh-CN" sz="3000"/>
              <a:t> </a:t>
            </a:r>
            <a:r>
              <a:rPr lang="en-US" altLang="zh-CN" sz="2200">
                <a:solidFill>
                  <a:schemeClr val="tx1"/>
                </a:solidFill>
              </a:rPr>
              <a:t>Toxicity of Toxicant</a:t>
            </a:r>
          </a:p>
          <a:p>
            <a:r>
              <a:rPr lang="en-US" altLang="zh-CN" sz="3000"/>
              <a:t>4.3 </a:t>
            </a:r>
            <a:r>
              <a:rPr lang="zh-CN" altLang="en-US" sz="3000"/>
              <a:t>毒作用的过程</a:t>
            </a:r>
            <a:r>
              <a:rPr lang="en-US" altLang="zh-CN" sz="3000"/>
              <a:t> </a:t>
            </a:r>
            <a:r>
              <a:rPr lang="en-US" altLang="zh-CN" sz="2200">
                <a:solidFill>
                  <a:schemeClr val="tx1"/>
                </a:solidFill>
              </a:rPr>
              <a:t>The process of toxic effects</a:t>
            </a:r>
          </a:p>
          <a:p>
            <a:r>
              <a:rPr lang="en-US" altLang="zh-CN" sz="3200"/>
              <a:t>4.4 </a:t>
            </a:r>
            <a:r>
              <a:rPr lang="zh-CN" altLang="en-US" sz="3200"/>
              <a:t>毒作用的生物化学机制 </a:t>
            </a:r>
            <a:r>
              <a:rPr lang="en-US" altLang="zh-CN" sz="2200">
                <a:solidFill>
                  <a:schemeClr val="tx1"/>
                </a:solidFill>
              </a:rPr>
              <a:t>Biochemical mechanism of toxic effects</a:t>
            </a:r>
          </a:p>
          <a:p>
            <a:r>
              <a:rPr lang="en-US" altLang="zh-CN" sz="3200"/>
              <a:t>4.5 </a:t>
            </a:r>
            <a:r>
              <a:rPr lang="zh-CN" altLang="en-US" sz="3200"/>
              <a:t>毒物的联合作用 </a:t>
            </a:r>
            <a:r>
              <a:rPr lang="en-US" altLang="zh-CN" sz="2200">
                <a:solidFill>
                  <a:schemeClr val="tx1"/>
                </a:solidFill>
              </a:rPr>
              <a:t>The combined effect of toxins</a:t>
            </a:r>
            <a:endParaRPr lang="en-US" altLang="zh-CN" sz="2200"/>
          </a:p>
        </p:txBody>
      </p:sp>
      <p:sp>
        <p:nvSpPr>
          <p:cNvPr id="3" name="Line 9">
            <a:extLst>
              <a:ext uri="{FF2B5EF4-FFF2-40B4-BE49-F238E27FC236}">
                <a16:creationId xmlns:a16="http://schemas.microsoft.com/office/drawing/2014/main" id="{BF8F1910-CD72-2294-E99D-C99221F3CF1F}"/>
              </a:ext>
            </a:extLst>
          </p:cNvPr>
          <p:cNvSpPr>
            <a:spLocks noChangeShapeType="1"/>
          </p:cNvSpPr>
          <p:nvPr/>
        </p:nvSpPr>
        <p:spPr bwMode="auto">
          <a:xfrm>
            <a:off x="1415480" y="4797152"/>
            <a:ext cx="950505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0159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3"/>
          <p:cNvSpPr>
            <a:spLocks noGrp="1" noChangeArrowheads="1"/>
          </p:cNvSpPr>
          <p:nvPr>
            <p:ph type="ctrTitle"/>
          </p:nvPr>
        </p:nvSpPr>
        <p:spPr>
          <a:xfrm>
            <a:off x="979427" y="1700808"/>
            <a:ext cx="2731741" cy="488948"/>
          </a:xfrm>
        </p:spPr>
        <p:txBody>
          <a:bodyPr>
            <a:normAutofit/>
          </a:bodyPr>
          <a:lstStyle/>
          <a:p>
            <a:pPr algn="l">
              <a:defRPr/>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）酶活性的抑制</a:t>
            </a:r>
          </a:p>
        </p:txBody>
      </p:sp>
      <p:sp>
        <p:nvSpPr>
          <p:cNvPr id="3" name="Text Box 5">
            <a:extLst>
              <a:ext uri="{FF2B5EF4-FFF2-40B4-BE49-F238E27FC236}">
                <a16:creationId xmlns:a16="http://schemas.microsoft.com/office/drawing/2014/main" id="{07970F54-8C53-89A8-2557-C3646833F7E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E145B10D-2263-E96B-110C-AD713F46949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129</a:t>
            </a:fld>
            <a:endParaRPr lang="en-US" altLang="zh-CN" sz="1800">
              <a:solidFill>
                <a:schemeClr val="tx1"/>
              </a:solidFill>
            </a:endParaRPr>
          </a:p>
        </p:txBody>
      </p:sp>
      <p:sp>
        <p:nvSpPr>
          <p:cNvPr id="7" name="Rectangle 4">
            <a:extLst>
              <a:ext uri="{FF2B5EF4-FFF2-40B4-BE49-F238E27FC236}">
                <a16:creationId xmlns:a16="http://schemas.microsoft.com/office/drawing/2014/main" id="{36E455B2-2A00-5387-5EB5-673148B35907}"/>
              </a:ext>
            </a:extLst>
          </p:cNvPr>
          <p:cNvSpPr>
            <a:spLocks noChangeArrowheads="1"/>
          </p:cNvSpPr>
          <p:nvPr/>
        </p:nvSpPr>
        <p:spPr bwMode="auto">
          <a:xfrm>
            <a:off x="623392" y="977346"/>
            <a:ext cx="10873208"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毒作用的生物化学机制 </a:t>
            </a:r>
            <a:r>
              <a:rPr lang="en-US" altLang="zh-CN" sz="2400" b="1">
                <a:solidFill>
                  <a:schemeClr val="tx1"/>
                </a:solidFill>
                <a:latin typeface="微软雅黑" panose="020B0503020204020204" pitchFamily="34" charset="-122"/>
                <a:ea typeface="微软雅黑" panose="020B0503020204020204" pitchFamily="34" charset="-122"/>
              </a:rPr>
              <a:t>Biochemical mechanism of toxic effects</a:t>
            </a:r>
            <a:endParaRPr lang="zh-CN" altLang="en-US" sz="2400" b="1">
              <a:solidFill>
                <a:schemeClr val="tx1"/>
              </a:solidFill>
              <a:latin typeface="Times New Roman" panose="02020603050405020304" pitchFamily="18" charset="0"/>
            </a:endParaRPr>
          </a:p>
        </p:txBody>
      </p:sp>
      <p:sp>
        <p:nvSpPr>
          <p:cNvPr id="10" name="文本框 9">
            <a:extLst>
              <a:ext uri="{FF2B5EF4-FFF2-40B4-BE49-F238E27FC236}">
                <a16:creationId xmlns:a16="http://schemas.microsoft.com/office/drawing/2014/main" id="{D5DC6756-DE33-7EF7-0334-E76C47936760}"/>
              </a:ext>
            </a:extLst>
          </p:cNvPr>
          <p:cNvSpPr txBox="1"/>
          <p:nvPr/>
        </p:nvSpPr>
        <p:spPr>
          <a:xfrm>
            <a:off x="1343472" y="2277899"/>
            <a:ext cx="6118104" cy="430887"/>
          </a:xfrm>
          <a:prstGeom prst="rect">
            <a:avLst/>
          </a:prstGeom>
          <a:noFill/>
        </p:spPr>
        <p:txBody>
          <a:bodyPr wrap="square">
            <a:spAutoFit/>
          </a:bodyPr>
          <a:lstStyle/>
          <a:p>
            <a:pPr marL="285750" indent="-285750">
              <a:buFont typeface="Wingdings" panose="05000000000000000000" pitchFamily="2" charset="2"/>
              <a:buChar char="l"/>
            </a:pPr>
            <a:r>
              <a:rPr lang="zh-CN" altLang="en-US" sz="2200">
                <a:latin typeface="黑体" panose="02010609060101010101" pitchFamily="49" charset="-122"/>
                <a:ea typeface="黑体" panose="02010609060101010101" pitchFamily="49" charset="-122"/>
              </a:rPr>
              <a:t>有些有机化合物与酶的共价结合</a:t>
            </a:r>
          </a:p>
        </p:txBody>
      </p:sp>
      <p:grpSp>
        <p:nvGrpSpPr>
          <p:cNvPr id="6" name="组合 5">
            <a:extLst>
              <a:ext uri="{FF2B5EF4-FFF2-40B4-BE49-F238E27FC236}">
                <a16:creationId xmlns:a16="http://schemas.microsoft.com/office/drawing/2014/main" id="{BD962480-CFB1-E20A-7C0A-8F79B62BF0F2}"/>
              </a:ext>
            </a:extLst>
          </p:cNvPr>
          <p:cNvGrpSpPr/>
          <p:nvPr/>
        </p:nvGrpSpPr>
        <p:grpSpPr>
          <a:xfrm>
            <a:off x="2152166" y="2850902"/>
            <a:ext cx="7704137" cy="1154162"/>
            <a:chOff x="2091680" y="2916648"/>
            <a:chExt cx="7704137" cy="1154162"/>
          </a:xfrm>
        </p:grpSpPr>
        <p:sp>
          <p:nvSpPr>
            <p:cNvPr id="11" name="Text Box 13">
              <a:extLst>
                <a:ext uri="{FF2B5EF4-FFF2-40B4-BE49-F238E27FC236}">
                  <a16:creationId xmlns:a16="http://schemas.microsoft.com/office/drawing/2014/main" id="{4268D689-297C-3FBA-1266-1F6DBF8F202A}"/>
                </a:ext>
              </a:extLst>
            </p:cNvPr>
            <p:cNvSpPr txBox="1">
              <a:spLocks noChangeArrowheads="1"/>
            </p:cNvSpPr>
            <p:nvPr/>
          </p:nvSpPr>
          <p:spPr bwMode="auto">
            <a:xfrm>
              <a:off x="2091680" y="2916648"/>
              <a:ext cx="770413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O                                                                                O</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7</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—P—F   +        HO-E               HF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7</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—P—OE </a:t>
              </a:r>
            </a:p>
            <a:p>
              <a:pP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二异丙基磷酰氟　       乙酰胆碱酯酶　　               磷酰化的乙酰胆碱酯酶，无活性 </a:t>
              </a:r>
            </a:p>
          </p:txBody>
        </p:sp>
        <p:sp>
          <p:nvSpPr>
            <p:cNvPr id="12" name="Line 14">
              <a:extLst>
                <a:ext uri="{FF2B5EF4-FFF2-40B4-BE49-F238E27FC236}">
                  <a16:creationId xmlns:a16="http://schemas.microsoft.com/office/drawing/2014/main" id="{F76463E2-636A-6AE4-AAD7-21196D137F93}"/>
                </a:ext>
              </a:extLst>
            </p:cNvPr>
            <p:cNvSpPr>
              <a:spLocks noChangeShapeType="1"/>
            </p:cNvSpPr>
            <p:nvPr/>
          </p:nvSpPr>
          <p:spPr bwMode="auto">
            <a:xfrm>
              <a:off x="3387824" y="3205698"/>
              <a:ext cx="0" cy="180000"/>
            </a:xfrm>
            <a:prstGeom prst="line">
              <a:avLst/>
            </a:prstGeom>
            <a:noFill/>
            <a:ln w="38100" cmpd="dbl">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Line 14">
              <a:extLst>
                <a:ext uri="{FF2B5EF4-FFF2-40B4-BE49-F238E27FC236}">
                  <a16:creationId xmlns:a16="http://schemas.microsoft.com/office/drawing/2014/main" id="{684EAA9C-FBEB-31A3-C652-F48824FAC795}"/>
                </a:ext>
              </a:extLst>
            </p:cNvPr>
            <p:cNvSpPr>
              <a:spLocks noChangeShapeType="1"/>
            </p:cNvSpPr>
            <p:nvPr/>
          </p:nvSpPr>
          <p:spPr bwMode="auto">
            <a:xfrm>
              <a:off x="8140352" y="3214002"/>
              <a:ext cx="0" cy="180000"/>
            </a:xfrm>
            <a:prstGeom prst="line">
              <a:avLst/>
            </a:prstGeom>
            <a:noFill/>
            <a:ln w="38100" cmpd="dbl">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cxnSp>
        <p:nvCxnSpPr>
          <p:cNvPr id="29" name="直接箭头连接符 28">
            <a:extLst>
              <a:ext uri="{FF2B5EF4-FFF2-40B4-BE49-F238E27FC236}">
                <a16:creationId xmlns:a16="http://schemas.microsoft.com/office/drawing/2014/main" id="{EE04E0A7-7CA0-CAB7-C4F8-8FDD78CA9EA0}"/>
              </a:ext>
            </a:extLst>
          </p:cNvPr>
          <p:cNvCxnSpPr>
            <a:cxnSpLocks/>
          </p:cNvCxnSpPr>
          <p:nvPr/>
        </p:nvCxnSpPr>
        <p:spPr>
          <a:xfrm>
            <a:off x="5411840" y="3427983"/>
            <a:ext cx="396128"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6" name="组合 35">
            <a:extLst>
              <a:ext uri="{FF2B5EF4-FFF2-40B4-BE49-F238E27FC236}">
                <a16:creationId xmlns:a16="http://schemas.microsoft.com/office/drawing/2014/main" id="{345F049E-2A5E-BBFC-3EFE-058E840306AE}"/>
              </a:ext>
            </a:extLst>
          </p:cNvPr>
          <p:cNvGrpSpPr/>
          <p:nvPr/>
        </p:nvGrpSpPr>
        <p:grpSpPr>
          <a:xfrm>
            <a:off x="1739432" y="4366122"/>
            <a:ext cx="9053345" cy="1367134"/>
            <a:chOff x="1739432" y="4366122"/>
            <a:chExt cx="9053345" cy="1367134"/>
          </a:xfrm>
        </p:grpSpPr>
        <p:graphicFrame>
          <p:nvGraphicFramePr>
            <p:cNvPr id="8" name="对象 7">
              <a:extLst>
                <a:ext uri="{FF2B5EF4-FFF2-40B4-BE49-F238E27FC236}">
                  <a16:creationId xmlns:a16="http://schemas.microsoft.com/office/drawing/2014/main" id="{5D57CF28-E7FE-0331-F6A6-034FB2516F5B}"/>
                </a:ext>
              </a:extLst>
            </p:cNvPr>
            <p:cNvGraphicFramePr>
              <a:graphicFrameLocks noChangeAspect="1"/>
            </p:cNvGraphicFramePr>
            <p:nvPr>
              <p:extLst>
                <p:ext uri="{D42A27DB-BD31-4B8C-83A1-F6EECF244321}">
                  <p14:modId xmlns:p14="http://schemas.microsoft.com/office/powerpoint/2010/main" val="3422585662"/>
                </p:ext>
              </p:extLst>
            </p:nvPr>
          </p:nvGraphicFramePr>
          <p:xfrm>
            <a:off x="2261022" y="4366122"/>
            <a:ext cx="1530722" cy="985609"/>
          </p:xfrm>
          <a:graphic>
            <a:graphicData uri="http://schemas.openxmlformats.org/presentationml/2006/ole">
              <mc:AlternateContent xmlns:mc="http://schemas.openxmlformats.org/markup-compatibility/2006">
                <mc:Choice xmlns:v="urn:schemas-microsoft-com:vml" Requires="v">
                  <p:oleObj name="KingDrawXObject" r:id="rId2" imgW="1765283" imgH="1136785" progId="KingDrawXObject">
                    <p:embed/>
                  </p:oleObj>
                </mc:Choice>
                <mc:Fallback>
                  <p:oleObj name="KingDrawXObject" r:id="rId2" imgW="1765283" imgH="1136785" progId="KingDrawXObject">
                    <p:embed/>
                    <p:pic>
                      <p:nvPicPr>
                        <p:cNvPr id="0" name=""/>
                        <p:cNvPicPr/>
                        <p:nvPr/>
                      </p:nvPicPr>
                      <p:blipFill>
                        <a:blip r:embed="rId3"/>
                        <a:stretch>
                          <a:fillRect/>
                        </a:stretch>
                      </p:blipFill>
                      <p:spPr>
                        <a:xfrm>
                          <a:off x="2261022" y="4366122"/>
                          <a:ext cx="1530722" cy="985609"/>
                        </a:xfrm>
                        <a:prstGeom prst="rect">
                          <a:avLst/>
                        </a:prstGeom>
                      </p:spPr>
                    </p:pic>
                  </p:oleObj>
                </mc:Fallback>
              </mc:AlternateContent>
            </a:graphicData>
          </a:graphic>
        </p:graphicFrame>
        <p:sp>
          <p:nvSpPr>
            <p:cNvPr id="19" name="文本框 18">
              <a:extLst>
                <a:ext uri="{FF2B5EF4-FFF2-40B4-BE49-F238E27FC236}">
                  <a16:creationId xmlns:a16="http://schemas.microsoft.com/office/drawing/2014/main" id="{BB12C2FF-2A85-9481-C376-FB2670ED80BB}"/>
                </a:ext>
              </a:extLst>
            </p:cNvPr>
            <p:cNvSpPr txBox="1"/>
            <p:nvPr/>
          </p:nvSpPr>
          <p:spPr>
            <a:xfrm>
              <a:off x="1739432" y="5356798"/>
              <a:ext cx="2808480" cy="338554"/>
            </a:xfrm>
            <a:prstGeom prst="rect">
              <a:avLst/>
            </a:prstGeom>
            <a:noFill/>
          </p:spPr>
          <p:txBody>
            <a:bodyPr wrap="square">
              <a:spAutoFit/>
            </a:bodyPr>
            <a:lstStyle/>
            <a:p>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甲基（</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ɑ-</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萘氧基）甲酰基</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6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文本框 20">
              <a:extLst>
                <a:ext uri="{FF2B5EF4-FFF2-40B4-BE49-F238E27FC236}">
                  <a16:creationId xmlns:a16="http://schemas.microsoft.com/office/drawing/2014/main" id="{39D37AE6-59F2-A939-C70A-32BDBD113546}"/>
                </a:ext>
              </a:extLst>
            </p:cNvPr>
            <p:cNvSpPr txBox="1"/>
            <p:nvPr/>
          </p:nvSpPr>
          <p:spPr>
            <a:xfrm>
              <a:off x="4400767" y="4679990"/>
              <a:ext cx="1407201" cy="369332"/>
            </a:xfrm>
            <a:prstGeom prst="rect">
              <a:avLst/>
            </a:prstGeom>
            <a:noFill/>
          </p:spPr>
          <p:txBody>
            <a:bodyPr wrap="square">
              <a:spAutoFit/>
            </a:bodyPr>
            <a:lstStyle/>
            <a:p>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HO-E </a:t>
              </a:r>
              <a:endParaRPr lang="zh-CN" altLang="en-US"/>
            </a:p>
          </p:txBody>
        </p:sp>
        <p:sp>
          <p:nvSpPr>
            <p:cNvPr id="23" name="文本框 22">
              <a:extLst>
                <a:ext uri="{FF2B5EF4-FFF2-40B4-BE49-F238E27FC236}">
                  <a16:creationId xmlns:a16="http://schemas.microsoft.com/office/drawing/2014/main" id="{557D25D0-FF8C-3BB5-467A-53BD1604CC8F}"/>
                </a:ext>
              </a:extLst>
            </p:cNvPr>
            <p:cNvSpPr txBox="1"/>
            <p:nvPr/>
          </p:nvSpPr>
          <p:spPr>
            <a:xfrm>
              <a:off x="4547912" y="5394702"/>
              <a:ext cx="1656184" cy="338554"/>
            </a:xfrm>
            <a:prstGeom prst="rect">
              <a:avLst/>
            </a:prstGeom>
            <a:noFill/>
          </p:spPr>
          <p:txBody>
            <a:bodyPr wrap="square">
              <a:spAutoFit/>
            </a:bodyPr>
            <a:lstStyle/>
            <a:p>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乙酰胆碱酯酶　　 </a:t>
              </a:r>
              <a:endParaRPr lang="zh-CN" altLang="en-US" sz="1600"/>
            </a:p>
          </p:txBody>
        </p:sp>
        <p:cxnSp>
          <p:nvCxnSpPr>
            <p:cNvPr id="27" name="直接箭头连接符 26">
              <a:extLst>
                <a:ext uri="{FF2B5EF4-FFF2-40B4-BE49-F238E27FC236}">
                  <a16:creationId xmlns:a16="http://schemas.microsoft.com/office/drawing/2014/main" id="{CB0695B0-829E-C026-8AAF-561E84A773B2}"/>
                </a:ext>
              </a:extLst>
            </p:cNvPr>
            <p:cNvCxnSpPr>
              <a:cxnSpLocks/>
              <a:stCxn id="21" idx="3"/>
            </p:cNvCxnSpPr>
            <p:nvPr/>
          </p:nvCxnSpPr>
          <p:spPr>
            <a:xfrm>
              <a:off x="5807968" y="4864656"/>
              <a:ext cx="396128"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aphicFrame>
          <p:nvGraphicFramePr>
            <p:cNvPr id="30" name="对象 29">
              <a:extLst>
                <a:ext uri="{FF2B5EF4-FFF2-40B4-BE49-F238E27FC236}">
                  <a16:creationId xmlns:a16="http://schemas.microsoft.com/office/drawing/2014/main" id="{2F512E73-B8EC-5F05-41A0-62CE250B180C}"/>
                </a:ext>
              </a:extLst>
            </p:cNvPr>
            <p:cNvGraphicFramePr>
              <a:graphicFrameLocks noChangeAspect="1"/>
            </p:cNvGraphicFramePr>
            <p:nvPr>
              <p:extLst>
                <p:ext uri="{D42A27DB-BD31-4B8C-83A1-F6EECF244321}">
                  <p14:modId xmlns:p14="http://schemas.microsoft.com/office/powerpoint/2010/main" val="290079150"/>
                </p:ext>
              </p:extLst>
            </p:nvPr>
          </p:nvGraphicFramePr>
          <p:xfrm>
            <a:off x="6416991" y="4439488"/>
            <a:ext cx="925468" cy="838875"/>
          </p:xfrm>
          <a:graphic>
            <a:graphicData uri="http://schemas.openxmlformats.org/presentationml/2006/ole">
              <mc:AlternateContent xmlns:mc="http://schemas.openxmlformats.org/markup-compatibility/2006">
                <mc:Choice xmlns:v="urn:schemas-microsoft-com:vml" Requires="v">
                  <p:oleObj name="KingDrawXObject" r:id="rId4" imgW="1085640" imgH="984047" progId="KingDrawXObject">
                    <p:embed/>
                  </p:oleObj>
                </mc:Choice>
                <mc:Fallback>
                  <p:oleObj name="KingDrawXObject" r:id="rId4" imgW="1085640" imgH="984047" progId="KingDrawXObject">
                    <p:embed/>
                    <p:pic>
                      <p:nvPicPr>
                        <p:cNvPr id="0" name=""/>
                        <p:cNvPicPr/>
                        <p:nvPr/>
                      </p:nvPicPr>
                      <p:blipFill>
                        <a:blip r:embed="rId5"/>
                        <a:stretch>
                          <a:fillRect/>
                        </a:stretch>
                      </p:blipFill>
                      <p:spPr>
                        <a:xfrm>
                          <a:off x="6416991" y="4439488"/>
                          <a:ext cx="925468" cy="838875"/>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CD7D1D29-0D18-CDCB-1B50-D9A51899E432}"/>
                </a:ext>
              </a:extLst>
            </p:cNvPr>
            <p:cNvGraphicFramePr>
              <a:graphicFrameLocks noChangeAspect="1"/>
            </p:cNvGraphicFramePr>
            <p:nvPr>
              <p:extLst>
                <p:ext uri="{D42A27DB-BD31-4B8C-83A1-F6EECF244321}">
                  <p14:modId xmlns:p14="http://schemas.microsoft.com/office/powerpoint/2010/main" val="1202257824"/>
                </p:ext>
              </p:extLst>
            </p:nvPr>
          </p:nvGraphicFramePr>
          <p:xfrm>
            <a:off x="7951482" y="4581124"/>
            <a:ext cx="1296144" cy="567063"/>
          </p:xfrm>
          <a:graphic>
            <a:graphicData uri="http://schemas.openxmlformats.org/presentationml/2006/ole">
              <mc:AlternateContent xmlns:mc="http://schemas.openxmlformats.org/markup-compatibility/2006">
                <mc:Choice xmlns:v="urn:schemas-microsoft-com:vml" Requires="v">
                  <p:oleObj name="KingDrawXObject" r:id="rId6" imgW="1422400" imgH="622300" progId="KingDrawXObject">
                    <p:embed/>
                  </p:oleObj>
                </mc:Choice>
                <mc:Fallback>
                  <p:oleObj name="KingDrawXObject" r:id="rId6" imgW="1422400" imgH="622300" progId="KingDrawXObject">
                    <p:embed/>
                    <p:pic>
                      <p:nvPicPr>
                        <p:cNvPr id="0" name=""/>
                        <p:cNvPicPr/>
                        <p:nvPr/>
                      </p:nvPicPr>
                      <p:blipFill>
                        <a:blip r:embed="rId7"/>
                        <a:stretch>
                          <a:fillRect/>
                        </a:stretch>
                      </p:blipFill>
                      <p:spPr>
                        <a:xfrm>
                          <a:off x="7951482" y="4581124"/>
                          <a:ext cx="1296144" cy="567063"/>
                        </a:xfrm>
                        <a:prstGeom prst="rect">
                          <a:avLst/>
                        </a:prstGeom>
                      </p:spPr>
                    </p:pic>
                  </p:oleObj>
                </mc:Fallback>
              </mc:AlternateContent>
            </a:graphicData>
          </a:graphic>
        </p:graphicFrame>
        <p:sp>
          <p:nvSpPr>
            <p:cNvPr id="33" name="文本框 32">
              <a:extLst>
                <a:ext uri="{FF2B5EF4-FFF2-40B4-BE49-F238E27FC236}">
                  <a16:creationId xmlns:a16="http://schemas.microsoft.com/office/drawing/2014/main" id="{9A544903-65C9-F7F8-1BD8-A83D56D272CC}"/>
                </a:ext>
              </a:extLst>
            </p:cNvPr>
            <p:cNvSpPr txBox="1"/>
            <p:nvPr/>
          </p:nvSpPr>
          <p:spPr>
            <a:xfrm>
              <a:off x="7498549" y="4674259"/>
              <a:ext cx="359271" cy="369332"/>
            </a:xfrm>
            <a:prstGeom prst="rect">
              <a:avLst/>
            </a:prstGeom>
            <a:noFill/>
          </p:spPr>
          <p:txBody>
            <a:bodyPr wrap="square">
              <a:spAutoFit/>
            </a:bodyPr>
            <a:lstStyle/>
            <a:p>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a:p>
          </p:txBody>
        </p:sp>
        <p:sp>
          <p:nvSpPr>
            <p:cNvPr id="35" name="文本框 34">
              <a:extLst>
                <a:ext uri="{FF2B5EF4-FFF2-40B4-BE49-F238E27FC236}">
                  <a16:creationId xmlns:a16="http://schemas.microsoft.com/office/drawing/2014/main" id="{C0F500A0-4248-0308-61B4-4240F382B0A7}"/>
                </a:ext>
              </a:extLst>
            </p:cNvPr>
            <p:cNvSpPr txBox="1"/>
            <p:nvPr/>
          </p:nvSpPr>
          <p:spPr>
            <a:xfrm>
              <a:off x="7130365" y="5394702"/>
              <a:ext cx="3662412" cy="338554"/>
            </a:xfrm>
            <a:prstGeom prst="rect">
              <a:avLst/>
            </a:prstGeom>
            <a:noFill/>
          </p:spPr>
          <p:txBody>
            <a:bodyPr wrap="square">
              <a:spAutoFit/>
            </a:bodyPr>
            <a:lstStyle/>
            <a:p>
              <a:r>
                <a:rPr lang="zh-CN" altLang="en-US" sz="1600">
                  <a:latin typeface="Times New Roman" panose="02020603050405020304" pitchFamily="18" charset="0"/>
                  <a:ea typeface="黑体" panose="02010609060101010101" pitchFamily="49" charset="-122"/>
                  <a:cs typeface="Times New Roman" panose="02020603050405020304" pitchFamily="18" charset="0"/>
                </a:rPr>
                <a:t>氨基甲酸酯</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乙酰胆碱酯酶，无活性 </a:t>
              </a:r>
              <a:endParaRPr lang="zh-CN" altLang="en-US" sz="160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767085" y="2420888"/>
            <a:ext cx="10801200" cy="2562477"/>
          </a:xfrm>
        </p:spPr>
        <p:txBody>
          <a:bodyPr>
            <a:noAutofit/>
          </a:bodyPr>
          <a:lstStyle/>
          <a:p>
            <a:pPr marL="342900" indent="-342900" algn="l">
              <a:lnSpc>
                <a:spcPct val="130000"/>
              </a:lnSpc>
              <a:spcBef>
                <a:spcPts val="0"/>
              </a:spcBef>
              <a:buClr>
                <a:schemeClr val="tx1"/>
              </a:buClr>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呼吸道：吸收大气污染物的主要途径，主要吸收部位是肺泡。</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spcBef>
                <a:spcPts val="0"/>
              </a:spcBef>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吸收的气态和液态气溶胶污染物质，以被动扩散和滤过方式，分别迅速通过肺泡和</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spcBef>
                <a:spcPts val="0"/>
              </a:spcBef>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毛细血管膜进入血液。固态气溶胶和粉尘污染物质吸进呼吸道，可在气管、支气管</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spcBef>
                <a:spcPts val="0"/>
              </a:spcBef>
              <a:spcAft>
                <a:spcPts val="1000"/>
              </a:spcAft>
              <a:buClr>
                <a:schemeClr val="tx1"/>
              </a:buCl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及肺泡表面沉积。</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ts val="0"/>
              </a:spcBef>
              <a:buClr>
                <a:schemeClr val="tx1"/>
              </a:buClr>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皮肤：皮肤接触的污染物质，以被动扩散相继通过皮肤的表皮及真皮，再滤过真皮中毛细血管的壁膜进入血液。</a:t>
            </a:r>
          </a:p>
        </p:txBody>
      </p:sp>
      <p:sp>
        <p:nvSpPr>
          <p:cNvPr id="23554" name="Rectangle 15"/>
          <p:cNvSpPr>
            <a:spLocks noGrp="1" noChangeArrowheads="1"/>
          </p:cNvSpPr>
          <p:nvPr>
            <p:ph type="sldNum" sz="quarter" idx="12"/>
          </p:nvPr>
        </p:nvSpPr>
        <p:spPr>
          <a:xfrm>
            <a:off x="9448800" y="647936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987197BA-A9B7-476D-ACDF-4D1966DEAC6B}" type="slidenum">
              <a:rPr lang="en-US" altLang="zh-CN" sz="1800">
                <a:solidFill>
                  <a:schemeClr val="tx1"/>
                </a:solidFill>
              </a:rPr>
              <a:t>13</a:t>
            </a:fld>
            <a:endParaRPr lang="en-US" altLang="zh-CN" sz="1800">
              <a:solidFill>
                <a:schemeClr val="tx1"/>
              </a:solidFill>
            </a:endParaRPr>
          </a:p>
        </p:txBody>
      </p:sp>
      <p:sp>
        <p:nvSpPr>
          <p:cNvPr id="39973" name="Text Box 37"/>
          <p:cNvSpPr txBox="1">
            <a:spLocks noChangeArrowheads="1"/>
          </p:cNvSpPr>
          <p:nvPr/>
        </p:nvSpPr>
        <p:spPr bwMode="auto">
          <a:xfrm>
            <a:off x="767085" y="1298036"/>
            <a:ext cx="10873531" cy="1053494"/>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spcAft>
                <a:spcPts val="1000"/>
              </a:spcAft>
              <a:buClrTx/>
              <a:buSzTx/>
              <a:buNone/>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吸收途径：</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消化管、呼吸道和皮肤</a:t>
            </a:r>
          </a:p>
          <a:p>
            <a:pPr marL="342900" indent="-342900" eaLnBrk="1" hangingPunct="1">
              <a:lnSpc>
                <a:spcPct val="130000"/>
              </a:lnSpc>
              <a:spcBef>
                <a:spcPct val="0"/>
              </a:spcBef>
              <a:buClr>
                <a:schemeClr val="tx1"/>
              </a:buClr>
              <a:buSzTx/>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消化管：吸收污染物质最主要的途径，主要吸收部位在小肠，其次是胃。</a:t>
            </a: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5" name="Rectangle 28"/>
          <p:cNvSpPr>
            <a:spLocks noChangeArrowheads="1"/>
          </p:cNvSpPr>
          <p:nvPr/>
        </p:nvSpPr>
        <p:spPr bwMode="auto">
          <a:xfrm>
            <a:off x="3787775" y="5200403"/>
            <a:ext cx="647700"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grpSp>
        <p:nvGrpSpPr>
          <p:cNvPr id="5" name="组合 4">
            <a:extLst>
              <a:ext uri="{FF2B5EF4-FFF2-40B4-BE49-F238E27FC236}">
                <a16:creationId xmlns:a16="http://schemas.microsoft.com/office/drawing/2014/main" id="{9A938455-CBD9-53A5-D20A-0D3714F792B5}"/>
              </a:ext>
            </a:extLst>
          </p:cNvPr>
          <p:cNvGrpSpPr/>
          <p:nvPr/>
        </p:nvGrpSpPr>
        <p:grpSpPr>
          <a:xfrm>
            <a:off x="4470177" y="3218837"/>
            <a:ext cx="5543550" cy="1192212"/>
            <a:chOff x="2371725" y="2595563"/>
            <a:chExt cx="5543550" cy="1192212"/>
          </a:xfrm>
        </p:grpSpPr>
        <p:sp>
          <p:nvSpPr>
            <p:cNvPr id="169988" name="Text Box 17"/>
            <p:cNvSpPr txBox="1">
              <a:spLocks noChangeArrowheads="1"/>
            </p:cNvSpPr>
            <p:nvPr/>
          </p:nvSpPr>
          <p:spPr bwMode="auto">
            <a:xfrm>
              <a:off x="2371725" y="2595563"/>
              <a:ext cx="554355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SH                  SH</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Hg</a:t>
              </a:r>
              <a:r>
                <a:rPr lang="en-US" altLang="zh-CN" sz="1800" baseline="30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 + E                  E          Hg  + 2H</a:t>
              </a:r>
              <a:r>
                <a:rPr lang="en-US" altLang="zh-CN" sz="1800" baseline="30000">
                  <a:solidFill>
                    <a:schemeClr val="tx1"/>
                  </a:solidFill>
                  <a:latin typeface="Times New Roman" panose="02020603050405020304" pitchFamily="18" charset="0"/>
                  <a:cs typeface="Times New Roman" panose="02020603050405020304" pitchFamily="18" charset="0"/>
                </a:rPr>
                <a:t>+</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               SH                  SH</a:t>
              </a:r>
            </a:p>
          </p:txBody>
        </p:sp>
        <p:grpSp>
          <p:nvGrpSpPr>
            <p:cNvPr id="4" name="组合 3">
              <a:extLst>
                <a:ext uri="{FF2B5EF4-FFF2-40B4-BE49-F238E27FC236}">
                  <a16:creationId xmlns:a16="http://schemas.microsoft.com/office/drawing/2014/main" id="{8404A65A-72CF-8ECB-021B-65FD05BDA4D4}"/>
                </a:ext>
              </a:extLst>
            </p:cNvPr>
            <p:cNvGrpSpPr/>
            <p:nvPr/>
          </p:nvGrpSpPr>
          <p:grpSpPr>
            <a:xfrm>
              <a:off x="3240882" y="2863120"/>
              <a:ext cx="1896269" cy="669191"/>
              <a:chOff x="3240882" y="2863120"/>
              <a:chExt cx="1896269" cy="669191"/>
            </a:xfrm>
          </p:grpSpPr>
          <p:sp>
            <p:nvSpPr>
              <p:cNvPr id="308243" name="Line 19"/>
              <p:cNvSpPr>
                <a:spLocks noChangeShapeType="1"/>
              </p:cNvSpPr>
              <p:nvPr/>
            </p:nvSpPr>
            <p:spPr bwMode="auto">
              <a:xfrm flipV="1">
                <a:off x="3240882" y="2863120"/>
                <a:ext cx="141287"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244" name="Line 20"/>
              <p:cNvSpPr>
                <a:spLocks noChangeShapeType="1"/>
              </p:cNvSpPr>
              <p:nvPr/>
            </p:nvSpPr>
            <p:spPr bwMode="auto">
              <a:xfrm>
                <a:off x="3240882" y="3316411"/>
                <a:ext cx="141288"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245" name="Line 21"/>
              <p:cNvSpPr>
                <a:spLocks noChangeShapeType="1"/>
              </p:cNvSpPr>
              <p:nvPr/>
            </p:nvSpPr>
            <p:spPr bwMode="auto">
              <a:xfrm flipV="1">
                <a:off x="4533900" y="2895600"/>
                <a:ext cx="141288"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246" name="Line 22"/>
              <p:cNvSpPr>
                <a:spLocks noChangeShapeType="1"/>
              </p:cNvSpPr>
              <p:nvPr/>
            </p:nvSpPr>
            <p:spPr bwMode="auto">
              <a:xfrm>
                <a:off x="4533900" y="3284538"/>
                <a:ext cx="141288"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247" name="Line 23"/>
              <p:cNvSpPr>
                <a:spLocks noChangeShapeType="1"/>
              </p:cNvSpPr>
              <p:nvPr/>
            </p:nvSpPr>
            <p:spPr bwMode="auto">
              <a:xfrm flipH="1" flipV="1">
                <a:off x="4995864" y="2895600"/>
                <a:ext cx="141287"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248" name="Line 24"/>
              <p:cNvSpPr>
                <a:spLocks noChangeShapeType="1"/>
              </p:cNvSpPr>
              <p:nvPr/>
            </p:nvSpPr>
            <p:spPr bwMode="auto">
              <a:xfrm flipH="1">
                <a:off x="4995864" y="3284538"/>
                <a:ext cx="141287"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9996" name="Line 29"/>
              <p:cNvSpPr>
                <a:spLocks noChangeShapeType="1"/>
              </p:cNvSpPr>
              <p:nvPr/>
            </p:nvSpPr>
            <p:spPr bwMode="auto">
              <a:xfrm>
                <a:off x="3637508" y="3140075"/>
                <a:ext cx="574675"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9997" name="Line 30"/>
              <p:cNvSpPr>
                <a:spLocks noChangeShapeType="1"/>
              </p:cNvSpPr>
              <p:nvPr/>
            </p:nvSpPr>
            <p:spPr bwMode="auto">
              <a:xfrm>
                <a:off x="3638897" y="3284538"/>
                <a:ext cx="574675" cy="0"/>
              </a:xfrm>
              <a:prstGeom prst="line">
                <a:avLst/>
              </a:prstGeom>
              <a:noFill/>
              <a:ln w="9525">
                <a:solidFill>
                  <a:schemeClr val="tx1"/>
                </a:solidFill>
                <a:round/>
                <a:head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2" name="Text Box 5">
            <a:extLst>
              <a:ext uri="{FF2B5EF4-FFF2-40B4-BE49-F238E27FC236}">
                <a16:creationId xmlns:a16="http://schemas.microsoft.com/office/drawing/2014/main" id="{CE3424BE-5D96-ABAE-7D35-39608DC3D038}"/>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789D9B95-DD14-6CF9-F92A-9AB12D3FA1D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130</a:t>
            </a:fld>
            <a:endParaRPr lang="en-US" altLang="zh-CN" sz="1800">
              <a:solidFill>
                <a:schemeClr val="tx1"/>
              </a:solidFill>
            </a:endParaRPr>
          </a:p>
        </p:txBody>
      </p:sp>
      <p:sp>
        <p:nvSpPr>
          <p:cNvPr id="7" name="文本框 6">
            <a:extLst>
              <a:ext uri="{FF2B5EF4-FFF2-40B4-BE49-F238E27FC236}">
                <a16:creationId xmlns:a16="http://schemas.microsoft.com/office/drawing/2014/main" id="{7D317321-83DC-22C7-194A-CFC328048A0C}"/>
              </a:ext>
            </a:extLst>
          </p:cNvPr>
          <p:cNvSpPr txBox="1"/>
          <p:nvPr/>
        </p:nvSpPr>
        <p:spPr>
          <a:xfrm>
            <a:off x="1376423" y="2564904"/>
            <a:ext cx="6118104" cy="430887"/>
          </a:xfrm>
          <a:prstGeom prst="rect">
            <a:avLst/>
          </a:prstGeom>
          <a:noFill/>
        </p:spPr>
        <p:txBody>
          <a:bodyPr wrap="square">
            <a:spAutoFit/>
          </a:bodyPr>
          <a:lstStyle/>
          <a:p>
            <a:pPr marL="285750" indent="-285750">
              <a:buFont typeface="Wingdings" panose="05000000000000000000" pitchFamily="2" charset="2"/>
              <a:buChar char="l"/>
            </a:pPr>
            <a:r>
              <a:rPr lang="zh-CN" altLang="en-US" sz="2200">
                <a:latin typeface="黑体" panose="02010609060101010101" pitchFamily="49" charset="-122"/>
                <a:ea typeface="黑体" panose="02010609060101010101" pitchFamily="49" charset="-122"/>
              </a:rPr>
              <a:t>有些重金属离子与含巯基的酶强烈结合；</a:t>
            </a:r>
          </a:p>
        </p:txBody>
      </p:sp>
      <p:sp>
        <p:nvSpPr>
          <p:cNvPr id="9" name="文本框 8">
            <a:extLst>
              <a:ext uri="{FF2B5EF4-FFF2-40B4-BE49-F238E27FC236}">
                <a16:creationId xmlns:a16="http://schemas.microsoft.com/office/drawing/2014/main" id="{746167EF-996D-CEE2-5E75-7545ECF2F4A8}"/>
              </a:ext>
            </a:extLst>
          </p:cNvPr>
          <p:cNvSpPr txBox="1"/>
          <p:nvPr/>
        </p:nvSpPr>
        <p:spPr>
          <a:xfrm>
            <a:off x="1376423" y="4648440"/>
            <a:ext cx="6118104" cy="430887"/>
          </a:xfrm>
          <a:prstGeom prst="rect">
            <a:avLst/>
          </a:prstGeom>
          <a:noFill/>
        </p:spPr>
        <p:txBody>
          <a:bodyPr wrap="square">
            <a:spAutoFit/>
          </a:bodyPr>
          <a:lstStyle/>
          <a:p>
            <a:pPr marL="285750" indent="-285750">
              <a:buFont typeface="Wingdings" panose="05000000000000000000" pitchFamily="2" charset="2"/>
              <a:buChar char="l"/>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有些金属取代金属酶中的不同金属。</a:t>
            </a:r>
          </a:p>
        </p:txBody>
      </p:sp>
      <p:sp>
        <p:nvSpPr>
          <p:cNvPr id="11" name="文本框 10">
            <a:extLst>
              <a:ext uri="{FF2B5EF4-FFF2-40B4-BE49-F238E27FC236}">
                <a16:creationId xmlns:a16="http://schemas.microsoft.com/office/drawing/2014/main" id="{74E72746-D6D9-1233-B061-DBEA2A51BEA9}"/>
              </a:ext>
            </a:extLst>
          </p:cNvPr>
          <p:cNvSpPr txBox="1"/>
          <p:nvPr/>
        </p:nvSpPr>
        <p:spPr>
          <a:xfrm>
            <a:off x="2063552" y="5143246"/>
            <a:ext cx="6118104" cy="430887"/>
          </a:xfrm>
          <a:prstGeom prst="rect">
            <a:avLst/>
          </a:prstGeom>
          <a:noFill/>
        </p:spPr>
        <p:txBody>
          <a:bodyPr wrap="square">
            <a:spAutoFit/>
          </a:bodyPr>
          <a:lstStyle/>
          <a:p>
            <a:r>
              <a:rPr lang="en-US" altLang="zh-CN" sz="2200">
                <a:latin typeface="Times New Roman" panose="02020603050405020304" pitchFamily="18" charset="0"/>
                <a:ea typeface="黑体" panose="02010609060101010101" pitchFamily="49" charset="-122"/>
                <a:cs typeface="Times New Roman" panose="02020603050405020304" pitchFamily="18" charset="0"/>
              </a:rPr>
              <a:t>Cd (II)</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取代锌酶中的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Zn (II)</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p>
        </p:txBody>
      </p:sp>
      <p:grpSp>
        <p:nvGrpSpPr>
          <p:cNvPr id="6" name="组合 5">
            <a:extLst>
              <a:ext uri="{FF2B5EF4-FFF2-40B4-BE49-F238E27FC236}">
                <a16:creationId xmlns:a16="http://schemas.microsoft.com/office/drawing/2014/main" id="{61F93EB0-F122-D3E1-CC08-6F3DB96F43EE}"/>
              </a:ext>
            </a:extLst>
          </p:cNvPr>
          <p:cNvGrpSpPr/>
          <p:nvPr/>
        </p:nvGrpSpPr>
        <p:grpSpPr>
          <a:xfrm>
            <a:off x="2063552" y="1252907"/>
            <a:ext cx="8712968" cy="1023938"/>
            <a:chOff x="2147441" y="4465745"/>
            <a:chExt cx="8701087" cy="1023938"/>
          </a:xfrm>
        </p:grpSpPr>
        <p:sp>
          <p:nvSpPr>
            <p:cNvPr id="8" name="Text Box 6">
              <a:extLst>
                <a:ext uri="{FF2B5EF4-FFF2-40B4-BE49-F238E27FC236}">
                  <a16:creationId xmlns:a16="http://schemas.microsoft.com/office/drawing/2014/main" id="{D550D022-D0F7-5FF4-1F5D-FF2B7B9B7D27}"/>
                </a:ext>
              </a:extLst>
            </p:cNvPr>
            <p:cNvSpPr txBox="1">
              <a:spLocks noChangeArrowheads="1"/>
            </p:cNvSpPr>
            <p:nvPr/>
          </p:nvSpPr>
          <p:spPr bwMode="auto">
            <a:xfrm>
              <a:off x="2147441" y="4465745"/>
              <a:ext cx="87010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5114925" indent="-5114925">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O</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O-CCH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OH +   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COOH</a:t>
              </a:r>
            </a:p>
            <a:p>
              <a:pPr eaLnBrk="1" hangingPunct="1">
                <a:spcBef>
                  <a:spcPct val="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乙酰胆碱　　　　　　　　　　　　　　　　　　　　胆碱</a:t>
              </a:r>
            </a:p>
          </p:txBody>
        </p:sp>
        <p:sp>
          <p:nvSpPr>
            <p:cNvPr id="10" name="Text Box 8">
              <a:extLst>
                <a:ext uri="{FF2B5EF4-FFF2-40B4-BE49-F238E27FC236}">
                  <a16:creationId xmlns:a16="http://schemas.microsoft.com/office/drawing/2014/main" id="{1F9733CF-F1F8-8968-B1FC-C827B4E834B5}"/>
                </a:ext>
              </a:extLst>
            </p:cNvPr>
            <p:cNvSpPr txBox="1">
              <a:spLocks noChangeArrowheads="1"/>
            </p:cNvSpPr>
            <p:nvPr/>
          </p:nvSpPr>
          <p:spPr bwMode="auto">
            <a:xfrm>
              <a:off x="5303912" y="4676140"/>
              <a:ext cx="165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乙酰胆碱酯酶</a:t>
              </a:r>
            </a:p>
          </p:txBody>
        </p:sp>
        <p:sp>
          <p:nvSpPr>
            <p:cNvPr id="12" name="Line 11">
              <a:extLst>
                <a:ext uri="{FF2B5EF4-FFF2-40B4-BE49-F238E27FC236}">
                  <a16:creationId xmlns:a16="http://schemas.microsoft.com/office/drawing/2014/main" id="{7DF7709B-8763-1662-8AFF-4C5025716C1F}"/>
                </a:ext>
              </a:extLst>
            </p:cNvPr>
            <p:cNvSpPr>
              <a:spLocks noChangeShapeType="1"/>
            </p:cNvSpPr>
            <p:nvPr/>
          </p:nvSpPr>
          <p:spPr bwMode="auto">
            <a:xfrm>
              <a:off x="5303912" y="5041882"/>
              <a:ext cx="1512168"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Line 14">
              <a:extLst>
                <a:ext uri="{FF2B5EF4-FFF2-40B4-BE49-F238E27FC236}">
                  <a16:creationId xmlns:a16="http://schemas.microsoft.com/office/drawing/2014/main" id="{A906BA3D-9380-43D7-C56F-537E62505127}"/>
                </a:ext>
              </a:extLst>
            </p:cNvPr>
            <p:cNvSpPr>
              <a:spLocks noChangeShapeType="1"/>
            </p:cNvSpPr>
            <p:nvPr/>
          </p:nvSpPr>
          <p:spPr bwMode="auto">
            <a:xfrm>
              <a:off x="4251920" y="4753850"/>
              <a:ext cx="0" cy="180000"/>
            </a:xfrm>
            <a:prstGeom prst="line">
              <a:avLst/>
            </a:prstGeom>
            <a:noFill/>
            <a:ln w="38100" cmpd="dbl">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文本框 13">
              <a:extLst>
                <a:ext uri="{FF2B5EF4-FFF2-40B4-BE49-F238E27FC236}">
                  <a16:creationId xmlns:a16="http://schemas.microsoft.com/office/drawing/2014/main" id="{97B3245B-16D9-1E38-138F-0911C90AB378}"/>
                </a:ext>
              </a:extLst>
            </p:cNvPr>
            <p:cNvSpPr txBox="1"/>
            <p:nvPr/>
          </p:nvSpPr>
          <p:spPr>
            <a:xfrm>
              <a:off x="7461576" y="4777407"/>
              <a:ext cx="285656" cy="307777"/>
            </a:xfrm>
            <a:prstGeom prst="rect">
              <a:avLst/>
            </a:prstGeom>
            <a:noFill/>
          </p:spPr>
          <p:txBody>
            <a:bodyPr wrap="none" rtlCol="0">
              <a:spAutoFit/>
            </a:bodyPr>
            <a:lstStyle/>
            <a:p>
              <a:r>
                <a:rPr lang="en-US" altLang="zh-CN" sz="1400">
                  <a:latin typeface="Times New Roman" panose="02020603050405020304" pitchFamily="18" charset="0"/>
                  <a:cs typeface="Times New Roman" panose="02020603050405020304" pitchFamily="18" charset="0"/>
                </a:rPr>
                <a:t>+</a:t>
              </a:r>
              <a:endParaRPr lang="zh-CN" altLang="en-US" sz="140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ChangeArrowheads="1"/>
          </p:cNvSpPr>
          <p:nvPr/>
        </p:nvSpPr>
        <p:spPr bwMode="auto">
          <a:xfrm>
            <a:off x="1199456" y="1584298"/>
            <a:ext cx="10153128" cy="3897478"/>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spcAft>
                <a:spcPts val="2000"/>
              </a:spcAft>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致突变作用</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：指生物细胞内</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改变，引起的遗传特性突变的作用。</a:t>
            </a:r>
          </a:p>
          <a:p>
            <a:pPr eaLnBrk="1" hangingPunct="1">
              <a:lnSpc>
                <a:spcPct val="130000"/>
              </a:lnSpc>
              <a:spcBef>
                <a:spcPct val="0"/>
              </a:spcBef>
              <a:spcAft>
                <a:spcPts val="2000"/>
              </a:spcAft>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致突变作用分为</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基因突变</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和</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染色体突变</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两类。</a:t>
            </a:r>
          </a:p>
          <a:p>
            <a:pPr eaLnBrk="1" hangingPunct="1">
              <a:lnSpc>
                <a:spcPct val="130000"/>
              </a:lnSpc>
              <a:spcBef>
                <a:spcPct val="0"/>
              </a:spcBef>
              <a:spcAft>
                <a:spcPts val="2000"/>
              </a:spcAft>
              <a:buClr>
                <a:srgbClr val="66FF33"/>
              </a:buClr>
              <a:buSzTx/>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基因突变：</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指</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中碱基对的排列顺序发生改变。属于分子水平的变化。它包含碱基对的</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转换、颠换、插入</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和</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缺失</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四种类型。一个常用的鉴定突变的试验是基因突变型鼠伤寒沙门氏菌－哺乳动物肝微粒体酶试验（</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艾姆斯试验</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a:p>
            <a:pPr eaLnBrk="1" hangingPunct="1">
              <a:lnSpc>
                <a:spcPct val="130000"/>
              </a:lnSpc>
              <a:spcBef>
                <a:spcPct val="0"/>
              </a:spcBef>
              <a:spcAft>
                <a:spcPts val="2000"/>
              </a:spcAft>
              <a:buClr>
                <a:srgbClr val="66FF33"/>
              </a:buClr>
              <a:buSzTx/>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染色体突变：</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涉及整个染色体，呈现染色体结构或数目的改变。属于细胞水平的变化。</a:t>
            </a:r>
          </a:p>
        </p:txBody>
      </p:sp>
      <p:sp>
        <p:nvSpPr>
          <p:cNvPr id="2" name="Rectangle 3">
            <a:extLst>
              <a:ext uri="{FF2B5EF4-FFF2-40B4-BE49-F238E27FC236}">
                <a16:creationId xmlns:a16="http://schemas.microsoft.com/office/drawing/2014/main" id="{7ABD7064-5E4A-2721-5B01-2002D658EB4A}"/>
              </a:ext>
            </a:extLst>
          </p:cNvPr>
          <p:cNvSpPr txBox="1">
            <a:spLocks noChangeArrowheads="1"/>
          </p:cNvSpPr>
          <p:nvPr/>
        </p:nvSpPr>
        <p:spPr>
          <a:xfrm>
            <a:off x="911424" y="908720"/>
            <a:ext cx="2731741" cy="488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）致突变作用</a:t>
            </a:r>
          </a:p>
        </p:txBody>
      </p:sp>
      <p:sp>
        <p:nvSpPr>
          <p:cNvPr id="3" name="Text Box 5">
            <a:extLst>
              <a:ext uri="{FF2B5EF4-FFF2-40B4-BE49-F238E27FC236}">
                <a16:creationId xmlns:a16="http://schemas.microsoft.com/office/drawing/2014/main" id="{25F14379-D56F-F333-75A3-6407AD4C595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8BBA4D6D-95B9-0306-6DC7-ECABD46171F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131</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7A24D-0164-62EA-D847-90E896597A30}"/>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2D0140D3-0F62-7694-ED3A-1457D50020C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53B5B71-2632-BB5B-D2EE-69D95355788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132</a:t>
            </a:fld>
            <a:endParaRPr lang="en-US" altLang="zh-CN" sz="1800">
              <a:solidFill>
                <a:schemeClr val="tx1"/>
              </a:solidFill>
            </a:endParaRPr>
          </a:p>
        </p:txBody>
      </p:sp>
      <p:sp>
        <p:nvSpPr>
          <p:cNvPr id="5" name="文本框 4">
            <a:extLst>
              <a:ext uri="{FF2B5EF4-FFF2-40B4-BE49-F238E27FC236}">
                <a16:creationId xmlns:a16="http://schemas.microsoft.com/office/drawing/2014/main" id="{F26F85EB-97CD-8CEB-E75B-020C60A93051}"/>
              </a:ext>
            </a:extLst>
          </p:cNvPr>
          <p:cNvSpPr txBox="1"/>
          <p:nvPr/>
        </p:nvSpPr>
        <p:spPr>
          <a:xfrm>
            <a:off x="479376" y="1038707"/>
            <a:ext cx="1668796" cy="430887"/>
          </a:xfrm>
          <a:prstGeom prst="rect">
            <a:avLst/>
          </a:prstGeom>
          <a:noFill/>
        </p:spPr>
        <p:txBody>
          <a:bodyPr wrap="square">
            <a:spAutoFit/>
          </a:bodyPr>
          <a:lstStyle/>
          <a:p>
            <a:pPr marL="285750" indent="-285750">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基因突变</a:t>
            </a:r>
            <a:endParaRPr lang="zh-CN" altLang="en-US" sz="2200"/>
          </a:p>
        </p:txBody>
      </p:sp>
      <p:sp>
        <p:nvSpPr>
          <p:cNvPr id="7" name="文本框 6">
            <a:extLst>
              <a:ext uri="{FF2B5EF4-FFF2-40B4-BE49-F238E27FC236}">
                <a16:creationId xmlns:a16="http://schemas.microsoft.com/office/drawing/2014/main" id="{BA314A32-CDE5-2A85-32B1-A3C1D6587BD2}"/>
              </a:ext>
            </a:extLst>
          </p:cNvPr>
          <p:cNvSpPr txBox="1"/>
          <p:nvPr/>
        </p:nvSpPr>
        <p:spPr>
          <a:xfrm>
            <a:off x="695400" y="1700808"/>
            <a:ext cx="11017224" cy="430887"/>
          </a:xfrm>
          <a:prstGeom prst="rect">
            <a:avLst/>
          </a:prstGeom>
          <a:noFill/>
        </p:spPr>
        <p:txBody>
          <a:bodyPr wrap="square">
            <a:spAutoFit/>
          </a:bodyPr>
          <a:lstStyle/>
          <a:p>
            <a:pPr marL="342900" indent="-342900">
              <a:buFont typeface="Arial" panose="020B0604020202020204" pitchFamily="34" charset="0"/>
              <a:buChar char="•"/>
            </a:pPr>
            <a:r>
              <a:rPr lang="zh-CN" altLang="en-US" sz="2200" i="0" u="none" strike="noStrike" baseline="0">
                <a:solidFill>
                  <a:srgbClr val="0033CC"/>
                </a:solidFill>
                <a:latin typeface="黑体" panose="02010609060101010101" pitchFamily="49" charset="-122"/>
                <a:ea typeface="黑体" panose="02010609060101010101" pitchFamily="49" charset="-122"/>
              </a:rPr>
              <a:t>转换</a:t>
            </a:r>
            <a:r>
              <a:rPr lang="zh-CN" altLang="en-US" sz="2200" i="0" u="none" strike="noStrike" baseline="0">
                <a:latin typeface="黑体" panose="02010609060101010101" pitchFamily="49" charset="-122"/>
                <a:ea typeface="黑体" panose="02010609060101010101" pitchFamily="49" charset="-122"/>
              </a:rPr>
              <a:t>是同型碱基之间的置换，即嘌呤碱被另一嘌呤碱取代，嘧啶碱被另一嘧啶碱取代。</a:t>
            </a:r>
            <a:endParaRPr lang="zh-CN" altLang="en-US" sz="220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47992079-0B24-56FD-ED28-FA67E314CDC9}"/>
              </a:ext>
            </a:extLst>
          </p:cNvPr>
          <p:cNvSpPr txBox="1"/>
          <p:nvPr/>
        </p:nvSpPr>
        <p:spPr>
          <a:xfrm>
            <a:off x="695400" y="2132856"/>
            <a:ext cx="10657184" cy="1043747"/>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颠换</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是异型碱基之间的置换，就是嘌呤碱基为嘧啶碱基取代，反之亦然。</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     颠换和转换统称碱型置换，所致突变称为碱型置换突变。</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文本框 10">
            <a:extLst>
              <a:ext uri="{FF2B5EF4-FFF2-40B4-BE49-F238E27FC236}">
                <a16:creationId xmlns:a16="http://schemas.microsoft.com/office/drawing/2014/main" id="{86AD4578-FA9F-A10B-8D3D-1897FAE7B7B8}"/>
              </a:ext>
            </a:extLst>
          </p:cNvPr>
          <p:cNvSpPr txBox="1"/>
          <p:nvPr/>
        </p:nvSpPr>
        <p:spPr>
          <a:xfrm>
            <a:off x="695400" y="3157775"/>
            <a:ext cx="10945216" cy="1365374"/>
          </a:xfrm>
          <a:prstGeom prst="rect">
            <a:avLst/>
          </a:prstGeom>
          <a:noFill/>
        </p:spPr>
        <p:txBody>
          <a:bodyPr wrap="square">
            <a:spAutoFit/>
          </a:bodyPr>
          <a:lstStyle/>
          <a:p>
            <a:pPr marL="285750" indent="-285750" algn="just">
              <a:lnSpc>
                <a:spcPct val="130000"/>
              </a:lnSpc>
              <a:buFont typeface="Arial" panose="020B0604020202020204" pitchFamily="34" charset="0"/>
              <a:buChar char="•"/>
            </a:pP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插入和缺失</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rPr>
              <a:t>DNA</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碱基对顺序中增加和减少一对碱基或几对碱基，使遗传读码格式发生改变，自该突变点之后的一系列遗传密码都发生错误。这两种突变统称为移码突变。</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01231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subTitle" idx="1"/>
          </p:nvPr>
        </p:nvSpPr>
        <p:spPr>
          <a:xfrm>
            <a:off x="839416" y="1623732"/>
            <a:ext cx="10657184" cy="3209213"/>
          </a:xfrm>
        </p:spPr>
        <p:txBody>
          <a:bodyPr vert="horz" wrap="square" lIns="90000" tIns="46800" rIns="90000" bIns="46800" numCol="1" anchor="t" anchorCtr="0" compatLnSpc="1">
            <a:spAutoFit/>
          </a:bodyPr>
          <a:lstStyle/>
          <a:p>
            <a:pPr marL="342900" indent="-342900" algn="l">
              <a:lnSpc>
                <a:spcPct val="80000"/>
              </a:lnSpc>
              <a:spcBef>
                <a:spcPct val="0"/>
              </a:spcBef>
              <a:buClr>
                <a:schemeClr val="tx1"/>
              </a:buClr>
              <a:buFont typeface="Wingdings" panose="05000000000000000000" pitchFamily="2" charset="2"/>
              <a:buChar char="n"/>
            </a:pPr>
            <a:r>
              <a:rPr kumimoji="1" lang="zh-CN" altLang="en-US" sz="2200">
                <a:latin typeface="Times New Roman" panose="02020603050405020304" pitchFamily="18" charset="0"/>
                <a:ea typeface="黑体" panose="02010609060101010101" pitchFamily="49" charset="-122"/>
                <a:cs typeface="Times New Roman" panose="02020603050405020304" pitchFamily="18" charset="0"/>
              </a:rPr>
              <a:t>定义：致癌是体细胞不受控制地生长。</a:t>
            </a:r>
          </a:p>
          <a:p>
            <a:pPr marL="342900" indent="-342900" algn="l">
              <a:lnSpc>
                <a:spcPct val="80000"/>
              </a:lnSpc>
              <a:spcBef>
                <a:spcPct val="50000"/>
              </a:spcBef>
              <a:buClr>
                <a:schemeClr val="tx1"/>
              </a:buClr>
              <a:buFont typeface="Wingdings" panose="05000000000000000000" pitchFamily="2" charset="2"/>
              <a:buChar char="n"/>
            </a:pPr>
            <a:r>
              <a:rPr kumimoji="1" lang="zh-CN" altLang="en-US" sz="2200">
                <a:latin typeface="Times New Roman" panose="02020603050405020304" pitchFamily="18" charset="0"/>
                <a:ea typeface="黑体" panose="02010609060101010101" pitchFamily="49" charset="-122"/>
                <a:cs typeface="Times New Roman" panose="02020603050405020304" pitchFamily="18" charset="0"/>
              </a:rPr>
              <a:t>分类：</a:t>
            </a:r>
          </a:p>
          <a:p>
            <a:pPr algn="l">
              <a:lnSpc>
                <a:spcPct val="110000"/>
              </a:lnSpc>
              <a:spcBef>
                <a:spcPct val="50000"/>
              </a:spcBef>
              <a:buClr>
                <a:srgbClr val="FF0000"/>
              </a:buClr>
            </a:pPr>
            <a:r>
              <a:rPr kumimoji="1"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致癌物根据性质可分为：</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物理性致癌物、化学性致癌物、生物性致癌物</a:t>
            </a:r>
          </a:p>
          <a:p>
            <a:pPr algn="l">
              <a:lnSpc>
                <a:spcPct val="110000"/>
              </a:lnSpc>
              <a:spcBef>
                <a:spcPct val="50000"/>
              </a:spcBef>
              <a:buClr>
                <a:srgbClr val="FF0000"/>
              </a:buClr>
            </a:pPr>
            <a:r>
              <a:rPr kumimoji="1"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化学致癌物的分类：</a:t>
            </a:r>
          </a:p>
          <a:p>
            <a:pPr algn="l">
              <a:lnSpc>
                <a:spcPct val="130000"/>
              </a:lnSpc>
              <a:spcBef>
                <a:spcPct val="50000"/>
              </a:spcBef>
              <a:buClr>
                <a:srgbClr val="FF0000"/>
              </a:buClr>
            </a:pPr>
            <a:r>
              <a:rPr kumimoji="1" lang="zh-CN" altLang="en-US" sz="2200">
                <a:latin typeface="Times New Roman" panose="02020603050405020304" pitchFamily="18" charset="0"/>
                <a:ea typeface="黑体" panose="02010609060101010101" pitchFamily="49" charset="-122"/>
                <a:cs typeface="Times New Roman" panose="02020603050405020304" pitchFamily="18" charset="0"/>
              </a:rPr>
              <a:t>    按照对人和动物致癌作用的不同， 可分为</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确证致癌物、可疑致癌物、潜在致癌物</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p>
          <a:p>
            <a:pPr algn="l">
              <a:lnSpc>
                <a:spcPct val="130000"/>
              </a:lnSpc>
              <a:spcBef>
                <a:spcPct val="0"/>
              </a:spcBef>
            </a:pPr>
            <a:r>
              <a:rPr kumimoji="1" lang="zh-CN" altLang="en-US" sz="2200">
                <a:solidFill>
                  <a:srgbClr val="00FF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200">
                <a:latin typeface="Times New Roman" panose="02020603050405020304" pitchFamily="18" charset="0"/>
                <a:ea typeface="黑体" panose="02010609060101010101" pitchFamily="49" charset="-122"/>
                <a:cs typeface="Times New Roman" panose="02020603050405020304" pitchFamily="18" charset="0"/>
              </a:rPr>
              <a:t>根据作用机理，分为遗传毒性致癌物和非遗传毒性致癌物。</a:t>
            </a:r>
          </a:p>
          <a:p>
            <a:pPr algn="l">
              <a:lnSpc>
                <a:spcPct val="80000"/>
              </a:lnSpc>
              <a:spcBef>
                <a:spcPct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 name="Text Box 5">
            <a:extLst>
              <a:ext uri="{FF2B5EF4-FFF2-40B4-BE49-F238E27FC236}">
                <a16:creationId xmlns:a16="http://schemas.microsoft.com/office/drawing/2014/main" id="{62BDF995-7BE0-FC04-56FF-E75E395A70D8}"/>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E0369C0-1CE7-DF9E-C46B-C1AACCE52DE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133</a:t>
            </a:fld>
            <a:endParaRPr lang="en-US" altLang="zh-CN" sz="1800">
              <a:solidFill>
                <a:schemeClr val="tx1"/>
              </a:solidFill>
            </a:endParaRPr>
          </a:p>
        </p:txBody>
      </p:sp>
      <p:sp>
        <p:nvSpPr>
          <p:cNvPr id="6" name="Rectangle 3">
            <a:extLst>
              <a:ext uri="{FF2B5EF4-FFF2-40B4-BE49-F238E27FC236}">
                <a16:creationId xmlns:a16="http://schemas.microsoft.com/office/drawing/2014/main" id="{8EB86B4A-8078-8124-8E9A-F91C9F8DCB4A}"/>
              </a:ext>
            </a:extLst>
          </p:cNvPr>
          <p:cNvSpPr txBox="1">
            <a:spLocks noChangeArrowheads="1"/>
          </p:cNvSpPr>
          <p:nvPr/>
        </p:nvSpPr>
        <p:spPr>
          <a:xfrm>
            <a:off x="551384" y="908720"/>
            <a:ext cx="2731741" cy="488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）致癌作用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Oval 4"/>
          <p:cNvSpPr>
            <a:spLocks noChangeArrowheads="1"/>
          </p:cNvSpPr>
          <p:nvPr/>
        </p:nvSpPr>
        <p:spPr bwMode="auto">
          <a:xfrm>
            <a:off x="1089818" y="2371016"/>
            <a:ext cx="1693863"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化学致癌物</a:t>
            </a:r>
          </a:p>
        </p:txBody>
      </p:sp>
      <p:sp>
        <p:nvSpPr>
          <p:cNvPr id="177156" name="Oval 5"/>
          <p:cNvSpPr>
            <a:spLocks noChangeArrowheads="1"/>
          </p:cNvSpPr>
          <p:nvPr/>
        </p:nvSpPr>
        <p:spPr bwMode="auto">
          <a:xfrm>
            <a:off x="3219451" y="1665288"/>
            <a:ext cx="2386013" cy="531812"/>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遗传毒性致癌物</a:t>
            </a:r>
          </a:p>
        </p:txBody>
      </p:sp>
      <p:sp>
        <p:nvSpPr>
          <p:cNvPr id="177157" name="Oval 6"/>
          <p:cNvSpPr>
            <a:spLocks noChangeArrowheads="1"/>
          </p:cNvSpPr>
          <p:nvPr/>
        </p:nvSpPr>
        <p:spPr bwMode="auto">
          <a:xfrm>
            <a:off x="3219451" y="3130550"/>
            <a:ext cx="2386013"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非遗传毒性致癌物</a:t>
            </a:r>
          </a:p>
        </p:txBody>
      </p:sp>
      <p:sp>
        <p:nvSpPr>
          <p:cNvPr id="177158" name="Oval 7"/>
          <p:cNvSpPr>
            <a:spLocks noChangeArrowheads="1"/>
          </p:cNvSpPr>
          <p:nvPr/>
        </p:nvSpPr>
        <p:spPr bwMode="auto">
          <a:xfrm>
            <a:off x="6051551" y="1341438"/>
            <a:ext cx="1693863"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直接致癌物</a:t>
            </a:r>
          </a:p>
        </p:txBody>
      </p:sp>
      <p:sp>
        <p:nvSpPr>
          <p:cNvPr id="177159" name="Oval 8"/>
          <p:cNvSpPr>
            <a:spLocks noChangeArrowheads="1"/>
          </p:cNvSpPr>
          <p:nvPr/>
        </p:nvSpPr>
        <p:spPr bwMode="auto">
          <a:xfrm>
            <a:off x="6051551" y="1884363"/>
            <a:ext cx="1693863"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间接致癌物</a:t>
            </a:r>
          </a:p>
        </p:txBody>
      </p:sp>
      <p:sp>
        <p:nvSpPr>
          <p:cNvPr id="177160" name="Oval 9"/>
          <p:cNvSpPr>
            <a:spLocks noChangeArrowheads="1"/>
          </p:cNvSpPr>
          <p:nvPr/>
        </p:nvSpPr>
        <p:spPr bwMode="auto">
          <a:xfrm>
            <a:off x="6113463" y="2630488"/>
            <a:ext cx="1693862" cy="531812"/>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促癌物</a:t>
            </a:r>
          </a:p>
        </p:txBody>
      </p:sp>
      <p:sp>
        <p:nvSpPr>
          <p:cNvPr id="177161" name="Oval 10"/>
          <p:cNvSpPr>
            <a:spLocks noChangeArrowheads="1"/>
          </p:cNvSpPr>
          <p:nvPr/>
        </p:nvSpPr>
        <p:spPr bwMode="auto">
          <a:xfrm>
            <a:off x="6113463" y="3198813"/>
            <a:ext cx="1693862"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助致癌物</a:t>
            </a:r>
          </a:p>
        </p:txBody>
      </p:sp>
      <p:sp>
        <p:nvSpPr>
          <p:cNvPr id="177162" name="Oval 11"/>
          <p:cNvSpPr>
            <a:spLocks noChangeArrowheads="1"/>
          </p:cNvSpPr>
          <p:nvPr/>
        </p:nvSpPr>
        <p:spPr bwMode="auto">
          <a:xfrm>
            <a:off x="6127751" y="3759200"/>
            <a:ext cx="1693863" cy="533400"/>
          </a:xfrm>
          <a:prstGeom prst="ellipse">
            <a:avLst/>
          </a:prstGeom>
          <a:noFill/>
          <a:ln w="12700">
            <a:solidFill>
              <a:schemeClr val="tx1"/>
            </a:solidFill>
            <a:round/>
          </a:ln>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固体致癌物</a:t>
            </a:r>
          </a:p>
        </p:txBody>
      </p:sp>
      <p:sp>
        <p:nvSpPr>
          <p:cNvPr id="177166" name="Text Box 15"/>
          <p:cNvSpPr txBox="1">
            <a:spLocks noChangeArrowheads="1"/>
          </p:cNvSpPr>
          <p:nvPr/>
        </p:nvSpPr>
        <p:spPr bwMode="auto">
          <a:xfrm>
            <a:off x="8040216" y="3273511"/>
            <a:ext cx="3024336" cy="371513"/>
          </a:xfrm>
          <a:prstGeom prst="rect">
            <a:avLst/>
          </a:prstGeom>
          <a:noFill/>
          <a:ln>
            <a:solidFill>
              <a:schemeClr val="tx1"/>
            </a:solidFill>
          </a:ln>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800">
                <a:solidFill>
                  <a:schemeClr val="tx1"/>
                </a:solidFill>
              </a:rPr>
              <a:t>二氧化硫 、乙醇、儿茶酚等</a:t>
            </a:r>
          </a:p>
        </p:txBody>
      </p:sp>
      <p:sp>
        <p:nvSpPr>
          <p:cNvPr id="177167" name="Text Box 20"/>
          <p:cNvSpPr txBox="1">
            <a:spLocks noChangeArrowheads="1"/>
          </p:cNvSpPr>
          <p:nvPr/>
        </p:nvSpPr>
        <p:spPr bwMode="auto">
          <a:xfrm>
            <a:off x="8040216" y="1406525"/>
            <a:ext cx="3024336" cy="369888"/>
          </a:xfrm>
          <a:prstGeom prst="rect">
            <a:avLst/>
          </a:prstGeom>
          <a:noFill/>
          <a:ln>
            <a:solidFill>
              <a:schemeClr val="tx1"/>
            </a:solid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800">
                <a:solidFill>
                  <a:schemeClr val="tx1"/>
                </a:solidFill>
                <a:latin typeface="宋体" panose="02010600030101010101" pitchFamily="2" charset="-122"/>
              </a:rPr>
              <a:t>双氯甲醚</a:t>
            </a:r>
          </a:p>
        </p:txBody>
      </p:sp>
      <p:sp>
        <p:nvSpPr>
          <p:cNvPr id="177168" name="Text Box 21"/>
          <p:cNvSpPr txBox="1">
            <a:spLocks noChangeArrowheads="1"/>
          </p:cNvSpPr>
          <p:nvPr/>
        </p:nvSpPr>
        <p:spPr bwMode="auto">
          <a:xfrm>
            <a:off x="8040216" y="1949450"/>
            <a:ext cx="3024336" cy="369888"/>
          </a:xfrm>
          <a:prstGeom prst="rect">
            <a:avLst/>
          </a:prstGeom>
          <a:noFill/>
          <a:ln>
            <a:solidFill>
              <a:schemeClr val="tx1"/>
            </a:solid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110000"/>
              </a:spcBef>
              <a:buClrTx/>
              <a:buSzTx/>
              <a:buFont typeface="Wingdings" panose="05000000000000000000" pitchFamily="2" charset="2"/>
              <a:buNone/>
            </a:pPr>
            <a:r>
              <a:rPr lang="zh-CN" altLang="en-US" sz="1800">
                <a:solidFill>
                  <a:schemeClr val="tx1"/>
                </a:solidFill>
                <a:latin typeface="宋体" panose="02010600030101010101" pitchFamily="2" charset="-122"/>
              </a:rPr>
              <a:t>苯并</a:t>
            </a:r>
            <a:r>
              <a:rPr lang="en-US" altLang="zh-CN" sz="1800">
                <a:solidFill>
                  <a:schemeClr val="tx1"/>
                </a:solidFill>
                <a:latin typeface="宋体" panose="02010600030101010101" pitchFamily="2" charset="-122"/>
              </a:rPr>
              <a:t>(</a:t>
            </a:r>
            <a:r>
              <a:rPr lang="en-US" altLang="zh-CN" sz="1800">
                <a:solidFill>
                  <a:schemeClr val="tx1"/>
                </a:solidFill>
                <a:latin typeface="Times New Roman" panose="02020603050405020304" pitchFamily="18" charset="0"/>
              </a:rPr>
              <a:t>a</a:t>
            </a:r>
            <a:r>
              <a:rPr lang="en-US" altLang="zh-CN" sz="1800">
                <a:solidFill>
                  <a:schemeClr val="tx1"/>
                </a:solidFill>
                <a:latin typeface="宋体" panose="02010600030101010101" pitchFamily="2" charset="-122"/>
              </a:rPr>
              <a:t>)</a:t>
            </a:r>
            <a:r>
              <a:rPr lang="zh-CN" altLang="en-US" sz="1800">
                <a:solidFill>
                  <a:schemeClr val="tx1"/>
                </a:solidFill>
                <a:latin typeface="宋体" panose="02010600030101010101" pitchFamily="2" charset="-122"/>
              </a:rPr>
              <a:t>芘</a:t>
            </a:r>
          </a:p>
        </p:txBody>
      </p:sp>
      <p:sp>
        <p:nvSpPr>
          <p:cNvPr id="177169" name="Text Box 22"/>
          <p:cNvSpPr txBox="1">
            <a:spLocks noChangeArrowheads="1"/>
          </p:cNvSpPr>
          <p:nvPr/>
        </p:nvSpPr>
        <p:spPr bwMode="auto">
          <a:xfrm>
            <a:off x="8040216" y="2699628"/>
            <a:ext cx="3024336" cy="369332"/>
          </a:xfrm>
          <a:prstGeom prst="rect">
            <a:avLst/>
          </a:prstGeom>
          <a:noFill/>
          <a:ln>
            <a:solidFill>
              <a:schemeClr val="tx1"/>
            </a:solid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110000"/>
              </a:spcBef>
              <a:buClrTx/>
              <a:buSzTx/>
              <a:buFont typeface="Wingdings" panose="05000000000000000000" pitchFamily="2" charset="2"/>
              <a:buNone/>
            </a:pPr>
            <a:r>
              <a:rPr lang="zh-CN" altLang="en-US" sz="1800">
                <a:solidFill>
                  <a:schemeClr val="tx1"/>
                </a:solidFill>
                <a:latin typeface="宋体" panose="02010600030101010101" pitchFamily="2" charset="-122"/>
              </a:rPr>
              <a:t>巴豆油中的巴豆醇二酯等</a:t>
            </a:r>
          </a:p>
        </p:txBody>
      </p:sp>
      <p:sp>
        <p:nvSpPr>
          <p:cNvPr id="177170" name="Text Box 23"/>
          <p:cNvSpPr txBox="1">
            <a:spLocks noChangeArrowheads="1"/>
          </p:cNvSpPr>
          <p:nvPr/>
        </p:nvSpPr>
        <p:spPr bwMode="auto">
          <a:xfrm>
            <a:off x="8040216" y="3840163"/>
            <a:ext cx="3024336" cy="368300"/>
          </a:xfrm>
          <a:prstGeom prst="rect">
            <a:avLst/>
          </a:prstGeom>
          <a:noFill/>
          <a:ln>
            <a:solidFill>
              <a:schemeClr val="tx1"/>
            </a:solid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宋体" panose="02010600030101010101" pitchFamily="2" charset="-122"/>
              </a:rPr>
              <a:t>石棉、塑料</a:t>
            </a:r>
          </a:p>
        </p:txBody>
      </p:sp>
      <p:sp>
        <p:nvSpPr>
          <p:cNvPr id="177171" name="Rectangle 2"/>
          <p:cNvSpPr>
            <a:spLocks noChangeArrowheads="1"/>
          </p:cNvSpPr>
          <p:nvPr/>
        </p:nvSpPr>
        <p:spPr bwMode="auto">
          <a:xfrm>
            <a:off x="1055440" y="4470317"/>
            <a:ext cx="10009112" cy="2057400"/>
          </a:xfrm>
          <a:prstGeom prst="rect">
            <a:avLst/>
          </a:prstGeom>
          <a:noFill/>
          <a:ln w="19050">
            <a:solidFill>
              <a:schemeClr val="tx1"/>
            </a:solidFill>
            <a:prstDash val="dash"/>
            <a:miter lim="800000"/>
          </a:ln>
        </p:spPr>
        <p:txBody>
          <a:bodyPr/>
          <a:lstStyle>
            <a:lvl1pPr marL="532130" indent="-53213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gn="just">
              <a:lnSpc>
                <a:spcPct val="130000"/>
              </a:lnSpc>
              <a:spcBef>
                <a:spcPct val="0"/>
              </a:spcBef>
              <a:buClr>
                <a:schemeClr val="tx1"/>
              </a:buClr>
              <a:buFont typeface="Wingdings" panose="05000000000000000000" pitchFamily="2" charset="2"/>
              <a:buChar char="l"/>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第一是引发阶段。直接致癌物或间接致癌物的终致癌物，引起</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基因突变。</a:t>
            </a:r>
            <a:endPar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30000"/>
              </a:lnSpc>
              <a:spcBef>
                <a:spcPct val="0"/>
              </a:spcBef>
              <a:buClr>
                <a:schemeClr val="tx1"/>
              </a:buClr>
              <a:buFont typeface="Wingdings" panose="05000000000000000000" pitchFamily="2" charset="2"/>
              <a:buChar char="l"/>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第二是促长阶段。主要是突变细胞改变了遗传信息的表达，增殖成为肿瘤，其中恶性肿瘤还会向机体其他部位扩散。</a:t>
            </a:r>
            <a:endPar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30000"/>
              </a:lnSpc>
              <a:spcBef>
                <a:spcPct val="0"/>
              </a:spcBef>
              <a:buClr>
                <a:schemeClr val="tx1"/>
              </a:buClr>
              <a:buFont typeface="Wingdings" panose="05000000000000000000" pitchFamily="2" charset="2"/>
              <a:buChar char="l"/>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直接</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间接致癌物的终致癌物都是亲电试剂，而</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碱基的</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原子富电子，因此能通过共价结合引起</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突变。</a:t>
            </a:r>
          </a:p>
        </p:txBody>
      </p:sp>
      <p:sp>
        <p:nvSpPr>
          <p:cNvPr id="177172" name="Rectangle 3"/>
          <p:cNvSpPr>
            <a:spLocks noChangeArrowheads="1"/>
          </p:cNvSpPr>
          <p:nvPr/>
        </p:nvSpPr>
        <p:spPr bwMode="auto">
          <a:xfrm>
            <a:off x="1058863" y="908720"/>
            <a:ext cx="2805112" cy="43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Tx/>
              <a:buSzTx/>
            </a:pPr>
            <a:r>
              <a:rPr lang="zh-CN" altLang="en-US" sz="2200">
                <a:solidFill>
                  <a:schemeClr val="tx1"/>
                </a:solidFill>
                <a:latin typeface="黑体" panose="02010609060101010101" pitchFamily="49" charset="-122"/>
                <a:ea typeface="黑体" panose="02010609060101010101" pitchFamily="49" charset="-122"/>
              </a:rPr>
              <a:t>致癌作用机理</a:t>
            </a:r>
          </a:p>
        </p:txBody>
      </p:sp>
      <p:cxnSp>
        <p:nvCxnSpPr>
          <p:cNvPr id="177174" name="直接箭头连接符 2"/>
          <p:cNvCxnSpPr>
            <a:cxnSpLocks noChangeShapeType="1"/>
          </p:cNvCxnSpPr>
          <p:nvPr/>
        </p:nvCxnSpPr>
        <p:spPr bwMode="auto">
          <a:xfrm>
            <a:off x="3863975" y="2268538"/>
            <a:ext cx="0" cy="7429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77175" name="文本框 3"/>
          <p:cNvSpPr txBox="1">
            <a:spLocks noChangeArrowheads="1"/>
          </p:cNvSpPr>
          <p:nvPr/>
        </p:nvSpPr>
        <p:spPr bwMode="auto">
          <a:xfrm>
            <a:off x="3927477" y="2303815"/>
            <a:ext cx="1197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是否与</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反应</a:t>
            </a:r>
          </a:p>
        </p:txBody>
      </p:sp>
      <p:sp>
        <p:nvSpPr>
          <p:cNvPr id="2" name="Text Box 5">
            <a:extLst>
              <a:ext uri="{FF2B5EF4-FFF2-40B4-BE49-F238E27FC236}">
                <a16:creationId xmlns:a16="http://schemas.microsoft.com/office/drawing/2014/main" id="{F44B184A-5B15-18FA-6172-8A8F7695271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F030227-CA5E-C62E-E51D-91653CBB8EDE}"/>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134</a:t>
            </a:fld>
            <a:endParaRPr lang="en-US" altLang="zh-CN" sz="1800">
              <a:solidFill>
                <a:schemeClr val="tx1"/>
              </a:solidFill>
            </a:endParaRPr>
          </a:p>
        </p:txBody>
      </p:sp>
      <p:cxnSp>
        <p:nvCxnSpPr>
          <p:cNvPr id="5" name="直接连接符 4">
            <a:extLst>
              <a:ext uri="{FF2B5EF4-FFF2-40B4-BE49-F238E27FC236}">
                <a16:creationId xmlns:a16="http://schemas.microsoft.com/office/drawing/2014/main" id="{90063447-6F1C-6C1D-38ED-5DC48F64E4BB}"/>
              </a:ext>
            </a:extLst>
          </p:cNvPr>
          <p:cNvCxnSpPr>
            <a:stCxn id="177155" idx="6"/>
            <a:endCxn id="177156" idx="2"/>
          </p:cNvCxnSpPr>
          <p:nvPr/>
        </p:nvCxnSpPr>
        <p:spPr>
          <a:xfrm flipV="1">
            <a:off x="2783681" y="1931194"/>
            <a:ext cx="435770" cy="706522"/>
          </a:xfrm>
          <a:prstGeom prst="line">
            <a:avLst/>
          </a:prstGeom>
          <a:ln w="9525"/>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id="{635CDAAA-C66E-1BBC-2F57-150848E366C8}"/>
              </a:ext>
            </a:extLst>
          </p:cNvPr>
          <p:cNvCxnSpPr>
            <a:cxnSpLocks/>
            <a:stCxn id="177155" idx="6"/>
            <a:endCxn id="177157" idx="2"/>
          </p:cNvCxnSpPr>
          <p:nvPr/>
        </p:nvCxnSpPr>
        <p:spPr>
          <a:xfrm>
            <a:off x="2783681" y="2637716"/>
            <a:ext cx="435770" cy="759534"/>
          </a:xfrm>
          <a:prstGeom prst="line">
            <a:avLst/>
          </a:prstGeom>
          <a:ln w="9525"/>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5A462B10-FC7A-A9B0-6A69-C8C33533BA7D}"/>
              </a:ext>
            </a:extLst>
          </p:cNvPr>
          <p:cNvCxnSpPr>
            <a:cxnSpLocks/>
            <a:stCxn id="177156" idx="6"/>
            <a:endCxn id="177158" idx="2"/>
          </p:cNvCxnSpPr>
          <p:nvPr/>
        </p:nvCxnSpPr>
        <p:spPr>
          <a:xfrm flipV="1">
            <a:off x="5605464" y="1608138"/>
            <a:ext cx="446087" cy="323056"/>
          </a:xfrm>
          <a:prstGeom prst="line">
            <a:avLst/>
          </a:prstGeom>
          <a:ln w="9525"/>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F5B5E9CE-2A32-B384-F82F-A0CF4A65184B}"/>
              </a:ext>
            </a:extLst>
          </p:cNvPr>
          <p:cNvCxnSpPr>
            <a:cxnSpLocks/>
            <a:stCxn id="177156" idx="6"/>
            <a:endCxn id="177159" idx="2"/>
          </p:cNvCxnSpPr>
          <p:nvPr/>
        </p:nvCxnSpPr>
        <p:spPr>
          <a:xfrm>
            <a:off x="5605464" y="1931194"/>
            <a:ext cx="446087" cy="219869"/>
          </a:xfrm>
          <a:prstGeom prst="line">
            <a:avLst/>
          </a:prstGeom>
          <a:ln w="9525"/>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A91E77B7-321C-7730-E46D-561B66DC637C}"/>
              </a:ext>
            </a:extLst>
          </p:cNvPr>
          <p:cNvCxnSpPr>
            <a:cxnSpLocks/>
            <a:stCxn id="177157" idx="6"/>
            <a:endCxn id="177160" idx="2"/>
          </p:cNvCxnSpPr>
          <p:nvPr/>
        </p:nvCxnSpPr>
        <p:spPr>
          <a:xfrm flipV="1">
            <a:off x="5605464" y="2896394"/>
            <a:ext cx="507999" cy="500856"/>
          </a:xfrm>
          <a:prstGeom prst="line">
            <a:avLst/>
          </a:prstGeom>
          <a:ln w="9525"/>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4A4E619F-6BFE-7D05-B116-9B0BF063266C}"/>
              </a:ext>
            </a:extLst>
          </p:cNvPr>
          <p:cNvCxnSpPr>
            <a:cxnSpLocks/>
            <a:stCxn id="177157" idx="6"/>
            <a:endCxn id="177162" idx="2"/>
          </p:cNvCxnSpPr>
          <p:nvPr/>
        </p:nvCxnSpPr>
        <p:spPr>
          <a:xfrm>
            <a:off x="5605464" y="3397250"/>
            <a:ext cx="522287" cy="628650"/>
          </a:xfrm>
          <a:prstGeom prst="line">
            <a:avLst/>
          </a:prstGeom>
          <a:ln w="952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1A0980C4-5FAC-52B8-B7C1-5A5D2B76C436}"/>
              </a:ext>
            </a:extLst>
          </p:cNvPr>
          <p:cNvCxnSpPr>
            <a:cxnSpLocks/>
            <a:stCxn id="177157" idx="6"/>
            <a:endCxn id="177161" idx="2"/>
          </p:cNvCxnSpPr>
          <p:nvPr/>
        </p:nvCxnSpPr>
        <p:spPr>
          <a:xfrm>
            <a:off x="5605464" y="3397250"/>
            <a:ext cx="507999" cy="68263"/>
          </a:xfrm>
          <a:prstGeom prst="line">
            <a:avLst/>
          </a:prstGeom>
          <a:ln w="9525"/>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5"/>
          <p:cNvSpPr>
            <a:spLocks noChangeArrowheads="1"/>
          </p:cNvSpPr>
          <p:nvPr/>
        </p:nvSpPr>
        <p:spPr bwMode="auto">
          <a:xfrm>
            <a:off x="983432" y="1605075"/>
            <a:ext cx="1036915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人或动物在胚胎发育过程中由于各种原因所形成的形态结构异常，称为先天性畸形或畸胎。</a:t>
            </a:r>
          </a:p>
        </p:txBody>
      </p:sp>
      <p:sp>
        <p:nvSpPr>
          <p:cNvPr id="179205" name="文本框 1"/>
          <p:cNvSpPr txBox="1">
            <a:spLocks noChangeArrowheads="1"/>
          </p:cNvSpPr>
          <p:nvPr/>
        </p:nvSpPr>
        <p:spPr bwMode="auto">
          <a:xfrm>
            <a:off x="1001162" y="3107913"/>
            <a:ext cx="10341293" cy="225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致畸物干扰生殖细胞遗传物质的合成；</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致畸物引起染色体数目改变（缺失或过多）；</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致畸物抑制酶的活性；</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致畸物使胎儿失去必需物质（如维生素），从而干扰了向胎儿的能量供给或改变了</a:t>
            </a:r>
          </a:p>
          <a:p>
            <a:pPr>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胎盘细胞膜的通透性。</a:t>
            </a:r>
          </a:p>
        </p:txBody>
      </p:sp>
      <p:sp>
        <p:nvSpPr>
          <p:cNvPr id="179206" name="文本框 2"/>
          <p:cNvSpPr txBox="1">
            <a:spLocks noChangeArrowheads="1"/>
          </p:cNvSpPr>
          <p:nvPr/>
        </p:nvSpPr>
        <p:spPr bwMode="auto">
          <a:xfrm>
            <a:off x="1001841" y="2580537"/>
            <a:ext cx="21755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285750" indent="-285750">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可能的机制：</a:t>
            </a:r>
          </a:p>
        </p:txBody>
      </p:sp>
      <p:sp>
        <p:nvSpPr>
          <p:cNvPr id="2" name="Text Box 5">
            <a:extLst>
              <a:ext uri="{FF2B5EF4-FFF2-40B4-BE49-F238E27FC236}">
                <a16:creationId xmlns:a16="http://schemas.microsoft.com/office/drawing/2014/main" id="{E2F60202-AED1-E5E4-2C55-016F6DFA146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DADCCC9-7E5D-356B-A219-37703E8E04C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135</a:t>
            </a:fld>
            <a:endParaRPr lang="en-US" altLang="zh-CN" sz="1800">
              <a:solidFill>
                <a:schemeClr val="tx1"/>
              </a:solidFill>
            </a:endParaRPr>
          </a:p>
        </p:txBody>
      </p:sp>
      <p:sp>
        <p:nvSpPr>
          <p:cNvPr id="4" name="Rectangle 3">
            <a:extLst>
              <a:ext uri="{FF2B5EF4-FFF2-40B4-BE49-F238E27FC236}">
                <a16:creationId xmlns:a16="http://schemas.microsoft.com/office/drawing/2014/main" id="{FEE79D20-DFA6-9CCD-3BFD-FB3E5052EBAD}"/>
              </a:ext>
            </a:extLst>
          </p:cNvPr>
          <p:cNvSpPr txBox="1">
            <a:spLocks noChangeArrowheads="1"/>
          </p:cNvSpPr>
          <p:nvPr/>
        </p:nvSpPr>
        <p:spPr>
          <a:xfrm>
            <a:off x="551384" y="908720"/>
            <a:ext cx="2731741" cy="488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）致畸作用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2"/>
          <p:cNvSpPr txBox="1">
            <a:spLocks noChangeArrowheads="1"/>
          </p:cNvSpPr>
          <p:nvPr/>
        </p:nvSpPr>
        <p:spPr bwMode="auto">
          <a:xfrm>
            <a:off x="911424" y="1484784"/>
            <a:ext cx="10585176" cy="317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eaLnBrk="1" hangingPunct="1">
              <a:lnSpc>
                <a:spcPct val="130000"/>
              </a:lnSpc>
              <a:spcBef>
                <a:spcPts val="0"/>
              </a:spcBef>
              <a:buClrTx/>
              <a:buSzTx/>
            </a:pP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概念：环境内分泌干扰物质是指环境中存在的能干扰人类或野生动物内分泌系统诸环节并导致异常效应的物质。</a:t>
            </a:r>
          </a:p>
          <a:p>
            <a:pPr marL="0" eaLnBrk="1" hangingPunct="1">
              <a:lnSpc>
                <a:spcPct val="130000"/>
              </a:lnSpc>
              <a:spcBef>
                <a:spcPts val="0"/>
              </a:spcBef>
              <a:buClrTx/>
              <a:buSzTx/>
            </a:pP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作用机制</a:t>
            </a:r>
          </a:p>
          <a:p>
            <a:pPr marL="0" eaLnBrk="1" hangingPunct="1">
              <a:lnSpc>
                <a:spcPct val="130000"/>
              </a:lnSpc>
              <a:spcBef>
                <a:spcPts val="0"/>
              </a:spcBef>
              <a:buClrTx/>
              <a:buSzTx/>
              <a:buFontTx/>
              <a:buNone/>
            </a:pP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① 受体介导反应；</a:t>
            </a:r>
            <a:endPar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0">
              <a:lnSpc>
                <a:spcPct val="130000"/>
              </a:lnSpc>
              <a:spcBef>
                <a:spcPts val="0"/>
              </a:spcBef>
              <a:buClrTx/>
              <a:buSzTx/>
              <a:buNone/>
            </a:pP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② 非受体介导反应；</a:t>
            </a:r>
          </a:p>
          <a:p>
            <a:pPr marL="0" eaLnBrk="1" hangingPunct="1">
              <a:lnSpc>
                <a:spcPct val="130000"/>
              </a:lnSpc>
              <a:spcBef>
                <a:spcPts val="0"/>
              </a:spcBef>
              <a:buClrTx/>
              <a:buSzTx/>
              <a:buFontTx/>
              <a:buNone/>
            </a:pP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③ 活性氧氧化损伤；</a:t>
            </a:r>
            <a:endPar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0" eaLnBrk="1" hangingPunct="1">
              <a:lnSpc>
                <a:spcPct val="130000"/>
              </a:lnSpc>
              <a:spcBef>
                <a:spcPts val="0"/>
              </a:spcBef>
              <a:buClrTx/>
              <a:buSzTx/>
              <a:buFontTx/>
              <a:buNone/>
            </a:pPr>
            <a:r>
              <a:rPr kumimoji="1"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kumimoji="1"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④ 影响内分泌系统与其他系统的调控作用。</a:t>
            </a:r>
          </a:p>
        </p:txBody>
      </p:sp>
      <p:sp>
        <p:nvSpPr>
          <p:cNvPr id="2" name="Text Box 5">
            <a:extLst>
              <a:ext uri="{FF2B5EF4-FFF2-40B4-BE49-F238E27FC236}">
                <a16:creationId xmlns:a16="http://schemas.microsoft.com/office/drawing/2014/main" id="{45DBA398-F69B-845A-AAB6-E51E38A4FC0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E643CB1-5688-CF72-B17D-0E9BF4EC9E9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136</a:t>
            </a:fld>
            <a:endParaRPr lang="en-US" altLang="zh-CN" sz="1800">
              <a:solidFill>
                <a:schemeClr val="tx1"/>
              </a:solidFill>
            </a:endParaRPr>
          </a:p>
        </p:txBody>
      </p:sp>
      <p:sp>
        <p:nvSpPr>
          <p:cNvPr id="5" name="Rectangle 3">
            <a:extLst>
              <a:ext uri="{FF2B5EF4-FFF2-40B4-BE49-F238E27FC236}">
                <a16:creationId xmlns:a16="http://schemas.microsoft.com/office/drawing/2014/main" id="{F964D308-43EF-49CA-EF83-11BBA433092C}"/>
              </a:ext>
            </a:extLst>
          </p:cNvPr>
          <p:cNvSpPr txBox="1">
            <a:spLocks noChangeArrowheads="1"/>
          </p:cNvSpPr>
          <p:nvPr/>
        </p:nvSpPr>
        <p:spPr>
          <a:xfrm>
            <a:off x="551384" y="908720"/>
            <a:ext cx="4104456" cy="4889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）污染物的内分泌干扰作用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9A31-79E3-5585-B1C9-27CB4F83A05A}"/>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C6493B9F-16A5-C6B6-AFF2-AD1568EF68D1}"/>
              </a:ext>
            </a:extLst>
          </p:cNvPr>
          <p:cNvSpPr>
            <a:spLocks noGrp="1" noRot="1" noChangeArrowheads="1"/>
          </p:cNvSpPr>
          <p:nvPr>
            <p:ph type="ctrTitle"/>
          </p:nvPr>
        </p:nvSpPr>
        <p:spPr>
          <a:xfrm>
            <a:off x="407368" y="1740867"/>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第四节 污染物质的毒性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C78D414B-6733-DBE3-C8AD-7FD2747E248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137</a:t>
            </a:fld>
            <a:endParaRPr lang="en-US" altLang="zh-CN" sz="1800">
              <a:solidFill>
                <a:schemeClr val="tx1"/>
              </a:solidFill>
            </a:endParaRPr>
          </a:p>
        </p:txBody>
      </p:sp>
      <p:sp>
        <p:nvSpPr>
          <p:cNvPr id="4" name="Text Box 5">
            <a:extLst>
              <a:ext uri="{FF2B5EF4-FFF2-40B4-BE49-F238E27FC236}">
                <a16:creationId xmlns:a16="http://schemas.microsoft.com/office/drawing/2014/main" id="{62F13822-A9CB-240B-BE55-FE38E97AB2A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grpSp>
        <p:nvGrpSpPr>
          <p:cNvPr id="7" name="组合 6">
            <a:extLst>
              <a:ext uri="{FF2B5EF4-FFF2-40B4-BE49-F238E27FC236}">
                <a16:creationId xmlns:a16="http://schemas.microsoft.com/office/drawing/2014/main" id="{2D4FC56C-F0BD-1581-71EE-A3D9D4E2EF2A}"/>
              </a:ext>
            </a:extLst>
          </p:cNvPr>
          <p:cNvGrpSpPr/>
          <p:nvPr/>
        </p:nvGrpSpPr>
        <p:grpSpPr>
          <a:xfrm>
            <a:off x="1343472" y="2327628"/>
            <a:ext cx="9721080" cy="3559821"/>
            <a:chOff x="623392" y="2132856"/>
            <a:chExt cx="9721080" cy="3559821"/>
          </a:xfrm>
        </p:grpSpPr>
        <p:sp>
          <p:nvSpPr>
            <p:cNvPr id="73732" name="Text Box 4">
              <a:extLst>
                <a:ext uri="{FF2B5EF4-FFF2-40B4-BE49-F238E27FC236}">
                  <a16:creationId xmlns:a16="http://schemas.microsoft.com/office/drawing/2014/main" id="{523526D9-9029-025A-D24A-2F24466485E6}"/>
                </a:ext>
              </a:extLst>
            </p:cNvPr>
            <p:cNvSpPr txBox="1">
              <a:spLocks noChangeArrowheads="1"/>
            </p:cNvSpPr>
            <p:nvPr/>
          </p:nvSpPr>
          <p:spPr bwMode="auto">
            <a:xfrm>
              <a:off x="623392" y="2132856"/>
              <a:ext cx="9721080" cy="35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3000"/>
                <a:t>4.1 </a:t>
              </a:r>
              <a:r>
                <a:rPr lang="zh-CN" altLang="en-US" sz="3000"/>
                <a:t>毒物</a:t>
              </a:r>
              <a:r>
                <a:rPr lang="en-US" altLang="zh-CN" sz="3000"/>
                <a:t> </a:t>
              </a:r>
              <a:r>
                <a:rPr lang="en-US" altLang="zh-CN" sz="2400">
                  <a:solidFill>
                    <a:schemeClr val="tx1"/>
                  </a:solidFill>
                </a:rPr>
                <a:t>Toxicant</a:t>
              </a:r>
            </a:p>
            <a:p>
              <a:pPr>
                <a:lnSpc>
                  <a:spcPct val="150000"/>
                </a:lnSpc>
              </a:pPr>
              <a:r>
                <a:rPr lang="en-US" altLang="zh-CN" sz="3000"/>
                <a:t>4.2 </a:t>
              </a:r>
              <a:r>
                <a:rPr lang="zh-CN" altLang="en-US" sz="3000"/>
                <a:t>毒物的毒性</a:t>
              </a:r>
              <a:r>
                <a:rPr lang="en-US" altLang="zh-CN" sz="3000"/>
                <a:t> </a:t>
              </a:r>
              <a:r>
                <a:rPr lang="en-US" altLang="zh-CN" sz="2200">
                  <a:solidFill>
                    <a:schemeClr val="tx1"/>
                  </a:solidFill>
                </a:rPr>
                <a:t>Toxicity of Toxicant</a:t>
              </a:r>
            </a:p>
            <a:p>
              <a:pPr>
                <a:lnSpc>
                  <a:spcPct val="150000"/>
                </a:lnSpc>
              </a:pPr>
              <a:r>
                <a:rPr lang="en-US" altLang="zh-CN" sz="3000"/>
                <a:t>4.3 </a:t>
              </a:r>
              <a:r>
                <a:rPr lang="zh-CN" altLang="en-US" sz="3000"/>
                <a:t>毒作用的过程</a:t>
              </a:r>
              <a:r>
                <a:rPr lang="en-US" altLang="zh-CN" sz="3000"/>
                <a:t> </a:t>
              </a:r>
              <a:r>
                <a:rPr lang="en-US" altLang="zh-CN" sz="2200">
                  <a:solidFill>
                    <a:schemeClr val="tx1"/>
                  </a:solidFill>
                </a:rPr>
                <a:t>The process of toxic effects</a:t>
              </a:r>
            </a:p>
            <a:p>
              <a:pPr>
                <a:lnSpc>
                  <a:spcPct val="150000"/>
                </a:lnSpc>
              </a:pPr>
              <a:r>
                <a:rPr lang="en-US" altLang="zh-CN" sz="3200"/>
                <a:t>4.4 </a:t>
              </a:r>
              <a:r>
                <a:rPr lang="zh-CN" altLang="en-US" sz="3200"/>
                <a:t>毒作用的生物化学机制 </a:t>
              </a:r>
              <a:r>
                <a:rPr lang="en-US" altLang="zh-CN" sz="2200">
                  <a:solidFill>
                    <a:schemeClr val="tx1"/>
                  </a:solidFill>
                </a:rPr>
                <a:t>Biochemical mechanism of toxic effects</a:t>
              </a:r>
            </a:p>
            <a:p>
              <a:pPr>
                <a:lnSpc>
                  <a:spcPct val="150000"/>
                </a:lnSpc>
              </a:pPr>
              <a:r>
                <a:rPr lang="en-US" altLang="zh-CN" sz="3200"/>
                <a:t>4.5 </a:t>
              </a:r>
              <a:r>
                <a:rPr lang="zh-CN" altLang="en-US" sz="3200"/>
                <a:t>毒物的联合作用 </a:t>
              </a:r>
              <a:r>
                <a:rPr lang="en-US" altLang="zh-CN" sz="2200">
                  <a:solidFill>
                    <a:schemeClr val="tx1"/>
                  </a:solidFill>
                </a:rPr>
                <a:t>The combined effect of toxins</a:t>
              </a:r>
              <a:endParaRPr lang="en-US" altLang="zh-CN" sz="2200"/>
            </a:p>
          </p:txBody>
        </p:sp>
        <p:sp>
          <p:nvSpPr>
            <p:cNvPr id="2" name="Line 9">
              <a:extLst>
                <a:ext uri="{FF2B5EF4-FFF2-40B4-BE49-F238E27FC236}">
                  <a16:creationId xmlns:a16="http://schemas.microsoft.com/office/drawing/2014/main" id="{2A10D85C-B036-0F67-BDCF-4770CB030878}"/>
                </a:ext>
              </a:extLst>
            </p:cNvPr>
            <p:cNvSpPr>
              <a:spLocks noChangeShapeType="1"/>
            </p:cNvSpPr>
            <p:nvPr/>
          </p:nvSpPr>
          <p:spPr bwMode="auto">
            <a:xfrm>
              <a:off x="695400" y="5682500"/>
              <a:ext cx="71287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42481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182B-D691-B90E-BDE0-CEF708B96C47}"/>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09D5231F-7EF6-FF16-488A-12C7FC6068A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C03084A-43AF-1622-1C75-54B77753D63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138</a:t>
            </a:fld>
            <a:endParaRPr lang="en-US" altLang="zh-CN" sz="1800">
              <a:solidFill>
                <a:schemeClr val="tx1"/>
              </a:solidFill>
            </a:endParaRPr>
          </a:p>
        </p:txBody>
      </p:sp>
      <p:sp>
        <p:nvSpPr>
          <p:cNvPr id="5" name="文本框 4">
            <a:extLst>
              <a:ext uri="{FF2B5EF4-FFF2-40B4-BE49-F238E27FC236}">
                <a16:creationId xmlns:a16="http://schemas.microsoft.com/office/drawing/2014/main" id="{FF23642C-667F-C558-1136-CFD4146812D7}"/>
              </a:ext>
            </a:extLst>
          </p:cNvPr>
          <p:cNvSpPr txBox="1"/>
          <p:nvPr/>
        </p:nvSpPr>
        <p:spPr>
          <a:xfrm>
            <a:off x="767408" y="1700808"/>
            <a:ext cx="10657184" cy="1350306"/>
          </a:xfrm>
          <a:prstGeom prst="rect">
            <a:avLst/>
          </a:prstGeom>
          <a:noFill/>
        </p:spPr>
        <p:txBody>
          <a:bodyPr wrap="square">
            <a:spAutoFit/>
          </a:bodyPr>
          <a:lstStyle/>
          <a:p>
            <a:pPr algn="l">
              <a:lnSpc>
                <a:spcPct val="130000"/>
              </a:lnSpc>
            </a:pPr>
            <a:r>
              <a:rPr lang="zh-CN" altLang="en-US" sz="2200" i="0" u="none" strike="noStrike" baseline="0">
                <a:latin typeface="黑体" panose="02010609060101010101" pitchFamily="49" charset="-122"/>
                <a:ea typeface="黑体" panose="02010609060101010101" pitchFamily="49" charset="-122"/>
              </a:rPr>
              <a:t>（</a:t>
            </a:r>
            <a:r>
              <a:rPr lang="en-US" altLang="zh-CN" sz="2200" i="0" u="none" strike="noStrike" baseline="0">
                <a:latin typeface="黑体" panose="02010609060101010101" pitchFamily="49" charset="-122"/>
                <a:ea typeface="黑体" panose="02010609060101010101" pitchFamily="49" charset="-122"/>
              </a:rPr>
              <a:t>1</a:t>
            </a:r>
            <a:r>
              <a:rPr lang="zh-CN" altLang="en-US" sz="2200" i="0" u="none" strike="noStrike" baseline="0">
                <a:latin typeface="黑体" panose="02010609060101010101" pitchFamily="49" charset="-122"/>
                <a:ea typeface="黑体" panose="02010609060101010101" pitchFamily="49" charset="-122"/>
              </a:rPr>
              <a:t>）</a:t>
            </a:r>
            <a:r>
              <a:rPr lang="zh-CN" altLang="en-US" sz="2200" i="0" u="none" strike="noStrike" baseline="0">
                <a:solidFill>
                  <a:srgbClr val="FF0000"/>
                </a:solidFill>
                <a:latin typeface="黑体" panose="02010609060101010101" pitchFamily="49" charset="-122"/>
                <a:ea typeface="黑体" panose="02010609060101010101" pitchFamily="49" charset="-122"/>
              </a:rPr>
              <a:t>概念：</a:t>
            </a:r>
            <a:r>
              <a:rPr lang="zh-CN" altLang="en-US" sz="2200" i="0" u="none" strike="noStrike" baseline="0">
                <a:latin typeface="黑体" panose="02010609060101010101" pitchFamily="49" charset="-122"/>
                <a:ea typeface="黑体" panose="02010609060101010101" pitchFamily="49" charset="-122"/>
              </a:rPr>
              <a:t>两种或两种以上的毒物，同时作用于机体所产生的综合毒性称为毒物的联合作用。</a:t>
            </a:r>
            <a:endParaRPr lang="en-US" altLang="zh-CN" sz="2200" i="0" u="none" strike="noStrike" baseline="0">
              <a:latin typeface="黑体" panose="02010609060101010101" pitchFamily="49" charset="-122"/>
              <a:ea typeface="黑体" panose="02010609060101010101" pitchFamily="49" charset="-122"/>
            </a:endParaRPr>
          </a:p>
          <a:p>
            <a:pPr algn="l">
              <a:lnSpc>
                <a:spcPct val="130000"/>
              </a:lnSpc>
            </a:pPr>
            <a:r>
              <a:rPr lang="zh-CN" altLang="en-US" sz="2200" i="0" u="none" strike="noStrike" baseline="0">
                <a:latin typeface="黑体" panose="02010609060101010101" pitchFamily="49" charset="-122"/>
                <a:ea typeface="黑体" panose="02010609060101010101" pitchFamily="49" charset="-122"/>
              </a:rPr>
              <a:t>（</a:t>
            </a:r>
            <a:r>
              <a:rPr lang="en-US" altLang="zh-CN" sz="2200" i="0" u="none" strike="noStrike" baseline="0">
                <a:latin typeface="黑体" panose="02010609060101010101" pitchFamily="49" charset="-122"/>
                <a:ea typeface="黑体" panose="02010609060101010101" pitchFamily="49" charset="-122"/>
              </a:rPr>
              <a:t>2</a:t>
            </a:r>
            <a:r>
              <a:rPr lang="zh-CN" altLang="en-US" sz="2200" i="0" u="none" strike="noStrike" baseline="0">
                <a:latin typeface="黑体" panose="02010609060101010101" pitchFamily="49" charset="-122"/>
                <a:ea typeface="黑体" panose="02010609060101010101" pitchFamily="49" charset="-122"/>
              </a:rPr>
              <a:t>）</a:t>
            </a:r>
            <a:r>
              <a:rPr lang="zh-CN" altLang="en-US" sz="2200" i="0" u="none" strike="noStrike" baseline="0">
                <a:solidFill>
                  <a:srgbClr val="FF0000"/>
                </a:solidFill>
                <a:latin typeface="黑体" panose="02010609060101010101" pitchFamily="49" charset="-122"/>
                <a:ea typeface="黑体" panose="02010609060101010101" pitchFamily="49" charset="-122"/>
              </a:rPr>
              <a:t>毒物的联合作用通常分为四类：</a:t>
            </a:r>
            <a:endParaRPr lang="en-US" altLang="zh-CN" sz="2200" i="0" u="none" strike="noStrike" baseline="0">
              <a:solidFill>
                <a:srgbClr val="FF0000"/>
              </a:solidFill>
              <a:latin typeface="黑体" panose="02010609060101010101" pitchFamily="49" charset="-122"/>
              <a:ea typeface="黑体" panose="02010609060101010101" pitchFamily="49" charset="-122"/>
            </a:endParaRPr>
          </a:p>
        </p:txBody>
      </p:sp>
      <p:sp>
        <p:nvSpPr>
          <p:cNvPr id="6" name="Rectangle 4">
            <a:extLst>
              <a:ext uri="{FF2B5EF4-FFF2-40B4-BE49-F238E27FC236}">
                <a16:creationId xmlns:a16="http://schemas.microsoft.com/office/drawing/2014/main" id="{52B633E2-8127-E602-E9C0-B1F22726DB5F}"/>
              </a:ext>
            </a:extLst>
          </p:cNvPr>
          <p:cNvSpPr>
            <a:spLocks noChangeArrowheads="1"/>
          </p:cNvSpPr>
          <p:nvPr/>
        </p:nvSpPr>
        <p:spPr bwMode="auto">
          <a:xfrm>
            <a:off x="623392" y="992342"/>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毒物的联合作用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combined effect of toxins</a:t>
            </a:r>
            <a:endParaRPr lang="zh-CN" altLang="en-US" sz="2400" b="1">
              <a:solidFill>
                <a:schemeClr val="tx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7045C720-E7EB-6DAC-AE0D-D338E596DDDF}"/>
              </a:ext>
            </a:extLst>
          </p:cNvPr>
          <p:cNvSpPr txBox="1"/>
          <p:nvPr/>
        </p:nvSpPr>
        <p:spPr>
          <a:xfrm>
            <a:off x="1199456" y="3051913"/>
            <a:ext cx="10009112" cy="2230547"/>
          </a:xfrm>
          <a:prstGeom prst="rect">
            <a:avLst/>
          </a:prstGeom>
          <a:noFill/>
        </p:spPr>
        <p:txBody>
          <a:bodyPr wrap="square">
            <a:spAutoFit/>
          </a:bodyPr>
          <a:lstStyle/>
          <a:p>
            <a:pPr marL="285750" indent="-285750" algn="just">
              <a:lnSpc>
                <a:spcPct val="130000"/>
              </a:lnSpc>
              <a:buFont typeface="Wingdings" panose="05000000000000000000" pitchFamily="2" charset="2"/>
              <a:buChar char="n"/>
            </a:pPr>
            <a:r>
              <a:rPr lang="zh-CN" altLang="en-US" sz="2200">
                <a:solidFill>
                  <a:srgbClr val="0033CC"/>
                </a:solidFill>
                <a:latin typeface="黑体" panose="02010609060101010101" pitchFamily="49" charset="-122"/>
                <a:ea typeface="黑体" panose="02010609060101010101" pitchFamily="49" charset="-122"/>
              </a:rPr>
              <a:t>协同作用：</a:t>
            </a:r>
            <a:r>
              <a:rPr lang="zh-CN" altLang="en-US" sz="2200">
                <a:latin typeface="黑体" panose="02010609060101010101" pitchFamily="49" charset="-122"/>
                <a:ea typeface="黑体" panose="02010609060101010101" pitchFamily="49" charset="-122"/>
              </a:rPr>
              <a:t>指联合作用的毒性大于其中各毒物成分单独作用毒性的总和，即其中某一毒物成分能促进机体对其他毒物成分的吸收加强、降解受阻、排泄迟缓、蓄积增多或产生高毒代谢物等，使混合物毒性增加。</a:t>
            </a:r>
            <a:endParaRPr lang="en-US" altLang="zh-CN" sz="2200">
              <a:latin typeface="黑体" panose="02010609060101010101" pitchFamily="49" charset="-122"/>
              <a:ea typeface="黑体" panose="02010609060101010101" pitchFamily="49" charset="-122"/>
            </a:endParaRPr>
          </a:p>
          <a:p>
            <a:pPr marL="285750" indent="-285750" algn="just">
              <a:lnSpc>
                <a:spcPct val="130000"/>
              </a:lnSpc>
              <a:buFont typeface="Wingdings" panose="05000000000000000000" pitchFamily="2" charset="2"/>
              <a:buChar char="n"/>
            </a:pPr>
            <a:r>
              <a:rPr lang="zh-CN" altLang="en-US" sz="2200">
                <a:solidFill>
                  <a:srgbClr val="0033CC"/>
                </a:solidFill>
                <a:latin typeface="黑体" panose="02010609060101010101" pitchFamily="49" charset="-122"/>
                <a:ea typeface="黑体" panose="02010609060101010101" pitchFamily="49" charset="-122"/>
              </a:rPr>
              <a:t>相加作用：</a:t>
            </a:r>
            <a:r>
              <a:rPr lang="zh-CN" altLang="en-US" sz="2200">
                <a:latin typeface="黑体" panose="02010609060101010101" pitchFamily="49" charset="-122"/>
                <a:ea typeface="黑体" panose="02010609060101010101" pitchFamily="49" charset="-122"/>
              </a:rPr>
              <a:t>指联合作用的毒性等于其中各毒物成分单独作用毒性的总和，即其中各毒物成分之间均可按比例取代另一毒物成分，而混合物毒性均无改变。</a:t>
            </a:r>
            <a:endParaRPr lang="en-US" altLang="zh-CN" sz="22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3447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C2B730D8-8C29-D9AA-79D7-2BCD7B0931E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34023AB-4324-4DD5-55BE-A2ABCBBAB95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139</a:t>
            </a:fld>
            <a:endParaRPr lang="en-US" altLang="zh-CN" sz="1800">
              <a:solidFill>
                <a:schemeClr val="tx1"/>
              </a:solidFill>
            </a:endParaRPr>
          </a:p>
        </p:txBody>
      </p:sp>
      <p:sp>
        <p:nvSpPr>
          <p:cNvPr id="9" name="文本框 8">
            <a:extLst>
              <a:ext uri="{FF2B5EF4-FFF2-40B4-BE49-F238E27FC236}">
                <a16:creationId xmlns:a16="http://schemas.microsoft.com/office/drawing/2014/main" id="{85EA3C01-E299-0FB3-E4F3-83ECE018A3FF}"/>
              </a:ext>
            </a:extLst>
          </p:cNvPr>
          <p:cNvSpPr txBox="1"/>
          <p:nvPr/>
        </p:nvSpPr>
        <p:spPr>
          <a:xfrm>
            <a:off x="1127448" y="1052736"/>
            <a:ext cx="10009112" cy="2685735"/>
          </a:xfrm>
          <a:prstGeom prst="rect">
            <a:avLst/>
          </a:prstGeom>
          <a:noFill/>
        </p:spPr>
        <p:txBody>
          <a:bodyPr wrap="square">
            <a:spAutoFit/>
          </a:bodyPr>
          <a:lstStyle/>
          <a:p>
            <a:pPr marL="285750" indent="-285750" algn="just">
              <a:lnSpc>
                <a:spcPct val="130000"/>
              </a:lnSpc>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独立作用：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指各毒物对机体的侵入途径、作用部位、作用机理等均不相同，因而在其联合作用中各毒物生物学效应彼此无关、互不影响。即独立作用的毒性低于相加作用，但高于其中单项毒物的毒性。</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gn="just">
              <a:lnSpc>
                <a:spcPct val="130000"/>
              </a:lnSpc>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拮抗作用：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指联合作用的毒性小于其中各毒物成分单独作用毒性的总和。就是说，其中某一毒物成分能促进机体对其他毒物成分的降解加速、排泄加快、吸收减少或产生低毒代谢物等，使混合物毒性降低。</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87C4-E14B-19F5-AC38-83F7D2A2F728}"/>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E225B35-57E5-FF58-44F3-E3ABA0D371B4}"/>
              </a:ext>
            </a:extLst>
          </p:cNvPr>
          <p:cNvSpPr>
            <a:spLocks noGrp="1" noRot="1" noChangeArrowheads="1"/>
          </p:cNvSpPr>
          <p:nvPr>
            <p:ph type="ctrTitle"/>
          </p:nvPr>
        </p:nvSpPr>
        <p:spPr>
          <a:xfrm>
            <a:off x="1606996" y="1668859"/>
            <a:ext cx="8978007"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第一节 污染物质在机体内的转运</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501B947B-F9E3-C7B9-93D6-F819F8DAA91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a:t>
            </a:fld>
            <a:endParaRPr lang="en-US" altLang="zh-CN" sz="1800">
              <a:solidFill>
                <a:schemeClr val="tx1"/>
              </a:solidFill>
            </a:endParaRPr>
          </a:p>
        </p:txBody>
      </p:sp>
      <p:grpSp>
        <p:nvGrpSpPr>
          <p:cNvPr id="3" name="组合 2">
            <a:extLst>
              <a:ext uri="{FF2B5EF4-FFF2-40B4-BE49-F238E27FC236}">
                <a16:creationId xmlns:a16="http://schemas.microsoft.com/office/drawing/2014/main" id="{716FEBE8-8A59-E265-3E2F-F4736D73B772}"/>
              </a:ext>
            </a:extLst>
          </p:cNvPr>
          <p:cNvGrpSpPr/>
          <p:nvPr/>
        </p:nvGrpSpPr>
        <p:grpSpPr>
          <a:xfrm>
            <a:off x="1415480" y="2279875"/>
            <a:ext cx="9361040" cy="3472938"/>
            <a:chOff x="695400" y="1972865"/>
            <a:chExt cx="9361040" cy="3472938"/>
          </a:xfrm>
        </p:grpSpPr>
        <p:sp>
          <p:nvSpPr>
            <p:cNvPr id="73732" name="Text Box 4">
              <a:extLst>
                <a:ext uri="{FF2B5EF4-FFF2-40B4-BE49-F238E27FC236}">
                  <a16:creationId xmlns:a16="http://schemas.microsoft.com/office/drawing/2014/main" id="{A98BFCCC-6849-592B-4457-544CF7F41A98}"/>
                </a:ext>
              </a:extLst>
            </p:cNvPr>
            <p:cNvSpPr txBox="1">
              <a:spLocks noChangeArrowheads="1"/>
            </p:cNvSpPr>
            <p:nvPr/>
          </p:nvSpPr>
          <p:spPr bwMode="auto">
            <a:xfrm>
              <a:off x="695400" y="1972865"/>
              <a:ext cx="9361040" cy="34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物质通过生物膜的方式 </a:t>
              </a:r>
              <a:r>
                <a:rPr lang="en-US" altLang="zh-CN" sz="2400" b="1">
                  <a:solidFill>
                    <a:schemeClr val="tx1"/>
                  </a:solidFill>
                  <a:latin typeface="Times New Roman" panose="02020603050405020304" pitchFamily="18" charset="0"/>
                  <a:cs typeface="Times New Roman" panose="02020603050405020304" pitchFamily="18" charset="0"/>
                </a:rPr>
                <a:t>Mode of Material through Biofilm</a:t>
              </a:r>
              <a:r>
                <a:rPr lang="en-US" altLang="zh-CN"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吸  收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Absorption</a:t>
              </a:r>
            </a:p>
            <a:p>
              <a:pPr marL="0" indent="0"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分  布</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Distribution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排  泄</a:t>
              </a:r>
              <a:r>
                <a:rPr lang="zh-CN" altLang="en-US"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Excretion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蓄  积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Accumulation</a:t>
              </a:r>
              <a:endParaRPr lang="en-US" altLang="zh-CN"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Line 9">
              <a:extLst>
                <a:ext uri="{FF2B5EF4-FFF2-40B4-BE49-F238E27FC236}">
                  <a16:creationId xmlns:a16="http://schemas.microsoft.com/office/drawing/2014/main" id="{F25CCDFF-4DF4-3245-39DC-A562A5DE59F3}"/>
                </a:ext>
              </a:extLst>
            </p:cNvPr>
            <p:cNvSpPr>
              <a:spLocks noChangeShapeType="1"/>
            </p:cNvSpPr>
            <p:nvPr/>
          </p:nvSpPr>
          <p:spPr bwMode="auto">
            <a:xfrm>
              <a:off x="839416" y="3986086"/>
              <a:ext cx="316835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Text Box 5">
            <a:extLst>
              <a:ext uri="{FF2B5EF4-FFF2-40B4-BE49-F238E27FC236}">
                <a16:creationId xmlns:a16="http://schemas.microsoft.com/office/drawing/2014/main" id="{CD4787F6-3512-2AB2-4252-32356818CB4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8591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F20D-BCA7-645E-F579-617B56EB1E08}"/>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E15A1776-769D-83E9-B782-1943596AF006}"/>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28E45294-264C-B3D0-7244-C92443DB140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140</a:t>
            </a:fld>
            <a:endParaRPr lang="en-US" altLang="zh-CN" sz="1800">
              <a:solidFill>
                <a:schemeClr val="tx1"/>
              </a:solidFill>
            </a:endParaRPr>
          </a:p>
        </p:txBody>
      </p:sp>
      <p:sp>
        <p:nvSpPr>
          <p:cNvPr id="73732" name="Text Box 4">
            <a:extLst>
              <a:ext uri="{FF2B5EF4-FFF2-40B4-BE49-F238E27FC236}">
                <a16:creationId xmlns:a16="http://schemas.microsoft.com/office/drawing/2014/main" id="{98066979-7406-D8F5-9EEB-203189566771}"/>
              </a:ext>
            </a:extLst>
          </p:cNvPr>
          <p:cNvSpPr txBox="1">
            <a:spLocks noChangeArrowheads="1"/>
          </p:cNvSpPr>
          <p:nvPr/>
        </p:nvSpPr>
        <p:spPr bwMode="auto">
          <a:xfrm>
            <a:off x="2423592" y="1646316"/>
            <a:ext cx="8928992"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31F31169-E774-AC49-A200-CE428041479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8E0ACCB5-DCA1-E8C3-813B-D650157E10BF}"/>
              </a:ext>
            </a:extLst>
          </p:cNvPr>
          <p:cNvSpPr>
            <a:spLocks noChangeShapeType="1"/>
          </p:cNvSpPr>
          <p:nvPr/>
        </p:nvSpPr>
        <p:spPr bwMode="auto">
          <a:xfrm>
            <a:off x="2495600" y="2204864"/>
            <a:ext cx="2736304"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479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1DBAC2F1-52F9-C6F3-ACA3-811FF3C6C67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7444899C-E218-0386-03AB-6F28F162F69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141</a:t>
            </a:fld>
            <a:endParaRPr lang="en-US" altLang="zh-CN" sz="1800">
              <a:solidFill>
                <a:schemeClr val="tx1"/>
              </a:solidFill>
            </a:endParaRPr>
          </a:p>
        </p:txBody>
      </p:sp>
      <p:sp>
        <p:nvSpPr>
          <p:cNvPr id="4" name="Rectangle 4">
            <a:extLst>
              <a:ext uri="{FF2B5EF4-FFF2-40B4-BE49-F238E27FC236}">
                <a16:creationId xmlns:a16="http://schemas.microsoft.com/office/drawing/2014/main" id="{C5E74382-5C11-DA58-2529-84CF029BF932}"/>
              </a:ext>
            </a:extLst>
          </p:cNvPr>
          <p:cNvSpPr>
            <a:spLocks noChangeArrowheads="1"/>
          </p:cNvSpPr>
          <p:nvPr/>
        </p:nvSpPr>
        <p:spPr bwMode="auto">
          <a:xfrm>
            <a:off x="623392" y="992342"/>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概述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Introduction</a:t>
            </a:r>
          </a:p>
        </p:txBody>
      </p:sp>
      <p:sp>
        <p:nvSpPr>
          <p:cNvPr id="8" name="文本框 7">
            <a:extLst>
              <a:ext uri="{FF2B5EF4-FFF2-40B4-BE49-F238E27FC236}">
                <a16:creationId xmlns:a16="http://schemas.microsoft.com/office/drawing/2014/main" id="{D3557D7C-9102-C916-2131-655FB0EA8A1E}"/>
              </a:ext>
            </a:extLst>
          </p:cNvPr>
          <p:cNvSpPr txBox="1"/>
          <p:nvPr/>
        </p:nvSpPr>
        <p:spPr>
          <a:xfrm>
            <a:off x="839416" y="1816136"/>
            <a:ext cx="10585176" cy="925253"/>
          </a:xfrm>
          <a:prstGeom prst="rect">
            <a:avLst/>
          </a:prstGeom>
          <a:noFill/>
        </p:spPr>
        <p:txBody>
          <a:bodyPr wrap="square">
            <a:spAutoFit/>
          </a:bodyPr>
          <a:lstStyle/>
          <a:p>
            <a:pPr marL="342900" indent="-342900">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定量结构与活性关系或定量构效关系（</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QSAR</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：应用统计模型方法或模式识别方法，描述有机物的活性和结构关系。</a:t>
            </a:r>
          </a:p>
        </p:txBody>
      </p:sp>
      <p:sp>
        <p:nvSpPr>
          <p:cNvPr id="12" name="文本框 11">
            <a:extLst>
              <a:ext uri="{FF2B5EF4-FFF2-40B4-BE49-F238E27FC236}">
                <a16:creationId xmlns:a16="http://schemas.microsoft.com/office/drawing/2014/main" id="{BDDA1023-5B9A-D5FF-2B01-3FA2CD595D1D}"/>
              </a:ext>
            </a:extLst>
          </p:cNvPr>
          <p:cNvSpPr txBox="1"/>
          <p:nvPr/>
        </p:nvSpPr>
        <p:spPr>
          <a:xfrm>
            <a:off x="839416" y="2711072"/>
            <a:ext cx="10585176" cy="1805494"/>
          </a:xfrm>
          <a:prstGeom prst="rect">
            <a:avLst/>
          </a:prstGeom>
          <a:noFill/>
        </p:spPr>
        <p:txBody>
          <a:bodyPr wrap="square">
            <a:spAutoFit/>
          </a:bodyPr>
          <a:lstStyle/>
          <a:p>
            <a:pPr marL="285750" indent="-285750">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结构</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包括化合物的分子、官能团、分子碎片等在结构方面的各种特征，且以有关结构参数或物理化学参数表示。</a:t>
            </a:r>
          </a:p>
          <a:p>
            <a:pPr marL="285750" indent="-285750">
              <a:lnSpc>
                <a:spcPct val="130000"/>
              </a:lnSpc>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活性</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是指化合物的生物活性，如毒性和药效性，还可指化合物的理化性质，如水溶性、挥发性、分配、吸附、水解、光解、生物降解等。 </a:t>
            </a:r>
          </a:p>
        </p:txBody>
      </p:sp>
      <p:sp>
        <p:nvSpPr>
          <p:cNvPr id="6" name="文本框 5">
            <a:extLst>
              <a:ext uri="{FF2B5EF4-FFF2-40B4-BE49-F238E27FC236}">
                <a16:creationId xmlns:a16="http://schemas.microsoft.com/office/drawing/2014/main" id="{8BFD5B40-7EAC-EE63-F586-CA949AB0E081}"/>
              </a:ext>
            </a:extLst>
          </p:cNvPr>
          <p:cNvSpPr txBox="1"/>
          <p:nvPr/>
        </p:nvSpPr>
        <p:spPr>
          <a:xfrm>
            <a:off x="875420" y="4437112"/>
            <a:ext cx="10585176" cy="925253"/>
          </a:xfrm>
          <a:prstGeom prst="rect">
            <a:avLst/>
          </a:prstGeom>
          <a:noFill/>
        </p:spPr>
        <p:txBody>
          <a:bodyPr wrap="square">
            <a:spAutoFit/>
          </a:bodyPr>
          <a:lstStyle/>
          <a:p>
            <a:pPr>
              <a:lnSpc>
                <a:spcPct val="130000"/>
              </a:lnSpc>
              <a:spcBef>
                <a:spcPct val="60000"/>
              </a:spcBef>
              <a:buFont typeface="Wingdings" panose="05000000000000000000" pitchFamily="2" charset="2"/>
              <a:buChar char="Ø"/>
            </a:pPr>
            <a:r>
              <a:rPr lang="zh-CN" altLang="en-US" sz="2200">
                <a:effectLst/>
                <a:latin typeface="Times New Roman" panose="02020603050405020304" pitchFamily="18" charset="0"/>
                <a:ea typeface="黑体" panose="02010609060101010101" pitchFamily="49" charset="-122"/>
                <a:cs typeface="Times New Roman" panose="02020603050405020304" pitchFamily="18" charset="0"/>
              </a:rPr>
              <a:t>将结构与活性建立定量关系，可以预测一个新化合物的生物活性或环境活性；还可从分子水平上认知生物毒性过程或环境过程发生的机理</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200">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1A87B-924B-A32D-0D0C-242EAFD98043}"/>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B96DE1C-3F6B-3B21-2135-9FF05A5E9403}"/>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3F427BBC-ACF1-126C-5247-D903808383A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142</a:t>
            </a:fld>
            <a:endParaRPr lang="en-US" altLang="zh-CN" sz="1800">
              <a:solidFill>
                <a:schemeClr val="tx1"/>
              </a:solidFill>
            </a:endParaRPr>
          </a:p>
        </p:txBody>
      </p:sp>
      <p:sp>
        <p:nvSpPr>
          <p:cNvPr id="73732" name="Text Box 4">
            <a:extLst>
              <a:ext uri="{FF2B5EF4-FFF2-40B4-BE49-F238E27FC236}">
                <a16:creationId xmlns:a16="http://schemas.microsoft.com/office/drawing/2014/main" id="{90FCB559-2518-5ACB-2B34-6AEB5F3230D4}"/>
              </a:ext>
            </a:extLst>
          </p:cNvPr>
          <p:cNvSpPr txBox="1">
            <a:spLocks noChangeArrowheads="1"/>
          </p:cNvSpPr>
          <p:nvPr/>
        </p:nvSpPr>
        <p:spPr bwMode="auto">
          <a:xfrm>
            <a:off x="2423592" y="1646316"/>
            <a:ext cx="8928992"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B79638EA-4A97-CF05-5738-AEDE82BB518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3CAD6851-5066-1782-21A3-895C323632EC}"/>
              </a:ext>
            </a:extLst>
          </p:cNvPr>
          <p:cNvSpPr>
            <a:spLocks noChangeShapeType="1"/>
          </p:cNvSpPr>
          <p:nvPr/>
        </p:nvSpPr>
        <p:spPr bwMode="auto">
          <a:xfrm>
            <a:off x="2495600" y="2780928"/>
            <a:ext cx="4536504"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5692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579F-CACA-39C7-297F-4641D7543881}"/>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94473124-275E-1A80-65B5-19E3B64B1ED8}"/>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8D7FDB2-EBEC-4085-30B5-23895481F79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143</a:t>
            </a:fld>
            <a:endParaRPr lang="en-US" altLang="zh-CN" sz="1800">
              <a:solidFill>
                <a:schemeClr val="tx1"/>
              </a:solidFill>
            </a:endParaRPr>
          </a:p>
        </p:txBody>
      </p:sp>
      <p:sp>
        <p:nvSpPr>
          <p:cNvPr id="4" name="Rectangle 4">
            <a:extLst>
              <a:ext uri="{FF2B5EF4-FFF2-40B4-BE49-F238E27FC236}">
                <a16:creationId xmlns:a16="http://schemas.microsoft.com/office/drawing/2014/main" id="{012CF472-CD9A-9FDA-D464-D3A0FBFA2985}"/>
              </a:ext>
            </a:extLst>
          </p:cNvPr>
          <p:cNvSpPr>
            <a:spLocks noChangeArrowheads="1"/>
          </p:cNvSpPr>
          <p:nvPr/>
        </p:nvSpPr>
        <p:spPr bwMode="auto">
          <a:xfrm>
            <a:off x="623392" y="992342"/>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5.2 Hansch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分析法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Hansch Analysis</a:t>
            </a:r>
          </a:p>
        </p:txBody>
      </p:sp>
      <p:sp>
        <p:nvSpPr>
          <p:cNvPr id="7" name="文本框 6">
            <a:extLst>
              <a:ext uri="{FF2B5EF4-FFF2-40B4-BE49-F238E27FC236}">
                <a16:creationId xmlns:a16="http://schemas.microsoft.com/office/drawing/2014/main" id="{80EA0366-7BB3-41DE-EDD4-3BCC7D37A9F4}"/>
              </a:ext>
            </a:extLst>
          </p:cNvPr>
          <p:cNvSpPr txBox="1"/>
          <p:nvPr/>
        </p:nvSpPr>
        <p:spPr>
          <a:xfrm>
            <a:off x="1271464" y="2260784"/>
            <a:ext cx="10225136" cy="925253"/>
          </a:xfrm>
          <a:prstGeom prst="rect">
            <a:avLst/>
          </a:prstGeom>
          <a:noFill/>
        </p:spPr>
        <p:txBody>
          <a:bodyPr wrap="square">
            <a:spAutoFit/>
          </a:bodyPr>
          <a:lstStyle/>
          <a:p>
            <a:pPr algn="l">
              <a:lnSpc>
                <a:spcPct val="130000"/>
              </a:lnSpc>
            </a:pP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Hansch </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等认为一系列具有同一骨架、不同取代基的有机类似化合物，其生物活性取决于分子（整体）或取代基的疏水性及取代基的电性和立体效应。</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文本框 9">
            <a:extLst>
              <a:ext uri="{FF2B5EF4-FFF2-40B4-BE49-F238E27FC236}">
                <a16:creationId xmlns:a16="http://schemas.microsoft.com/office/drawing/2014/main" id="{3DF39266-F13E-D95C-796A-861DA8C89B7F}"/>
              </a:ext>
            </a:extLst>
          </p:cNvPr>
          <p:cNvSpPr txBox="1"/>
          <p:nvPr/>
        </p:nvSpPr>
        <p:spPr>
          <a:xfrm>
            <a:off x="911424" y="3263545"/>
            <a:ext cx="10369152" cy="2685735"/>
          </a:xfrm>
          <a:prstGeom prst="rect">
            <a:avLst/>
          </a:prstGeom>
          <a:noFill/>
        </p:spPr>
        <p:txBody>
          <a:bodyPr wrap="square">
            <a:spAutoFit/>
          </a:bodyPr>
          <a:lstStyle/>
          <a:p>
            <a:pPr marL="342900" indent="-342900" algn="l">
              <a:lnSpc>
                <a:spcPct val="130000"/>
              </a:lnSpc>
              <a:buFont typeface="Wingdings" panose="05000000000000000000" pitchFamily="2" charset="2"/>
              <a:buChar char="n"/>
            </a:pPr>
            <a:r>
              <a:rPr lang="zh-CN" altLang="en-US" sz="2200" b="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化合物随着其疏水性增加，越来越容易通过生物膜，活性增大。</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但当疏水性过大时，化合物在生物体液中的传输受到妨碍，不容易到达生物受体作用部位，活性反而减小。</a:t>
            </a:r>
          </a:p>
          <a:p>
            <a:pPr marL="342900" indent="-342900" algn="l">
              <a:lnSpc>
                <a:spcPct val="130000"/>
              </a:lnSpc>
              <a:buFont typeface="Wingdings" panose="05000000000000000000" pitchFamily="2" charset="2"/>
              <a:buChar char="n"/>
            </a:pPr>
            <a:r>
              <a:rPr lang="zh-CN" altLang="en-US" sz="2200" b="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取代基的电性效应，包括诱导与共轭效应，会引起分子中电子密度的特定分布。</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若此分布同受体作用部位电子密度分布相适应，则有利于分子与受体作用部位间的结合，使化合物的活性增加。否则，会导致化合物活性减小。</a:t>
            </a:r>
          </a:p>
        </p:txBody>
      </p:sp>
      <p:sp>
        <p:nvSpPr>
          <p:cNvPr id="17" name="文本框 16">
            <a:extLst>
              <a:ext uri="{FF2B5EF4-FFF2-40B4-BE49-F238E27FC236}">
                <a16:creationId xmlns:a16="http://schemas.microsoft.com/office/drawing/2014/main" id="{C9E8258E-C20A-D2C7-DDBF-5EEC33D89ECA}"/>
              </a:ext>
            </a:extLst>
          </p:cNvPr>
          <p:cNvSpPr txBox="1"/>
          <p:nvPr/>
        </p:nvSpPr>
        <p:spPr>
          <a:xfrm>
            <a:off x="767408" y="1700808"/>
            <a:ext cx="3744416" cy="461665"/>
          </a:xfrm>
          <a:prstGeom prst="rect">
            <a:avLst/>
          </a:prstGeom>
          <a:noFill/>
        </p:spPr>
        <p:txBody>
          <a:bodyPr wrap="square">
            <a:spAutoFit/>
          </a:bodyPr>
          <a:lstStyle/>
          <a:p>
            <a:r>
              <a:rPr lang="en-US" altLang="zh-CN" sz="2400" b="1" i="0" u="none" strike="noStrike" baseline="0">
                <a:latin typeface="Times New Roman" panose="02020603050405020304" pitchFamily="18" charset="0"/>
                <a:ea typeface="黑体" panose="02010609060101010101" pitchFamily="49" charset="-122"/>
                <a:cs typeface="Times New Roman" panose="02020603050405020304" pitchFamily="18" charset="0"/>
              </a:rPr>
              <a:t>5.2.1 Hansch </a:t>
            </a:r>
            <a:r>
              <a:rPr lang="zh-CN" altLang="en-US" sz="2400" b="1" i="0" u="none" strike="noStrike" baseline="0">
                <a:latin typeface="Times New Roman" panose="02020603050405020304" pitchFamily="18" charset="0"/>
                <a:ea typeface="黑体" panose="02010609060101010101" pitchFamily="49" charset="-122"/>
                <a:cs typeface="Times New Roman" panose="02020603050405020304" pitchFamily="18" charset="0"/>
              </a:rPr>
              <a:t>分析法含义</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03335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BD5C-9EC3-4C7B-32E7-56DF1C0967D0}"/>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10926A2F-F176-808C-8FBA-B9EBCFBE046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6C3AC2A-C0B0-E6FC-2D6E-BD6D2912198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144</a:t>
            </a:fld>
            <a:endParaRPr lang="en-US" altLang="zh-CN" sz="1800">
              <a:solidFill>
                <a:schemeClr val="tx1"/>
              </a:solidFill>
            </a:endParaRPr>
          </a:p>
        </p:txBody>
      </p:sp>
      <p:sp>
        <p:nvSpPr>
          <p:cNvPr id="6" name="文本框 5">
            <a:extLst>
              <a:ext uri="{FF2B5EF4-FFF2-40B4-BE49-F238E27FC236}">
                <a16:creationId xmlns:a16="http://schemas.microsoft.com/office/drawing/2014/main" id="{9907E96B-7524-F74C-888E-3368F5195182}"/>
              </a:ext>
            </a:extLst>
          </p:cNvPr>
          <p:cNvSpPr txBox="1"/>
          <p:nvPr/>
        </p:nvSpPr>
        <p:spPr>
          <a:xfrm>
            <a:off x="1055440" y="3295835"/>
            <a:ext cx="10441160" cy="925253"/>
          </a:xfrm>
          <a:prstGeom prst="rect">
            <a:avLst/>
          </a:prstGeom>
          <a:noFill/>
        </p:spPr>
        <p:txBody>
          <a:bodyPr wrap="square">
            <a:spAutoFit/>
          </a:bodyPr>
          <a:lstStyle/>
          <a:p>
            <a:pPr marL="342900" indent="-342900" algn="l">
              <a:lnSpc>
                <a:spcPct val="130000"/>
              </a:lnSpc>
              <a:buFont typeface="Wingdings" panose="05000000000000000000" pitchFamily="2" charset="2"/>
              <a:buChar char="Ø"/>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反映上面理化性质的有关参数，可同化合物生物活性建立多元回归相关方程（</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Hansch </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方程），即为在</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QSAR </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研究中的</a:t>
            </a:r>
            <a:r>
              <a:rPr lang="en-US" altLang="zh-CN" sz="2200" b="0" i="0" u="none" strike="noStrike" baseline="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Hansch </a:t>
            </a:r>
            <a:r>
              <a:rPr lang="zh-CN" altLang="en-US" sz="2200" b="0" i="0" u="none" strike="noStrike" baseline="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分析法</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FD6BAFD7-0E69-B21A-835D-94491DACBAB7}"/>
              </a:ext>
            </a:extLst>
          </p:cNvPr>
          <p:cNvSpPr txBox="1"/>
          <p:nvPr/>
        </p:nvSpPr>
        <p:spPr>
          <a:xfrm>
            <a:off x="1091444" y="1844824"/>
            <a:ext cx="10009112" cy="1365374"/>
          </a:xfrm>
          <a:prstGeom prst="rect">
            <a:avLst/>
          </a:prstGeom>
          <a:noFill/>
        </p:spPr>
        <p:txBody>
          <a:bodyPr wrap="square">
            <a:spAutoFit/>
          </a:bodyPr>
          <a:lstStyle/>
          <a:p>
            <a:pPr marL="342900" indent="-342900" algn="l">
              <a:lnSpc>
                <a:spcPct val="130000"/>
              </a:lnSpc>
              <a:buFont typeface="Wingdings" panose="05000000000000000000" pitchFamily="2" charset="2"/>
              <a:buChar char="n"/>
            </a:pPr>
            <a:r>
              <a:rPr lang="zh-CN" altLang="en-US" sz="2200" b="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取代基的立体效应表现在体积大的取代基不利于同受体作用部位的适当匹配，从而减小化合物活性。</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然而有时又可以迫使分子采取与受体作用部位结合所需的构象异构体，而使化合物活性增加。</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22815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690A3-AFEE-CBE4-BA21-AB30AC5AC92B}"/>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AD223B79-C4E0-945A-442F-6F94B73D8F1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3061173-38A1-8962-82E8-5A5749B43F8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145</a:t>
            </a:fld>
            <a:endParaRPr lang="en-US" altLang="zh-CN" sz="1800">
              <a:solidFill>
                <a:schemeClr val="tx1"/>
              </a:solidFill>
            </a:endParaRPr>
          </a:p>
        </p:txBody>
      </p:sp>
      <p:sp>
        <p:nvSpPr>
          <p:cNvPr id="17" name="文本框 16">
            <a:extLst>
              <a:ext uri="{FF2B5EF4-FFF2-40B4-BE49-F238E27FC236}">
                <a16:creationId xmlns:a16="http://schemas.microsoft.com/office/drawing/2014/main" id="{EBD21981-DED3-B4DC-61BD-D514E80E5C4E}"/>
              </a:ext>
            </a:extLst>
          </p:cNvPr>
          <p:cNvSpPr txBox="1"/>
          <p:nvPr/>
        </p:nvSpPr>
        <p:spPr>
          <a:xfrm>
            <a:off x="695400" y="1037180"/>
            <a:ext cx="4248472" cy="461665"/>
          </a:xfrm>
          <a:prstGeom prst="rect">
            <a:avLst/>
          </a:prstGeom>
          <a:noFill/>
        </p:spPr>
        <p:txBody>
          <a:bodyPr wrap="square">
            <a:spAutoFit/>
          </a:bodyPr>
          <a:lstStyle/>
          <a:p>
            <a:r>
              <a:rPr lang="en-US" altLang="zh-CN" sz="2400" b="1" i="0" u="none" strike="noStrike" baseline="0">
                <a:latin typeface="Times New Roman" panose="02020603050405020304" pitchFamily="18" charset="0"/>
                <a:ea typeface="黑体" panose="02010609060101010101" pitchFamily="49" charset="-122"/>
                <a:cs typeface="Times New Roman" panose="02020603050405020304" pitchFamily="18" charset="0"/>
              </a:rPr>
              <a:t>5.2.2 Hansch </a:t>
            </a:r>
            <a:r>
              <a:rPr lang="zh-CN" altLang="en-US" sz="2400" b="1" i="0" u="none" strike="noStrike" baseline="0">
                <a:latin typeface="Times New Roman" panose="02020603050405020304" pitchFamily="18" charset="0"/>
                <a:ea typeface="黑体" panose="02010609060101010101" pitchFamily="49" charset="-122"/>
                <a:cs typeface="Times New Roman" panose="02020603050405020304" pitchFamily="18" charset="0"/>
              </a:rPr>
              <a:t>分析法常用参数</a:t>
            </a:r>
            <a:endParaRPr lang="zh-CN" altLang="en-US" sz="2400" b="1">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EAE4C27-4985-751E-F15B-77F707F39C6D}"/>
                  </a:ext>
                </a:extLst>
              </p:cNvPr>
              <p:cNvSpPr txBox="1"/>
              <p:nvPr/>
            </p:nvSpPr>
            <p:spPr>
              <a:xfrm>
                <a:off x="839416" y="1628800"/>
                <a:ext cx="10513168" cy="3576941"/>
              </a:xfrm>
              <a:prstGeom prst="rect">
                <a:avLst/>
              </a:prstGeom>
              <a:noFill/>
            </p:spPr>
            <p:txBody>
              <a:bodyPr wrap="square">
                <a:spAutoFit/>
              </a:bodyPr>
              <a:lstStyle/>
              <a:p>
                <a:pPr algn="just">
                  <a:lnSpc>
                    <a:spcPct val="130000"/>
                  </a:lnSpc>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疏水性参数</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指化合物在生物体内脂相与水相间的脂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水分配系数（</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）的对数（</a:t>
                </a:r>
                <a:r>
                  <a:rPr lang="en-US" altLang="zh-CN" sz="2200">
                    <a:latin typeface="Times New Roman" panose="02020603050405020304" pitchFamily="18" charset="0"/>
                    <a:ea typeface="黑体" panose="02010609060101010101" pitchFamily="49" charset="-122"/>
                    <a:cs typeface="Times New Roman" panose="02020603050405020304" pitchFamily="18" charset="0"/>
                  </a:rPr>
                  <a:t>lgP</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），具体是采用相应化合物在正辛醇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水体系中的分配系数的对数表示，其值由实验测得。</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indent="-342900" algn="just">
                  <a:lnSpc>
                    <a:spcPct val="130000"/>
                  </a:lnSpc>
                  <a:buClr>
                    <a:schemeClr val="tx1"/>
                  </a:buClr>
                  <a:buFont typeface="Arial" panose="020B0604020202020204" pitchFamily="34" charset="0"/>
                  <a:buChar char="•"/>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化合物取代基的疏水性参数（</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π</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），定义为基团（</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X</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）取代骨架中的氢原子（</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H</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）后所引起的母体化合物</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lgP </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的变化值，即</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30000"/>
                  </a:lnSpc>
                  <a:buClr>
                    <a:schemeClr val="tx1"/>
                  </a:buClr>
                </a:pPr>
                <a14:m>
                  <m:oMath xmlns:m="http://schemas.openxmlformats.org/officeDocument/2006/math">
                    <m:r>
                      <a:rPr lang="el-GR" altLang="zh-CN" sz="2200" b="0" i="1" u="none" strike="noStrike" baseline="0" smtClean="0">
                        <a:latin typeface="Cambria Math" panose="02040503050406030204" pitchFamily="18" charset="0"/>
                        <a:ea typeface="黑体" panose="02010609060101010101" pitchFamily="49" charset="-122"/>
                        <a:cs typeface="Times New Roman" panose="02020603050405020304" pitchFamily="18" charset="0"/>
                      </a:rPr>
                      <m:t>𝜋</m:t>
                    </m:r>
                    <m:r>
                      <a:rPr lang="en-US" altLang="zh-CN" sz="2200" b="0" i="1" u="none" strike="noStrike" baseline="0" smtClean="0">
                        <a:latin typeface="Cambria Math" panose="02040503050406030204" pitchFamily="18" charset="0"/>
                        <a:ea typeface="黑体" panose="02010609060101010101" pitchFamily="49" charset="-122"/>
                        <a:cs typeface="Times New Roman" panose="02020603050405020304" pitchFamily="18" charset="0"/>
                      </a:rPr>
                      <m:t>=</m:t>
                    </m:r>
                    <m:sSub>
                      <m:sSubPr>
                        <m:ctrlPr>
                          <a:rPr lang="en-US" altLang="zh-CN" sz="2200" b="0" i="1" u="none" strike="noStrike" baseline="0" smtClean="0">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b="0" i="0" u="none" strike="noStrike" baseline="0" smtClean="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b="0" i="1" u="none" strike="noStrike" baseline="0" smtClean="0">
                            <a:latin typeface="Cambria Math" panose="02040503050406030204" pitchFamily="18" charset="0"/>
                            <a:ea typeface="黑体" panose="02010609060101010101" pitchFamily="49" charset="-122"/>
                            <a:cs typeface="Times New Roman" panose="02020603050405020304" pitchFamily="18" charset="0"/>
                          </a:rPr>
                          <m:t>𝑃</m:t>
                        </m:r>
                      </m:e>
                      <m:sub>
                        <m:r>
                          <a:rPr lang="en-US" altLang="zh-CN" sz="2200" b="0" i="1" u="none" strike="noStrike" baseline="0" smtClean="0">
                            <a:latin typeface="Cambria Math" panose="02040503050406030204" pitchFamily="18" charset="0"/>
                            <a:ea typeface="黑体" panose="02010609060101010101" pitchFamily="49" charset="-122"/>
                            <a:cs typeface="Times New Roman" panose="02020603050405020304" pitchFamily="18" charset="0"/>
                          </a:rPr>
                          <m:t>𝑋</m:t>
                        </m:r>
                      </m:sub>
                    </m:sSub>
                    <m:r>
                      <a:rPr lang="en-US" altLang="zh-CN" sz="22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200">
                    <a:ea typeface="黑体" panose="02010609060101010101" pitchFamily="49" charset="-122"/>
                    <a:cs typeface="Times New Roman" panose="02020603050405020304" pitchFamily="18" charset="0"/>
                  </a:rPr>
                  <a:t> </a:t>
                </a:r>
                <a14:m>
                  <m:oMath xmlns:m="http://schemas.openxmlformats.org/officeDocument/2006/math">
                    <m:sSub>
                      <m:sSubPr>
                        <m:ctrlPr>
                          <a:rPr lang="en-US" altLang="zh-CN" sz="2200" i="1">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i="1">
                            <a:latin typeface="Cambria Math" panose="02040503050406030204" pitchFamily="18" charset="0"/>
                            <a:ea typeface="黑体" panose="02010609060101010101" pitchFamily="49" charset="-122"/>
                            <a:cs typeface="Times New Roman" panose="02020603050405020304" pitchFamily="18" charset="0"/>
                          </a:rPr>
                          <m:t>𝑃</m:t>
                        </m:r>
                      </m:e>
                      <m:sub>
                        <m:r>
                          <m:rPr>
                            <m:sty m:val="p"/>
                          </m:rPr>
                          <a:rPr lang="en-US" altLang="zh-CN" sz="2200" b="0" i="0" smtClean="0">
                            <a:latin typeface="Cambria Math" panose="02040503050406030204" pitchFamily="18" charset="0"/>
                            <a:ea typeface="黑体" panose="02010609060101010101" pitchFamily="49" charset="-122"/>
                            <a:cs typeface="Times New Roman" panose="02020603050405020304" pitchFamily="18" charset="0"/>
                          </a:rPr>
                          <m:t>H</m:t>
                        </m:r>
                      </m:sub>
                    </m:sSub>
                  </m:oMath>
                </a14:m>
                <a:endParaRPr lang="en-US" altLang="zh-CN" sz="2200" baseline="-250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Clr>
                    <a:schemeClr val="tx1"/>
                  </a:buClr>
                  <a:buFont typeface="Arial" panose="020B0604020202020204" pitchFamily="34" charset="0"/>
                  <a:buChar cha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当同一骨架上有数个（</a:t>
                </a:r>
                <a:r>
                  <a:rPr lang="en-US" altLang="zh-CN" sz="2200">
                    <a:latin typeface="Times New Roman" panose="02020603050405020304" pitchFamily="18" charset="0"/>
                    <a:ea typeface="黑体" panose="02010609060101010101" pitchFamily="49" charset="-122"/>
                    <a:cs typeface="Times New Roman" panose="02020603050405020304" pitchFamily="18" charset="0"/>
                  </a:rPr>
                  <a:t>i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个）取代基时，各取代基疏水性参数之和的定义为</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30000"/>
                  </a:lnSpc>
                  <a:buClr>
                    <a:schemeClr val="tx1"/>
                  </a:buClr>
                </a:pPr>
                <a14:m>
                  <m:oMath xmlns:m="http://schemas.openxmlformats.org/officeDocument/2006/math">
                    <m:r>
                      <a:rPr lang="en-US" altLang="zh-CN" sz="2200" i="1" smtClean="0">
                        <a:latin typeface="Cambria Math" panose="02040503050406030204" pitchFamily="18" charset="0"/>
                        <a:ea typeface="黑体" panose="02010609060101010101" pitchFamily="49" charset="-122"/>
                        <a:cs typeface="Times New Roman" panose="02020603050405020304" pitchFamily="18" charset="0"/>
                      </a:rPr>
                      <m:t>∑</m:t>
                    </m:r>
                    <m:r>
                      <a:rPr lang="el-GR" altLang="zh-CN" sz="2200" i="1">
                        <a:latin typeface="Cambria Math" panose="02040503050406030204" pitchFamily="18" charset="0"/>
                        <a:ea typeface="黑体" panose="02010609060101010101" pitchFamily="49" charset="-122"/>
                        <a:cs typeface="Times New Roman" panose="02020603050405020304" pitchFamily="18" charset="0"/>
                      </a:rPr>
                      <m:t>𝜋</m:t>
                    </m:r>
                    <m:r>
                      <a:rPr lang="en-US" altLang="zh-CN" sz="2200" i="1">
                        <a:latin typeface="Cambria Math" panose="02040503050406030204" pitchFamily="18" charset="0"/>
                        <a:ea typeface="黑体" panose="02010609060101010101" pitchFamily="49" charset="-122"/>
                        <a:cs typeface="Times New Roman" panose="02020603050405020304" pitchFamily="18" charset="0"/>
                      </a:rPr>
                      <m:t>=</m:t>
                    </m:r>
                    <m:sSub>
                      <m:sSubPr>
                        <m:ctrlPr>
                          <a:rPr lang="en-US" altLang="zh-CN" sz="2200" i="1">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i="1">
                            <a:latin typeface="Cambria Math" panose="02040503050406030204" pitchFamily="18" charset="0"/>
                            <a:ea typeface="黑体" panose="02010609060101010101" pitchFamily="49" charset="-122"/>
                            <a:cs typeface="Times New Roman" panose="02020603050405020304" pitchFamily="18" charset="0"/>
                          </a:rPr>
                          <m:t>𝑃</m:t>
                        </m:r>
                      </m:e>
                      <m:sub>
                        <m:r>
                          <m:rPr>
                            <m:sty m:val="p"/>
                          </m:rPr>
                          <a:rPr lang="en-US" altLang="zh-CN" sz="2200" i="1" smtClean="0">
                            <a:latin typeface="Cambria Math" panose="02040503050406030204" pitchFamily="18" charset="0"/>
                            <a:ea typeface="黑体" panose="02010609060101010101" pitchFamily="49" charset="-122"/>
                            <a:cs typeface="Times New Roman" panose="02020603050405020304" pitchFamily="18" charset="0"/>
                          </a:rPr>
                          <m:t>i</m:t>
                        </m:r>
                      </m:sub>
                    </m:sSub>
                    <m:r>
                      <a:rPr lang="en-US" altLang="zh-CN"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200">
                    <a:ea typeface="黑体" panose="02010609060101010101" pitchFamily="49" charset="-122"/>
                    <a:cs typeface="Times New Roman" panose="02020603050405020304" pitchFamily="18" charset="0"/>
                  </a:rPr>
                  <a:t> </a:t>
                </a:r>
                <a14:m>
                  <m:oMath xmlns:m="http://schemas.openxmlformats.org/officeDocument/2006/math">
                    <m:sSub>
                      <m:sSubPr>
                        <m:ctrlPr>
                          <a:rPr lang="en-US" altLang="zh-CN" sz="2200" i="1">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i="1">
                            <a:latin typeface="Cambria Math" panose="02040503050406030204" pitchFamily="18" charset="0"/>
                            <a:ea typeface="黑体" panose="02010609060101010101" pitchFamily="49" charset="-122"/>
                            <a:cs typeface="Times New Roman" panose="02020603050405020304" pitchFamily="18" charset="0"/>
                          </a:rPr>
                          <m:t>𝑃</m:t>
                        </m:r>
                      </m:e>
                      <m:sub>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H</m:t>
                        </m:r>
                      </m:sub>
                    </m:sSub>
                  </m:oMath>
                </a14:m>
                <a:endParaRPr lang="en-US" altLang="zh-CN" sz="2200" baseline="-2500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8EAE4C27-4985-751E-F15B-77F707F39C6D}"/>
                  </a:ext>
                </a:extLst>
              </p:cNvPr>
              <p:cNvSpPr txBox="1">
                <a:spLocks noRot="1" noChangeAspect="1" noMove="1" noResize="1" noEditPoints="1" noAdjustHandles="1" noChangeArrowheads="1" noChangeShapeType="1" noTextEdit="1"/>
              </p:cNvSpPr>
              <p:nvPr/>
            </p:nvSpPr>
            <p:spPr>
              <a:xfrm>
                <a:off x="839416" y="1628800"/>
                <a:ext cx="10513168" cy="3576941"/>
              </a:xfrm>
              <a:prstGeom prst="rect">
                <a:avLst/>
              </a:prstGeom>
              <a:blipFill>
                <a:blip r:embed="rId2"/>
                <a:stretch>
                  <a:fillRect l="-754" t="-170" r="-812"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66865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BDF2-5506-688A-A4C3-301558DA3DA2}"/>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23652EFF-E164-BE49-82B0-59DFF010218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3137398-6DD4-D6F9-626C-955D0779EA8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146</a:t>
            </a:fld>
            <a:endParaRPr lang="en-US" altLang="zh-CN" sz="1800">
              <a:solidFill>
                <a:schemeClr val="tx1"/>
              </a:solidFill>
            </a:endParaRPr>
          </a:p>
        </p:txBody>
      </p:sp>
      <p:sp>
        <p:nvSpPr>
          <p:cNvPr id="5" name="文本框 4">
            <a:extLst>
              <a:ext uri="{FF2B5EF4-FFF2-40B4-BE49-F238E27FC236}">
                <a16:creationId xmlns:a16="http://schemas.microsoft.com/office/drawing/2014/main" id="{7D15913D-039E-1875-77F2-C263F044B019}"/>
              </a:ext>
            </a:extLst>
          </p:cNvPr>
          <p:cNvSpPr txBox="1"/>
          <p:nvPr/>
        </p:nvSpPr>
        <p:spPr>
          <a:xfrm>
            <a:off x="839416" y="1196752"/>
            <a:ext cx="10225136" cy="992964"/>
          </a:xfrm>
          <a:prstGeom prst="rect">
            <a:avLst/>
          </a:prstGeom>
          <a:noFill/>
        </p:spPr>
        <p:txBody>
          <a:bodyPr wrap="square">
            <a:spAutoFit/>
          </a:bodyPr>
          <a:lstStyle/>
          <a:p>
            <a:pPr algn="just">
              <a:lnSpc>
                <a:spcPct val="150000"/>
              </a:lnSpc>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电性参数</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芳香族化合物的取代基电性参数系为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Hammet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参数（</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），通过实验从下式得到：</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2FBB8BD-9862-2E12-F4CC-6B8BB6D9B391}"/>
                  </a:ext>
                </a:extLst>
              </p:cNvPr>
              <p:cNvSpPr txBox="1"/>
              <p:nvPr/>
            </p:nvSpPr>
            <p:spPr>
              <a:xfrm>
                <a:off x="3074240" y="2132856"/>
                <a:ext cx="6118104" cy="496098"/>
              </a:xfrm>
              <a:prstGeom prst="rect">
                <a:avLst/>
              </a:prstGeom>
              <a:noFill/>
            </p:spPr>
            <p:txBody>
              <a:bodyPr wrap="square">
                <a:spAutoFit/>
              </a:bodyPr>
              <a:lstStyle/>
              <a:p>
                <a:pPr algn="ctr">
                  <a:lnSpc>
                    <a:spcPct val="130000"/>
                  </a:lnSpc>
                  <a:buClr>
                    <a:schemeClr val="tx1"/>
                  </a:buClr>
                </a:pPr>
                <a14:m>
                  <m:oMath xmlns:m="http://schemas.openxmlformats.org/officeDocument/2006/math">
                    <m:r>
                      <a:rPr lang="zh-CN" altLang="en-US" sz="2200" i="1" smtClean="0">
                        <a:latin typeface="Cambria Math" panose="02040503050406030204" pitchFamily="18" charset="0"/>
                        <a:ea typeface="黑体" panose="02010609060101010101" pitchFamily="49" charset="-122"/>
                        <a:cs typeface="Times New Roman" panose="02020603050405020304" pitchFamily="18" charset="0"/>
                      </a:rPr>
                      <m:t>𝜎</m:t>
                    </m:r>
                    <m:r>
                      <a:rPr lang="en-US" altLang="zh-CN" sz="2200" i="1">
                        <a:latin typeface="Cambria Math" panose="02040503050406030204" pitchFamily="18" charset="0"/>
                        <a:ea typeface="黑体" panose="02010609060101010101" pitchFamily="49" charset="-122"/>
                        <a:cs typeface="Times New Roman" panose="02020603050405020304" pitchFamily="18" charset="0"/>
                      </a:rPr>
                      <m:t>=</m:t>
                    </m:r>
                    <m:sSub>
                      <m:sSubPr>
                        <m:ctrlPr>
                          <a:rPr lang="en-US" altLang="zh-CN" sz="2200" i="1" smtClean="0">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b="0" i="1" smtClean="0">
                            <a:latin typeface="Cambria Math" panose="02040503050406030204" pitchFamily="18" charset="0"/>
                            <a:ea typeface="黑体" panose="02010609060101010101" pitchFamily="49" charset="-122"/>
                            <a:cs typeface="Times New Roman" panose="02020603050405020304" pitchFamily="18" charset="0"/>
                          </a:rPr>
                          <m:t>𝐾</m:t>
                        </m:r>
                      </m:e>
                      <m:sub>
                        <m:r>
                          <a:rPr lang="en-US" altLang="zh-CN" sz="2200" b="0" i="1" smtClean="0">
                            <a:latin typeface="Cambria Math" panose="02040503050406030204" pitchFamily="18" charset="0"/>
                            <a:ea typeface="黑体" panose="02010609060101010101" pitchFamily="49" charset="-122"/>
                            <a:cs typeface="Times New Roman" panose="02020603050405020304" pitchFamily="18" charset="0"/>
                          </a:rPr>
                          <m:t>𝑋</m:t>
                        </m:r>
                      </m:sub>
                    </m:sSub>
                    <m:r>
                      <a:rPr lang="en-US" altLang="zh-CN"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200">
                    <a:ea typeface="黑体" panose="02010609060101010101" pitchFamily="49" charset="-122"/>
                    <a:cs typeface="Times New Roman" panose="02020603050405020304" pitchFamily="18" charset="0"/>
                  </a:rPr>
                  <a:t> </a:t>
                </a:r>
                <a14:m>
                  <m:oMath xmlns:m="http://schemas.openxmlformats.org/officeDocument/2006/math">
                    <m:sSub>
                      <m:sSubPr>
                        <m:ctrlPr>
                          <a:rPr lang="en-US" altLang="zh-CN" sz="2200" i="1">
                            <a:latin typeface="Cambria Math" panose="02040503050406030204" pitchFamily="18" charset="0"/>
                            <a:ea typeface="黑体" panose="02010609060101010101" pitchFamily="49" charset="-122"/>
                            <a:cs typeface="Times New Roman" panose="02020603050405020304" pitchFamily="18" charset="0"/>
                          </a:rPr>
                        </m:ctrlPr>
                      </m:sSubPr>
                      <m:e>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lg</m:t>
                        </m:r>
                        <m:r>
                          <a:rPr lang="en-US" altLang="zh-CN" sz="2200" b="0" i="1" smtClean="0">
                            <a:latin typeface="Cambria Math" panose="02040503050406030204" pitchFamily="18" charset="0"/>
                            <a:ea typeface="黑体" panose="02010609060101010101" pitchFamily="49" charset="-122"/>
                            <a:cs typeface="Times New Roman" panose="02020603050405020304" pitchFamily="18" charset="0"/>
                          </a:rPr>
                          <m:t>𝐾</m:t>
                        </m:r>
                      </m:e>
                      <m:sub>
                        <m:r>
                          <m:rPr>
                            <m:sty m:val="p"/>
                          </m:rPr>
                          <a:rPr lang="en-US" altLang="zh-CN" sz="2200">
                            <a:latin typeface="Cambria Math" panose="02040503050406030204" pitchFamily="18" charset="0"/>
                            <a:ea typeface="黑体" panose="02010609060101010101" pitchFamily="49" charset="-122"/>
                            <a:cs typeface="Times New Roman" panose="02020603050405020304" pitchFamily="18" charset="0"/>
                          </a:rPr>
                          <m:t>H</m:t>
                        </m:r>
                      </m:sub>
                    </m:sSub>
                  </m:oMath>
                </a14:m>
                <a:endParaRPr lang="en-US" altLang="zh-CN" sz="2200" baseline="-2500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72FBB8BD-9862-2E12-F4CC-6B8BB6D9B391}"/>
                  </a:ext>
                </a:extLst>
              </p:cNvPr>
              <p:cNvSpPr txBox="1">
                <a:spLocks noRot="1" noChangeAspect="1" noMove="1" noResize="1" noEditPoints="1" noAdjustHandles="1" noChangeArrowheads="1" noChangeShapeType="1" noTextEdit="1"/>
              </p:cNvSpPr>
              <p:nvPr/>
            </p:nvSpPr>
            <p:spPr>
              <a:xfrm>
                <a:off x="3074240" y="2132856"/>
                <a:ext cx="6118104" cy="496098"/>
              </a:xfrm>
              <a:prstGeom prst="rect">
                <a:avLst/>
              </a:prstGeom>
              <a:blipFill>
                <a:blip r:embed="rId2"/>
                <a:stretch>
                  <a:fillRect b="-14815"/>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A6E8B2E5-CDF2-7574-7648-00955F91F62F}"/>
              </a:ext>
            </a:extLst>
          </p:cNvPr>
          <p:cNvSpPr txBox="1"/>
          <p:nvPr/>
        </p:nvSpPr>
        <p:spPr>
          <a:xfrm>
            <a:off x="1127448" y="2636912"/>
            <a:ext cx="7272808" cy="1043747"/>
          </a:xfrm>
          <a:prstGeom prst="rect">
            <a:avLst/>
          </a:prstGeom>
          <a:noFill/>
        </p:spPr>
        <p:txBody>
          <a:bodyPr wrap="square">
            <a:spAutoFit/>
          </a:bodyPr>
          <a:lstStyle/>
          <a:p>
            <a:pPr algn="l">
              <a:lnSpc>
                <a:spcPct val="150000"/>
              </a:lnSpc>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式中：</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0" i="0" u="none" strike="noStrike" baseline="-25000">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苯甲酸酸性解离常数；</a:t>
            </a:r>
          </a:p>
          <a:p>
            <a:pPr algn="l">
              <a:lnSpc>
                <a:spcPct val="150000"/>
              </a:lnSpc>
            </a:pP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0" i="0" u="none" strike="noStrike" baseline="-25000">
                <a:latin typeface="Times New Roman" panose="02020603050405020304" pitchFamily="18" charset="0"/>
                <a:ea typeface="黑体" panose="02010609060101010101" pitchFamily="49" charset="-122"/>
                <a:cs typeface="Times New Roman" panose="02020603050405020304" pitchFamily="18" charset="0"/>
              </a:rPr>
              <a:t>X</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苯甲酸在环上氢被基团</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X</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取代后的酸性解离常数。</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文本框 9">
            <a:extLst>
              <a:ext uri="{FF2B5EF4-FFF2-40B4-BE49-F238E27FC236}">
                <a16:creationId xmlns:a16="http://schemas.microsoft.com/office/drawing/2014/main" id="{CB69FBA7-60BB-659A-0D1B-436207FA2842}"/>
              </a:ext>
            </a:extLst>
          </p:cNvPr>
          <p:cNvSpPr txBox="1"/>
          <p:nvPr/>
        </p:nvSpPr>
        <p:spPr>
          <a:xfrm>
            <a:off x="885145" y="3688617"/>
            <a:ext cx="10421710" cy="1365374"/>
          </a:xfrm>
          <a:prstGeom prst="rect">
            <a:avLst/>
          </a:prstGeom>
          <a:noFill/>
        </p:spPr>
        <p:txBody>
          <a:bodyPr wrap="square">
            <a:spAutoFit/>
          </a:bodyPr>
          <a:lstStyle/>
          <a:p>
            <a:pPr marL="342900" indent="-342900" algn="just">
              <a:lnSpc>
                <a:spcPct val="130000"/>
              </a:lnSpc>
              <a:buFont typeface="Arial" panose="020B0604020202020204" pitchFamily="34" charset="0"/>
              <a:buChar char="•"/>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吸电子取代基（如硝基）会增大苯甲酸酸性解离常数，故</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为正值。供电子取代基（如甲基）</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会减小该酸性解离常数，故</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为负值。取代基的</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值还与其在芳香环上的位置和数目有关。</a:t>
            </a:r>
          </a:p>
        </p:txBody>
      </p:sp>
    </p:spTree>
    <p:extLst>
      <p:ext uri="{BB962C8B-B14F-4D97-AF65-F5344CB8AC3E}">
        <p14:creationId xmlns:p14="http://schemas.microsoft.com/office/powerpoint/2010/main" val="416157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A493-D321-2956-8E25-053A4A5C6E41}"/>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061BC74B-B318-705B-D9CD-D4A36AF8AC5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E5DD07C-DA59-46B0-76E8-F983ADEFE79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147</a:t>
            </a:fld>
            <a:endParaRPr lang="en-US" altLang="zh-CN" sz="1800">
              <a:solidFill>
                <a:schemeClr val="tx1"/>
              </a:solidFill>
            </a:endParaRPr>
          </a:p>
        </p:txBody>
      </p:sp>
      <p:sp>
        <p:nvSpPr>
          <p:cNvPr id="5" name="文本框 4">
            <a:extLst>
              <a:ext uri="{FF2B5EF4-FFF2-40B4-BE49-F238E27FC236}">
                <a16:creationId xmlns:a16="http://schemas.microsoft.com/office/drawing/2014/main" id="{9B61CA3C-82D3-0705-84EC-A8CB9B5CDBDA}"/>
              </a:ext>
            </a:extLst>
          </p:cNvPr>
          <p:cNvSpPr txBox="1"/>
          <p:nvPr/>
        </p:nvSpPr>
        <p:spPr>
          <a:xfrm>
            <a:off x="839416" y="1196752"/>
            <a:ext cx="10225136" cy="992964"/>
          </a:xfrm>
          <a:prstGeom prst="rect">
            <a:avLst/>
          </a:prstGeom>
          <a:noFill/>
        </p:spPr>
        <p:txBody>
          <a:bodyPr wrap="square">
            <a:spAutoFit/>
          </a:bodyPr>
          <a:lstStyle/>
          <a:p>
            <a:pPr algn="just">
              <a:lnSpc>
                <a:spcPct val="150000"/>
              </a:lnSpc>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电性参数</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脂肪族化合物的取代基电性参数采用</a:t>
            </a:r>
            <a:r>
              <a:rPr lang="en-US" altLang="zh-CN" sz="2200">
                <a:latin typeface="Times New Roman" panose="02020603050405020304" pitchFamily="18" charset="0"/>
                <a:ea typeface="黑体" panose="02010609060101010101" pitchFamily="49" charset="-122"/>
                <a:cs typeface="Times New Roman" panose="02020603050405020304" pitchFamily="18" charset="0"/>
              </a:rPr>
              <a:t>Talf</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参数（</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en-US" altLang="zh-CN" sz="2200" i="1"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），通过实验从下式得到：</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0C84C94-EE91-7982-D689-D587205BED0F}"/>
                  </a:ext>
                </a:extLst>
              </p:cNvPr>
              <p:cNvSpPr txBox="1"/>
              <p:nvPr/>
            </p:nvSpPr>
            <p:spPr>
              <a:xfrm>
                <a:off x="4439816" y="2348880"/>
                <a:ext cx="3369127" cy="718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𝜎</m:t>
                      </m:r>
                      <m:r>
                        <a:rPr lang="en-US" altLang="zh-CN" b="0" i="1" baseline="30000" smtClean="0">
                          <a:latin typeface="Cambria Math" panose="02040503050406030204" pitchFamily="18" charset="0"/>
                        </a:rPr>
                        <m:t>∗</m:t>
                      </m:r>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2.48</m:t>
                          </m:r>
                        </m:den>
                      </m:f>
                      <m:d>
                        <m:dPr>
                          <m:begChr m:val="["/>
                          <m:endChr m:val="]"/>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𝑙𝑔</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𝑘</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0</m:t>
                                          </m:r>
                                        </m:sub>
                                      </m:sSub>
                                    </m:den>
                                  </m:f>
                                </m:e>
                              </m:d>
                            </m:e>
                            <m:sub>
                              <m:r>
                                <a:rPr lang="en-US" altLang="zh-CN" b="0" i="1" smtClean="0">
                                  <a:latin typeface="Cambria Math" panose="02040503050406030204" pitchFamily="18" charset="0"/>
                                </a:rPr>
                                <m:t>𝐵</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𝑙𝑔</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𝑘</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0</m:t>
                                          </m:r>
                                        </m:sub>
                                      </m:sSub>
                                    </m:den>
                                  </m:f>
                                </m:e>
                              </m:d>
                            </m:e>
                            <m:sub>
                              <m:r>
                                <a:rPr lang="en-US" altLang="zh-CN" b="0" i="1" smtClean="0">
                                  <a:latin typeface="Cambria Math" panose="02040503050406030204" pitchFamily="18" charset="0"/>
                                </a:rPr>
                                <m:t>𝐴</m:t>
                              </m:r>
                            </m:sub>
                          </m:sSub>
                        </m:e>
                      </m:d>
                    </m:oMath>
                  </m:oMathPara>
                </a14:m>
                <a:endParaRPr lang="zh-CN" altLang="en-US"/>
              </a:p>
            </p:txBody>
          </p:sp>
        </mc:Choice>
        <mc:Fallback xmlns="">
          <p:sp>
            <p:nvSpPr>
              <p:cNvPr id="6" name="文本框 5">
                <a:extLst>
                  <a:ext uri="{FF2B5EF4-FFF2-40B4-BE49-F238E27FC236}">
                    <a16:creationId xmlns:a16="http://schemas.microsoft.com/office/drawing/2014/main" id="{40C84C94-EE91-7982-D689-D587205BED0F}"/>
                  </a:ext>
                </a:extLst>
              </p:cNvPr>
              <p:cNvSpPr txBox="1">
                <a:spLocks noRot="1" noChangeAspect="1" noMove="1" noResize="1" noEditPoints="1" noAdjustHandles="1" noChangeArrowheads="1" noChangeShapeType="1" noTextEdit="1"/>
              </p:cNvSpPr>
              <p:nvPr/>
            </p:nvSpPr>
            <p:spPr>
              <a:xfrm>
                <a:off x="4439816" y="2348880"/>
                <a:ext cx="3369127" cy="71840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42C7CFC-A17D-C739-47B8-F9BB19BB50C0}"/>
                  </a:ext>
                </a:extLst>
              </p:cNvPr>
              <p:cNvSpPr txBox="1"/>
              <p:nvPr/>
            </p:nvSpPr>
            <p:spPr>
              <a:xfrm>
                <a:off x="1123100" y="3140968"/>
                <a:ext cx="1804548" cy="735201"/>
              </a:xfrm>
              <a:prstGeom prst="rect">
                <a:avLst/>
              </a:prstGeom>
              <a:noFill/>
            </p:spPr>
            <p:txBody>
              <a:bodyPr wrap="square">
                <a:spAutoFit/>
              </a:bodyPr>
              <a:lstStyle/>
              <a:p>
                <a:r>
                  <a:rPr lang="zh-CN" altLang="en-US" sz="2200" b="0" i="0" u="none" strike="noStrike" baseline="0">
                    <a:latin typeface="黑体" panose="02010609060101010101" pitchFamily="49" charset="-122"/>
                    <a:ea typeface="黑体" panose="02010609060101010101" pitchFamily="49" charset="-122"/>
                  </a:rPr>
                  <a:t>式中：</a:t>
                </a:r>
                <a:r>
                  <a:rPr lang="en-US" altLang="zh-CN" sz="2400"/>
                  <a:t> </a:t>
                </a:r>
                <a14:m>
                  <m:oMath xmlns:m="http://schemas.openxmlformats.org/officeDocument/2006/math">
                    <m:sSub>
                      <m:sSubPr>
                        <m:ctrlPr>
                          <a:rPr lang="en-US" altLang="zh-CN" sz="2200" i="1" smtClean="0">
                            <a:latin typeface="Cambria Math" panose="02040503050406030204" pitchFamily="18" charset="0"/>
                          </a:rPr>
                        </m:ctrlPr>
                      </m:sSubPr>
                      <m:e>
                        <m:d>
                          <m:dPr>
                            <m:ctrlPr>
                              <a:rPr lang="en-US" altLang="zh-CN" sz="2200" i="1">
                                <a:latin typeface="Cambria Math" panose="02040503050406030204" pitchFamily="18" charset="0"/>
                              </a:rPr>
                            </m:ctrlPr>
                          </m:dPr>
                          <m:e>
                            <m:f>
                              <m:fPr>
                                <m:ctrlPr>
                                  <a:rPr lang="en-US" altLang="zh-CN" sz="2200" i="1">
                                    <a:latin typeface="Cambria Math" panose="02040503050406030204" pitchFamily="18" charset="0"/>
                                  </a:rPr>
                                </m:ctrlPr>
                              </m:fPr>
                              <m:num>
                                <m:r>
                                  <a:rPr lang="en-US" altLang="zh-CN" sz="2200" i="1">
                                    <a:latin typeface="Cambria Math" panose="02040503050406030204" pitchFamily="18" charset="0"/>
                                  </a:rPr>
                                  <m:t>𝑘</m:t>
                                </m:r>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𝑘</m:t>
                                    </m:r>
                                  </m:e>
                                  <m:sub>
                                    <m:r>
                                      <a:rPr lang="en-US" altLang="zh-CN" sz="2200" i="1">
                                        <a:latin typeface="Cambria Math" panose="02040503050406030204" pitchFamily="18" charset="0"/>
                                      </a:rPr>
                                      <m:t>0</m:t>
                                    </m:r>
                                  </m:sub>
                                </m:sSub>
                              </m:den>
                            </m:f>
                          </m:e>
                        </m:d>
                      </m:e>
                      <m:sub>
                        <m:r>
                          <a:rPr lang="en-US" altLang="zh-CN" sz="2200" i="1">
                            <a:latin typeface="Cambria Math" panose="02040503050406030204" pitchFamily="18" charset="0"/>
                          </a:rPr>
                          <m:t>𝐵</m:t>
                        </m:r>
                      </m:sub>
                    </m:sSub>
                  </m:oMath>
                </a14:m>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242C7CFC-A17D-C739-47B8-F9BB19BB50C0}"/>
                  </a:ext>
                </a:extLst>
              </p:cNvPr>
              <p:cNvSpPr txBox="1">
                <a:spLocks noRot="1" noChangeAspect="1" noMove="1" noResize="1" noEditPoints="1" noAdjustHandles="1" noChangeArrowheads="1" noChangeShapeType="1" noTextEdit="1"/>
              </p:cNvSpPr>
              <p:nvPr/>
            </p:nvSpPr>
            <p:spPr>
              <a:xfrm>
                <a:off x="1123100" y="3140968"/>
                <a:ext cx="1804548" cy="735201"/>
              </a:xfrm>
              <a:prstGeom prst="rect">
                <a:avLst/>
              </a:prstGeom>
              <a:blipFill>
                <a:blip r:embed="rId3"/>
                <a:stretch>
                  <a:fillRect l="-43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1D1BDBF-F067-A50F-4C41-A222744A71B4}"/>
                  </a:ext>
                </a:extLst>
              </p:cNvPr>
              <p:cNvSpPr txBox="1"/>
              <p:nvPr/>
            </p:nvSpPr>
            <p:spPr>
              <a:xfrm>
                <a:off x="2783632" y="3145054"/>
                <a:ext cx="8784976" cy="535916"/>
              </a:xfrm>
              <a:prstGeom prst="rect">
                <a:avLst/>
              </a:prstGeom>
              <a:noFill/>
            </p:spPr>
            <p:txBody>
              <a:bodyPr wrap="square">
                <a:spAutoFit/>
              </a:bodyPr>
              <a:lstStyle/>
              <a:p>
                <a:pPr>
                  <a:lnSpc>
                    <a:spcPct val="150000"/>
                  </a:lnSpc>
                </a:pP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碱催化（</a:t>
                </a:r>
                <a:r>
                  <a:rPr lang="en-US" altLang="zh-CN" sz="2200">
                    <a:latin typeface="Times New Roman" panose="02020603050405020304" pitchFamily="18" charset="0"/>
                    <a:ea typeface="黑体" panose="02010609060101010101" pitchFamily="49" charset="-122"/>
                    <a:cs typeface="Times New Roman" panose="02020603050405020304" pitchFamily="18" charset="0"/>
                  </a:rPr>
                  <a:t>B</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）下，乙酸乙酯在酰基被基团取代后的水解速率常数（</a:t>
                </a:r>
                <a14:m>
                  <m:oMath xmlns:m="http://schemas.openxmlformats.org/officeDocument/2006/math">
                    <m:r>
                      <a:rPr lang="en-US" altLang="zh-CN" sz="2200" i="1">
                        <a:latin typeface="Cambria Math" panose="02040503050406030204" pitchFamily="18" charset="0"/>
                      </a:rPr>
                      <m:t>𝑘</m:t>
                    </m:r>
                  </m:oMath>
                </a14:m>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p>
            </p:txBody>
          </p:sp>
        </mc:Choice>
        <mc:Fallback xmlns="">
          <p:sp>
            <p:nvSpPr>
              <p:cNvPr id="13" name="文本框 12">
                <a:extLst>
                  <a:ext uri="{FF2B5EF4-FFF2-40B4-BE49-F238E27FC236}">
                    <a16:creationId xmlns:a16="http://schemas.microsoft.com/office/drawing/2014/main" id="{71D1BDBF-F067-A50F-4C41-A222744A71B4}"/>
                  </a:ext>
                </a:extLst>
              </p:cNvPr>
              <p:cNvSpPr txBox="1">
                <a:spLocks noRot="1" noChangeAspect="1" noMove="1" noResize="1" noEditPoints="1" noAdjustHandles="1" noChangeArrowheads="1" noChangeShapeType="1" noTextEdit="1"/>
              </p:cNvSpPr>
              <p:nvPr/>
            </p:nvSpPr>
            <p:spPr>
              <a:xfrm>
                <a:off x="2783632" y="3145054"/>
                <a:ext cx="8784976" cy="535916"/>
              </a:xfrm>
              <a:prstGeom prst="rect">
                <a:avLst/>
              </a:prstGeom>
              <a:blipFill>
                <a:blip r:embed="rId4"/>
                <a:stretch>
                  <a:fillRect l="-902" r="-4094" b="-2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0D198DD-39CA-E996-E849-EA43D658AD7F}"/>
                  </a:ext>
                </a:extLst>
              </p:cNvPr>
              <p:cNvSpPr txBox="1"/>
              <p:nvPr/>
            </p:nvSpPr>
            <p:spPr>
              <a:xfrm>
                <a:off x="2027763" y="3884170"/>
                <a:ext cx="6125028" cy="430887"/>
              </a:xfrm>
              <a:prstGeom prst="rect">
                <a:avLst/>
              </a:prstGeom>
              <a:noFill/>
            </p:spPr>
            <p:txBody>
              <a:bodyPr wrap="square">
                <a:spAutoFit/>
              </a:bodyPr>
              <a:lstStyle/>
              <a:p>
                <a:r>
                  <a:rPr lang="zh-CN" altLang="en-US" sz="2200">
                    <a:latin typeface="Times New Roman" panose="02020603050405020304" pitchFamily="18" charset="0"/>
                    <a:ea typeface="黑体" panose="02010609060101010101" pitchFamily="49" charset="-122"/>
                    <a:cs typeface="Times New Roman" panose="02020603050405020304" pitchFamily="18" charset="0"/>
                  </a:rPr>
                  <a:t>对原酯水解速率常数（</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𝑘</m:t>
                        </m:r>
                      </m:e>
                      <m:sub>
                        <m:r>
                          <a:rPr lang="en-US" altLang="zh-CN" sz="2200" i="1">
                            <a:latin typeface="Cambria Math" panose="02040503050406030204" pitchFamily="18" charset="0"/>
                          </a:rPr>
                          <m:t>0</m:t>
                        </m:r>
                      </m:sub>
                    </m:sSub>
                  </m:oMath>
                </a14:m>
                <a:r>
                  <a:rPr lang="zh-CN" altLang="en-US" sz="2200">
                    <a:latin typeface="Times New Roman" panose="02020603050405020304" pitchFamily="18" charset="0"/>
                    <a:ea typeface="黑体" panose="02010609060101010101" pitchFamily="49" charset="-122"/>
                    <a:cs typeface="Times New Roman" panose="02020603050405020304" pitchFamily="18" charset="0"/>
                  </a:rPr>
                  <a:t>）之比；</a:t>
                </a:r>
              </a:p>
            </p:txBody>
          </p:sp>
        </mc:Choice>
        <mc:Fallback xmlns="">
          <p:sp>
            <p:nvSpPr>
              <p:cNvPr id="15" name="文本框 14">
                <a:extLst>
                  <a:ext uri="{FF2B5EF4-FFF2-40B4-BE49-F238E27FC236}">
                    <a16:creationId xmlns:a16="http://schemas.microsoft.com/office/drawing/2014/main" id="{90D198DD-39CA-E996-E849-EA43D658AD7F}"/>
                  </a:ext>
                </a:extLst>
              </p:cNvPr>
              <p:cNvSpPr txBox="1">
                <a:spLocks noRot="1" noChangeAspect="1" noMove="1" noResize="1" noEditPoints="1" noAdjustHandles="1" noChangeArrowheads="1" noChangeShapeType="1" noTextEdit="1"/>
              </p:cNvSpPr>
              <p:nvPr/>
            </p:nvSpPr>
            <p:spPr>
              <a:xfrm>
                <a:off x="2027763" y="3884170"/>
                <a:ext cx="6125028" cy="430887"/>
              </a:xfrm>
              <a:prstGeom prst="rect">
                <a:avLst/>
              </a:prstGeom>
              <a:blipFill>
                <a:blip r:embed="rId5"/>
                <a:stretch>
                  <a:fillRect l="-1295" t="-14085" b="-239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D102F2AD-E38C-7207-F91F-1A8252B6147D}"/>
                  </a:ext>
                </a:extLst>
              </p:cNvPr>
              <p:cNvSpPr txBox="1"/>
              <p:nvPr/>
            </p:nvSpPr>
            <p:spPr>
              <a:xfrm>
                <a:off x="2025374" y="4365104"/>
                <a:ext cx="792088" cy="7507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zh-CN" sz="1800" i="1" smtClean="0">
                              <a:latin typeface="Cambria Math" panose="02040503050406030204" pitchFamily="18" charset="0"/>
                            </a:rPr>
                          </m:ctrlPr>
                        </m:sSubPr>
                        <m:e>
                          <m:d>
                            <m:dPr>
                              <m:ctrlPr>
                                <a:rPr lang="en-US" altLang="zh-CN"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𝑘</m:t>
                                  </m:r>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𝑘</m:t>
                                      </m:r>
                                    </m:e>
                                    <m:sub>
                                      <m:r>
                                        <a:rPr lang="en-US" altLang="zh-CN" sz="1800" i="1">
                                          <a:latin typeface="Cambria Math" panose="02040503050406030204" pitchFamily="18" charset="0"/>
                                        </a:rPr>
                                        <m:t>0</m:t>
                                      </m:r>
                                    </m:sub>
                                  </m:sSub>
                                </m:den>
                              </m:f>
                            </m:e>
                          </m:d>
                        </m:e>
                        <m:sub>
                          <m:r>
                            <a:rPr lang="en-US" altLang="zh-CN" sz="1800" b="0" i="1" smtClean="0">
                              <a:latin typeface="Cambria Math" panose="02040503050406030204" pitchFamily="18" charset="0"/>
                            </a:rPr>
                            <m:t>𝐴</m:t>
                          </m:r>
                        </m:sub>
                      </m:sSub>
                    </m:oMath>
                  </m:oMathPara>
                </a14:m>
                <a:endParaRPr lang="zh-CN" altLang="en-US"/>
              </a:p>
            </p:txBody>
          </p:sp>
        </mc:Choice>
        <mc:Fallback xmlns="">
          <p:sp>
            <p:nvSpPr>
              <p:cNvPr id="17" name="文本框 16">
                <a:extLst>
                  <a:ext uri="{FF2B5EF4-FFF2-40B4-BE49-F238E27FC236}">
                    <a16:creationId xmlns:a16="http://schemas.microsoft.com/office/drawing/2014/main" id="{D102F2AD-E38C-7207-F91F-1A8252B6147D}"/>
                  </a:ext>
                </a:extLst>
              </p:cNvPr>
              <p:cNvSpPr txBox="1">
                <a:spLocks noRot="1" noChangeAspect="1" noMove="1" noResize="1" noEditPoints="1" noAdjustHandles="1" noChangeArrowheads="1" noChangeShapeType="1" noTextEdit="1"/>
              </p:cNvSpPr>
              <p:nvPr/>
            </p:nvSpPr>
            <p:spPr>
              <a:xfrm>
                <a:off x="2025374" y="4365104"/>
                <a:ext cx="792088" cy="750783"/>
              </a:xfrm>
              <a:prstGeom prst="rect">
                <a:avLst/>
              </a:prstGeom>
              <a:blipFill>
                <a:blip r:embed="rId6"/>
                <a:stretch>
                  <a:fillRect/>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5CAC2A48-8DB8-1987-DC4A-012019408883}"/>
              </a:ext>
            </a:extLst>
          </p:cNvPr>
          <p:cNvSpPr txBox="1"/>
          <p:nvPr/>
        </p:nvSpPr>
        <p:spPr>
          <a:xfrm>
            <a:off x="2817462" y="4516292"/>
            <a:ext cx="6125028" cy="430887"/>
          </a:xfrm>
          <a:prstGeom prst="rect">
            <a:avLst/>
          </a:prstGeom>
          <a:noFill/>
        </p:spPr>
        <p:txBody>
          <a:bodyPr wrap="square">
            <a:spAutoFit/>
          </a:bodyPr>
          <a:lstStyle/>
          <a:p>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酸催化（</a:t>
            </a:r>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）下的上述之比。</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文本框 20">
            <a:extLst>
              <a:ext uri="{FF2B5EF4-FFF2-40B4-BE49-F238E27FC236}">
                <a16:creationId xmlns:a16="http://schemas.microsoft.com/office/drawing/2014/main" id="{31FBA5A4-72BC-BB34-4B61-B1DE1201CEA9}"/>
              </a:ext>
            </a:extLst>
          </p:cNvPr>
          <p:cNvSpPr txBox="1"/>
          <p:nvPr/>
        </p:nvSpPr>
        <p:spPr>
          <a:xfrm>
            <a:off x="1127448" y="5267075"/>
            <a:ext cx="8177336" cy="430887"/>
          </a:xfrm>
          <a:prstGeom prst="rect">
            <a:avLst/>
          </a:prstGeom>
          <a:noFill/>
        </p:spPr>
        <p:txBody>
          <a:bodyPr wrap="square">
            <a:spAutoFit/>
          </a:bodyPr>
          <a:lstStyle/>
          <a:p>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该式表明，吸电子取代基的</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为正值，供电子取代基的</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σ</a:t>
            </a:r>
            <a:r>
              <a:rPr lang="zh-CN" altLang="en-US" sz="2200"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为负值。</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8218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B1E9-95FB-7FEF-B1C7-1B22587129CE}"/>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B2BAF98C-BE16-F0C8-24EB-143B9914087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7D2A0FF-2A39-9158-6AE4-8BAA8325B93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148</a:t>
            </a:fld>
            <a:endParaRPr lang="en-US" altLang="zh-CN" sz="1800">
              <a:solidFill>
                <a:schemeClr val="tx1"/>
              </a:solidFill>
            </a:endParaRPr>
          </a:p>
        </p:txBody>
      </p:sp>
      <p:sp>
        <p:nvSpPr>
          <p:cNvPr id="5" name="文本框 4">
            <a:extLst>
              <a:ext uri="{FF2B5EF4-FFF2-40B4-BE49-F238E27FC236}">
                <a16:creationId xmlns:a16="http://schemas.microsoft.com/office/drawing/2014/main" id="{AD871044-E1AC-7FC0-B433-16C3F99AC179}"/>
              </a:ext>
            </a:extLst>
          </p:cNvPr>
          <p:cNvSpPr txBox="1"/>
          <p:nvPr/>
        </p:nvSpPr>
        <p:spPr>
          <a:xfrm>
            <a:off x="839416" y="1196752"/>
            <a:ext cx="9865096" cy="992964"/>
          </a:xfrm>
          <a:prstGeom prst="rect">
            <a:avLst/>
          </a:prstGeom>
          <a:noFill/>
        </p:spPr>
        <p:txBody>
          <a:bodyPr wrap="square">
            <a:spAutoFit/>
          </a:bodyPr>
          <a:lstStyle/>
          <a:p>
            <a:pPr algn="just">
              <a:lnSpc>
                <a:spcPct val="150000"/>
              </a:lnSpc>
              <a:buClr>
                <a:schemeClr val="tx1"/>
              </a:buCl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立体参数</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化合物取代基的立体参数采用</a:t>
            </a:r>
            <a:r>
              <a:rPr lang="en-US" altLang="zh-CN" sz="2200">
                <a:latin typeface="Times New Roman" panose="02020603050405020304" pitchFamily="18" charset="0"/>
                <a:ea typeface="黑体" panose="02010609060101010101" pitchFamily="49" charset="-122"/>
                <a:cs typeface="Times New Roman" panose="02020603050405020304" pitchFamily="18" charset="0"/>
              </a:rPr>
              <a:t>Talf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立体参数（</a:t>
            </a:r>
            <a:r>
              <a:rPr lang="en-US" altLang="zh-CN" sz="2200">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），通过实验可由下式求得：</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9C7C275-05C7-C26E-63A2-93ECEC1A0CC3}"/>
                  </a:ext>
                </a:extLst>
              </p:cNvPr>
              <p:cNvSpPr txBox="1"/>
              <p:nvPr/>
            </p:nvSpPr>
            <p:spPr>
              <a:xfrm>
                <a:off x="5159896" y="2395554"/>
                <a:ext cx="1399614" cy="658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E</m:t>
                      </m:r>
                      <m:r>
                        <a:rPr lang="en-US" altLang="zh-CN" b="0" i="1" baseline="-25000" smtClean="0">
                          <a:latin typeface="Cambria Math" panose="02040503050406030204" pitchFamily="18" charset="0"/>
                        </a:rPr>
                        <m:t>𝑠</m:t>
                      </m:r>
                      <m:r>
                        <a:rPr lang="en-US" altLang="zh-CN" i="1" smtClean="0">
                          <a:latin typeface="Cambria Math" panose="02040503050406030204" pitchFamily="18" charset="0"/>
                        </a:rPr>
                        <m:t>=</m:t>
                      </m:r>
                      <m:func>
                        <m:funcPr>
                          <m:ctrlPr>
                            <a:rPr lang="en-US" altLang="zh-CN" i="1" smtClean="0">
                              <a:latin typeface="Cambria Math" panose="02040503050406030204" pitchFamily="18" charset="0"/>
                            </a:rPr>
                          </m:ctrlPr>
                        </m:funcPr>
                        <m:fName>
                          <m:r>
                            <m:rPr>
                              <m:sty m:val="p"/>
                            </m:rPr>
                            <a:rPr lang="en-US" altLang="zh-CN" i="0" smtClean="0">
                              <a:latin typeface="Cambria Math" panose="02040503050406030204" pitchFamily="18" charset="0"/>
                            </a:rPr>
                            <m:t>lg</m:t>
                          </m:r>
                        </m:fName>
                        <m:e>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𝑘</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0</m:t>
                                          </m:r>
                                        </m:sub>
                                      </m:sSub>
                                    </m:den>
                                  </m:f>
                                </m:e>
                              </m:d>
                            </m:e>
                            <m:sub>
                              <m:r>
                                <a:rPr lang="en-US" altLang="zh-CN" i="1">
                                  <a:latin typeface="Cambria Math" panose="02040503050406030204" pitchFamily="18" charset="0"/>
                                </a:rPr>
                                <m:t>𝐴</m:t>
                              </m:r>
                            </m:sub>
                          </m:sSub>
                        </m:e>
                      </m:func>
                    </m:oMath>
                  </m:oMathPara>
                </a14:m>
                <a:endParaRPr lang="zh-CN" altLang="en-US"/>
              </a:p>
            </p:txBody>
          </p:sp>
        </mc:Choice>
        <mc:Fallback xmlns="">
          <p:sp>
            <p:nvSpPr>
              <p:cNvPr id="6" name="文本框 5">
                <a:extLst>
                  <a:ext uri="{FF2B5EF4-FFF2-40B4-BE49-F238E27FC236}">
                    <a16:creationId xmlns:a16="http://schemas.microsoft.com/office/drawing/2014/main" id="{49C7C275-05C7-C26E-63A2-93ECEC1A0CC3}"/>
                  </a:ext>
                </a:extLst>
              </p:cNvPr>
              <p:cNvSpPr txBox="1">
                <a:spLocks noRot="1" noChangeAspect="1" noMove="1" noResize="1" noEditPoints="1" noAdjustHandles="1" noChangeArrowheads="1" noChangeShapeType="1" noTextEdit="1"/>
              </p:cNvSpPr>
              <p:nvPr/>
            </p:nvSpPr>
            <p:spPr>
              <a:xfrm>
                <a:off x="5159896" y="2395554"/>
                <a:ext cx="1399614" cy="65845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A16A9FC-D6EA-43B3-E3DC-8AFCCEB0D876}"/>
                  </a:ext>
                </a:extLst>
              </p:cNvPr>
              <p:cNvSpPr txBox="1"/>
              <p:nvPr/>
            </p:nvSpPr>
            <p:spPr>
              <a:xfrm>
                <a:off x="1127448" y="3000687"/>
                <a:ext cx="10441160" cy="1073755"/>
              </a:xfrm>
              <a:prstGeom prst="rect">
                <a:avLst/>
              </a:prstGeom>
              <a:noFill/>
            </p:spPr>
            <p:txBody>
              <a:bodyPr wrap="square">
                <a:spAutoFit/>
              </a:bodyPr>
              <a:lstStyle/>
              <a:p>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式中：</a:t>
                </a:r>
                <a14:m>
                  <m:oMath xmlns:m="http://schemas.openxmlformats.org/officeDocument/2006/math">
                    <m:sSub>
                      <m:sSubPr>
                        <m:ctrlPr>
                          <a:rPr lang="en-US" altLang="zh-CN" sz="2200" i="1">
                            <a:latin typeface="Cambria Math" panose="02040503050406030204" pitchFamily="18" charset="0"/>
                          </a:rPr>
                        </m:ctrlPr>
                      </m:sSubPr>
                      <m:e>
                        <m:d>
                          <m:dPr>
                            <m:ctrlPr>
                              <a:rPr lang="en-US" altLang="zh-CN" sz="2200" i="1">
                                <a:latin typeface="Cambria Math" panose="02040503050406030204" pitchFamily="18" charset="0"/>
                              </a:rPr>
                            </m:ctrlPr>
                          </m:dPr>
                          <m:e>
                            <m:f>
                              <m:fPr>
                                <m:ctrlPr>
                                  <a:rPr lang="en-US" altLang="zh-CN" sz="2200" i="1">
                                    <a:latin typeface="Cambria Math" panose="02040503050406030204" pitchFamily="18" charset="0"/>
                                  </a:rPr>
                                </m:ctrlPr>
                              </m:fPr>
                              <m:num>
                                <m:r>
                                  <a:rPr lang="en-US" altLang="zh-CN" sz="2200" i="1">
                                    <a:latin typeface="Cambria Math" panose="02040503050406030204" pitchFamily="18" charset="0"/>
                                  </a:rPr>
                                  <m:t>𝑘</m:t>
                                </m:r>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𝑘</m:t>
                                    </m:r>
                                  </m:e>
                                  <m:sub>
                                    <m:r>
                                      <a:rPr lang="en-US" altLang="zh-CN" sz="2200" i="1">
                                        <a:latin typeface="Cambria Math" panose="02040503050406030204" pitchFamily="18" charset="0"/>
                                      </a:rPr>
                                      <m:t>0</m:t>
                                    </m:r>
                                  </m:sub>
                                </m:sSub>
                              </m:den>
                            </m:f>
                          </m:e>
                        </m:d>
                      </m:e>
                      <m:sub>
                        <m:r>
                          <a:rPr lang="en-US" altLang="zh-CN" sz="2200" i="1">
                            <a:latin typeface="Cambria Math" panose="02040503050406030204" pitchFamily="18" charset="0"/>
                          </a:rPr>
                          <m:t>𝐴</m:t>
                        </m:r>
                      </m:sub>
                    </m:sSub>
                  </m:oMath>
                </a14:m>
                <a:r>
                  <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酸催化下取代乙酸甲酯水解速率常数（</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k</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）对原酯水解速率常数（</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0" i="0" u="none" strike="noStrike" baseline="-25000">
                    <a:latin typeface="Times New Roman" panose="02020603050405020304" pitchFamily="18" charset="0"/>
                    <a:ea typeface="黑体" panose="02010609060101010101" pitchFamily="49" charset="-122"/>
                    <a:cs typeface="Times New Roman" panose="02020603050405020304" pitchFamily="18" charset="0"/>
                  </a:rPr>
                  <a:t>0</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b="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之比。</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3A16A9FC-D6EA-43B3-E3DC-8AFCCEB0D876}"/>
                  </a:ext>
                </a:extLst>
              </p:cNvPr>
              <p:cNvSpPr txBox="1">
                <a:spLocks noRot="1" noChangeAspect="1" noMove="1" noResize="1" noEditPoints="1" noAdjustHandles="1" noChangeArrowheads="1" noChangeShapeType="1" noTextEdit="1"/>
              </p:cNvSpPr>
              <p:nvPr/>
            </p:nvSpPr>
            <p:spPr>
              <a:xfrm>
                <a:off x="1127448" y="3000687"/>
                <a:ext cx="10441160" cy="1073755"/>
              </a:xfrm>
              <a:prstGeom prst="rect">
                <a:avLst/>
              </a:prstGeom>
              <a:blipFill>
                <a:blip r:embed="rId3"/>
                <a:stretch>
                  <a:fillRect l="-759" r="-525" b="-9091"/>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05B0244C-8379-F5F1-365C-0F756BD86D51}"/>
              </a:ext>
            </a:extLst>
          </p:cNvPr>
          <p:cNvSpPr txBox="1"/>
          <p:nvPr/>
        </p:nvSpPr>
        <p:spPr>
          <a:xfrm>
            <a:off x="804459" y="4186316"/>
            <a:ext cx="8136904" cy="430887"/>
          </a:xfrm>
          <a:prstGeom prst="rect">
            <a:avLst/>
          </a:prstGeom>
          <a:noFill/>
        </p:spPr>
        <p:txBody>
          <a:bodyPr wrap="square">
            <a:spAutoFit/>
          </a:bodyPr>
          <a:lstStyle/>
          <a:p>
            <a:pPr marL="342900" indent="-342900">
              <a:buFont typeface="Wingdings" panose="05000000000000000000" pitchFamily="2" charset="2"/>
              <a:buChar char="n"/>
            </a:pP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立体参数还可用摩尔折射度（</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R</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）来表示，其值由下式得到：</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1DAC51D-5FAB-3A3A-4B68-958839F2C412}"/>
                  </a:ext>
                </a:extLst>
              </p:cNvPr>
              <p:cNvSpPr txBox="1"/>
              <p:nvPr/>
            </p:nvSpPr>
            <p:spPr>
              <a:xfrm>
                <a:off x="5345217" y="4733937"/>
                <a:ext cx="1501565" cy="567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𝑛</m:t>
                          </m:r>
                          <m:r>
                            <a:rPr lang="en-US" altLang="zh-CN" b="0" i="1" baseline="30000" smtClean="0">
                              <a:latin typeface="Cambria Math" panose="02040503050406030204" pitchFamily="18" charset="0"/>
                            </a:rPr>
                            <m:t>2</m:t>
                          </m:r>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r>
                            <a:rPr lang="en-US" altLang="zh-CN" b="0" i="1" baseline="30000" smtClean="0">
                              <a:latin typeface="Cambria Math" panose="02040503050406030204" pitchFamily="18" charset="0"/>
                            </a:rPr>
                            <m:t>2</m:t>
                          </m:r>
                          <m:r>
                            <a:rPr lang="en-US" altLang="zh-CN" b="0" i="1" smtClean="0">
                              <a:latin typeface="Cambria Math" panose="02040503050406030204" pitchFamily="18" charset="0"/>
                            </a:rPr>
                            <m:t>+1</m:t>
                          </m:r>
                        </m:den>
                      </m:f>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𝑀</m:t>
                          </m:r>
                        </m:num>
                        <m:den>
                          <m:r>
                            <a:rPr lang="zh-CN" altLang="en-US" i="1" smtClean="0">
                              <a:latin typeface="Cambria Math" panose="02040503050406030204" pitchFamily="18" charset="0"/>
                              <a:ea typeface="Cambria Math" panose="02040503050406030204" pitchFamily="18" charset="0"/>
                            </a:rPr>
                            <m:t>𝜌</m:t>
                          </m:r>
                        </m:den>
                      </m:f>
                    </m:oMath>
                  </m:oMathPara>
                </a14:m>
                <a:endParaRPr lang="zh-CN" altLang="en-US"/>
              </a:p>
            </p:txBody>
          </p:sp>
        </mc:Choice>
        <mc:Fallback xmlns="">
          <p:sp>
            <p:nvSpPr>
              <p:cNvPr id="10" name="文本框 9">
                <a:extLst>
                  <a:ext uri="{FF2B5EF4-FFF2-40B4-BE49-F238E27FC236}">
                    <a16:creationId xmlns:a16="http://schemas.microsoft.com/office/drawing/2014/main" id="{11DAC51D-5FAB-3A3A-4B68-958839F2C412}"/>
                  </a:ext>
                </a:extLst>
              </p:cNvPr>
              <p:cNvSpPr txBox="1">
                <a:spLocks noRot="1" noChangeAspect="1" noMove="1" noResize="1" noEditPoints="1" noAdjustHandles="1" noChangeArrowheads="1" noChangeShapeType="1" noTextEdit="1"/>
              </p:cNvSpPr>
              <p:nvPr/>
            </p:nvSpPr>
            <p:spPr>
              <a:xfrm>
                <a:off x="5345217" y="4733937"/>
                <a:ext cx="1501565" cy="567271"/>
              </a:xfrm>
              <a:prstGeom prst="rect">
                <a:avLst/>
              </a:prstGeom>
              <a:blipFill>
                <a:blip r:embed="rId4"/>
                <a:stretch>
                  <a:fillRect/>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C0CEB1D9-5F44-0F89-D521-F9F10C1FECF3}"/>
              </a:ext>
            </a:extLst>
          </p:cNvPr>
          <p:cNvSpPr txBox="1"/>
          <p:nvPr/>
        </p:nvSpPr>
        <p:spPr>
          <a:xfrm>
            <a:off x="1211851" y="5373216"/>
            <a:ext cx="7260413" cy="430887"/>
          </a:xfrm>
          <a:prstGeom prst="rect">
            <a:avLst/>
          </a:prstGeom>
          <a:noFill/>
        </p:spPr>
        <p:txBody>
          <a:bodyPr wrap="square">
            <a:spAutoFit/>
          </a:bodyPr>
          <a:lstStyle/>
          <a:p>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式中：</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n</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M </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b="0" i="1" u="none" strike="noStrike" baseline="0">
                <a:latin typeface="Times New Roman" panose="02020603050405020304" pitchFamily="18" charset="0"/>
                <a:ea typeface="黑体" panose="02010609060101010101" pitchFamily="49" charset="-122"/>
                <a:cs typeface="Times New Roman" panose="02020603050405020304" pitchFamily="18" charset="0"/>
              </a:rPr>
              <a:t>ρ</a:t>
            </a:r>
            <a:r>
              <a:rPr lang="zh-CN" altLang="en-US" sz="2200" b="0" i="0" u="none" strike="noStrike" baseline="0">
                <a:latin typeface="Times New Roman" panose="02020603050405020304" pitchFamily="18" charset="0"/>
                <a:ea typeface="黑体" panose="02010609060101010101" pitchFamily="49" charset="-122"/>
                <a:cs typeface="Times New Roman" panose="02020603050405020304" pitchFamily="18" charset="0"/>
              </a:rPr>
              <a:t>分别为取代基的折射率、摩尔质量和密度。</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0884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14FE-7D33-EDEE-7F0D-91DDED6B24D6}"/>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B253C013-ADBB-5FD5-28D6-11C7FBFA14A9}"/>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0775E6B0-6BB6-CDD9-8DEB-76D6C719FBA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149</a:t>
            </a:fld>
            <a:endParaRPr lang="en-US" altLang="zh-CN" sz="1800">
              <a:solidFill>
                <a:schemeClr val="tx1"/>
              </a:solidFill>
            </a:endParaRPr>
          </a:p>
        </p:txBody>
      </p:sp>
      <p:sp>
        <p:nvSpPr>
          <p:cNvPr id="73732" name="Text Box 4">
            <a:extLst>
              <a:ext uri="{FF2B5EF4-FFF2-40B4-BE49-F238E27FC236}">
                <a16:creationId xmlns:a16="http://schemas.microsoft.com/office/drawing/2014/main" id="{0A843946-D520-ABBE-A25B-84A24DC88BCB}"/>
              </a:ext>
            </a:extLst>
          </p:cNvPr>
          <p:cNvSpPr txBox="1">
            <a:spLocks noChangeArrowheads="1"/>
          </p:cNvSpPr>
          <p:nvPr/>
        </p:nvSpPr>
        <p:spPr bwMode="auto">
          <a:xfrm>
            <a:off x="2423592" y="1646316"/>
            <a:ext cx="8928992"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75F2C87B-BF92-4DD4-BD2D-52C68E12787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3EDBCECD-70A9-133B-55BD-81F908C9DDF3}"/>
              </a:ext>
            </a:extLst>
          </p:cNvPr>
          <p:cNvSpPr>
            <a:spLocks noChangeShapeType="1"/>
          </p:cNvSpPr>
          <p:nvPr/>
        </p:nvSpPr>
        <p:spPr bwMode="auto">
          <a:xfrm>
            <a:off x="2495600" y="3284984"/>
            <a:ext cx="676875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63770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73" name="Text Box 37"/>
          <p:cNvSpPr txBox="1">
            <a:spLocks noChangeArrowheads="1"/>
          </p:cNvSpPr>
          <p:nvPr/>
        </p:nvSpPr>
        <p:spPr bwMode="auto">
          <a:xfrm>
            <a:off x="767408" y="1700808"/>
            <a:ext cx="10729192" cy="2813975"/>
          </a:xfrm>
          <a:prstGeom prst="rect">
            <a:avLst/>
          </a:prstGeom>
          <a:noFill/>
          <a:ln w="9525">
            <a:noFill/>
            <a:miter lim="800000"/>
          </a:ln>
        </p:spPr>
        <p:txBody>
          <a:bodyPr wrap="square">
            <a:spAutoFit/>
          </a:bodyPr>
          <a:lstStyle>
            <a:lvl1pPr marL="457200" indent="-457200">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marL="0" indent="0"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mn-ea"/>
              </a:rPr>
              <a:t>概念：</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污染物质被吸收后或其代谢转化物质形成后，由血液转送至机体组织，与组织成分结合，从组织返回血液以及再反复等过程。</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sym typeface="+mn-ea"/>
              </a:rPr>
              <a:t> </a:t>
            </a:r>
          </a:p>
          <a:p>
            <a:pPr marL="0" indent="0" eaLnBrk="1" hangingPunct="1">
              <a:lnSpc>
                <a:spcPct val="130000"/>
              </a:lnSpc>
              <a:spcBef>
                <a:spcPts val="1000"/>
              </a:spcBef>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mn-ea"/>
              </a:rPr>
              <a:t>污染物质分布过程</a:t>
            </a:r>
          </a:p>
          <a:p>
            <a:pPr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污染物质的转运以</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被动扩散</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为主。</a:t>
            </a:r>
          </a:p>
          <a:p>
            <a:pPr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污染物质与血浆蛋白质结合具有可逆性</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动态平衡</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p>
          <a:p>
            <a:pPr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污染物质与血液的红细胞或血管外组织蛋白相结合。</a:t>
            </a:r>
            <a:r>
              <a:rPr lang="zh-CN" altLang="en-US" sz="2200">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sym typeface="+mn-ea"/>
              </a:rPr>
              <a:t>    </a:t>
            </a:r>
            <a:endParaRPr lang="zh-CN" altLang="en-US" sz="2200">
              <a:solidFill>
                <a:schemeClr val="bg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25605" name="文本框 1"/>
          <p:cNvSpPr txBox="1">
            <a:spLocks noChangeArrowheads="1"/>
          </p:cNvSpPr>
          <p:nvPr/>
        </p:nvSpPr>
        <p:spPr bwMode="auto">
          <a:xfrm>
            <a:off x="3287688" y="5086586"/>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000">
                <a:solidFill>
                  <a:srgbClr val="0033CC"/>
                </a:solidFill>
                <a:latin typeface="黑体" panose="02010609060101010101" pitchFamily="49" charset="-122"/>
                <a:ea typeface="黑体" panose="02010609060101010101" pitchFamily="49" charset="-122"/>
              </a:rPr>
              <a:t>血脑屏障</a:t>
            </a:r>
          </a:p>
        </p:txBody>
      </p:sp>
      <p:sp>
        <p:nvSpPr>
          <p:cNvPr id="25606" name="文本框 5"/>
          <p:cNvSpPr txBox="1">
            <a:spLocks noChangeArrowheads="1"/>
          </p:cNvSpPr>
          <p:nvPr/>
        </p:nvSpPr>
        <p:spPr bwMode="auto">
          <a:xfrm>
            <a:off x="7824192" y="5086586"/>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000">
                <a:solidFill>
                  <a:srgbClr val="0033CC"/>
                </a:solidFill>
                <a:latin typeface="黑体" panose="02010609060101010101" pitchFamily="49" charset="-122"/>
                <a:ea typeface="黑体" panose="02010609060101010101" pitchFamily="49" charset="-122"/>
              </a:rPr>
              <a:t>胎盘屏障</a:t>
            </a:r>
          </a:p>
        </p:txBody>
      </p:sp>
      <p:sp>
        <p:nvSpPr>
          <p:cNvPr id="2" name="Rectangle 4">
            <a:extLst>
              <a:ext uri="{FF2B5EF4-FFF2-40B4-BE49-F238E27FC236}">
                <a16:creationId xmlns:a16="http://schemas.microsoft.com/office/drawing/2014/main" id="{004F98F9-4C5F-0203-BFF7-CCEF839618C3}"/>
              </a:ext>
            </a:extLst>
          </p:cNvPr>
          <p:cNvSpPr>
            <a:spLocks noChangeArrowheads="1"/>
          </p:cNvSpPr>
          <p:nvPr/>
        </p:nvSpPr>
        <p:spPr bwMode="auto">
          <a:xfrm>
            <a:off x="623392" y="947923"/>
            <a:ext cx="7086600"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分布</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rPr>
              <a:t>Distribution</a:t>
            </a:r>
            <a:endParaRPr lang="zh-CN" altLang="en-US" sz="2400" b="1">
              <a:solidFill>
                <a:schemeClr val="tx1"/>
              </a:solidFill>
              <a:latin typeface="Times New Roman" panose="02020603050405020304" pitchFamily="18" charset="0"/>
            </a:endParaRPr>
          </a:p>
        </p:txBody>
      </p:sp>
      <p:sp>
        <p:nvSpPr>
          <p:cNvPr id="3" name="Text Box 5">
            <a:extLst>
              <a:ext uri="{FF2B5EF4-FFF2-40B4-BE49-F238E27FC236}">
                <a16:creationId xmlns:a16="http://schemas.microsoft.com/office/drawing/2014/main" id="{3FD3D4B9-C355-15F8-7FB2-65BEEE81A48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944C351A-EFA2-9576-9C5E-D53B2CBFEA9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1AE4-B09E-27CC-709B-694FFBED4103}"/>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4D0E579C-BF2C-5B49-EAF1-ACD5480AE14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6C092C5-F156-3D71-7306-DFD2F7DAE34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150</a:t>
            </a:fld>
            <a:endParaRPr lang="en-US" altLang="zh-CN" sz="1800">
              <a:solidFill>
                <a:schemeClr val="tx1"/>
              </a:solidFill>
            </a:endParaRPr>
          </a:p>
        </p:txBody>
      </p:sp>
      <p:sp>
        <p:nvSpPr>
          <p:cNvPr id="4" name="Rectangle 4">
            <a:extLst>
              <a:ext uri="{FF2B5EF4-FFF2-40B4-BE49-F238E27FC236}">
                <a16:creationId xmlns:a16="http://schemas.microsoft.com/office/drawing/2014/main" id="{52C426C4-42B9-233E-A039-A96B2B56C865}"/>
              </a:ext>
            </a:extLst>
          </p:cNvPr>
          <p:cNvSpPr>
            <a:spLocks noChangeArrowheads="1"/>
          </p:cNvSpPr>
          <p:nvPr/>
        </p:nvSpPr>
        <p:spPr bwMode="auto">
          <a:xfrm>
            <a:off x="623392" y="992342"/>
            <a:ext cx="10225136"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分子连接性指数法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Molecular Connectivity Indices</a:t>
            </a:r>
          </a:p>
        </p:txBody>
      </p:sp>
      <p:sp>
        <p:nvSpPr>
          <p:cNvPr id="6" name="文本框 5">
            <a:extLst>
              <a:ext uri="{FF2B5EF4-FFF2-40B4-BE49-F238E27FC236}">
                <a16:creationId xmlns:a16="http://schemas.microsoft.com/office/drawing/2014/main" id="{7F9BB7EF-F2C6-2A45-1D1E-73FD7E3657A2}"/>
              </a:ext>
            </a:extLst>
          </p:cNvPr>
          <p:cNvSpPr txBox="1"/>
          <p:nvPr/>
        </p:nvSpPr>
        <p:spPr>
          <a:xfrm>
            <a:off x="839416" y="1700808"/>
            <a:ext cx="10513168" cy="2245615"/>
          </a:xfrm>
          <a:prstGeom prst="rect">
            <a:avLst/>
          </a:prstGeom>
          <a:noFill/>
        </p:spPr>
        <p:txBody>
          <a:bodyPr wrap="square">
            <a:spAutoFit/>
          </a:bodyPr>
          <a:lstStyle/>
          <a:p>
            <a:pPr indent="457200" algn="just">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从分子结构图的某一矩阵，经过各种特定计算转化成数值，称为分子拓扑指数。此类指数包含着分子结构信息，用作结构参数，同化合物活性建立相关模型，即为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QSAR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研究中的拓扑指数方法。其中，应用较多的是分子连接性指数法。该法指数有简单分子连接性指数和价分子连接性指数两种，它们都是从分子结构图形的邻接矩阵通过计算而得到的。</a:t>
            </a:r>
          </a:p>
        </p:txBody>
      </p:sp>
    </p:spTree>
    <p:extLst>
      <p:ext uri="{BB962C8B-B14F-4D97-AF65-F5344CB8AC3E}">
        <p14:creationId xmlns:p14="http://schemas.microsoft.com/office/powerpoint/2010/main" val="159481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4B18-C9AD-81A0-42DB-D7293B42FE14}"/>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650ED72F-274A-2CEF-88B5-294DBD92E90D}"/>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4039DE8B-A8BE-FEC7-3266-3CB48E1EFA1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151</a:t>
            </a:fld>
            <a:endParaRPr lang="en-US" altLang="zh-CN" sz="1800">
              <a:solidFill>
                <a:schemeClr val="tx1"/>
              </a:solidFill>
            </a:endParaRPr>
          </a:p>
        </p:txBody>
      </p:sp>
      <p:sp>
        <p:nvSpPr>
          <p:cNvPr id="73732" name="Text Box 4">
            <a:extLst>
              <a:ext uri="{FF2B5EF4-FFF2-40B4-BE49-F238E27FC236}">
                <a16:creationId xmlns:a16="http://schemas.microsoft.com/office/drawing/2014/main" id="{2968B9A0-F553-CAF6-5EA4-0FF7C7C7B6AC}"/>
              </a:ext>
            </a:extLst>
          </p:cNvPr>
          <p:cNvSpPr txBox="1">
            <a:spLocks noChangeArrowheads="1"/>
          </p:cNvSpPr>
          <p:nvPr/>
        </p:nvSpPr>
        <p:spPr bwMode="auto">
          <a:xfrm>
            <a:off x="2423592" y="1646316"/>
            <a:ext cx="8928992"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15E00459-9CAB-91AA-13EB-16CA909DED0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61C3C52D-3722-C3A9-5480-92D7A84F0DA5}"/>
              </a:ext>
            </a:extLst>
          </p:cNvPr>
          <p:cNvSpPr>
            <a:spLocks noChangeShapeType="1"/>
          </p:cNvSpPr>
          <p:nvPr/>
        </p:nvSpPr>
        <p:spPr bwMode="auto">
          <a:xfrm>
            <a:off x="2495600" y="3861048"/>
            <a:ext cx="468052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9441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93B5-87BF-606B-14AE-96EEC5932531}"/>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00C46740-A181-7359-E628-BC6E1FF16B6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C94C12E-7FDD-D827-E416-CD8F7BC56FA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152</a:t>
            </a:fld>
            <a:endParaRPr lang="en-US" altLang="zh-CN" sz="1800">
              <a:solidFill>
                <a:schemeClr val="tx1"/>
              </a:solidFill>
            </a:endParaRPr>
          </a:p>
        </p:txBody>
      </p:sp>
      <p:sp>
        <p:nvSpPr>
          <p:cNvPr id="4" name="Rectangle 4">
            <a:extLst>
              <a:ext uri="{FF2B5EF4-FFF2-40B4-BE49-F238E27FC236}">
                <a16:creationId xmlns:a16="http://schemas.microsoft.com/office/drawing/2014/main" id="{D08496FC-BD39-1ECC-AA4C-86CFE330EBAE}"/>
              </a:ext>
            </a:extLst>
          </p:cNvPr>
          <p:cNvSpPr>
            <a:spLocks noChangeArrowheads="1"/>
          </p:cNvSpPr>
          <p:nvPr/>
        </p:nvSpPr>
        <p:spPr bwMode="auto">
          <a:xfrm>
            <a:off x="623392" y="764704"/>
            <a:ext cx="10225136" cy="10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a:lnSpc>
                <a:spcPct val="110000"/>
              </a:lnSpc>
              <a:spcBef>
                <a:spcPct val="0"/>
              </a:spcBef>
              <a:buClrTx/>
              <a:buSzTx/>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5.4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量化参数在</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QSAR</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研究中的应用 </a:t>
            </a:r>
            <a:endPar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10000"/>
              </a:lnSpc>
              <a:spcBef>
                <a:spcPct val="0"/>
              </a:spcBef>
              <a:buClrTx/>
              <a:buSzTx/>
              <a:buNone/>
            </a:pPr>
            <a:r>
              <a:rPr lang="en-US" altLang="zh-CN" sz="2800" b="1">
                <a:solidFill>
                  <a:schemeClr val="tx1"/>
                </a:solidFill>
                <a:latin typeface="Times New Roman" panose="02020603050405020304" pitchFamily="18" charset="0"/>
                <a:cs typeface="Times New Roman" panose="02020603050405020304" pitchFamily="18" charset="0"/>
              </a:rPr>
              <a:t>       </a:t>
            </a:r>
            <a:r>
              <a:rPr lang="en-US" altLang="zh-CN" sz="2400" b="1">
                <a:solidFill>
                  <a:schemeClr val="tx1"/>
                </a:solidFill>
                <a:latin typeface="Times New Roman" panose="02020603050405020304" pitchFamily="18" charset="0"/>
                <a:cs typeface="Times New Roman" panose="02020603050405020304" pitchFamily="18" charset="0"/>
              </a:rPr>
              <a:t>Application of Quantum Chemistry Parameter in QSAR</a:t>
            </a:r>
            <a:endParaRPr lang="zh-CN" altLang="en-US" sz="2400" b="1">
              <a:solidFill>
                <a:schemeClr val="tx1"/>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7CEA909D-3BBA-85D7-0193-81F0AF6B2179}"/>
              </a:ext>
            </a:extLst>
          </p:cNvPr>
          <p:cNvSpPr txBox="1"/>
          <p:nvPr/>
        </p:nvSpPr>
        <p:spPr>
          <a:xfrm>
            <a:off x="911424" y="1993608"/>
            <a:ext cx="10441160" cy="3125856"/>
          </a:xfrm>
          <a:prstGeom prst="rect">
            <a:avLst/>
          </a:prstGeom>
          <a:noFill/>
        </p:spPr>
        <p:txBody>
          <a:bodyPr wrap="square">
            <a:spAutoFit/>
          </a:bodyPr>
          <a:lstStyle/>
          <a:p>
            <a:pPr indent="457200" algn="just">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量子化学认为分子轨道能量是整个分子最基本的结构因素，通过对化合物结构进行量子化学计算，主要是采用半经验的算法及适用于小分子的非经验的从头算法，可以获得有关分子的电子结构的诸多信息。这些信息作为结构参数（量化参数），能够充分表达有机化合物的生物活性和性质，且其物理意义明确，有利于探讨在构效关系中的作用机理，因而在</a:t>
            </a:r>
            <a:r>
              <a:rPr lang="en-US" altLang="zh-CN" sz="2200">
                <a:latin typeface="Times New Roman" panose="02020603050405020304" pitchFamily="18" charset="0"/>
                <a:ea typeface="黑体" panose="02010609060101010101" pitchFamily="49" charset="-122"/>
                <a:cs typeface="Times New Roman" panose="02020603050405020304" pitchFamily="18" charset="0"/>
              </a:rPr>
              <a:t>QSAR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研究中获得了广泛的应用。</a:t>
            </a:r>
          </a:p>
          <a:p>
            <a:pPr indent="457200" algn="just">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目前，应用于</a:t>
            </a:r>
            <a:r>
              <a:rPr lang="en-US" altLang="zh-CN" sz="2200">
                <a:latin typeface="Times New Roman" panose="02020603050405020304" pitchFamily="18" charset="0"/>
                <a:ea typeface="黑体" panose="02010609060101010101" pitchFamily="49" charset="-122"/>
                <a:cs typeface="Times New Roman" panose="02020603050405020304" pitchFamily="18" charset="0"/>
              </a:rPr>
              <a:t>QSAR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研究中的量化参数主要是涉及原子电荷、分子轨道能量、前线轨道电子密度、超离域度、极化率、极性和能量等方面的各种量化参数。</a:t>
            </a:r>
          </a:p>
        </p:txBody>
      </p:sp>
    </p:spTree>
    <p:extLst>
      <p:ext uri="{BB962C8B-B14F-4D97-AF65-F5344CB8AC3E}">
        <p14:creationId xmlns:p14="http://schemas.microsoft.com/office/powerpoint/2010/main" val="263680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59F2-9E75-FAD1-67E0-852F9158AC2B}"/>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4A7C4517-2AAA-FCE2-FE0D-208E9E16DD5C}"/>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D0D54CB5-84DF-C760-D831-219AC76FC1D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153</a:t>
            </a:fld>
            <a:endParaRPr lang="en-US" altLang="zh-CN" sz="1800">
              <a:solidFill>
                <a:schemeClr val="tx1"/>
              </a:solidFill>
            </a:endParaRPr>
          </a:p>
        </p:txBody>
      </p:sp>
      <p:sp>
        <p:nvSpPr>
          <p:cNvPr id="73732" name="Text Box 4">
            <a:extLst>
              <a:ext uri="{FF2B5EF4-FFF2-40B4-BE49-F238E27FC236}">
                <a16:creationId xmlns:a16="http://schemas.microsoft.com/office/drawing/2014/main" id="{E90342A7-0CB5-3889-EB62-44605B8BF503}"/>
              </a:ext>
            </a:extLst>
          </p:cNvPr>
          <p:cNvSpPr txBox="1">
            <a:spLocks noChangeArrowheads="1"/>
          </p:cNvSpPr>
          <p:nvPr/>
        </p:nvSpPr>
        <p:spPr bwMode="auto">
          <a:xfrm>
            <a:off x="2423592" y="1646316"/>
            <a:ext cx="9145016"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3F6689AC-8C4E-1BAE-D69C-BCF0A007F18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72F05858-AC20-228E-C536-DCB61A8D30D5}"/>
              </a:ext>
            </a:extLst>
          </p:cNvPr>
          <p:cNvSpPr>
            <a:spLocks noChangeShapeType="1"/>
          </p:cNvSpPr>
          <p:nvPr/>
        </p:nvSpPr>
        <p:spPr bwMode="auto">
          <a:xfrm>
            <a:off x="2495600" y="4941168"/>
            <a:ext cx="360040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385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519B-1712-7581-0263-4026A7B55B2F}"/>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F6D7E07E-AB3B-1A24-485D-17554DE6C5C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9918D30-3CD0-F81E-BABF-6494F80F72F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154</a:t>
            </a:fld>
            <a:endParaRPr lang="en-US" altLang="zh-CN" sz="1800">
              <a:solidFill>
                <a:schemeClr val="tx1"/>
              </a:solidFill>
            </a:endParaRPr>
          </a:p>
        </p:txBody>
      </p:sp>
      <p:sp>
        <p:nvSpPr>
          <p:cNvPr id="4" name="Rectangle 4">
            <a:extLst>
              <a:ext uri="{FF2B5EF4-FFF2-40B4-BE49-F238E27FC236}">
                <a16:creationId xmlns:a16="http://schemas.microsoft.com/office/drawing/2014/main" id="{BCD5ECDB-2EC2-1402-41E8-9CA6E965FDB1}"/>
              </a:ext>
            </a:extLst>
          </p:cNvPr>
          <p:cNvSpPr>
            <a:spLocks noChangeArrowheads="1"/>
          </p:cNvSpPr>
          <p:nvPr/>
        </p:nvSpPr>
        <p:spPr bwMode="auto">
          <a:xfrm>
            <a:off x="623392" y="980728"/>
            <a:ext cx="11089232"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5.5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比较分子力场分析方法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Comparative Molecular Field Analysis Method</a:t>
            </a:r>
          </a:p>
        </p:txBody>
      </p:sp>
      <p:sp>
        <p:nvSpPr>
          <p:cNvPr id="6" name="文本框 5">
            <a:extLst>
              <a:ext uri="{FF2B5EF4-FFF2-40B4-BE49-F238E27FC236}">
                <a16:creationId xmlns:a16="http://schemas.microsoft.com/office/drawing/2014/main" id="{4E260105-FED3-8582-88A8-9ED560DBECD9}"/>
              </a:ext>
            </a:extLst>
          </p:cNvPr>
          <p:cNvSpPr txBox="1"/>
          <p:nvPr/>
        </p:nvSpPr>
        <p:spPr>
          <a:xfrm>
            <a:off x="839416" y="1700808"/>
            <a:ext cx="10657184" cy="3125856"/>
          </a:xfrm>
          <a:prstGeom prst="rect">
            <a:avLst/>
          </a:prstGeom>
          <a:noFill/>
        </p:spPr>
        <p:txBody>
          <a:bodyPr wrap="square">
            <a:spAutoFit/>
          </a:bodyPr>
          <a:lstStyle/>
          <a:p>
            <a:pPr indent="457200">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比较分子力场分析（</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a:latin typeface="Times New Roman" panose="02020603050405020304" pitchFamily="18" charset="0"/>
                <a:ea typeface="黑体" panose="02010609060101010101" pitchFamily="49" charset="-122"/>
                <a:cs typeface="Times New Roman" panose="02020603050405020304" pitchFamily="18" charset="0"/>
              </a:rPr>
              <a:t>MFA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）方法的依据为：具有生物活性的化合物与生物受体之间，在分子水平上的相互作用主要是可逆性的非共价作用力，如</a:t>
            </a:r>
            <a:r>
              <a:rPr lang="en-US" altLang="zh-CN" sz="2200">
                <a:latin typeface="Times New Roman" panose="02020603050405020304" pitchFamily="18" charset="0"/>
                <a:ea typeface="黑体" panose="02010609060101010101" pitchFamily="49" charset="-122"/>
                <a:cs typeface="Times New Roman" panose="02020603050405020304" pitchFamily="18" charset="0"/>
              </a:rPr>
              <a:t>van der Waals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相互作用、静电相互作用、氢键相互作用和疏水相互作用。一系列化合物作用于同一受体，上述化合物分子与受体间的各种相互作用应该具有一定的相似性，且可用分子的势场来描述。于是在不了解受体结构的情况下，研究这些化合物分子周围势场的分布，并与化合物生物活性联系起来，既可推测受体的某些性质，又可根据所建立的模型设计新的化合物，预测其生物活性强度。</a:t>
            </a:r>
          </a:p>
        </p:txBody>
      </p:sp>
    </p:spTree>
    <p:extLst>
      <p:ext uri="{BB962C8B-B14F-4D97-AF65-F5344CB8AC3E}">
        <p14:creationId xmlns:p14="http://schemas.microsoft.com/office/powerpoint/2010/main" val="126961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C1CE2-587F-6882-26C2-5B6A4E898C0A}"/>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89CD6B5B-5669-F0FB-07FC-AC3D0D875D88}"/>
              </a:ext>
            </a:extLst>
          </p:cNvPr>
          <p:cNvSpPr>
            <a:spLocks noGrp="1" noRot="1" noChangeArrowheads="1"/>
          </p:cNvSpPr>
          <p:nvPr>
            <p:ph type="ctrTitle"/>
          </p:nvPr>
        </p:nvSpPr>
        <p:spPr>
          <a:xfrm>
            <a:off x="407368" y="1484784"/>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第五节 有机物的定量结构与活性关系</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3F54735F-75ED-31C6-8410-3EAA1F43DC5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155</a:t>
            </a:fld>
            <a:endParaRPr lang="en-US" altLang="zh-CN" sz="1800">
              <a:solidFill>
                <a:schemeClr val="tx1"/>
              </a:solidFill>
            </a:endParaRPr>
          </a:p>
        </p:txBody>
      </p:sp>
      <p:sp>
        <p:nvSpPr>
          <p:cNvPr id="73732" name="Text Box 4">
            <a:extLst>
              <a:ext uri="{FF2B5EF4-FFF2-40B4-BE49-F238E27FC236}">
                <a16:creationId xmlns:a16="http://schemas.microsoft.com/office/drawing/2014/main" id="{791AF2FF-46A5-528B-F71D-E0836F2A2023}"/>
              </a:ext>
            </a:extLst>
          </p:cNvPr>
          <p:cNvSpPr txBox="1">
            <a:spLocks noChangeArrowheads="1"/>
          </p:cNvSpPr>
          <p:nvPr/>
        </p:nvSpPr>
        <p:spPr bwMode="auto">
          <a:xfrm>
            <a:off x="2423592" y="1646316"/>
            <a:ext cx="8928992" cy="4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nSpc>
                <a:spcPct val="150000"/>
              </a:lnSpc>
            </a:pPr>
            <a:r>
              <a:rPr lang="en-US" altLang="zh-CN" sz="2400"/>
              <a:t>5.1 </a:t>
            </a:r>
            <a:r>
              <a:rPr lang="zh-CN" altLang="en-US" sz="2400"/>
              <a:t>概述</a:t>
            </a:r>
            <a:r>
              <a:rPr lang="en-US" altLang="zh-CN" sz="2400"/>
              <a:t> </a:t>
            </a:r>
            <a:r>
              <a:rPr lang="en-US" altLang="zh-CN" sz="2200">
                <a:solidFill>
                  <a:schemeClr val="tx1"/>
                </a:solidFill>
              </a:rPr>
              <a:t>Introduction</a:t>
            </a:r>
          </a:p>
          <a:p>
            <a:pPr>
              <a:lnSpc>
                <a:spcPct val="150000"/>
              </a:lnSpc>
            </a:pPr>
            <a:r>
              <a:rPr lang="en-US" altLang="zh-CN" sz="2400"/>
              <a:t>5.2 Hansch </a:t>
            </a:r>
            <a:r>
              <a:rPr lang="zh-CN" altLang="en-US" sz="2400"/>
              <a:t>分析法</a:t>
            </a:r>
            <a:r>
              <a:rPr lang="en-US" altLang="zh-CN" sz="2400"/>
              <a:t> </a:t>
            </a:r>
            <a:r>
              <a:rPr lang="en-US" altLang="zh-CN" sz="2200">
                <a:solidFill>
                  <a:schemeClr val="tx1"/>
                </a:solidFill>
              </a:rPr>
              <a:t>Hansch Analysis</a:t>
            </a:r>
          </a:p>
          <a:p>
            <a:pPr marL="0">
              <a:lnSpc>
                <a:spcPct val="150000"/>
              </a:lnSpc>
            </a:pPr>
            <a:r>
              <a:rPr lang="en-US" altLang="zh-CN" sz="2400"/>
              <a:t>5.3 </a:t>
            </a:r>
            <a:r>
              <a:rPr lang="zh-CN" altLang="en-US" sz="2400"/>
              <a:t>分子连接性指数法</a:t>
            </a:r>
            <a:r>
              <a:rPr lang="en-US" altLang="zh-CN" sz="2400"/>
              <a:t> </a:t>
            </a:r>
            <a:r>
              <a:rPr lang="en-US" altLang="zh-CN" sz="2200">
                <a:solidFill>
                  <a:schemeClr val="tx1"/>
                </a:solidFill>
              </a:rPr>
              <a:t>Molecular Connectivity Indices</a:t>
            </a:r>
          </a:p>
          <a:p>
            <a:pPr>
              <a:lnSpc>
                <a:spcPct val="150000"/>
              </a:lnSpc>
            </a:pPr>
            <a:r>
              <a:rPr lang="en-US" altLang="zh-CN" sz="2400"/>
              <a:t>5.4 </a:t>
            </a:r>
            <a:r>
              <a:rPr lang="zh-CN" altLang="en-US" sz="2400"/>
              <a:t>量化参数在</a:t>
            </a:r>
            <a:r>
              <a:rPr lang="en-US" altLang="zh-CN" sz="2400"/>
              <a:t>QSAR</a:t>
            </a:r>
            <a:r>
              <a:rPr lang="zh-CN" altLang="en-US" sz="2400"/>
              <a:t>研究中的应用 </a:t>
            </a:r>
            <a:endParaRPr lang="en-US" altLang="zh-CN" sz="2400"/>
          </a:p>
          <a:p>
            <a:pPr marL="0">
              <a:lnSpc>
                <a:spcPct val="150000"/>
              </a:lnSpc>
            </a:pPr>
            <a:r>
              <a:rPr lang="en-US" altLang="zh-CN" sz="2200">
                <a:solidFill>
                  <a:schemeClr val="tx1"/>
                </a:solidFill>
              </a:rPr>
              <a:t>       Application of Quantum Chemistry Parameter in QSAR</a:t>
            </a:r>
          </a:p>
          <a:p>
            <a:pPr marL="0">
              <a:lnSpc>
                <a:spcPct val="150000"/>
              </a:lnSpc>
            </a:pPr>
            <a:r>
              <a:rPr lang="en-US" altLang="zh-CN" sz="2400"/>
              <a:t>5.5 </a:t>
            </a:r>
            <a:r>
              <a:rPr lang="zh-CN" altLang="en-US" sz="2400"/>
              <a:t>比较分子力场分析方法 </a:t>
            </a:r>
            <a:endParaRPr lang="en-US" altLang="zh-CN" sz="2400"/>
          </a:p>
          <a:p>
            <a:pPr marL="0">
              <a:lnSpc>
                <a:spcPct val="150000"/>
              </a:lnSpc>
            </a:pPr>
            <a:r>
              <a:rPr lang="en-US" altLang="zh-CN" sz="2200">
                <a:solidFill>
                  <a:schemeClr val="tx1"/>
                </a:solidFill>
              </a:rPr>
              <a:t>       Comparative Molecular Field Analysis Method</a:t>
            </a:r>
          </a:p>
          <a:p>
            <a:pPr marL="0">
              <a:lnSpc>
                <a:spcPct val="150000"/>
              </a:lnSpc>
            </a:pPr>
            <a:r>
              <a:rPr lang="en-US" altLang="zh-CN" sz="2400"/>
              <a:t>5.6 </a:t>
            </a:r>
            <a:r>
              <a:rPr lang="zh-CN" altLang="en-US" sz="2400"/>
              <a:t>机器学习在化学品效应预测中的应用</a:t>
            </a:r>
          </a:p>
          <a:p>
            <a:pPr marL="0">
              <a:lnSpc>
                <a:spcPct val="150000"/>
              </a:lnSpc>
            </a:pPr>
            <a:r>
              <a:rPr lang="en-US" altLang="zh-CN" sz="2200">
                <a:solidFill>
                  <a:schemeClr val="tx1"/>
                </a:solidFill>
              </a:rPr>
              <a:t>      The Application of Machine Learning in Predicting Chemical Effects</a:t>
            </a:r>
          </a:p>
        </p:txBody>
      </p:sp>
      <p:sp>
        <p:nvSpPr>
          <p:cNvPr id="4" name="Text Box 5">
            <a:extLst>
              <a:ext uri="{FF2B5EF4-FFF2-40B4-BE49-F238E27FC236}">
                <a16:creationId xmlns:a16="http://schemas.microsoft.com/office/drawing/2014/main" id="{303D54F0-9648-791D-9D57-E930B1E882C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A5772710-1C95-DB41-0EA5-E9EF9B4403DE}"/>
              </a:ext>
            </a:extLst>
          </p:cNvPr>
          <p:cNvSpPr>
            <a:spLocks noChangeShapeType="1"/>
          </p:cNvSpPr>
          <p:nvPr/>
        </p:nvSpPr>
        <p:spPr bwMode="auto">
          <a:xfrm>
            <a:off x="2423592" y="6021288"/>
            <a:ext cx="540060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750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9C749-19AE-4199-8E24-7E97E8F26B88}"/>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2726548A-4216-7904-0C1B-A489A6370D4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DA06DA60-C7A3-DA7F-171F-539498C59C8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156</a:t>
            </a:fld>
            <a:endParaRPr lang="en-US" altLang="zh-CN" sz="1800">
              <a:solidFill>
                <a:schemeClr val="tx1"/>
              </a:solidFill>
            </a:endParaRPr>
          </a:p>
        </p:txBody>
      </p:sp>
      <p:sp>
        <p:nvSpPr>
          <p:cNvPr id="4" name="Rectangle 4">
            <a:extLst>
              <a:ext uri="{FF2B5EF4-FFF2-40B4-BE49-F238E27FC236}">
                <a16:creationId xmlns:a16="http://schemas.microsoft.com/office/drawing/2014/main" id="{C3143CDE-1F97-4049-C466-945DEFA1CB30}"/>
              </a:ext>
            </a:extLst>
          </p:cNvPr>
          <p:cNvSpPr>
            <a:spLocks noChangeArrowheads="1"/>
          </p:cNvSpPr>
          <p:nvPr/>
        </p:nvSpPr>
        <p:spPr bwMode="auto">
          <a:xfrm>
            <a:off x="623392" y="980728"/>
            <a:ext cx="11089232" cy="10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5.6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机器学习在化学品效应预测中的应用</a:t>
            </a:r>
            <a:endPar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10000"/>
              </a:lnSpc>
              <a:spcBef>
                <a:spcPct val="0"/>
              </a:spcBef>
              <a:buClrTx/>
              <a:buSzTx/>
              <a:buFont typeface="Wingdings" panose="05000000000000000000" pitchFamily="2" charset="2"/>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Application of Machine Learning in Predicting Chemical Effects</a:t>
            </a:r>
          </a:p>
        </p:txBody>
      </p:sp>
      <p:sp>
        <p:nvSpPr>
          <p:cNvPr id="6" name="文本框 5">
            <a:extLst>
              <a:ext uri="{FF2B5EF4-FFF2-40B4-BE49-F238E27FC236}">
                <a16:creationId xmlns:a16="http://schemas.microsoft.com/office/drawing/2014/main" id="{6CE824BB-1A01-FB23-EDCB-6A25F080F6C7}"/>
              </a:ext>
            </a:extLst>
          </p:cNvPr>
          <p:cNvSpPr txBox="1"/>
          <p:nvPr/>
        </p:nvSpPr>
        <p:spPr>
          <a:xfrm>
            <a:off x="839416" y="2247360"/>
            <a:ext cx="10657184" cy="3125856"/>
          </a:xfrm>
          <a:prstGeom prst="rect">
            <a:avLst/>
          </a:prstGeom>
          <a:noFill/>
        </p:spPr>
        <p:txBody>
          <a:bodyPr wrap="square">
            <a:spAutoFit/>
          </a:bodyPr>
          <a:lstStyle/>
          <a:p>
            <a:pPr indent="457200">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在化学品引发的多终点毒性预测方面，基于机器学习的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AI</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技术研究发展迅速。基于已有的离体高通量测试大数据，采用机器学习的预测或分类算法，已成功实现成千上万种化学品的雄激素受体、雌激素受体、芳构化酶活性及其他生物活性的可靠预测。美国环保局发起的化学品内分泌干扰“联合建模计划”，采用决策树、决策森林等机器学习方法，对</a:t>
            </a:r>
            <a:r>
              <a:rPr lang="en-US" altLang="zh-CN" sz="2200">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万多种化学分子结构进行了雄激素活性的准确预测。基于机器学习算法，利用预测化学品过氧化物酶体增殖物激活受体（</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PPARγ</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）活性的计算毒理学模型，可实现</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中国现有化学物质名录</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200">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万多种化学品的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PPARY</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活性的高通量筛查。</a:t>
            </a:r>
          </a:p>
        </p:txBody>
      </p:sp>
    </p:spTree>
    <p:extLst>
      <p:ext uri="{BB962C8B-B14F-4D97-AF65-F5344CB8AC3E}">
        <p14:creationId xmlns:p14="http://schemas.microsoft.com/office/powerpoint/2010/main" val="235875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1B9B-5051-9CB5-6753-22B8A858F344}"/>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B28D262A-124C-337C-8648-8EB2E2CCBA0D}"/>
              </a:ext>
            </a:extLst>
          </p:cNvPr>
          <p:cNvSpPr>
            <a:spLocks noGrp="1" noRot="1" noChangeArrowheads="1"/>
          </p:cNvSpPr>
          <p:nvPr>
            <p:ph type="ctrTitle"/>
          </p:nvPr>
        </p:nvSpPr>
        <p:spPr>
          <a:xfrm>
            <a:off x="407368" y="1812875"/>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第六节 典型污染物的人体暴露与代谢</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A0BD69AF-0494-5A5E-05AE-BA181258838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157</a:t>
            </a:fld>
            <a:endParaRPr lang="en-US" altLang="zh-CN" sz="1800">
              <a:solidFill>
                <a:schemeClr val="tx1"/>
              </a:solidFill>
            </a:endParaRPr>
          </a:p>
        </p:txBody>
      </p:sp>
      <p:sp>
        <p:nvSpPr>
          <p:cNvPr id="73732" name="Text Box 4">
            <a:extLst>
              <a:ext uri="{FF2B5EF4-FFF2-40B4-BE49-F238E27FC236}">
                <a16:creationId xmlns:a16="http://schemas.microsoft.com/office/drawing/2014/main" id="{A3B47D06-E4C1-9B15-D678-2200E702F5B0}"/>
              </a:ext>
            </a:extLst>
          </p:cNvPr>
          <p:cNvSpPr txBox="1">
            <a:spLocks noChangeArrowheads="1"/>
          </p:cNvSpPr>
          <p:nvPr/>
        </p:nvSpPr>
        <p:spPr bwMode="auto">
          <a:xfrm>
            <a:off x="2711624" y="2348880"/>
            <a:ext cx="6768752" cy="351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6.1 </a:t>
            </a:r>
            <a:r>
              <a:rPr lang="zh-CN" altLang="en-US" sz="3000"/>
              <a:t>典型污染物的暴露途径</a:t>
            </a:r>
            <a:endParaRPr lang="en-US" altLang="zh-CN" sz="3000"/>
          </a:p>
          <a:p>
            <a:r>
              <a:rPr lang="en-US" altLang="zh-CN" sz="2800">
                <a:solidFill>
                  <a:schemeClr val="tx1"/>
                </a:solidFill>
              </a:rPr>
              <a:t>      </a:t>
            </a:r>
            <a:r>
              <a:rPr lang="en-US" altLang="zh-CN" sz="2400">
                <a:solidFill>
                  <a:schemeClr val="tx1"/>
                </a:solidFill>
              </a:rPr>
              <a:t>Typical exposure pathways of pollutants</a:t>
            </a:r>
          </a:p>
          <a:p>
            <a:r>
              <a:rPr lang="en-US" altLang="zh-CN" sz="3000"/>
              <a:t>6.2 </a:t>
            </a:r>
            <a:r>
              <a:rPr lang="zh-CN" altLang="en-US" sz="3000"/>
              <a:t>典型污染物的体内代谢</a:t>
            </a:r>
            <a:endParaRPr lang="en-US" altLang="zh-CN" sz="3000"/>
          </a:p>
          <a:p>
            <a:r>
              <a:rPr lang="en-US" altLang="zh-CN" sz="2800">
                <a:solidFill>
                  <a:schemeClr val="tx1"/>
                </a:solidFill>
              </a:rPr>
              <a:t>      </a:t>
            </a:r>
            <a:r>
              <a:rPr lang="en-US" altLang="zh-CN" sz="2400">
                <a:solidFill>
                  <a:schemeClr val="tx1"/>
                </a:solidFill>
              </a:rPr>
              <a:t>Metabolism of Typical Pollutants in the Body</a:t>
            </a:r>
          </a:p>
          <a:p>
            <a:r>
              <a:rPr lang="en-US" altLang="zh-CN" sz="3000"/>
              <a:t>6.3 </a:t>
            </a:r>
            <a:r>
              <a:rPr lang="zh-CN" altLang="en-US" sz="3000"/>
              <a:t>典型污染物的暴露评估</a:t>
            </a:r>
          </a:p>
          <a:p>
            <a:r>
              <a:rPr lang="zh-CN" altLang="en-US" sz="2800"/>
              <a:t>      </a:t>
            </a:r>
            <a:r>
              <a:rPr lang="en-US" altLang="zh-CN" sz="2400">
                <a:solidFill>
                  <a:schemeClr val="tx1"/>
                </a:solidFill>
              </a:rPr>
              <a:t>Exposure assessment of typical pollutants</a:t>
            </a:r>
          </a:p>
        </p:txBody>
      </p:sp>
      <p:sp>
        <p:nvSpPr>
          <p:cNvPr id="4" name="Text Box 5">
            <a:extLst>
              <a:ext uri="{FF2B5EF4-FFF2-40B4-BE49-F238E27FC236}">
                <a16:creationId xmlns:a16="http://schemas.microsoft.com/office/drawing/2014/main" id="{87F797F7-B17C-744B-F1D4-1B1E173737F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13D7F616-94DA-C1D1-99AF-D4256F489942}"/>
              </a:ext>
            </a:extLst>
          </p:cNvPr>
          <p:cNvSpPr>
            <a:spLocks noChangeShapeType="1"/>
          </p:cNvSpPr>
          <p:nvPr/>
        </p:nvSpPr>
        <p:spPr bwMode="auto">
          <a:xfrm>
            <a:off x="2783632" y="2996952"/>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6815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BE37-BADE-08CC-48E2-BA43B4E84824}"/>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B04A3E6D-49B4-5967-1E27-34B2AE0D9F93}"/>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B8FAB05-0CF8-0A05-4D0D-F6E993C9E94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158</a:t>
            </a:fld>
            <a:endParaRPr lang="en-US" altLang="zh-CN" sz="1800">
              <a:solidFill>
                <a:schemeClr val="tx1"/>
              </a:solidFill>
            </a:endParaRPr>
          </a:p>
        </p:txBody>
      </p:sp>
      <p:sp>
        <p:nvSpPr>
          <p:cNvPr id="4" name="Rectangle 4">
            <a:extLst>
              <a:ext uri="{FF2B5EF4-FFF2-40B4-BE49-F238E27FC236}">
                <a16:creationId xmlns:a16="http://schemas.microsoft.com/office/drawing/2014/main" id="{CF60961E-76C1-5AA1-8ECE-257EB4392013}"/>
              </a:ext>
            </a:extLst>
          </p:cNvPr>
          <p:cNvSpPr>
            <a:spLocks noChangeArrowheads="1"/>
          </p:cNvSpPr>
          <p:nvPr/>
        </p:nvSpPr>
        <p:spPr bwMode="auto">
          <a:xfrm>
            <a:off x="623392" y="992086"/>
            <a:ext cx="10225136"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典型污染物的暴露途径</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Typical exposure pathways of pollutants</a:t>
            </a:r>
          </a:p>
        </p:txBody>
      </p:sp>
      <p:sp>
        <p:nvSpPr>
          <p:cNvPr id="6" name="文本框 5">
            <a:extLst>
              <a:ext uri="{FF2B5EF4-FFF2-40B4-BE49-F238E27FC236}">
                <a16:creationId xmlns:a16="http://schemas.microsoft.com/office/drawing/2014/main" id="{660F58EC-4918-257B-CEB2-83EF34A6FBA4}"/>
              </a:ext>
            </a:extLst>
          </p:cNvPr>
          <p:cNvSpPr txBox="1"/>
          <p:nvPr/>
        </p:nvSpPr>
        <p:spPr>
          <a:xfrm>
            <a:off x="803412" y="1700808"/>
            <a:ext cx="10621180" cy="3125856"/>
          </a:xfrm>
          <a:prstGeom prst="rect">
            <a:avLst/>
          </a:prstGeom>
          <a:noFill/>
        </p:spPr>
        <p:txBody>
          <a:bodyPr wrap="square">
            <a:spAutoFit/>
          </a:bodyPr>
          <a:lstStyle/>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污染物暴露途径描述了污染物从排放点到受影响人体的过程，一般可分为直接呼吸吸入和间接摄入途径。</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间接途径包括</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饮食摄入、 呼吸摄入和皮肤接触（土壤或水体）摄入</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Clr>
                <a:schemeClr val="tx1"/>
              </a:buClr>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多环芳烃（</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PAHs</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，其途径也可分为职业暴露和非职业（普通人群）暴露途径，其中，职业暴露主要考虑直接呼吸吸入，非职业暴露的主要途径通常是饮食和皮肤接触。一般来说，侵入人体的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PAHs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往往是较复杂的混合物，比如，烟草烟雾（二手烟）和焦炉逸散物（烟尘），它们分别代表着普通人群和职业人群的暴露方式。</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96403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3F122-9B58-F966-6793-4F1DBE865E37}"/>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F3BC3D59-42DB-823F-FEA5-AC526652928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BE1B847-6CEB-971B-3EE2-79C2911E867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159</a:t>
            </a:fld>
            <a:endParaRPr lang="en-US" altLang="zh-CN" sz="1800">
              <a:solidFill>
                <a:schemeClr val="tx1"/>
              </a:solidFill>
            </a:endParaRPr>
          </a:p>
        </p:txBody>
      </p:sp>
      <p:sp>
        <p:nvSpPr>
          <p:cNvPr id="6" name="文本框 5">
            <a:extLst>
              <a:ext uri="{FF2B5EF4-FFF2-40B4-BE49-F238E27FC236}">
                <a16:creationId xmlns:a16="http://schemas.microsoft.com/office/drawing/2014/main" id="{E8C2B08B-037F-2328-44FC-3832847863A2}"/>
              </a:ext>
            </a:extLst>
          </p:cNvPr>
          <p:cNvSpPr txBox="1"/>
          <p:nvPr/>
        </p:nvSpPr>
        <p:spPr>
          <a:xfrm>
            <a:off x="785410" y="1052736"/>
            <a:ext cx="10621180" cy="3125856"/>
          </a:xfrm>
          <a:prstGeom prst="rect">
            <a:avLst/>
          </a:prstGeom>
          <a:noFill/>
        </p:spPr>
        <p:txBody>
          <a:bodyPr wrap="square">
            <a:spAutoFit/>
          </a:bodyPr>
          <a:lstStyle/>
          <a:p>
            <a:pPr marL="342900" indent="-342900">
              <a:lnSpc>
                <a:spcPct val="130000"/>
              </a:lnSpc>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新型污染物</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全氟化合物（</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PFASs</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，其主要的暴露途径可大致分为饮食</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摄入、呼吸摄入和皮肤接触摄入。</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Arial" panose="020B0604020202020204" pitchFamily="34" charset="0"/>
              <a:buChar cha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鱼类和其他海洋生物的食用，是人体中</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主要来源。在饮用水中，水溶性更强的全氟羧酸（</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PFCAs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）化合物可广泛检出。</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Arial" panose="020B0604020202020204" pitchFamily="34" charset="0"/>
              <a:buChar cha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直接吸入含有</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的气体或者颗粒物会导致呼吸道摄入。</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Arial" panose="020B0604020202020204" pitchFamily="34" charset="0"/>
              <a:buChar cha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是冲锋衣等面料的重要涂层材料，直接接触到含有</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的衣物布料等产品会导致</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的皮肤接触摄入。</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0106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652EC-5CA4-7C56-C245-3EC3DF78C338}"/>
            </a:ext>
          </a:extLst>
        </p:cNvPr>
        <p:cNvGrpSpPr/>
        <p:nvPr/>
      </p:nvGrpSpPr>
      <p:grpSpPr>
        <a:xfrm>
          <a:off x="0" y="0"/>
          <a:ext cx="0" cy="0"/>
          <a:chOff x="0" y="0"/>
          <a:chExt cx="0" cy="0"/>
        </a:xfrm>
      </p:grpSpPr>
      <p:sp>
        <p:nvSpPr>
          <p:cNvPr id="27655" name="文本框 14">
            <a:extLst>
              <a:ext uri="{FF2B5EF4-FFF2-40B4-BE49-F238E27FC236}">
                <a16:creationId xmlns:a16="http://schemas.microsoft.com/office/drawing/2014/main" id="{43C0B588-E936-6ECA-E0AD-24F083FA332F}"/>
              </a:ext>
            </a:extLst>
          </p:cNvPr>
          <p:cNvSpPr txBox="1">
            <a:spLocks noChangeArrowheads="1"/>
          </p:cNvSpPr>
          <p:nvPr/>
        </p:nvSpPr>
        <p:spPr bwMode="auto">
          <a:xfrm>
            <a:off x="729475" y="530720"/>
            <a:ext cx="22704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buFont typeface="Wingdings" panose="05000000000000000000" pitchFamily="2" charset="2"/>
              <a:buChar char="n"/>
            </a:pPr>
            <a:r>
              <a:rPr lang="zh-CN" altLang="en-US"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例如：</a:t>
            </a:r>
            <a:r>
              <a:rPr lang="en-US" altLang="zh-CN"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PFAS</a:t>
            </a:r>
            <a:endParaRPr lang="zh-CN" altLang="en-US"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7656" name="图片 15">
            <a:extLst>
              <a:ext uri="{FF2B5EF4-FFF2-40B4-BE49-F238E27FC236}">
                <a16:creationId xmlns:a16="http://schemas.microsoft.com/office/drawing/2014/main" id="{4374E51A-C9FC-6236-4491-0EE65BAF79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181" y="3573016"/>
            <a:ext cx="3839418" cy="298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矩形 16">
            <a:extLst>
              <a:ext uri="{FF2B5EF4-FFF2-40B4-BE49-F238E27FC236}">
                <a16:creationId xmlns:a16="http://schemas.microsoft.com/office/drawing/2014/main" id="{B8A00F5A-E5F2-BBD9-537C-E21711DA1946}"/>
              </a:ext>
            </a:extLst>
          </p:cNvPr>
          <p:cNvSpPr>
            <a:spLocks noChangeArrowheads="1"/>
          </p:cNvSpPr>
          <p:nvPr/>
        </p:nvSpPr>
        <p:spPr bwMode="auto">
          <a:xfrm>
            <a:off x="1524000" y="651986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Jackson et al., </a:t>
            </a:r>
            <a:r>
              <a:rPr lang="fr-FR"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Environ. Sci. Technol. 2021, 55, 12291</a:t>
            </a:r>
            <a:endParaRPr lang="zh-CN" altLang="en-US" sz="1600">
              <a:solidFill>
                <a:srgbClr val="000000"/>
              </a:solidFill>
              <a:latin typeface="Times New Roman" panose="02020603050405020304" pitchFamily="18" charset="0"/>
              <a:ea typeface="等线" panose="02010600030101010101" charset="-122"/>
              <a:cs typeface="Times New Roman" panose="02020603050405020304" pitchFamily="18" charset="0"/>
            </a:endParaRPr>
          </a:p>
        </p:txBody>
      </p:sp>
      <p:grpSp>
        <p:nvGrpSpPr>
          <p:cNvPr id="27650" name="组合 7">
            <a:extLst>
              <a:ext uri="{FF2B5EF4-FFF2-40B4-BE49-F238E27FC236}">
                <a16:creationId xmlns:a16="http://schemas.microsoft.com/office/drawing/2014/main" id="{55E0A2C4-DAB8-4373-7205-7E2A28366E02}"/>
              </a:ext>
            </a:extLst>
          </p:cNvPr>
          <p:cNvGrpSpPr/>
          <p:nvPr/>
        </p:nvGrpSpPr>
        <p:grpSpPr bwMode="auto">
          <a:xfrm>
            <a:off x="1406908" y="1061629"/>
            <a:ext cx="4130513" cy="2403738"/>
            <a:chOff x="219903" y="1209564"/>
            <a:chExt cx="4433842" cy="2863258"/>
          </a:xfrm>
        </p:grpSpPr>
        <p:pic>
          <p:nvPicPr>
            <p:cNvPr id="27663" name="图片 5">
              <a:extLst>
                <a:ext uri="{FF2B5EF4-FFF2-40B4-BE49-F238E27FC236}">
                  <a16:creationId xmlns:a16="http://schemas.microsoft.com/office/drawing/2014/main" id="{68846345-21C5-2C5A-58EE-E1AA4F746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42" y="1209564"/>
              <a:ext cx="3651330" cy="249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矩形 6">
              <a:extLst>
                <a:ext uri="{FF2B5EF4-FFF2-40B4-BE49-F238E27FC236}">
                  <a16:creationId xmlns:a16="http://schemas.microsoft.com/office/drawing/2014/main" id="{7CA47640-BDF7-8A8D-F03A-13CE01746F42}"/>
                </a:ext>
              </a:extLst>
            </p:cNvPr>
            <p:cNvSpPr>
              <a:spLocks noChangeArrowheads="1"/>
            </p:cNvSpPr>
            <p:nvPr/>
          </p:nvSpPr>
          <p:spPr bwMode="auto">
            <a:xfrm>
              <a:off x="219903" y="3734268"/>
              <a:ext cx="4433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Zhang et al., Environ. Sci. Technol. 2013, 47,  7974</a:t>
              </a:r>
              <a:endParaRPr lang="zh-CN" altLang="en-US" sz="1600">
                <a:solidFill>
                  <a:srgbClr val="000000"/>
                </a:solidFill>
                <a:latin typeface="Times New Roman" panose="02020603050405020304" pitchFamily="18" charset="0"/>
                <a:ea typeface="等线" panose="02010600030101010101" charset="-122"/>
                <a:cs typeface="Times New Roman" panose="02020603050405020304" pitchFamily="18" charset="0"/>
              </a:endParaRPr>
            </a:p>
          </p:txBody>
        </p:sp>
      </p:grpSp>
      <p:sp>
        <p:nvSpPr>
          <p:cNvPr id="4" name="Rectangle 3">
            <a:extLst>
              <a:ext uri="{FF2B5EF4-FFF2-40B4-BE49-F238E27FC236}">
                <a16:creationId xmlns:a16="http://schemas.microsoft.com/office/drawing/2014/main" id="{EEA4B84F-004B-8824-7335-3F5AFDEC0B11}"/>
              </a:ext>
            </a:extLst>
          </p:cNvPr>
          <p:cNvSpPr/>
          <p:nvPr/>
        </p:nvSpPr>
        <p:spPr>
          <a:xfrm>
            <a:off x="4439816" y="3692323"/>
            <a:ext cx="455613"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algn="ctr">
              <a:defRPr/>
            </a:pPr>
            <a:endParaRPr lang="zh-CN" altLang="en-US">
              <a:solidFill>
                <a:srgbClr val="FFFFFF"/>
              </a:solidFill>
              <a:latin typeface="Calibri" panose="020F0502020204030204" pitchFamily="34" charset="0"/>
              <a:ea typeface="等线" panose="02010600030101010101" charset="-122"/>
            </a:endParaRPr>
          </a:p>
        </p:txBody>
      </p:sp>
      <p:sp>
        <p:nvSpPr>
          <p:cNvPr id="18" name="Rectangle 17">
            <a:extLst>
              <a:ext uri="{FF2B5EF4-FFF2-40B4-BE49-F238E27FC236}">
                <a16:creationId xmlns:a16="http://schemas.microsoft.com/office/drawing/2014/main" id="{3EBA29B0-024F-4105-2EAE-7DAC8AC9841D}"/>
              </a:ext>
            </a:extLst>
          </p:cNvPr>
          <p:cNvSpPr/>
          <p:nvPr/>
        </p:nvSpPr>
        <p:spPr>
          <a:xfrm>
            <a:off x="2518348" y="1373148"/>
            <a:ext cx="1273395" cy="102876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algn="ctr">
              <a:defRPr/>
            </a:pPr>
            <a:endParaRPr lang="zh-CN" altLang="en-US">
              <a:solidFill>
                <a:srgbClr val="FFFFFF"/>
              </a:solidFill>
              <a:latin typeface="Calibri" panose="020F0502020204030204" pitchFamily="34" charset="0"/>
              <a:ea typeface="等线" panose="02010600030101010101" charset="-122"/>
            </a:endParaRPr>
          </a:p>
        </p:txBody>
      </p:sp>
      <p:sp>
        <p:nvSpPr>
          <p:cNvPr id="20" name="Rectangle 19">
            <a:extLst>
              <a:ext uri="{FF2B5EF4-FFF2-40B4-BE49-F238E27FC236}">
                <a16:creationId xmlns:a16="http://schemas.microsoft.com/office/drawing/2014/main" id="{07435B82-8D1A-F63C-8694-800D61CCA384}"/>
              </a:ext>
            </a:extLst>
          </p:cNvPr>
          <p:cNvSpPr/>
          <p:nvPr/>
        </p:nvSpPr>
        <p:spPr>
          <a:xfrm>
            <a:off x="2542681" y="5228161"/>
            <a:ext cx="45720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algn="ctr">
              <a:defRPr/>
            </a:pPr>
            <a:endParaRPr lang="zh-CN" altLang="en-US">
              <a:solidFill>
                <a:srgbClr val="FFFFFF"/>
              </a:solidFill>
              <a:latin typeface="Calibri" panose="020F0502020204030204" pitchFamily="34" charset="0"/>
              <a:ea typeface="等线" panose="02010600030101010101" charset="-122"/>
            </a:endParaRPr>
          </a:p>
        </p:txBody>
      </p:sp>
      <p:sp>
        <p:nvSpPr>
          <p:cNvPr id="21" name="Rectangle 20">
            <a:extLst>
              <a:ext uri="{FF2B5EF4-FFF2-40B4-BE49-F238E27FC236}">
                <a16:creationId xmlns:a16="http://schemas.microsoft.com/office/drawing/2014/main" id="{B03661D4-4FD0-B669-A8BF-284FE250F2B2}"/>
              </a:ext>
            </a:extLst>
          </p:cNvPr>
          <p:cNvSpPr/>
          <p:nvPr/>
        </p:nvSpPr>
        <p:spPr>
          <a:xfrm>
            <a:off x="2507417" y="3689190"/>
            <a:ext cx="45720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algn="ctr">
              <a:defRPr/>
            </a:pPr>
            <a:endParaRPr lang="zh-CN" altLang="en-US">
              <a:solidFill>
                <a:srgbClr val="FFFFFF"/>
              </a:solidFill>
              <a:latin typeface="Calibri" panose="020F0502020204030204" pitchFamily="34" charset="0"/>
              <a:ea typeface="等线" panose="02010600030101010101" charset="-122"/>
            </a:endParaRPr>
          </a:p>
        </p:txBody>
      </p:sp>
      <p:sp>
        <p:nvSpPr>
          <p:cNvPr id="2" name="Text Box 5">
            <a:extLst>
              <a:ext uri="{FF2B5EF4-FFF2-40B4-BE49-F238E27FC236}">
                <a16:creationId xmlns:a16="http://schemas.microsoft.com/office/drawing/2014/main" id="{035E44D8-CAF9-095D-35C3-CF2F1755973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pic>
        <p:nvPicPr>
          <p:cNvPr id="6" name="图片 9">
            <a:extLst>
              <a:ext uri="{FF2B5EF4-FFF2-40B4-BE49-F238E27FC236}">
                <a16:creationId xmlns:a16="http://schemas.microsoft.com/office/drawing/2014/main" id="{CACFE3C2-37A5-59ED-77D8-40C5A6300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654" y="723471"/>
            <a:ext cx="30797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a:extLst>
              <a:ext uri="{FF2B5EF4-FFF2-40B4-BE49-F238E27FC236}">
                <a16:creationId xmlns:a16="http://schemas.microsoft.com/office/drawing/2014/main" id="{0F713902-971C-0BD4-B804-10A824469B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47942" r="37632"/>
          <a:stretch>
            <a:fillRect/>
          </a:stretch>
        </p:blipFill>
        <p:spPr bwMode="auto">
          <a:xfrm>
            <a:off x="7175617" y="2564972"/>
            <a:ext cx="3892871"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a:extLst>
              <a:ext uri="{FF2B5EF4-FFF2-40B4-BE49-F238E27FC236}">
                <a16:creationId xmlns:a16="http://schemas.microsoft.com/office/drawing/2014/main" id="{2691CD2A-9CB2-F9CB-C1D0-3789C11292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2074"/>
          <a:stretch>
            <a:fillRect/>
          </a:stretch>
        </p:blipFill>
        <p:spPr bwMode="auto">
          <a:xfrm>
            <a:off x="8532929" y="4408059"/>
            <a:ext cx="15176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3">
            <a:extLst>
              <a:ext uri="{FF2B5EF4-FFF2-40B4-BE49-F238E27FC236}">
                <a16:creationId xmlns:a16="http://schemas.microsoft.com/office/drawing/2014/main" id="{FC5C3B78-733B-B4E9-465A-AD92B190FAB3}"/>
              </a:ext>
            </a:extLst>
          </p:cNvPr>
          <p:cNvSpPr>
            <a:spLocks noChangeArrowheads="1"/>
          </p:cNvSpPr>
          <p:nvPr/>
        </p:nvSpPr>
        <p:spPr bwMode="auto">
          <a:xfrm>
            <a:off x="7052442" y="6507172"/>
            <a:ext cx="4068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Pan et al., Environ. Sci. Technol. 2017, 51, 634</a:t>
            </a:r>
            <a:endParaRPr lang="zh-CN" altLang="en-US" sz="1600">
              <a:solidFill>
                <a:srgbClr val="000000"/>
              </a:solidFill>
              <a:latin typeface="Times New Roman" panose="02020603050405020304" pitchFamily="18" charset="0"/>
              <a:ea typeface="等线" panose="02010600030101010101" charset="-122"/>
              <a:cs typeface="Times New Roman" panose="02020603050405020304" pitchFamily="18" charset="0"/>
            </a:endParaRPr>
          </a:p>
        </p:txBody>
      </p:sp>
      <p:sp>
        <p:nvSpPr>
          <p:cNvPr id="10" name="Rectangle 18">
            <a:extLst>
              <a:ext uri="{FF2B5EF4-FFF2-40B4-BE49-F238E27FC236}">
                <a16:creationId xmlns:a16="http://schemas.microsoft.com/office/drawing/2014/main" id="{51C756B5-C808-6C41-4B3B-F2EE62A2C4B4}"/>
              </a:ext>
            </a:extLst>
          </p:cNvPr>
          <p:cNvSpPr/>
          <p:nvPr/>
        </p:nvSpPr>
        <p:spPr>
          <a:xfrm>
            <a:off x="8040216" y="971775"/>
            <a:ext cx="1081087" cy="945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algn="ctr">
              <a:defRPr/>
            </a:pPr>
            <a:endParaRPr lang="zh-CN" altLang="en-US">
              <a:solidFill>
                <a:srgbClr val="FFFFFF"/>
              </a:solidFill>
              <a:latin typeface="Calibri" panose="020F0502020204030204" pitchFamily="34" charset="0"/>
              <a:ea typeface="等线" panose="02010600030101010101" charset="-122"/>
            </a:endParaRPr>
          </a:p>
        </p:txBody>
      </p:sp>
      <p:sp>
        <p:nvSpPr>
          <p:cNvPr id="11" name="Rectangle 15">
            <a:extLst>
              <a:ext uri="{FF2B5EF4-FFF2-40B4-BE49-F238E27FC236}">
                <a16:creationId xmlns:a16="http://schemas.microsoft.com/office/drawing/2014/main" id="{6690DA6E-3389-F482-1FC7-72111FC72C0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a:t>
            </a:fld>
            <a:endParaRPr lang="en-US" altLang="zh-CN" sz="1800">
              <a:solidFill>
                <a:schemeClr val="tx1"/>
              </a:solidFill>
            </a:endParaRPr>
          </a:p>
        </p:txBody>
      </p:sp>
    </p:spTree>
    <p:extLst>
      <p:ext uri="{BB962C8B-B14F-4D97-AF65-F5344CB8AC3E}">
        <p14:creationId xmlns:p14="http://schemas.microsoft.com/office/powerpoint/2010/main" val="5624472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FB02-749D-451D-2B1F-E660FEACC66F}"/>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561D2079-82D9-73CC-B590-76E1D053AE49}"/>
              </a:ext>
            </a:extLst>
          </p:cNvPr>
          <p:cNvSpPr>
            <a:spLocks noGrp="1" noRot="1" noChangeArrowheads="1"/>
          </p:cNvSpPr>
          <p:nvPr>
            <p:ph type="ctrTitle"/>
          </p:nvPr>
        </p:nvSpPr>
        <p:spPr>
          <a:xfrm>
            <a:off x="407368" y="1812875"/>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第六节 典型污染物的人体暴露与代谢</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D265FCD8-FF56-F81B-F2FD-93F4C335656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160</a:t>
            </a:fld>
            <a:endParaRPr lang="en-US" altLang="zh-CN" sz="1800">
              <a:solidFill>
                <a:schemeClr val="tx1"/>
              </a:solidFill>
            </a:endParaRPr>
          </a:p>
        </p:txBody>
      </p:sp>
      <p:sp>
        <p:nvSpPr>
          <p:cNvPr id="73732" name="Text Box 4">
            <a:extLst>
              <a:ext uri="{FF2B5EF4-FFF2-40B4-BE49-F238E27FC236}">
                <a16:creationId xmlns:a16="http://schemas.microsoft.com/office/drawing/2014/main" id="{E6788D71-4668-EF6A-E065-AB9BF4990D1F}"/>
              </a:ext>
            </a:extLst>
          </p:cNvPr>
          <p:cNvSpPr txBox="1">
            <a:spLocks noChangeArrowheads="1"/>
          </p:cNvSpPr>
          <p:nvPr/>
        </p:nvSpPr>
        <p:spPr bwMode="auto">
          <a:xfrm>
            <a:off x="2711624" y="2348880"/>
            <a:ext cx="6768752" cy="351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6.1 </a:t>
            </a:r>
            <a:r>
              <a:rPr lang="zh-CN" altLang="en-US" sz="3000"/>
              <a:t>典型污染物的暴露途径</a:t>
            </a:r>
            <a:endParaRPr lang="en-US" altLang="zh-CN" sz="3000"/>
          </a:p>
          <a:p>
            <a:r>
              <a:rPr lang="en-US" altLang="zh-CN" sz="2800">
                <a:solidFill>
                  <a:schemeClr val="tx1"/>
                </a:solidFill>
              </a:rPr>
              <a:t>      </a:t>
            </a:r>
            <a:r>
              <a:rPr lang="en-US" altLang="zh-CN" sz="2400">
                <a:solidFill>
                  <a:schemeClr val="tx1"/>
                </a:solidFill>
              </a:rPr>
              <a:t>Typical exposure pathways of pollutants</a:t>
            </a:r>
          </a:p>
          <a:p>
            <a:r>
              <a:rPr lang="en-US" altLang="zh-CN" sz="3000"/>
              <a:t>6.2 </a:t>
            </a:r>
            <a:r>
              <a:rPr lang="zh-CN" altLang="en-US" sz="3000"/>
              <a:t>典型污染物的体内代谢</a:t>
            </a:r>
            <a:endParaRPr lang="en-US" altLang="zh-CN" sz="3000"/>
          </a:p>
          <a:p>
            <a:r>
              <a:rPr lang="en-US" altLang="zh-CN" sz="2800">
                <a:solidFill>
                  <a:schemeClr val="tx1"/>
                </a:solidFill>
              </a:rPr>
              <a:t>      </a:t>
            </a:r>
            <a:r>
              <a:rPr lang="en-US" altLang="zh-CN" sz="2400">
                <a:solidFill>
                  <a:schemeClr val="tx1"/>
                </a:solidFill>
              </a:rPr>
              <a:t>Metabolism of Typical Pollutants in the Body</a:t>
            </a:r>
          </a:p>
          <a:p>
            <a:r>
              <a:rPr lang="en-US" altLang="zh-CN" sz="3000"/>
              <a:t>6.3 </a:t>
            </a:r>
            <a:r>
              <a:rPr lang="zh-CN" altLang="en-US" sz="3000"/>
              <a:t>典型污染物的暴露评估</a:t>
            </a:r>
          </a:p>
          <a:p>
            <a:r>
              <a:rPr lang="zh-CN" altLang="en-US" sz="2800"/>
              <a:t>      </a:t>
            </a:r>
            <a:r>
              <a:rPr lang="en-US" altLang="zh-CN" sz="2400">
                <a:solidFill>
                  <a:schemeClr val="tx1"/>
                </a:solidFill>
              </a:rPr>
              <a:t>Exposure assessment of typical pollutants</a:t>
            </a:r>
          </a:p>
        </p:txBody>
      </p:sp>
      <p:sp>
        <p:nvSpPr>
          <p:cNvPr id="4" name="Text Box 5">
            <a:extLst>
              <a:ext uri="{FF2B5EF4-FFF2-40B4-BE49-F238E27FC236}">
                <a16:creationId xmlns:a16="http://schemas.microsoft.com/office/drawing/2014/main" id="{1FA1C503-3720-6885-5618-20ACCB28EC9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4DA2891C-13EC-C030-17F7-65FBDC0C834C}"/>
              </a:ext>
            </a:extLst>
          </p:cNvPr>
          <p:cNvSpPr>
            <a:spLocks noChangeShapeType="1"/>
          </p:cNvSpPr>
          <p:nvPr/>
        </p:nvSpPr>
        <p:spPr bwMode="auto">
          <a:xfrm>
            <a:off x="2783632" y="4149080"/>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5137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227D-4514-9EA7-0605-9C6D5C9A99B8}"/>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6A55D799-8512-D58B-A18F-634E6CD4CCC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71620806-26CE-546C-76CA-463BBD99B5B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161</a:t>
            </a:fld>
            <a:endParaRPr lang="en-US" altLang="zh-CN" sz="1800">
              <a:solidFill>
                <a:schemeClr val="tx1"/>
              </a:solidFill>
            </a:endParaRPr>
          </a:p>
        </p:txBody>
      </p:sp>
      <p:sp>
        <p:nvSpPr>
          <p:cNvPr id="4" name="Rectangle 4">
            <a:extLst>
              <a:ext uri="{FF2B5EF4-FFF2-40B4-BE49-F238E27FC236}">
                <a16:creationId xmlns:a16="http://schemas.microsoft.com/office/drawing/2014/main" id="{20185A4D-8F81-D095-26D2-28195E42B965}"/>
              </a:ext>
            </a:extLst>
          </p:cNvPr>
          <p:cNvSpPr>
            <a:spLocks noChangeArrowheads="1"/>
          </p:cNvSpPr>
          <p:nvPr/>
        </p:nvSpPr>
        <p:spPr bwMode="auto">
          <a:xfrm>
            <a:off x="623392" y="992086"/>
            <a:ext cx="10801200"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6.2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典型污染物的体内代谢</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Metabolism of Typical Pollutants in the Body</a:t>
            </a:r>
          </a:p>
        </p:txBody>
      </p:sp>
      <p:sp>
        <p:nvSpPr>
          <p:cNvPr id="6" name="文本框 5">
            <a:extLst>
              <a:ext uri="{FF2B5EF4-FFF2-40B4-BE49-F238E27FC236}">
                <a16:creationId xmlns:a16="http://schemas.microsoft.com/office/drawing/2014/main" id="{90FD28D9-D241-C973-D460-3293D70D5C3B}"/>
              </a:ext>
            </a:extLst>
          </p:cNvPr>
          <p:cNvSpPr txBox="1"/>
          <p:nvPr/>
        </p:nvSpPr>
        <p:spPr>
          <a:xfrm>
            <a:off x="767408" y="1700808"/>
            <a:ext cx="10585176" cy="4006097"/>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污染物在被摄入体内后发生代谢行为，包括吸收、转化、分布和排出，对于其所带来的健康风险具有重要意义。在被吸收后，一些有机物会在酶促反应等机制下发生转化，形成更为亲水的代谢物。</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Font typeface="Wingdings" panose="05000000000000000000" pitchFamily="2" charset="2"/>
              <a:buChar char="n"/>
            </a:pPr>
            <a:r>
              <a:rPr lang="en-US" altLang="zh-CN" sz="2200">
                <a:latin typeface="Times New Roman" panose="02020603050405020304" pitchFamily="18" charset="0"/>
                <a:ea typeface="黑体" panose="02010609060101010101" pitchFamily="49" charset="-122"/>
                <a:cs typeface="Times New Roman" panose="02020603050405020304" pitchFamily="18" charset="0"/>
              </a:rPr>
              <a:t>PAHs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除少量积累在脂肪等组织外，多数可在细胞色素</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P450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类单加氧酶作用下被氧化为环氧化物；之后，环氧化物可能经重排成为酚类化合物，再进一步通过第二相反应生成葡糖苷酸和硫酸盐结合物；也可能在环氧化物水解酶作用下被水解为二氢二醇类物质，再进一步氧化为环氧二醇，可与</a:t>
            </a:r>
            <a:r>
              <a:rPr lang="en-US" altLang="zh-CN" sz="2200">
                <a:latin typeface="Times New Roman" panose="02020603050405020304" pitchFamily="18" charset="0"/>
                <a:ea typeface="黑体" panose="02010609060101010101" pitchFamily="49" charset="-122"/>
                <a:cs typeface="Times New Roman" panose="02020603050405020304" pitchFamily="18" charset="0"/>
              </a:rPr>
              <a:t>DNA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和蛋白质作用变为高分子加合物或者是再氧化最终成为多醇物质；还可能是直接与谷胱甘肽结合，再进一步代谢为硫醚氨酸。这些代谢物可进一步扩散至尿液并被排出体外。</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1146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BC4E-531A-6A16-583C-D28DCFB502BF}"/>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9CC56A5D-4945-7FC9-8CDF-BA94C5A5B86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FC8563E-5097-E3F5-1CDC-B2FB3915A53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162</a:t>
            </a:fld>
            <a:endParaRPr lang="en-US" altLang="zh-CN" sz="1800">
              <a:solidFill>
                <a:schemeClr val="tx1"/>
              </a:solidFill>
            </a:endParaRPr>
          </a:p>
        </p:txBody>
      </p:sp>
      <p:sp>
        <p:nvSpPr>
          <p:cNvPr id="6" name="文本框 5">
            <a:extLst>
              <a:ext uri="{FF2B5EF4-FFF2-40B4-BE49-F238E27FC236}">
                <a16:creationId xmlns:a16="http://schemas.microsoft.com/office/drawing/2014/main" id="{0E2BB4C7-13FB-4AEB-D715-67E18ECC104D}"/>
              </a:ext>
            </a:extLst>
          </p:cNvPr>
          <p:cNvSpPr txBox="1"/>
          <p:nvPr/>
        </p:nvSpPr>
        <p:spPr>
          <a:xfrm>
            <a:off x="767408" y="1268760"/>
            <a:ext cx="10585176" cy="2685735"/>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en-US" altLang="zh-CN" sz="2200">
                <a:latin typeface="Times New Roman" panose="02020603050405020304" pitchFamily="18" charset="0"/>
                <a:ea typeface="黑体" panose="02010609060101010101" pitchFamily="49" charset="-122"/>
                <a:cs typeface="Times New Roman" panose="02020603050405020304" pitchFamily="18" charset="0"/>
              </a:rPr>
              <a:t>PFCs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经口进入人体后，首先分散在细胞外基质。由于分子具有疏油性，</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优先与蛋白质例如白蛋白相结合，以较高浓度存在于血液和肝脏中。离子型</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代谢缓慢，只能主要通过尿液缓慢排泄。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的半衰期与化合物种类和性质相关，通常消除速率随碳链变短而增大。与其他动物相比，人类体内</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PFCs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的消除速率更慢。</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PFOA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PFOS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PFHxS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在人体血液中的半衰期分别为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3.5</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年、</a:t>
            </a:r>
            <a:r>
              <a:rPr lang="en-US" altLang="zh-CN" sz="2200">
                <a:latin typeface="Times New Roman" panose="02020603050405020304" pitchFamily="18" charset="0"/>
                <a:ea typeface="黑体" panose="02010609060101010101" pitchFamily="49" charset="-122"/>
                <a:cs typeface="Times New Roman" panose="02020603050405020304" pitchFamily="18" charset="0"/>
              </a:rPr>
              <a:t>4.8</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年和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7.3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年。相比于短链同系物，人类血清对于长链</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有更高的生物积累性。</a:t>
            </a:r>
          </a:p>
        </p:txBody>
      </p:sp>
    </p:spTree>
    <p:extLst>
      <p:ext uri="{BB962C8B-B14F-4D97-AF65-F5344CB8AC3E}">
        <p14:creationId xmlns:p14="http://schemas.microsoft.com/office/powerpoint/2010/main" val="318890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A47A1-2958-FEA9-1DBD-492457FBE1AE}"/>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E8363BB-6824-C105-FAF3-EC162A74A866}"/>
              </a:ext>
            </a:extLst>
          </p:cNvPr>
          <p:cNvSpPr>
            <a:spLocks noGrp="1" noRot="1" noChangeArrowheads="1"/>
          </p:cNvSpPr>
          <p:nvPr>
            <p:ph type="ctrTitle"/>
          </p:nvPr>
        </p:nvSpPr>
        <p:spPr>
          <a:xfrm>
            <a:off x="407368" y="1812875"/>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第六节 典型污染物的人体暴露与代谢</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A9E375D3-779C-89C1-EEDD-B5E2D27BE66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163</a:t>
            </a:fld>
            <a:endParaRPr lang="en-US" altLang="zh-CN" sz="1800">
              <a:solidFill>
                <a:schemeClr val="tx1"/>
              </a:solidFill>
            </a:endParaRPr>
          </a:p>
        </p:txBody>
      </p:sp>
      <p:sp>
        <p:nvSpPr>
          <p:cNvPr id="73732" name="Text Box 4">
            <a:extLst>
              <a:ext uri="{FF2B5EF4-FFF2-40B4-BE49-F238E27FC236}">
                <a16:creationId xmlns:a16="http://schemas.microsoft.com/office/drawing/2014/main" id="{CF564F03-CCC6-D0EB-F47E-13B7DF661536}"/>
              </a:ext>
            </a:extLst>
          </p:cNvPr>
          <p:cNvSpPr txBox="1">
            <a:spLocks noChangeArrowheads="1"/>
          </p:cNvSpPr>
          <p:nvPr/>
        </p:nvSpPr>
        <p:spPr bwMode="auto">
          <a:xfrm>
            <a:off x="2711624" y="2348880"/>
            <a:ext cx="6768752" cy="351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3000"/>
              <a:t>6.1 </a:t>
            </a:r>
            <a:r>
              <a:rPr lang="zh-CN" altLang="en-US" sz="3000"/>
              <a:t>典型污染物的暴露途径</a:t>
            </a:r>
            <a:endParaRPr lang="en-US" altLang="zh-CN" sz="3000"/>
          </a:p>
          <a:p>
            <a:r>
              <a:rPr lang="en-US" altLang="zh-CN" sz="2800">
                <a:solidFill>
                  <a:schemeClr val="tx1"/>
                </a:solidFill>
              </a:rPr>
              <a:t>      </a:t>
            </a:r>
            <a:r>
              <a:rPr lang="en-US" altLang="zh-CN" sz="2400">
                <a:solidFill>
                  <a:schemeClr val="tx1"/>
                </a:solidFill>
              </a:rPr>
              <a:t>Typical exposure pathways of pollutants</a:t>
            </a:r>
          </a:p>
          <a:p>
            <a:r>
              <a:rPr lang="en-US" altLang="zh-CN" sz="3000"/>
              <a:t>6.2 </a:t>
            </a:r>
            <a:r>
              <a:rPr lang="zh-CN" altLang="en-US" sz="3000"/>
              <a:t>典型污染物的体内代谢</a:t>
            </a:r>
            <a:endParaRPr lang="en-US" altLang="zh-CN" sz="3000"/>
          </a:p>
          <a:p>
            <a:r>
              <a:rPr lang="en-US" altLang="zh-CN" sz="2800">
                <a:solidFill>
                  <a:schemeClr val="tx1"/>
                </a:solidFill>
              </a:rPr>
              <a:t>      </a:t>
            </a:r>
            <a:r>
              <a:rPr lang="en-US" altLang="zh-CN" sz="2400">
                <a:solidFill>
                  <a:schemeClr val="tx1"/>
                </a:solidFill>
              </a:rPr>
              <a:t>Metabolism of Typical Pollutants in the Body</a:t>
            </a:r>
          </a:p>
          <a:p>
            <a:r>
              <a:rPr lang="en-US" altLang="zh-CN" sz="3000"/>
              <a:t>6.3 </a:t>
            </a:r>
            <a:r>
              <a:rPr lang="zh-CN" altLang="en-US" sz="3000"/>
              <a:t>典型污染物的暴露评估</a:t>
            </a:r>
          </a:p>
          <a:p>
            <a:r>
              <a:rPr lang="zh-CN" altLang="en-US" sz="2800"/>
              <a:t>      </a:t>
            </a:r>
            <a:r>
              <a:rPr lang="en-US" altLang="zh-CN" sz="2400">
                <a:solidFill>
                  <a:schemeClr val="tx1"/>
                </a:solidFill>
              </a:rPr>
              <a:t>Exposure assessment of typical pollutants</a:t>
            </a:r>
          </a:p>
        </p:txBody>
      </p:sp>
      <p:sp>
        <p:nvSpPr>
          <p:cNvPr id="4" name="Text Box 5">
            <a:extLst>
              <a:ext uri="{FF2B5EF4-FFF2-40B4-BE49-F238E27FC236}">
                <a16:creationId xmlns:a16="http://schemas.microsoft.com/office/drawing/2014/main" id="{176F69CB-470A-105F-4210-E3C39FABD45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Line 9">
            <a:extLst>
              <a:ext uri="{FF2B5EF4-FFF2-40B4-BE49-F238E27FC236}">
                <a16:creationId xmlns:a16="http://schemas.microsoft.com/office/drawing/2014/main" id="{3F942630-D4C9-098A-A01F-9A7A25679563}"/>
              </a:ext>
            </a:extLst>
          </p:cNvPr>
          <p:cNvSpPr>
            <a:spLocks noChangeShapeType="1"/>
          </p:cNvSpPr>
          <p:nvPr/>
        </p:nvSpPr>
        <p:spPr bwMode="auto">
          <a:xfrm>
            <a:off x="2783632" y="5301208"/>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470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D231-8839-5E85-2008-1B441E156C92}"/>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C227DF40-3874-6342-A4E1-E1A77E262A03}"/>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6DF97F42-AA76-B1E5-A2C9-62A4929A25BE}"/>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164</a:t>
            </a:fld>
            <a:endParaRPr lang="en-US" altLang="zh-CN" sz="1800">
              <a:solidFill>
                <a:schemeClr val="tx1"/>
              </a:solidFill>
            </a:endParaRPr>
          </a:p>
        </p:txBody>
      </p:sp>
      <p:sp>
        <p:nvSpPr>
          <p:cNvPr id="4" name="Rectangle 4">
            <a:extLst>
              <a:ext uri="{FF2B5EF4-FFF2-40B4-BE49-F238E27FC236}">
                <a16:creationId xmlns:a16="http://schemas.microsoft.com/office/drawing/2014/main" id="{885CF3F1-27B9-1A58-4D1B-EFD9FB44C7DE}"/>
              </a:ext>
            </a:extLst>
          </p:cNvPr>
          <p:cNvSpPr>
            <a:spLocks noChangeArrowheads="1"/>
          </p:cNvSpPr>
          <p:nvPr/>
        </p:nvSpPr>
        <p:spPr bwMode="auto">
          <a:xfrm>
            <a:off x="623392" y="992086"/>
            <a:ext cx="10225136"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典型污染物的暴露评估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Exposure assessment of typical pollutants</a:t>
            </a:r>
          </a:p>
        </p:txBody>
      </p:sp>
      <p:sp>
        <p:nvSpPr>
          <p:cNvPr id="11" name="文本框 10">
            <a:extLst>
              <a:ext uri="{FF2B5EF4-FFF2-40B4-BE49-F238E27FC236}">
                <a16:creationId xmlns:a16="http://schemas.microsoft.com/office/drawing/2014/main" id="{2F7D66EE-D8C1-F2A8-7B17-E237171CAB86}"/>
              </a:ext>
            </a:extLst>
          </p:cNvPr>
          <p:cNvSpPr txBox="1"/>
          <p:nvPr/>
        </p:nvSpPr>
        <p:spPr>
          <a:xfrm>
            <a:off x="767408" y="1700808"/>
            <a:ext cx="10585176" cy="4006097"/>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通过</a:t>
            </a: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内暴露评估</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和</a:t>
            </a: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外暴露评估</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两种方式，可对污染物的人体暴露量进行评估。</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Clr>
                <a:schemeClr val="tx1"/>
              </a:buClr>
              <a:buFont typeface="Wingdings" panose="05000000000000000000" pitchFamily="2" charset="2"/>
              <a:buChar char="n"/>
            </a:pP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内暴露评估</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是指通过监测人体组织及排泄物样本，如血液、肌肉、脂肪、尿液、唾液、粪便、毛发中的污染物标志物浓度，计算其体内负荷或日暴露剂量；</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Clr>
                <a:schemeClr val="tx1"/>
              </a:buClr>
              <a:buFont typeface="Wingdings" panose="05000000000000000000" pitchFamily="2" charset="2"/>
              <a:buChar char="n"/>
            </a:pPr>
            <a:r>
              <a:rPr lang="zh-CN" altLang="en-US" sz="2200" i="0" u="none" strike="noStrike" baseline="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外暴露评估</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则指通过对饮食、呼吸等暴露途径的贡献分析，评估各途径下某污染物的暴露剂量。</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30000"/>
              </a:lnSpc>
              <a:buClr>
                <a:schemeClr val="tx1"/>
              </a:buClr>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例如，一项对</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人体暴露的研究发现，</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PFOS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是在我国人体血液样本及水产品中最主要的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，平均浓度分别为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2.5 ng/mL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0.92 ng/g</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PFOS</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PFOA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通过水产品食用的日均单位体重摄入量评估值（</a:t>
            </a:r>
            <a:r>
              <a:rPr lang="en-US" altLang="zh-CN" sz="2200">
                <a:latin typeface="Times New Roman" panose="02020603050405020304" pitchFamily="18" charset="0"/>
                <a:ea typeface="黑体" panose="02010609060101010101" pitchFamily="49" charset="-122"/>
                <a:cs typeface="Times New Roman" panose="02020603050405020304" pitchFamily="18" charset="0"/>
              </a:rPr>
              <a:t>EDI</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）分别为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0.10 - 2.51 ng/kg bw/day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0.13 ng/kg bw/day</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19518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39416" y="1740495"/>
            <a:ext cx="10513168" cy="3560713"/>
          </a:xfrm>
        </p:spPr>
        <p:txBody>
          <a:bodyPr>
            <a:normAutofit/>
          </a:bodyPr>
          <a:lstStyle/>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生物转化所需的酶一般有哪些类型？若干重要辅酶具有哪些功能？</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生物转化的主要反应类型有哪些？人体中反应场所在哪里？</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什么是硝化、反硝化、固氮？各有什么环境意义？</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举例说明某类污染物的生物转化过程中涉及的微生物及相关的途径。</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简述剂量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反应关系曲线的特点，并解释其在毒理学研究中的意义。</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分析内分泌干扰物对生物体激素平衡的影响及其可能导致的健康问题。</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毒物联合作用的类型有哪些？在研究中可能遇到哪些挑战？</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30000"/>
              </a:lnSpc>
              <a:spcBef>
                <a:spcPts val="0"/>
              </a:spcBef>
              <a:buAutoNum type="arabicPeriod"/>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长期致癌试验设计时，应如何选择试验动物和确定剂量分组</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4" name="Text Box 5">
            <a:extLst>
              <a:ext uri="{FF2B5EF4-FFF2-40B4-BE49-F238E27FC236}">
                <a16:creationId xmlns:a16="http://schemas.microsoft.com/office/drawing/2014/main" id="{02094729-7C2C-A89B-CAC5-CF4BB47C974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Rectangle 15">
            <a:extLst>
              <a:ext uri="{FF2B5EF4-FFF2-40B4-BE49-F238E27FC236}">
                <a16:creationId xmlns:a16="http://schemas.microsoft.com/office/drawing/2014/main" id="{D4F2028C-4B09-C8D2-F476-12813A5292C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165</a:t>
            </a:fld>
            <a:endParaRPr lang="en-US" altLang="zh-CN" sz="1800">
              <a:solidFill>
                <a:schemeClr val="tx1"/>
              </a:solidFill>
            </a:endParaRPr>
          </a:p>
        </p:txBody>
      </p:sp>
      <p:sp>
        <p:nvSpPr>
          <p:cNvPr id="6" name="Rectangle 4">
            <a:extLst>
              <a:ext uri="{FF2B5EF4-FFF2-40B4-BE49-F238E27FC236}">
                <a16:creationId xmlns:a16="http://schemas.microsoft.com/office/drawing/2014/main" id="{2812A7C6-5C1B-B575-0E9B-0D9518432063}"/>
              </a:ext>
            </a:extLst>
          </p:cNvPr>
          <p:cNvSpPr>
            <a:spLocks noChangeArrowheads="1"/>
          </p:cNvSpPr>
          <p:nvPr/>
        </p:nvSpPr>
        <p:spPr bwMode="auto">
          <a:xfrm>
            <a:off x="623392" y="992086"/>
            <a:ext cx="10801200"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思考题与习题</a:t>
            </a:r>
            <a:endPar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6A809-F856-AD9C-0EDD-CEBFEF0DAA87}"/>
            </a:ext>
          </a:extLst>
        </p:cNvPr>
        <p:cNvGrpSpPr/>
        <p:nvPr/>
      </p:nvGrpSpPr>
      <p:grpSpPr>
        <a:xfrm>
          <a:off x="0" y="0"/>
          <a:ext cx="0" cy="0"/>
          <a:chOff x="0" y="0"/>
          <a:chExt cx="0" cy="0"/>
        </a:xfrm>
      </p:grpSpPr>
      <p:sp>
        <p:nvSpPr>
          <p:cNvPr id="3" name="副标题 2">
            <a:extLst>
              <a:ext uri="{FF2B5EF4-FFF2-40B4-BE49-F238E27FC236}">
                <a16:creationId xmlns:a16="http://schemas.microsoft.com/office/drawing/2014/main" id="{A6F06D5B-5F7F-DFF7-9E59-C336159BC4E1}"/>
              </a:ext>
            </a:extLst>
          </p:cNvPr>
          <p:cNvSpPr>
            <a:spLocks noGrp="1"/>
          </p:cNvSpPr>
          <p:nvPr>
            <p:ph type="subTitle" idx="1"/>
          </p:nvPr>
        </p:nvSpPr>
        <p:spPr>
          <a:xfrm>
            <a:off x="767408" y="1668487"/>
            <a:ext cx="10873208" cy="4197427"/>
          </a:xfrm>
        </p:spPr>
        <p:txBody>
          <a:bodyPr>
            <a:normAutofit fontScale="92500"/>
          </a:bodyPr>
          <a:lstStyle/>
          <a:p>
            <a:pPr indent="-457200" algn="just">
              <a:lnSpc>
                <a:spcPct val="130000"/>
              </a:lnSpc>
              <a:spcBef>
                <a:spcPts val="0"/>
              </a:spcBef>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9.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在试验水中某鱼体从水中吸收有机污染物质</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的速率常数为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18.76h</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，鱼体消除</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indent="-457200" algn="just">
              <a:lnSpc>
                <a:spcPct val="130000"/>
              </a:lnSpc>
              <a:spcBef>
                <a:spcPts val="0"/>
              </a:spcBef>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速率常数为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2.38×10</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h</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在鱼体内起始浓度为零，在水中的浓度可视作不变。</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indent="-457200" algn="just">
              <a:lnSpc>
                <a:spcPct val="130000"/>
              </a:lnSpc>
              <a:spcBef>
                <a:spcPts val="0"/>
              </a:spcBef>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计算</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在该鱼体内的浓缩系数及其浓度达到稳态浓度</a:t>
            </a:r>
            <a:r>
              <a:rPr lang="en-US" altLang="zh-CN" sz="2200">
                <a:latin typeface="Times New Roman" panose="02020603050405020304" pitchFamily="18" charset="0"/>
                <a:ea typeface="黑体" panose="02010609060101010101" pitchFamily="49" charset="-122"/>
                <a:cs typeface="Times New Roman" panose="02020603050405020304" pitchFamily="18" charset="0"/>
              </a:rPr>
              <a:t>95%</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时所需的时间。   </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indent="-457200" algn="just">
              <a:lnSpc>
                <a:spcPct val="130000"/>
              </a:lnSpc>
              <a:spcBef>
                <a:spcPts val="0"/>
              </a:spcBef>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788.2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5.24d</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spcBef>
                <a:spcPts val="0"/>
              </a:spcBef>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10.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用查阅到的新资料，说明毒物的联合作用。</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spcBef>
                <a:spcPts val="0"/>
              </a:spcBef>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rPr>
              <a:t>11.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试简要说明氯乙烯致癌的生化机制和在一定程度上防御致癌的解毒转化途径。</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（提示：                在氯乙烯致癌机制中起重要作用。）</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30000"/>
              </a:lnSpc>
            </a:pPr>
            <a:r>
              <a:rPr lang="en-US" altLang="zh-CN" sz="2200">
                <a:latin typeface="Times New Roman" panose="02020603050405020304" pitchFamily="18" charset="0"/>
                <a:ea typeface="黑体" panose="02010609060101010101" pitchFamily="49" charset="-122"/>
                <a:cs typeface="Times New Roman" panose="02020603050405020304" pitchFamily="18" charset="0"/>
              </a:rPr>
              <a:t>12.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比较和对比</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PAHs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PFASs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在人体中的代谢过程。讨论这些差异如何影响这些污染物</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40000"/>
              </a:lnSpc>
              <a:spcBef>
                <a:spcPts val="0"/>
              </a:spcBef>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在体内的积累和排泄。</a:t>
            </a:r>
          </a:p>
        </p:txBody>
      </p:sp>
      <p:sp>
        <p:nvSpPr>
          <p:cNvPr id="4" name="Text Box 5">
            <a:extLst>
              <a:ext uri="{FF2B5EF4-FFF2-40B4-BE49-F238E27FC236}">
                <a16:creationId xmlns:a16="http://schemas.microsoft.com/office/drawing/2014/main" id="{9A8BBDD9-B3EF-A868-00CA-FA7F6D0A90D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Rectangle 15">
            <a:extLst>
              <a:ext uri="{FF2B5EF4-FFF2-40B4-BE49-F238E27FC236}">
                <a16:creationId xmlns:a16="http://schemas.microsoft.com/office/drawing/2014/main" id="{70C5889D-16BB-E3B4-0430-18833B2B726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166</a:t>
            </a:fld>
            <a:endParaRPr lang="en-US" altLang="zh-CN" sz="1800">
              <a:solidFill>
                <a:schemeClr val="tx1"/>
              </a:solidFill>
            </a:endParaRPr>
          </a:p>
        </p:txBody>
      </p:sp>
      <p:sp>
        <p:nvSpPr>
          <p:cNvPr id="6" name="Rectangle 4">
            <a:extLst>
              <a:ext uri="{FF2B5EF4-FFF2-40B4-BE49-F238E27FC236}">
                <a16:creationId xmlns:a16="http://schemas.microsoft.com/office/drawing/2014/main" id="{29DD1131-4D33-A597-F75F-BDD57DA2B788}"/>
              </a:ext>
            </a:extLst>
          </p:cNvPr>
          <p:cNvSpPr>
            <a:spLocks noChangeArrowheads="1"/>
          </p:cNvSpPr>
          <p:nvPr/>
        </p:nvSpPr>
        <p:spPr bwMode="auto">
          <a:xfrm>
            <a:off x="623392" y="992086"/>
            <a:ext cx="10801200" cy="5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思考题与习题</a:t>
            </a:r>
            <a:endPar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82D83938-1860-8D14-FC64-348C08E53019}"/>
              </a:ext>
            </a:extLst>
          </p:cNvPr>
          <p:cNvGraphicFramePr>
            <a:graphicFrameLocks noChangeAspect="1"/>
          </p:cNvGraphicFramePr>
          <p:nvPr>
            <p:extLst>
              <p:ext uri="{D42A27DB-BD31-4B8C-83A1-F6EECF244321}">
                <p14:modId xmlns:p14="http://schemas.microsoft.com/office/powerpoint/2010/main" val="3888955789"/>
              </p:ext>
            </p:extLst>
          </p:nvPr>
        </p:nvGraphicFramePr>
        <p:xfrm>
          <a:off x="2191172" y="4293096"/>
          <a:ext cx="952500" cy="431800"/>
        </p:xfrm>
        <a:graphic>
          <a:graphicData uri="http://schemas.openxmlformats.org/presentationml/2006/ole">
            <mc:AlternateContent xmlns:mc="http://schemas.openxmlformats.org/markup-compatibility/2006">
              <mc:Choice xmlns:v="urn:schemas-microsoft-com:vml" Requires="v">
                <p:oleObj name="KingDrawXObject" r:id="rId2" imgW="952349" imgH="431732" progId="KingDrawXObject">
                  <p:embed/>
                </p:oleObj>
              </mc:Choice>
              <mc:Fallback>
                <p:oleObj name="KingDrawXObject" r:id="rId2" imgW="952349" imgH="431732" progId="KingDrawXObject">
                  <p:embed/>
                  <p:pic>
                    <p:nvPicPr>
                      <p:cNvPr id="0" name=""/>
                      <p:cNvPicPr/>
                      <p:nvPr/>
                    </p:nvPicPr>
                    <p:blipFill>
                      <a:blip r:embed="rId3"/>
                      <a:stretch>
                        <a:fillRect/>
                      </a:stretch>
                    </p:blipFill>
                    <p:spPr>
                      <a:xfrm>
                        <a:off x="2191172" y="4293096"/>
                        <a:ext cx="952500" cy="431800"/>
                      </a:xfrm>
                      <a:prstGeom prst="rect">
                        <a:avLst/>
                      </a:prstGeom>
                    </p:spPr>
                  </p:pic>
                </p:oleObj>
              </mc:Fallback>
            </mc:AlternateContent>
          </a:graphicData>
        </a:graphic>
      </p:graphicFrame>
    </p:spTree>
    <p:extLst>
      <p:ext uri="{BB962C8B-B14F-4D97-AF65-F5344CB8AC3E}">
        <p14:creationId xmlns:p14="http://schemas.microsoft.com/office/powerpoint/2010/main" val="725502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AEA92-6375-6019-BF92-0D31D3E5FEC8}"/>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3F699E21-E271-A62A-6418-BE11764A8034}"/>
              </a:ext>
            </a:extLst>
          </p:cNvPr>
          <p:cNvSpPr>
            <a:spLocks noGrp="1" noRot="1" noChangeArrowheads="1"/>
          </p:cNvSpPr>
          <p:nvPr>
            <p:ph type="ctrTitle"/>
          </p:nvPr>
        </p:nvSpPr>
        <p:spPr>
          <a:xfrm>
            <a:off x="1606996" y="1668859"/>
            <a:ext cx="8978007"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第一节 污染物质在机体内的转运</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85F7801E-0FA0-2E5B-1F82-8609153D567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17</a:t>
            </a:fld>
            <a:endParaRPr lang="en-US" altLang="zh-CN" sz="1800">
              <a:solidFill>
                <a:schemeClr val="tx1"/>
              </a:solidFill>
            </a:endParaRPr>
          </a:p>
        </p:txBody>
      </p:sp>
      <p:grpSp>
        <p:nvGrpSpPr>
          <p:cNvPr id="3" name="组合 2">
            <a:extLst>
              <a:ext uri="{FF2B5EF4-FFF2-40B4-BE49-F238E27FC236}">
                <a16:creationId xmlns:a16="http://schemas.microsoft.com/office/drawing/2014/main" id="{6288C70B-201C-1D46-8175-D0B4EEB1D0C2}"/>
              </a:ext>
            </a:extLst>
          </p:cNvPr>
          <p:cNvGrpSpPr/>
          <p:nvPr/>
        </p:nvGrpSpPr>
        <p:grpSpPr>
          <a:xfrm>
            <a:off x="1415480" y="2279875"/>
            <a:ext cx="9361040" cy="3472938"/>
            <a:chOff x="695400" y="1972865"/>
            <a:chExt cx="9361040" cy="3472938"/>
          </a:xfrm>
        </p:grpSpPr>
        <p:sp>
          <p:nvSpPr>
            <p:cNvPr id="73732" name="Text Box 4">
              <a:extLst>
                <a:ext uri="{FF2B5EF4-FFF2-40B4-BE49-F238E27FC236}">
                  <a16:creationId xmlns:a16="http://schemas.microsoft.com/office/drawing/2014/main" id="{F43090C6-A27C-A8E9-2F19-FC352D274573}"/>
                </a:ext>
              </a:extLst>
            </p:cNvPr>
            <p:cNvSpPr txBox="1">
              <a:spLocks noChangeArrowheads="1"/>
            </p:cNvSpPr>
            <p:nvPr/>
          </p:nvSpPr>
          <p:spPr bwMode="auto">
            <a:xfrm>
              <a:off x="695400" y="1972865"/>
              <a:ext cx="9361040" cy="34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物质通过生物膜的方式 </a:t>
              </a:r>
              <a:r>
                <a:rPr lang="en-US" altLang="zh-CN" sz="2400" b="1">
                  <a:solidFill>
                    <a:schemeClr val="tx1"/>
                  </a:solidFill>
                  <a:latin typeface="Times New Roman" panose="02020603050405020304" pitchFamily="18" charset="0"/>
                  <a:cs typeface="Times New Roman" panose="02020603050405020304" pitchFamily="18" charset="0"/>
                </a:rPr>
                <a:t>Mode of Material through Biofilm</a:t>
              </a:r>
              <a:r>
                <a:rPr lang="en-US" altLang="zh-CN"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吸  收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Absorption</a:t>
              </a:r>
            </a:p>
            <a:p>
              <a:pPr marL="0" indent="0"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分  布</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Distribution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排  泄</a:t>
              </a:r>
              <a:r>
                <a:rPr lang="zh-CN" altLang="en-US"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Excretion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蓄  积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Accumulation</a:t>
              </a:r>
              <a:endParaRPr lang="en-US" altLang="zh-CN"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Line 9">
              <a:extLst>
                <a:ext uri="{FF2B5EF4-FFF2-40B4-BE49-F238E27FC236}">
                  <a16:creationId xmlns:a16="http://schemas.microsoft.com/office/drawing/2014/main" id="{EA81B0B9-E88A-32FD-6350-DB7AAF36D3B4}"/>
                </a:ext>
              </a:extLst>
            </p:cNvPr>
            <p:cNvSpPr>
              <a:spLocks noChangeShapeType="1"/>
            </p:cNvSpPr>
            <p:nvPr/>
          </p:nvSpPr>
          <p:spPr bwMode="auto">
            <a:xfrm>
              <a:off x="767408" y="4706166"/>
              <a:ext cx="2952328"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Text Box 5">
            <a:extLst>
              <a:ext uri="{FF2B5EF4-FFF2-40B4-BE49-F238E27FC236}">
                <a16:creationId xmlns:a16="http://schemas.microsoft.com/office/drawing/2014/main" id="{5A4AC875-689C-0C45-CAF2-A325EB1F7EC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418783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Text Box 37"/>
          <p:cNvSpPr txBox="1">
            <a:spLocks noChangeArrowheads="1"/>
          </p:cNvSpPr>
          <p:nvPr/>
        </p:nvSpPr>
        <p:spPr bwMode="auto">
          <a:xfrm>
            <a:off x="803412" y="1916832"/>
            <a:ext cx="10837204" cy="2813975"/>
          </a:xfrm>
          <a:prstGeom prst="rect">
            <a:avLst/>
          </a:prstGeom>
          <a:noFill/>
          <a:ln w="9525">
            <a:noFill/>
            <a:miter lim="800000"/>
          </a:ln>
        </p:spPr>
        <p:txBody>
          <a:bodyPr wrap="square">
            <a:spAutoFit/>
          </a:bodyPr>
          <a:lstStyle>
            <a:lvl1pPr marL="457200" indent="-457200">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marL="0" indent="0"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mn-ea"/>
              </a:rPr>
              <a:t>概念：</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污染物质及其代谢物质向机体外的转运过程。</a:t>
            </a:r>
            <a:r>
              <a:rPr lang="en-US" altLang="zh-CN" sz="2200">
                <a:solidFill>
                  <a:schemeClr val="bg2"/>
                </a:solidFill>
                <a:latin typeface="Times New Roman" panose="02020603050405020304" pitchFamily="18" charset="0"/>
                <a:ea typeface="黑体" panose="02010609060101010101" pitchFamily="49" charset="-122"/>
                <a:cs typeface="Times New Roman" panose="02020603050405020304" pitchFamily="18" charset="0"/>
                <a:sym typeface="+mn-ea"/>
              </a:rPr>
              <a:t>    </a:t>
            </a:r>
          </a:p>
          <a:p>
            <a:pPr marL="0" indent="0" eaLnBrk="1" hangingPunct="1">
              <a:lnSpc>
                <a:spcPct val="130000"/>
              </a:lnSpc>
              <a:spcBef>
                <a:spcPts val="1000"/>
              </a:spcBef>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mn-ea"/>
              </a:rPr>
              <a:t>排泄途径</a:t>
            </a:r>
          </a:p>
          <a:p>
            <a:pPr marL="342900" indent="-342900" eaLnBrk="1" hangingPunct="1">
              <a:lnSpc>
                <a:spcPct val="130000"/>
              </a:lnSpc>
              <a:buFont typeface="Wingdings" panose="05000000000000000000" pitchFamily="2" charset="2"/>
              <a:buChar char="n"/>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排泄器官：</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肾、肝胆</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、肠、肺、外分泌腺等。</a:t>
            </a:r>
          </a:p>
          <a:p>
            <a:pPr marL="342900" indent="-342900" eaLnBrk="1" hangingPunct="1">
              <a:lnSpc>
                <a:spcPct val="130000"/>
              </a:lnSpc>
              <a:buClr>
                <a:schemeClr val="tx1"/>
              </a:buClr>
              <a:buFont typeface="Wingdings" panose="05000000000000000000" pitchFamily="2" charset="2"/>
              <a:buChar char="n"/>
              <a:defRPr/>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肾排泄：</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污染物质通过肾随尿而排出的过程。</a:t>
            </a:r>
          </a:p>
          <a:p>
            <a:pPr marL="342900" indent="-342900" eaLnBrk="1" hangingPunct="1">
              <a:lnSpc>
                <a:spcPct val="130000"/>
              </a:lnSpc>
              <a:buClr>
                <a:schemeClr val="tx1"/>
              </a:buClr>
              <a:buFont typeface="Wingdings" panose="05000000000000000000" pitchFamily="2" charset="2"/>
              <a:buChar char="n"/>
              <a:defRPr/>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胆汁排泄：</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主要由消化管及其他途径吸收的污染物质，经血液到达肝脏，以原物或其代谢物和胆汁一起分泌至十二指肠，经小肠至大肠内，再排出体外的过程。</a:t>
            </a:r>
          </a:p>
        </p:txBody>
      </p:sp>
      <p:sp>
        <p:nvSpPr>
          <p:cNvPr id="2" name="Rectangle 15">
            <a:extLst>
              <a:ext uri="{FF2B5EF4-FFF2-40B4-BE49-F238E27FC236}">
                <a16:creationId xmlns:a16="http://schemas.microsoft.com/office/drawing/2014/main" id="{D046C75F-6458-3A88-B7D3-033BF155187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18</a:t>
            </a:fld>
            <a:endParaRPr lang="en-US" altLang="zh-CN" sz="1800">
              <a:solidFill>
                <a:schemeClr val="tx1"/>
              </a:solidFill>
            </a:endParaRPr>
          </a:p>
        </p:txBody>
      </p:sp>
      <p:sp>
        <p:nvSpPr>
          <p:cNvPr id="3" name="Text Box 5">
            <a:extLst>
              <a:ext uri="{FF2B5EF4-FFF2-40B4-BE49-F238E27FC236}">
                <a16:creationId xmlns:a16="http://schemas.microsoft.com/office/drawing/2014/main" id="{C6DB20FF-C4A8-0FA1-5752-C58D0E55F56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4">
            <a:extLst>
              <a:ext uri="{FF2B5EF4-FFF2-40B4-BE49-F238E27FC236}">
                <a16:creationId xmlns:a16="http://schemas.microsoft.com/office/drawing/2014/main" id="{004F98F9-4C5F-0203-BFF7-CCEF839618C3}"/>
              </a:ext>
            </a:extLst>
          </p:cNvPr>
          <p:cNvSpPr>
            <a:spLocks noChangeArrowheads="1"/>
          </p:cNvSpPr>
          <p:nvPr/>
        </p:nvSpPr>
        <p:spPr bwMode="auto">
          <a:xfrm>
            <a:off x="623392" y="940898"/>
            <a:ext cx="3816424"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排泄</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rPr>
              <a:t>Excretion</a:t>
            </a:r>
            <a:endParaRPr lang="zh-CN" altLang="en-US" sz="2400" b="1">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048" y="4449697"/>
            <a:ext cx="91440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矩形 7"/>
          <p:cNvSpPr>
            <a:spLocks noChangeArrowheads="1"/>
          </p:cNvSpPr>
          <p:nvPr/>
        </p:nvSpPr>
        <p:spPr bwMode="auto">
          <a:xfrm>
            <a:off x="3489548" y="6076581"/>
            <a:ext cx="5207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GUS</a:t>
            </a:r>
            <a:r>
              <a:rPr lang="zh-CN" altLang="en-US"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抑制剂减轻</a:t>
            </a:r>
            <a:r>
              <a:rPr lang="en-US" altLang="zh-CN"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TCS</a:t>
            </a:r>
            <a:r>
              <a:rPr lang="zh-CN" altLang="en-US"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对腺窝的损伤效应。</a:t>
            </a:r>
            <a:endParaRPr lang="zh-CN" altLang="en-US" sz="22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0725" name="组合 9"/>
          <p:cNvGrpSpPr/>
          <p:nvPr/>
        </p:nvGrpSpPr>
        <p:grpSpPr bwMode="auto">
          <a:xfrm>
            <a:off x="3643312" y="1304988"/>
            <a:ext cx="4905375" cy="1457325"/>
            <a:chOff x="1898248" y="628191"/>
            <a:chExt cx="4906760" cy="1457325"/>
          </a:xfrm>
        </p:grpSpPr>
        <p:pic>
          <p:nvPicPr>
            <p:cNvPr id="30728"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333" y="628191"/>
              <a:ext cx="42576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248" y="634247"/>
              <a:ext cx="649085" cy="14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矩形 4"/>
          <p:cNvSpPr>
            <a:spLocks noChangeArrowheads="1"/>
          </p:cNvSpPr>
          <p:nvPr/>
        </p:nvSpPr>
        <p:spPr bwMode="auto">
          <a:xfrm>
            <a:off x="1415480" y="823350"/>
            <a:ext cx="93610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ctr" eaLnBrk="1" hangingPunct="1">
              <a:lnSpc>
                <a:spcPct val="100000"/>
              </a:lnSpc>
              <a:spcBef>
                <a:spcPct val="0"/>
              </a:spcBef>
              <a:buFont typeface="Wingdings" panose="05000000000000000000" pitchFamily="2" charset="2"/>
              <a:buChar char="n"/>
            </a:pPr>
            <a:r>
              <a:rPr lang="zh-CN" altLang="en-US" sz="2200">
                <a:solidFill>
                  <a:srgbClr val="222222"/>
                </a:solidFill>
                <a:latin typeface="黑体" panose="02010609060101010101" pitchFamily="49" charset="-122"/>
                <a:ea typeface="黑体" panose="02010609060101010101" pitchFamily="49" charset="-122"/>
              </a:rPr>
              <a:t>微生物酶通过重新激活小鼠胃肠道中的三氯生（</a:t>
            </a:r>
            <a:r>
              <a:rPr lang="en-US" altLang="zh-CN" sz="2200">
                <a:solidFill>
                  <a:srgbClr val="222222"/>
                </a:solidFill>
                <a:latin typeface="Times New Roman" panose="02020603050405020304" pitchFamily="18" charset="0"/>
                <a:ea typeface="黑体" panose="02010609060101010101" pitchFamily="49" charset="-122"/>
                <a:cs typeface="Times New Roman" panose="02020603050405020304" pitchFamily="18" charset="0"/>
              </a:rPr>
              <a:t>TCS</a:t>
            </a:r>
            <a:r>
              <a:rPr lang="zh-CN" altLang="en-US" sz="2200">
                <a:solidFill>
                  <a:srgbClr val="222222"/>
                </a:solidFill>
                <a:latin typeface="黑体" panose="02010609060101010101" pitchFamily="49" charset="-122"/>
                <a:ea typeface="黑体" panose="02010609060101010101" pitchFamily="49" charset="-122"/>
              </a:rPr>
              <a:t>），诱发结肠炎。</a:t>
            </a:r>
            <a:endParaRPr lang="en-US" altLang="zh-CN" sz="2200">
              <a:solidFill>
                <a:srgbClr val="222222"/>
              </a:solidFill>
              <a:latin typeface="黑体" panose="02010609060101010101" pitchFamily="49" charset="-122"/>
              <a:ea typeface="黑体" panose="02010609060101010101" pitchFamily="49" charset="-122"/>
            </a:endParaRPr>
          </a:p>
        </p:txBody>
      </p:sp>
      <p:sp>
        <p:nvSpPr>
          <p:cNvPr id="30727" name="矩形 10"/>
          <p:cNvSpPr>
            <a:spLocks noChangeArrowheads="1"/>
          </p:cNvSpPr>
          <p:nvPr/>
        </p:nvSpPr>
        <p:spPr bwMode="auto">
          <a:xfrm>
            <a:off x="3492500" y="6519864"/>
            <a:ext cx="520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Zhang et al., Nat Commun</a:t>
            </a:r>
            <a:r>
              <a:rPr lang="en-US"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a:t>
            </a:r>
            <a:r>
              <a:rPr lang="zh-CN" altLang="en-US" sz="1600">
                <a:solidFill>
                  <a:srgbClr val="000000"/>
                </a:solidFill>
                <a:latin typeface="Times New Roman" panose="02020603050405020304" pitchFamily="18" charset="0"/>
                <a:ea typeface="等线" panose="02010600030101010101" charset="-122"/>
                <a:cs typeface="Times New Roman" panose="02020603050405020304" pitchFamily="18" charset="0"/>
              </a:rPr>
              <a:t> </a:t>
            </a:r>
            <a:r>
              <a:rPr lang="en-US"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2022, </a:t>
            </a:r>
            <a:r>
              <a:rPr lang="fr-FR" altLang="zh-CN" sz="1600">
                <a:solidFill>
                  <a:srgbClr val="000000"/>
                </a:solidFill>
                <a:latin typeface="Times New Roman" panose="02020603050405020304" pitchFamily="18" charset="0"/>
                <a:ea typeface="等线" panose="02010600030101010101" charset="-122"/>
                <a:cs typeface="Times New Roman" panose="02020603050405020304" pitchFamily="18" charset="0"/>
              </a:rPr>
              <a:t>13, 136 </a:t>
            </a:r>
            <a:endParaRPr lang="zh-CN" altLang="en-US" sz="1600">
              <a:solidFill>
                <a:srgbClr val="000000"/>
              </a:solidFill>
              <a:latin typeface="Times New Roman" panose="02020603050405020304" pitchFamily="18" charset="0"/>
              <a:ea typeface="等线" panose="02010600030101010101" charset="-122"/>
              <a:cs typeface="Times New Roman" panose="02020603050405020304" pitchFamily="18" charset="0"/>
            </a:endParaRPr>
          </a:p>
        </p:txBody>
      </p:sp>
      <p:sp>
        <p:nvSpPr>
          <p:cNvPr id="2" name="Rectangle 15">
            <a:extLst>
              <a:ext uri="{FF2B5EF4-FFF2-40B4-BE49-F238E27FC236}">
                <a16:creationId xmlns:a16="http://schemas.microsoft.com/office/drawing/2014/main" id="{06FAA6DF-D129-F8DC-B5D9-84247346697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19</a:t>
            </a:fld>
            <a:endParaRPr lang="en-US" altLang="zh-CN" sz="1800">
              <a:solidFill>
                <a:schemeClr val="tx1"/>
              </a:solidFill>
            </a:endParaRPr>
          </a:p>
        </p:txBody>
      </p:sp>
      <p:sp>
        <p:nvSpPr>
          <p:cNvPr id="3" name="Text Box 5">
            <a:extLst>
              <a:ext uri="{FF2B5EF4-FFF2-40B4-BE49-F238E27FC236}">
                <a16:creationId xmlns:a16="http://schemas.microsoft.com/office/drawing/2014/main" id="{B2D4CD7A-04D9-690C-B6A1-B93E44FBF33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pic>
        <p:nvPicPr>
          <p:cNvPr id="30722"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664" y="2660678"/>
            <a:ext cx="6083672" cy="188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1924-0C81-C20C-F095-95864CF1927D}"/>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91DF03C4-C74B-400D-7EDD-419A04E25049}"/>
              </a:ext>
            </a:extLst>
          </p:cNvPr>
          <p:cNvSpPr>
            <a:spLocks noGrp="1" noRot="1" noChangeArrowheads="1"/>
          </p:cNvSpPr>
          <p:nvPr>
            <p:ph type="ctrTitle"/>
          </p:nvPr>
        </p:nvSpPr>
        <p:spPr>
          <a:xfrm>
            <a:off x="983432" y="2100907"/>
            <a:ext cx="10202143" cy="608013"/>
          </a:xfrm>
        </p:spPr>
        <p:txBody>
          <a:bodyPr>
            <a:noAutofit/>
          </a:bodyPr>
          <a:lstStyle/>
          <a:p>
            <a:pPr marL="2235200" indent="-2235200" eaLnBrk="1" hangingPunct="1">
              <a:lnSpc>
                <a:spcPct val="150000"/>
              </a:lnSpc>
            </a:pPr>
            <a:r>
              <a:rPr lang="zh-CN" altLang="en-US" sz="4000" b="1">
                <a:solidFill>
                  <a:srgbClr val="0090E5"/>
                </a:solidFill>
                <a:latin typeface="微软雅黑" panose="020B0503020204020204" pitchFamily="34" charset="-122"/>
                <a:ea typeface="微软雅黑" panose="020B0503020204020204" pitchFamily="34" charset="-122"/>
              </a:rPr>
              <a:t>第五章 生物体内污染物质的运动过程及毒性</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9AF9F6EE-CC1C-2E29-5900-16FD1FD7058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a:t>
            </a:fld>
            <a:endParaRPr lang="en-US" altLang="zh-CN" sz="1800">
              <a:solidFill>
                <a:schemeClr val="tx1"/>
              </a:solidFill>
            </a:endParaRPr>
          </a:p>
        </p:txBody>
      </p:sp>
      <p:sp>
        <p:nvSpPr>
          <p:cNvPr id="4" name="Text Box 5">
            <a:extLst>
              <a:ext uri="{FF2B5EF4-FFF2-40B4-BE49-F238E27FC236}">
                <a16:creationId xmlns:a16="http://schemas.microsoft.com/office/drawing/2014/main" id="{98F26DA5-E26B-335E-FA9A-AD27CE91430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8" name="文本框 7">
            <a:extLst>
              <a:ext uri="{FF2B5EF4-FFF2-40B4-BE49-F238E27FC236}">
                <a16:creationId xmlns:a16="http://schemas.microsoft.com/office/drawing/2014/main" id="{8B86D192-9AB1-BBCE-0825-F9CDEF947E38}"/>
              </a:ext>
            </a:extLst>
          </p:cNvPr>
          <p:cNvSpPr txBox="1"/>
          <p:nvPr/>
        </p:nvSpPr>
        <p:spPr>
          <a:xfrm>
            <a:off x="2752056" y="2119140"/>
            <a:ext cx="6696744" cy="38939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第一节 污染物质在机体内的转运</a:t>
            </a:r>
            <a:endParaRPr kumimoji="0" lang="en-US" altLang="zh-CN" sz="28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0" fontAlgn="base" hangingPunct="0">
              <a:lnSpc>
                <a:spcPct val="150000"/>
              </a:lnSpc>
              <a:spcBef>
                <a:spcPct val="0"/>
              </a:spcBef>
              <a:spcAft>
                <a:spcPct val="0"/>
              </a:spcAft>
              <a:defRPr/>
            </a:pPr>
            <a:r>
              <a:rPr lang="zh-CN" altLang="en-US"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第二节 污染物质的生物富集、放大和积累</a:t>
            </a:r>
            <a:endParaRPr lang="en-US" altLang="zh-CN"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0" fontAlgn="base" hangingPunct="0">
              <a:lnSpc>
                <a:spcPct val="150000"/>
              </a:lnSpc>
              <a:spcBef>
                <a:spcPct val="0"/>
              </a:spcBef>
              <a:spcAft>
                <a:spcPct val="0"/>
              </a:spcAft>
              <a:defRPr/>
            </a:pPr>
            <a:r>
              <a:rPr lang="zh-CN" altLang="en-US"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第三节 污染物质的生物转化</a:t>
            </a:r>
            <a:endParaRPr lang="en-US" altLang="zh-CN"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0" fontAlgn="base" hangingPunct="0">
              <a:lnSpc>
                <a:spcPct val="150000"/>
              </a:lnSpc>
              <a:spcBef>
                <a:spcPct val="0"/>
              </a:spcBef>
              <a:spcAft>
                <a:spcPct val="0"/>
              </a:spcAft>
              <a:defRPr/>
            </a:pPr>
            <a:r>
              <a:rPr lang="zh-CN" altLang="en-US"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第四节 污染物质的毒性</a:t>
            </a:r>
            <a:endParaRPr lang="en-US" altLang="zh-CN"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0" fontAlgn="base" hangingPunct="0">
              <a:lnSpc>
                <a:spcPct val="150000"/>
              </a:lnSpc>
              <a:spcBef>
                <a:spcPct val="0"/>
              </a:spcBef>
              <a:spcAft>
                <a:spcPct val="0"/>
              </a:spcAft>
              <a:defRPr/>
            </a:pPr>
            <a:r>
              <a:rPr lang="zh-CN" altLang="en-US"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第五节 有机物的定量结构与活性关系</a:t>
            </a:r>
            <a:endParaRPr lang="en-US" altLang="zh-CN"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0" fontAlgn="base" hangingPunct="0">
              <a:lnSpc>
                <a:spcPct val="150000"/>
              </a:lnSpc>
              <a:spcBef>
                <a:spcPct val="0"/>
              </a:spcBef>
              <a:spcAft>
                <a:spcPct val="0"/>
              </a:spcAft>
              <a:defRPr/>
            </a:pPr>
            <a:r>
              <a:rPr lang="zh-CN" altLang="en-US"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第六节 典型污染物的人体暴露与代谢</a:t>
            </a:r>
            <a:endParaRPr lang="en-US" altLang="zh-CN" sz="28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6449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3E13-0686-665A-C5D9-78B8EA49FF23}"/>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2382B01E-FA5D-5B0F-DC9B-A67F13E8D3B9}"/>
              </a:ext>
            </a:extLst>
          </p:cNvPr>
          <p:cNvSpPr>
            <a:spLocks noGrp="1" noRot="1" noChangeArrowheads="1"/>
          </p:cNvSpPr>
          <p:nvPr>
            <p:ph type="ctrTitle"/>
          </p:nvPr>
        </p:nvSpPr>
        <p:spPr>
          <a:xfrm>
            <a:off x="1606996" y="1668859"/>
            <a:ext cx="8978007"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第一节 污染物质在机体内的转运</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0C669CD1-6263-5B54-AC61-39130EFBB1F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20</a:t>
            </a:fld>
            <a:endParaRPr lang="en-US" altLang="zh-CN" sz="1800">
              <a:solidFill>
                <a:schemeClr val="tx1"/>
              </a:solidFill>
            </a:endParaRPr>
          </a:p>
        </p:txBody>
      </p:sp>
      <p:grpSp>
        <p:nvGrpSpPr>
          <p:cNvPr id="3" name="组合 2">
            <a:extLst>
              <a:ext uri="{FF2B5EF4-FFF2-40B4-BE49-F238E27FC236}">
                <a16:creationId xmlns:a16="http://schemas.microsoft.com/office/drawing/2014/main" id="{3E99E8FF-81C1-C652-6E3B-4ED837CE7182}"/>
              </a:ext>
            </a:extLst>
          </p:cNvPr>
          <p:cNvGrpSpPr/>
          <p:nvPr/>
        </p:nvGrpSpPr>
        <p:grpSpPr>
          <a:xfrm>
            <a:off x="1415480" y="2279875"/>
            <a:ext cx="9361040" cy="3472938"/>
            <a:chOff x="695400" y="1972865"/>
            <a:chExt cx="9361040" cy="3472938"/>
          </a:xfrm>
        </p:grpSpPr>
        <p:sp>
          <p:nvSpPr>
            <p:cNvPr id="73732" name="Text Box 4">
              <a:extLst>
                <a:ext uri="{FF2B5EF4-FFF2-40B4-BE49-F238E27FC236}">
                  <a16:creationId xmlns:a16="http://schemas.microsoft.com/office/drawing/2014/main" id="{561FE8E7-F547-39B4-22B9-9280412C8DE9}"/>
                </a:ext>
              </a:extLst>
            </p:cNvPr>
            <p:cNvSpPr txBox="1">
              <a:spLocks noChangeArrowheads="1"/>
            </p:cNvSpPr>
            <p:nvPr/>
          </p:nvSpPr>
          <p:spPr bwMode="auto">
            <a:xfrm>
              <a:off x="695400" y="1972865"/>
              <a:ext cx="9361040" cy="34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物质通过生物膜的方式 </a:t>
              </a:r>
              <a:r>
                <a:rPr lang="en-US" altLang="zh-CN" sz="2400" b="1">
                  <a:solidFill>
                    <a:schemeClr val="tx1"/>
                  </a:solidFill>
                  <a:latin typeface="Times New Roman" panose="02020603050405020304" pitchFamily="18" charset="0"/>
                  <a:cs typeface="Times New Roman" panose="02020603050405020304" pitchFamily="18" charset="0"/>
                </a:rPr>
                <a:t>Mode of Material through Biofilm</a:t>
              </a:r>
              <a:r>
                <a:rPr lang="en-US" altLang="zh-CN"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吸  收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Absorption</a:t>
              </a:r>
            </a:p>
            <a:p>
              <a:pPr marL="0" indent="0"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分  布</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Distribution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排  泄</a:t>
              </a:r>
              <a:r>
                <a:rPr lang="zh-CN" altLang="en-US"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Excretion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蓄  积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Accumulation</a:t>
              </a:r>
              <a:endParaRPr lang="en-US" altLang="zh-CN"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Line 9">
              <a:extLst>
                <a:ext uri="{FF2B5EF4-FFF2-40B4-BE49-F238E27FC236}">
                  <a16:creationId xmlns:a16="http://schemas.microsoft.com/office/drawing/2014/main" id="{35559508-5E37-1786-1916-26A9226E4CF5}"/>
                </a:ext>
              </a:extLst>
            </p:cNvPr>
            <p:cNvSpPr>
              <a:spLocks noChangeShapeType="1"/>
            </p:cNvSpPr>
            <p:nvPr/>
          </p:nvSpPr>
          <p:spPr bwMode="auto">
            <a:xfrm>
              <a:off x="767408" y="5445803"/>
              <a:ext cx="35283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Text Box 5">
            <a:extLst>
              <a:ext uri="{FF2B5EF4-FFF2-40B4-BE49-F238E27FC236}">
                <a16:creationId xmlns:a16="http://schemas.microsoft.com/office/drawing/2014/main" id="{24F6DE53-DBDB-03BC-43FB-F214C31E22E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5199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Text Box 37"/>
          <p:cNvSpPr txBox="1">
            <a:spLocks noChangeArrowheads="1"/>
          </p:cNvSpPr>
          <p:nvPr/>
        </p:nvSpPr>
        <p:spPr bwMode="auto">
          <a:xfrm>
            <a:off x="799637" y="1963811"/>
            <a:ext cx="10585176" cy="29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eaLnBrk="1" hangingPunct="1">
              <a:lnSpc>
                <a:spcPct val="130000"/>
              </a:lnSpc>
              <a:spcBef>
                <a:spcPct val="0"/>
              </a:spcBef>
              <a:buClrTx/>
              <a:buSzTx/>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概念：</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机体接触污染物质（若吸收超过排泄及其代谢转化），污染物质在体内逐增的现象。</a:t>
            </a:r>
            <a:endParaRPr lang="zh-CN" altLang="en-US" sz="2200">
              <a:solidFill>
                <a:srgbClr val="FF99FF"/>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30000"/>
              </a:spcBef>
              <a:buClr>
                <a:schemeClr val="tx1"/>
              </a:buClr>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蓄积量是吸收、分布、代谢转化和排泄各量的代数和。</a:t>
            </a:r>
          </a:p>
          <a:p>
            <a:pPr eaLnBrk="1" hangingPunct="1">
              <a:lnSpc>
                <a:spcPct val="130000"/>
              </a:lnSpc>
              <a:spcBef>
                <a:spcPct val="30000"/>
              </a:spcBef>
              <a:buClr>
                <a:schemeClr val="tx1"/>
              </a:buClr>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机体的主要蓄积部位是血浆蛋白、脂肪组织和骨骼。污染物质常与血浆蛋白结合而蓄积。</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30000"/>
              </a:spcBef>
              <a:buClr>
                <a:schemeClr val="tx1"/>
              </a:buClr>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蓄积部位中的污染物质，常同血浆中游离型污染物质保持相对稳定的平衡。</a:t>
            </a:r>
          </a:p>
        </p:txBody>
      </p:sp>
      <p:sp>
        <p:nvSpPr>
          <p:cNvPr id="2" name="Text Box 5">
            <a:extLst>
              <a:ext uri="{FF2B5EF4-FFF2-40B4-BE49-F238E27FC236}">
                <a16:creationId xmlns:a16="http://schemas.microsoft.com/office/drawing/2014/main" id="{249EEA08-148E-D8B0-E5FA-C0E8C6B11DC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4">
            <a:extLst>
              <a:ext uri="{FF2B5EF4-FFF2-40B4-BE49-F238E27FC236}">
                <a16:creationId xmlns:a16="http://schemas.microsoft.com/office/drawing/2014/main" id="{688E2C60-CC1F-8125-A75A-A9A87330475D}"/>
              </a:ext>
            </a:extLst>
          </p:cNvPr>
          <p:cNvSpPr>
            <a:spLocks noChangeArrowheads="1"/>
          </p:cNvSpPr>
          <p:nvPr/>
        </p:nvSpPr>
        <p:spPr bwMode="auto">
          <a:xfrm>
            <a:off x="623392" y="940898"/>
            <a:ext cx="4608512"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蓄积 </a:t>
            </a:r>
            <a:r>
              <a:rPr lang="en-US" altLang="zh-CN" sz="2400" b="1">
                <a:solidFill>
                  <a:schemeClr val="tx1"/>
                </a:solidFill>
                <a:latin typeface="Times New Roman" panose="02020603050405020304" pitchFamily="18" charset="0"/>
              </a:rPr>
              <a:t>Accumulation</a:t>
            </a:r>
            <a:endParaRPr lang="zh-CN" altLang="en-US" sz="2400" b="1">
              <a:solidFill>
                <a:schemeClr val="tx1"/>
              </a:solidFill>
              <a:latin typeface="Times New Roman" panose="02020603050405020304" pitchFamily="18" charset="0"/>
            </a:endParaRPr>
          </a:p>
        </p:txBody>
      </p:sp>
      <p:sp>
        <p:nvSpPr>
          <p:cNvPr id="4" name="Rectangle 15">
            <a:extLst>
              <a:ext uri="{FF2B5EF4-FFF2-40B4-BE49-F238E27FC236}">
                <a16:creationId xmlns:a16="http://schemas.microsoft.com/office/drawing/2014/main" id="{022EA06D-C09D-CD01-7CB8-8E78D9E6075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21</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0983-F6C9-C133-1B0A-FEEB001F74E1}"/>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8E98FB38-076B-B87A-5681-F7B65A0641BB}"/>
              </a:ext>
            </a:extLst>
          </p:cNvPr>
          <p:cNvSpPr>
            <a:spLocks noGrp="1" noRot="1" noChangeArrowheads="1"/>
          </p:cNvSpPr>
          <p:nvPr>
            <p:ph type="ctrTitle"/>
          </p:nvPr>
        </p:nvSpPr>
        <p:spPr>
          <a:xfrm>
            <a:off x="407368" y="1956891"/>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第二节 污染物质的生物富集、放大和积累</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29E3A9A6-7443-0D46-6DFC-5552203D495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22</a:t>
            </a:fld>
            <a:endParaRPr lang="en-US" altLang="zh-CN" sz="1800">
              <a:solidFill>
                <a:schemeClr val="tx1"/>
              </a:solidFill>
            </a:endParaRPr>
          </a:p>
        </p:txBody>
      </p:sp>
      <p:sp>
        <p:nvSpPr>
          <p:cNvPr id="73732" name="Text Box 4">
            <a:extLst>
              <a:ext uri="{FF2B5EF4-FFF2-40B4-BE49-F238E27FC236}">
                <a16:creationId xmlns:a16="http://schemas.microsoft.com/office/drawing/2014/main" id="{C707CA57-E30B-8EBE-10AD-3D6AC77787BC}"/>
              </a:ext>
            </a:extLst>
          </p:cNvPr>
          <p:cNvSpPr txBox="1">
            <a:spLocks noChangeArrowheads="1"/>
          </p:cNvSpPr>
          <p:nvPr/>
        </p:nvSpPr>
        <p:spPr bwMode="auto">
          <a:xfrm>
            <a:off x="3791744" y="2781216"/>
            <a:ext cx="4608512" cy="208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生物富集</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Bioconcentration</a:t>
            </a:r>
            <a:endParaRPr lang="en-US" altLang="zh-CN"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生物放大</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Biomagnification</a:t>
            </a: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生物积累</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Bioaccumulation</a:t>
            </a:r>
          </a:p>
        </p:txBody>
      </p:sp>
      <p:sp>
        <p:nvSpPr>
          <p:cNvPr id="2" name="Line 9">
            <a:extLst>
              <a:ext uri="{FF2B5EF4-FFF2-40B4-BE49-F238E27FC236}">
                <a16:creationId xmlns:a16="http://schemas.microsoft.com/office/drawing/2014/main" id="{7E94F671-6850-D115-A505-8D75BDE5A018}"/>
              </a:ext>
            </a:extLst>
          </p:cNvPr>
          <p:cNvSpPr>
            <a:spLocks noChangeShapeType="1"/>
          </p:cNvSpPr>
          <p:nvPr/>
        </p:nvSpPr>
        <p:spPr bwMode="auto">
          <a:xfrm>
            <a:off x="3863752" y="3501008"/>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4B176783-E337-4216-D09A-F59691DF600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170522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type="subTitle" idx="1"/>
          </p:nvPr>
        </p:nvSpPr>
        <p:spPr>
          <a:xfrm>
            <a:off x="767409" y="3434131"/>
            <a:ext cx="8859736" cy="305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生物浓缩系数：</a:t>
            </a:r>
          </a:p>
          <a:p>
            <a:pPr indent="457200" algn="l">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达稳态时：</a:t>
            </a:r>
            <a:r>
              <a:rPr lang="en-US" altLang="zh-CN" sz="2200">
                <a:latin typeface="Times New Roman" panose="02020603050405020304" pitchFamily="18" charset="0"/>
                <a:ea typeface="黑体" panose="02010609060101010101" pitchFamily="49" charset="-122"/>
                <a:cs typeface="Times New Roman" panose="02020603050405020304" pitchFamily="18" charset="0"/>
              </a:rPr>
              <a:t>BCF =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b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e           </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Bioconcentration factors (BCF)</a:t>
            </a:r>
            <a:endParaRPr lang="en-US" altLang="zh-CN" sz="22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ts val="0"/>
              </a:spcBef>
              <a:buFont typeface="Wingdings" panose="05000000000000000000" pitchFamily="2" charset="2"/>
              <a:buNone/>
            </a:pP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200" baseline="-25000">
              <a:solidFill>
                <a:srgbClr val="00FF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7893" name="Text Box 4"/>
          <p:cNvSpPr txBox="1">
            <a:spLocks noChangeArrowheads="1"/>
          </p:cNvSpPr>
          <p:nvPr/>
        </p:nvSpPr>
        <p:spPr bwMode="auto">
          <a:xfrm>
            <a:off x="9658643" y="3799364"/>
            <a:ext cx="1870075" cy="13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水生生物＞</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1</a:t>
            </a:r>
          </a:p>
          <a:p>
            <a:pPr eaLnBrk="1" hangingPunct="1">
              <a:lnSpc>
                <a:spcPct val="130000"/>
              </a:lnSpc>
              <a:spcBef>
                <a:spcPct val="0"/>
              </a:spcBef>
              <a:buClrTx/>
              <a:buSzTx/>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蚯蚓富集＜</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1</a:t>
            </a:r>
          </a:p>
          <a:p>
            <a:pPr eaLnBrk="1" hangingPunct="1">
              <a:lnSpc>
                <a:spcPct val="130000"/>
              </a:lnSpc>
              <a:spcBef>
                <a:spcPct val="0"/>
              </a:spcBef>
              <a:buClrTx/>
              <a:buSzTx/>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农作物＜</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1</a:t>
            </a:r>
          </a:p>
        </p:txBody>
      </p:sp>
      <p:graphicFrame>
        <p:nvGraphicFramePr>
          <p:cNvPr id="75793" name="Group 17"/>
          <p:cNvGraphicFramePr>
            <a:graphicFrameLocks noGrp="1"/>
          </p:cNvGraphicFramePr>
          <p:nvPr>
            <p:extLst>
              <p:ext uri="{D42A27DB-BD31-4B8C-83A1-F6EECF244321}">
                <p14:modId xmlns:p14="http://schemas.microsoft.com/office/powerpoint/2010/main" val="3289030865"/>
              </p:ext>
            </p:extLst>
          </p:nvPr>
        </p:nvGraphicFramePr>
        <p:xfrm>
          <a:off x="1057573" y="4371073"/>
          <a:ext cx="8307388" cy="1177290"/>
        </p:xfrm>
        <a:graphic>
          <a:graphicData uri="http://schemas.openxmlformats.org/drawingml/2006/table">
            <a:tbl>
              <a:tblPr/>
              <a:tblGrid>
                <a:gridCol w="80486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16725">
                  <a:extLst>
                    <a:ext uri="{9D8B030D-6E8A-4147-A177-3AD203B41FA5}">
                      <a16:colId xmlns:a16="http://schemas.microsoft.com/office/drawing/2014/main" val="20002"/>
                    </a:ext>
                  </a:extLst>
                </a:gridCol>
              </a:tblGrid>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rgbClr val="0033CC"/>
                          </a:solidFill>
                          <a:effectLst/>
                          <a:latin typeface="Times New Roman" panose="02020603050405020304" pitchFamily="18" charset="0"/>
                          <a:ea typeface="黑体" panose="02010609060101010101" pitchFamily="49" charset="-122"/>
                          <a:cs typeface="Times New Roman" panose="02020603050405020304" pitchFamily="18" charset="0"/>
                        </a:rPr>
                        <a:t>BCF</a:t>
                      </a:r>
                      <a:endParaRPr kumimoji="0" lang="zh-CN" altLang="zh-CN" sz="2200" b="0" i="1" u="none" strike="noStrike" cap="none" normalizeH="0" baseline="0">
                        <a:ln>
                          <a:noFill/>
                        </a:ln>
                        <a:solidFill>
                          <a:srgbClr val="0033CC"/>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生物富集系数（因子）；</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 typeface="Wingdings" panose="05000000000000000000" pitchFamily="2" charset="2"/>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某种元素或难降解物质在机体中的浓度</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654">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某种元素或难降解物质在机体周围环境中的浓度。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5">
            <a:extLst>
              <a:ext uri="{FF2B5EF4-FFF2-40B4-BE49-F238E27FC236}">
                <a16:creationId xmlns:a16="http://schemas.microsoft.com/office/drawing/2014/main" id="{13CC3D36-E203-1AA9-F04E-27AB46BA58C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230F50C-D30F-D915-0BE0-FDFF4D33F33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23</a:t>
            </a:fld>
            <a:endParaRPr lang="en-US" altLang="zh-CN" sz="1800">
              <a:solidFill>
                <a:schemeClr val="tx1"/>
              </a:solidFill>
            </a:endParaRPr>
          </a:p>
        </p:txBody>
      </p:sp>
      <p:sp>
        <p:nvSpPr>
          <p:cNvPr id="4" name="Rectangle 4">
            <a:extLst>
              <a:ext uri="{FF2B5EF4-FFF2-40B4-BE49-F238E27FC236}">
                <a16:creationId xmlns:a16="http://schemas.microsoft.com/office/drawing/2014/main" id="{659315FE-F4EA-18A6-53BD-C0689A4070F4}"/>
              </a:ext>
            </a:extLst>
          </p:cNvPr>
          <p:cNvSpPr>
            <a:spLocks noChangeArrowheads="1"/>
          </p:cNvSpPr>
          <p:nvPr/>
        </p:nvSpPr>
        <p:spPr bwMode="auto">
          <a:xfrm>
            <a:off x="623392" y="940898"/>
            <a:ext cx="6336704"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生物富集 </a:t>
            </a:r>
            <a:r>
              <a:rPr lang="en-US" altLang="zh-CN" sz="2400" b="1">
                <a:solidFill>
                  <a:schemeClr val="tx1"/>
                </a:solidFill>
                <a:latin typeface="Times New Roman" panose="02020603050405020304" pitchFamily="18" charset="0"/>
              </a:rPr>
              <a:t>Bioconcentration</a:t>
            </a:r>
            <a:endParaRPr lang="zh-CN" altLang="en-US" sz="2400" b="1">
              <a:solidFill>
                <a:schemeClr val="tx1"/>
              </a:solidFill>
              <a:latin typeface="Times New Roman" panose="02020603050405020304" pitchFamily="18" charset="0"/>
            </a:endParaRPr>
          </a:p>
        </p:txBody>
      </p:sp>
      <p:sp>
        <p:nvSpPr>
          <p:cNvPr id="8" name="文本框 7">
            <a:extLst>
              <a:ext uri="{FF2B5EF4-FFF2-40B4-BE49-F238E27FC236}">
                <a16:creationId xmlns:a16="http://schemas.microsoft.com/office/drawing/2014/main" id="{D5E9E090-535E-12DA-B65A-5DC80826FB6B}"/>
              </a:ext>
            </a:extLst>
          </p:cNvPr>
          <p:cNvSpPr txBox="1"/>
          <p:nvPr/>
        </p:nvSpPr>
        <p:spPr>
          <a:xfrm>
            <a:off x="767408" y="1916832"/>
            <a:ext cx="10801200" cy="1365374"/>
          </a:xfrm>
          <a:prstGeom prst="rect">
            <a:avLst/>
          </a:prstGeom>
          <a:noFill/>
        </p:spPr>
        <p:txBody>
          <a:bodyPr wrap="square">
            <a:spAutoFit/>
          </a:bodyPr>
          <a:lstStyle/>
          <a:p>
            <a:pPr>
              <a:lnSpc>
                <a:spcPct val="130000"/>
              </a:lnSpc>
              <a:spcBef>
                <a:spcPct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概念：</a:t>
            </a:r>
          </a:p>
          <a:p>
            <a:pPr indent="457200">
              <a:lnSpc>
                <a:spcPct val="130000"/>
              </a:lnSpc>
              <a:spcBef>
                <a:spcPct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指生物通过</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非吞食方式</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，从周围</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环境</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（水、土壤、大气）蓄积某种</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元素</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或</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难降解的物质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，使其在机体内浓度超过周围环境中浓度的现象。</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a:xfrm>
            <a:off x="1271464" y="1217935"/>
            <a:ext cx="8889108" cy="1418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lnSpc>
                <a:spcPct val="130000"/>
              </a:lnSpc>
              <a:spcBef>
                <a:spcPct val="68000"/>
              </a:spcBef>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污染物质性质：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降解性、脂溶性和水溶性</a:t>
            </a:r>
          </a:p>
          <a:p>
            <a:pPr algn="l">
              <a:lnSpc>
                <a:spcPct val="130000"/>
              </a:lnSpc>
              <a:spcBef>
                <a:spcPct val="0"/>
              </a:spcBef>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生物特征：</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生物种类、大小、性别、器官、生物发育阶段</a:t>
            </a:r>
          </a:p>
          <a:p>
            <a:pPr algn="l">
              <a:lnSpc>
                <a:spcPct val="130000"/>
              </a:lnSpc>
              <a:spcBef>
                <a:spcPct val="0"/>
              </a:spcBef>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环境条件：</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温度、盐度、水硬度、</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pH</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、氧含量和光照情况</a:t>
            </a:r>
          </a:p>
        </p:txBody>
      </p:sp>
      <p:sp>
        <p:nvSpPr>
          <p:cNvPr id="3" name="Text Box 5">
            <a:extLst>
              <a:ext uri="{FF2B5EF4-FFF2-40B4-BE49-F238E27FC236}">
                <a16:creationId xmlns:a16="http://schemas.microsoft.com/office/drawing/2014/main" id="{14A89F19-B1E6-F072-B526-25B0DCBD992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E7CF03A3-FB8A-B28C-4827-A44D940A144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24</a:t>
            </a:fld>
            <a:endParaRPr lang="en-US" altLang="zh-CN" sz="1800">
              <a:solidFill>
                <a:schemeClr val="tx1"/>
              </a:solidFill>
            </a:endParaRPr>
          </a:p>
        </p:txBody>
      </p:sp>
      <p:sp>
        <p:nvSpPr>
          <p:cNvPr id="6" name="文本框 5">
            <a:extLst>
              <a:ext uri="{FF2B5EF4-FFF2-40B4-BE49-F238E27FC236}">
                <a16:creationId xmlns:a16="http://schemas.microsoft.com/office/drawing/2014/main" id="{97E9C369-5EB9-28D2-0FD2-A8FE82E91C35}"/>
              </a:ext>
            </a:extLst>
          </p:cNvPr>
          <p:cNvSpPr txBox="1"/>
          <p:nvPr/>
        </p:nvSpPr>
        <p:spPr>
          <a:xfrm>
            <a:off x="623392" y="764704"/>
            <a:ext cx="6121400" cy="485133"/>
          </a:xfrm>
          <a:prstGeom prst="rect">
            <a:avLst/>
          </a:prstGeom>
          <a:noFill/>
        </p:spPr>
        <p:txBody>
          <a:bodyPr wrap="square">
            <a:spAutoFit/>
          </a:bodyPr>
          <a:lstStyle/>
          <a:p>
            <a:pPr algn="l">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影响生物富集系数的因素：</a:t>
            </a:r>
          </a:p>
        </p:txBody>
      </p:sp>
      <p:sp>
        <p:nvSpPr>
          <p:cNvPr id="8" name="文本框 7">
            <a:extLst>
              <a:ext uri="{FF2B5EF4-FFF2-40B4-BE49-F238E27FC236}">
                <a16:creationId xmlns:a16="http://schemas.microsoft.com/office/drawing/2014/main" id="{EE38DFB2-6BAB-93D7-E3A4-78BC01DFCB82}"/>
              </a:ext>
            </a:extLst>
          </p:cNvPr>
          <p:cNvSpPr txBox="1"/>
          <p:nvPr/>
        </p:nvSpPr>
        <p:spPr>
          <a:xfrm>
            <a:off x="623392" y="2780928"/>
            <a:ext cx="6121400" cy="430887"/>
          </a:xfrm>
          <a:prstGeom prst="rect">
            <a:avLst/>
          </a:prstGeom>
          <a:noFill/>
        </p:spPr>
        <p:txBody>
          <a:bodyPr wrap="square">
            <a:spAutoFit/>
          </a:bodyPr>
          <a:lstStyle/>
          <a:p>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生物富集的动力学描述：</a:t>
            </a:r>
          </a:p>
        </p:txBody>
      </p:sp>
      <p:sp>
        <p:nvSpPr>
          <p:cNvPr id="10" name="文本框 9">
            <a:extLst>
              <a:ext uri="{FF2B5EF4-FFF2-40B4-BE49-F238E27FC236}">
                <a16:creationId xmlns:a16="http://schemas.microsoft.com/office/drawing/2014/main" id="{371BEF61-CB51-52E6-47E2-ED00301564D4}"/>
              </a:ext>
            </a:extLst>
          </p:cNvPr>
          <p:cNvSpPr txBox="1"/>
          <p:nvPr/>
        </p:nvSpPr>
        <p:spPr>
          <a:xfrm>
            <a:off x="1343472" y="3178594"/>
            <a:ext cx="10441160" cy="925253"/>
          </a:xfrm>
          <a:prstGeom prst="rect">
            <a:avLst/>
          </a:prstGeom>
          <a:noFill/>
        </p:spPr>
        <p:txBody>
          <a:bodyPr wrap="square">
            <a:spAutoFit/>
          </a:bodyPr>
          <a:lstStyle/>
          <a:p>
            <a:pPr>
              <a:lnSpc>
                <a:spcPct val="130000"/>
              </a:lnSpc>
              <a:buSzTx/>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水生生物对水中难降解性物质的富集速率是生物对其</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吸收速率</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消除速率</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以及由于生物体的生长所造成的</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稀释速率</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的总和。动力学：</a:t>
            </a:r>
          </a:p>
        </p:txBody>
      </p:sp>
      <p:sp>
        <p:nvSpPr>
          <p:cNvPr id="11" name="Text Box 4">
            <a:extLst>
              <a:ext uri="{FF2B5EF4-FFF2-40B4-BE49-F238E27FC236}">
                <a16:creationId xmlns:a16="http://schemas.microsoft.com/office/drawing/2014/main" id="{48D1D19C-745D-0AD8-5F01-5090B7DEFB31}"/>
              </a:ext>
            </a:extLst>
          </p:cNvPr>
          <p:cNvSpPr txBox="1">
            <a:spLocks noChangeArrowheads="1"/>
          </p:cNvSpPr>
          <p:nvPr/>
        </p:nvSpPr>
        <p:spPr bwMode="auto">
          <a:xfrm>
            <a:off x="983432" y="4079850"/>
            <a:ext cx="7245350" cy="13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3855">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
                <a:schemeClr val="tx1"/>
              </a:buClr>
              <a:buSzTx/>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吸收速率：</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w</a:t>
            </a:r>
          </a:p>
          <a:p>
            <a:pPr eaLnBrk="1" hangingPunct="1">
              <a:lnSpc>
                <a:spcPct val="130000"/>
              </a:lnSpc>
              <a:spcBef>
                <a:spcPct val="0"/>
              </a:spcBef>
              <a:buClr>
                <a:schemeClr val="tx1"/>
              </a:buClr>
              <a:buSzTx/>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消除速率：</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t>
            </a:r>
          </a:p>
          <a:p>
            <a:pPr eaLnBrk="1" hangingPunct="1">
              <a:lnSpc>
                <a:spcPct val="130000"/>
              </a:lnSpc>
              <a:spcBef>
                <a:spcPct val="0"/>
              </a:spcBef>
              <a:buClr>
                <a:schemeClr val="tx1"/>
              </a:buClr>
              <a:buSzTx/>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稀释速率：</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22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g</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g</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3B27EAEF-A281-A5A1-961C-16FA62561DA9}"/>
              </a:ext>
            </a:extLst>
          </p:cNvPr>
          <p:cNvGraphicFramePr>
            <a:graphicFrameLocks noGrp="1"/>
          </p:cNvGraphicFramePr>
          <p:nvPr>
            <p:extLst>
              <p:ext uri="{D42A27DB-BD31-4B8C-83A1-F6EECF244321}">
                <p14:modId xmlns:p14="http://schemas.microsoft.com/office/powerpoint/2010/main" val="3807977164"/>
              </p:ext>
            </p:extLst>
          </p:nvPr>
        </p:nvGraphicFramePr>
        <p:xfrm>
          <a:off x="1359181" y="5510139"/>
          <a:ext cx="10353443" cy="871189"/>
        </p:xfrm>
        <a:graphic>
          <a:graphicData uri="http://schemas.openxmlformats.org/drawingml/2006/table">
            <a:tbl>
              <a:tblPr/>
              <a:tblGrid>
                <a:gridCol w="1421656">
                  <a:extLst>
                    <a:ext uri="{9D8B030D-6E8A-4147-A177-3AD203B41FA5}">
                      <a16:colId xmlns:a16="http://schemas.microsoft.com/office/drawing/2014/main" val="20000"/>
                    </a:ext>
                  </a:extLst>
                </a:gridCol>
                <a:gridCol w="756931">
                  <a:extLst>
                    <a:ext uri="{9D8B030D-6E8A-4147-A177-3AD203B41FA5}">
                      <a16:colId xmlns:a16="http://schemas.microsoft.com/office/drawing/2014/main" val="20001"/>
                    </a:ext>
                  </a:extLst>
                </a:gridCol>
                <a:gridCol w="8174856">
                  <a:extLst>
                    <a:ext uri="{9D8B030D-6E8A-4147-A177-3AD203B41FA5}">
                      <a16:colId xmlns:a16="http://schemas.microsoft.com/office/drawing/2014/main" val="20002"/>
                    </a:ext>
                  </a:extLst>
                </a:gridCol>
              </a:tblGrid>
              <a:tr h="444151">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水生生物吸收、消除（排泄和生物体内分解）、生长的速率常数；</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w</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2200" b="0" i="0" u="none" strike="noStrike" cap="none" normalizeH="0" baseline="-25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水及生物体内瞬时物质浓度。</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subTitle" idx="1"/>
          </p:nvPr>
        </p:nvSpPr>
        <p:spPr>
          <a:xfrm>
            <a:off x="627403" y="966916"/>
            <a:ext cx="10801200" cy="2318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lgn="l">
              <a:lnSpc>
                <a:spcPct val="130000"/>
              </a:lnSpc>
              <a:spcBef>
                <a:spcPct val="68000"/>
              </a:spcBef>
              <a:buClr>
                <a:schemeClr val="tx1"/>
              </a:buClr>
              <a:buSzTx/>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水生生物富集速率微分方程：</a:t>
            </a:r>
            <a:r>
              <a:rPr lang="en-US" altLang="zh-CN" sz="2200">
                <a:latin typeface="Times New Roman" panose="02020603050405020304" pitchFamily="18" charset="0"/>
                <a:ea typeface="黑体" panose="02010609060101010101" pitchFamily="49" charset="-122"/>
                <a:cs typeface="Times New Roman" panose="02020603050405020304" pitchFamily="18" charset="0"/>
              </a:rPr>
              <a:t>d</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f</a:t>
            </a:r>
            <a:r>
              <a:rPr lang="en-US" altLang="zh-CN" sz="2200">
                <a:latin typeface="Times New Roman" panose="02020603050405020304" pitchFamily="18" charset="0"/>
                <a:ea typeface="黑体" panose="02010609060101010101" pitchFamily="49" charset="-122"/>
                <a:cs typeface="Times New Roman" panose="02020603050405020304" pitchFamily="18" charset="0"/>
              </a:rPr>
              <a:t>/d</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w</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f</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g</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f</a:t>
            </a:r>
          </a:p>
          <a:p>
            <a:pPr algn="l">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当水生生物质量增长不明显时，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g</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可忽略；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w</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又通常可视为恒定，又设</a:t>
            </a:r>
            <a:r>
              <a:rPr lang="en-US" altLang="zh-CN" sz="2200">
                <a:latin typeface="Times New Roman" panose="02020603050405020304" pitchFamily="18" charset="0"/>
                <a:ea typeface="黑体" panose="02010609060101010101" pitchFamily="49" charset="-122"/>
                <a:cs typeface="Times New Roman" panose="02020603050405020304" pitchFamily="18" charset="0"/>
              </a:rPr>
              <a:t>t=0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f</a:t>
            </a:r>
            <a:r>
              <a:rPr lang="en-US" altLang="zh-CN" sz="2200">
                <a:latin typeface="Times New Roman" panose="02020603050405020304" pitchFamily="18" charset="0"/>
                <a:ea typeface="黑体" panose="02010609060101010101" pitchFamily="49" charset="-122"/>
                <a:cs typeface="Times New Roman" panose="02020603050405020304" pitchFamily="18" charset="0"/>
              </a:rPr>
              <a:t>(0)=0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，则可解方程得：</a:t>
            </a:r>
          </a:p>
          <a:p>
            <a:pPr>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f</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w</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[1-exp(-</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p>
          <a:p>
            <a:pPr marL="342900" indent="-342900" algn="l">
              <a:lnSpc>
                <a:spcPct val="130000"/>
              </a:lnSpc>
              <a:spcBef>
                <a:spcPts val="0"/>
              </a:spcBef>
              <a:buClr>
                <a:schemeClr val="tx1"/>
              </a:buClr>
              <a:buSzTx/>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当</a:t>
            </a:r>
            <a:r>
              <a:rPr lang="en-US" altLang="zh-CN" sz="22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时， </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BCF=</a:t>
            </a:r>
            <a:r>
              <a:rPr lang="en-US" altLang="zh-CN" sz="22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（达稳态，吸收、消除速率符合一级动力学）</a:t>
            </a:r>
          </a:p>
        </p:txBody>
      </p:sp>
      <p:sp>
        <p:nvSpPr>
          <p:cNvPr id="2" name="Text Box 5">
            <a:extLst>
              <a:ext uri="{FF2B5EF4-FFF2-40B4-BE49-F238E27FC236}">
                <a16:creationId xmlns:a16="http://schemas.microsoft.com/office/drawing/2014/main" id="{941E8D35-F0AB-10C0-CFE0-48BFE13DC85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5987B97-D200-74D4-61F3-95C5209CBAA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25</a:t>
            </a:fld>
            <a:endParaRPr lang="en-US" altLang="zh-CN" sz="1800">
              <a:solidFill>
                <a:schemeClr val="tx1"/>
              </a:solidFill>
            </a:endParaRPr>
          </a:p>
        </p:txBody>
      </p:sp>
      <p:sp>
        <p:nvSpPr>
          <p:cNvPr id="4" name="Rectangle 3">
            <a:extLst>
              <a:ext uri="{FF2B5EF4-FFF2-40B4-BE49-F238E27FC236}">
                <a16:creationId xmlns:a16="http://schemas.microsoft.com/office/drawing/2014/main" id="{702C533C-F4EC-F16A-032E-58E1C4658ABD}"/>
              </a:ext>
            </a:extLst>
          </p:cNvPr>
          <p:cNvSpPr txBox="1">
            <a:spLocks noChangeArrowheads="1"/>
          </p:cNvSpPr>
          <p:nvPr/>
        </p:nvSpPr>
        <p:spPr>
          <a:xfrm>
            <a:off x="631280" y="3212976"/>
            <a:ext cx="10945216" cy="31678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BCF</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与</a:t>
            </a:r>
            <a:r>
              <a:rPr lang="en-US" altLang="zh-CN" sz="2200" i="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ow</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的关系</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ts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复杂过程： 动力学、热力学</a:t>
            </a:r>
          </a:p>
          <a:p>
            <a:pPr algn="l">
              <a:lnSpc>
                <a:spcPct val="130000"/>
              </a:lnSpc>
              <a:spcBef>
                <a:spcPct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但是，将憎水性有机污染物的生物富集看作污染物由水相向脂肪相的分配，就好像由</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spcBef>
                <a:spcPct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水相向辛醇相的分配一样：</a:t>
            </a:r>
          </a:p>
          <a:p>
            <a:pPr algn="l">
              <a:lnSpc>
                <a:spcPct val="130000"/>
              </a:lnSpc>
              <a:spcBef>
                <a:spcPct val="0"/>
              </a:spcBef>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lgBCF = alg</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ow</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b  </a:t>
            </a:r>
            <a:r>
              <a:rPr lang="zh-CN" altLang="en-US" sz="2200" i="1">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lgKow=lg(1/Sw)</a:t>
            </a:r>
            <a:r>
              <a:rPr lang="zh-CN" altLang="en-US" sz="2200" i="1">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ct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适用于水生生物，对陆生植物不适用。</a:t>
            </a:r>
          </a:p>
          <a:p>
            <a:pPr marL="342900" indent="-342900" algn="l">
              <a:lnSpc>
                <a:spcPct val="130000"/>
              </a:lnSpc>
              <a:spcBef>
                <a:spcPct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适用于非极性憎水性物质，对于极性可电离污染物不适用。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FA42-CCFB-CAE4-BB2A-4C922ECA8719}"/>
            </a:ext>
          </a:extLst>
        </p:cNvPr>
        <p:cNvGrpSpPr/>
        <p:nvPr/>
      </p:nvGrpSpPr>
      <p:grpSpPr>
        <a:xfrm>
          <a:off x="0" y="0"/>
          <a:ext cx="0" cy="0"/>
          <a:chOff x="0" y="0"/>
          <a:chExt cx="0" cy="0"/>
        </a:xfrm>
      </p:grpSpPr>
      <p:sp>
        <p:nvSpPr>
          <p:cNvPr id="40963" name="Rectangle 3">
            <a:extLst>
              <a:ext uri="{FF2B5EF4-FFF2-40B4-BE49-F238E27FC236}">
                <a16:creationId xmlns:a16="http://schemas.microsoft.com/office/drawing/2014/main" id="{30B2E99F-44DB-7DA4-81E5-1F60C69811FB}"/>
              </a:ext>
            </a:extLst>
          </p:cNvPr>
          <p:cNvSpPr>
            <a:spLocks noGrp="1" noChangeArrowheads="1"/>
          </p:cNvSpPr>
          <p:nvPr>
            <p:ph type="subTitle" idx="1"/>
          </p:nvPr>
        </p:nvSpPr>
        <p:spPr>
          <a:xfrm>
            <a:off x="623392" y="4124856"/>
            <a:ext cx="10801200" cy="52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342900" indent="-342900" algn="l">
              <a:lnSpc>
                <a:spcPct val="130000"/>
              </a:lnSpc>
              <a:spcBef>
                <a:spcPct val="68000"/>
              </a:spcBef>
              <a:buClr>
                <a:schemeClr val="tx1"/>
              </a:buClr>
              <a:buSzTx/>
              <a:buFont typeface="Wingdings" panose="05000000000000000000" pitchFamily="2" charset="2"/>
              <a:buChar char="Ø"/>
            </a:pPr>
            <a:r>
              <a:rPr lang="zh-CN" altLang="en-US"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植物富集</a:t>
            </a:r>
            <a:endPar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gn="l">
              <a:lnSpc>
                <a:spcPct val="130000"/>
              </a:lnSpc>
              <a:spcBef>
                <a:spcPct val="68000"/>
              </a:spcBef>
              <a:buClr>
                <a:schemeClr val="tx1"/>
              </a:buClr>
              <a:buSzTx/>
            </a:pPr>
            <a:endParaRPr lang="en-US" altLang="zh-CN" sz="22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ct val="68000"/>
              </a:spcBef>
              <a:buClr>
                <a:schemeClr val="tx1"/>
              </a:buClr>
              <a:buSzTx/>
              <a:buFont typeface="Wingdings" panose="05000000000000000000" pitchFamily="2" charset="2"/>
              <a:buChar char="n"/>
            </a:pPr>
            <a:endParaRPr lang="en-US" altLang="zh-CN" sz="2200" baseline="-25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21F0C13B-98BB-02C6-1D73-E5C8CB04554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57DADD4-D53D-287B-E93A-7340FF15338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26</a:t>
            </a:fld>
            <a:endParaRPr lang="en-US" altLang="zh-CN" sz="1800">
              <a:solidFill>
                <a:schemeClr val="tx1"/>
              </a:solidFill>
            </a:endParaRPr>
          </a:p>
        </p:txBody>
      </p:sp>
      <p:sp>
        <p:nvSpPr>
          <p:cNvPr id="4" name="Rectangle 3">
            <a:extLst>
              <a:ext uri="{FF2B5EF4-FFF2-40B4-BE49-F238E27FC236}">
                <a16:creationId xmlns:a16="http://schemas.microsoft.com/office/drawing/2014/main" id="{BD410B54-A2E7-7CB5-AD79-D61DEE1980E5}"/>
              </a:ext>
            </a:extLst>
          </p:cNvPr>
          <p:cNvSpPr txBox="1">
            <a:spLocks noChangeArrowheads="1"/>
          </p:cNvSpPr>
          <p:nvPr/>
        </p:nvSpPr>
        <p:spPr>
          <a:xfrm>
            <a:off x="695400" y="836712"/>
            <a:ext cx="1080120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30000"/>
              </a:lnSpc>
              <a:spcBef>
                <a:spcPct val="68000"/>
              </a:spcBef>
              <a:buClr>
                <a:schemeClr val="tx1"/>
              </a:buClr>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植物是大气</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土壤界面的重要媒介</a:t>
            </a:r>
            <a:endPar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ct val="68000"/>
              </a:spcBef>
              <a:buClr>
                <a:schemeClr val="tx1"/>
              </a:buClr>
              <a:buFont typeface="Wingdings" panose="05000000000000000000" pitchFamily="2" charset="2"/>
              <a:buChar char="n"/>
            </a:pPr>
            <a:endParaRPr lang="en-US" altLang="zh-CN" sz="2200" baseline="-25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1647" name="文本框 41646">
            <a:extLst>
              <a:ext uri="{FF2B5EF4-FFF2-40B4-BE49-F238E27FC236}">
                <a16:creationId xmlns:a16="http://schemas.microsoft.com/office/drawing/2014/main" id="{6F7CB1A7-08FD-61B0-E963-9C547F496BC0}"/>
              </a:ext>
            </a:extLst>
          </p:cNvPr>
          <p:cNvSpPr txBox="1"/>
          <p:nvPr/>
        </p:nvSpPr>
        <p:spPr>
          <a:xfrm>
            <a:off x="695400" y="1296181"/>
            <a:ext cx="4895775" cy="2824556"/>
          </a:xfrm>
          <a:prstGeom prst="rect">
            <a:avLst/>
          </a:prstGeom>
          <a:noFill/>
        </p:spPr>
        <p:txBody>
          <a:bodyPr wrap="square" rtlCol="0">
            <a:spAutoFit/>
          </a:bodyPr>
          <a:lstStyle/>
          <a:p>
            <a:pPr marL="342900" indent="-342900">
              <a:lnSpc>
                <a:spcPct val="130000"/>
              </a:lnSpc>
              <a:spcBef>
                <a:spcPts val="600"/>
              </a:spcBef>
              <a:buFont typeface="Arial" panose="020B0604020202020204" pitchFamily="34" charset="0"/>
              <a:buChar char="•"/>
            </a:pPr>
            <a:r>
              <a:rPr lang="zh-CN" altLang="en-US" sz="2200" dirty="0">
                <a:latin typeface="黑体" panose="02010609060101010101" pitchFamily="49" charset="-122"/>
                <a:ea typeface="黑体" panose="02010609060101010101" pitchFamily="49" charset="-122"/>
                <a:cs typeface="Arial" panose="020B0604020202020204" pitchFamily="34" charset="0"/>
              </a:rPr>
              <a:t>植物过滤与吸收对污染物迁移具有重要影响，影响</a:t>
            </a:r>
            <a:r>
              <a:rPr lang="zh-CN" altLang="en-US" sz="2200">
                <a:latin typeface="黑体" panose="02010609060101010101" pitchFamily="49" charset="-122"/>
                <a:ea typeface="黑体" panose="02010609060101010101" pitchFamily="49" charset="-122"/>
                <a:cs typeface="Arial" panose="020B0604020202020204" pitchFamily="34" charset="0"/>
              </a:rPr>
              <a:t>全球分布；</a:t>
            </a:r>
            <a:endParaRPr lang="en-US" altLang="zh-CN" sz="2200" dirty="0">
              <a:latin typeface="黑体" panose="02010609060101010101" pitchFamily="49" charset="-122"/>
              <a:ea typeface="黑体" panose="02010609060101010101" pitchFamily="49" charset="-122"/>
              <a:cs typeface="Arial" panose="020B0604020202020204" pitchFamily="34" charset="0"/>
            </a:endParaRPr>
          </a:p>
          <a:p>
            <a:pPr marL="342900" indent="-342900">
              <a:lnSpc>
                <a:spcPct val="130000"/>
              </a:lnSpc>
              <a:spcBef>
                <a:spcPts val="600"/>
              </a:spcBef>
              <a:buFont typeface="Arial" panose="020B0604020202020204" pitchFamily="34" charset="0"/>
              <a:buChar char="•"/>
            </a:pPr>
            <a:r>
              <a:rPr lang="zh-CN" altLang="en-US" sz="2200" dirty="0">
                <a:latin typeface="黑体" panose="02010609060101010101" pitchFamily="49" charset="-122"/>
                <a:ea typeface="黑体" panose="02010609060101010101" pitchFamily="49" charset="-122"/>
                <a:cs typeface="Arial" panose="020B0604020202020204" pitchFamily="34" charset="0"/>
              </a:rPr>
              <a:t>植物可代谢转化污染物，对根系微生物降解具有</a:t>
            </a:r>
            <a:r>
              <a:rPr lang="zh-CN" altLang="en-US" sz="2200">
                <a:latin typeface="黑体" panose="02010609060101010101" pitchFamily="49" charset="-122"/>
                <a:ea typeface="黑体" panose="02010609060101010101" pitchFamily="49" charset="-122"/>
                <a:cs typeface="Arial" panose="020B0604020202020204" pitchFamily="34" charset="0"/>
              </a:rPr>
              <a:t>促进作用；</a:t>
            </a:r>
            <a:endParaRPr lang="en-US" altLang="zh-CN" sz="2200" dirty="0">
              <a:latin typeface="黑体" panose="02010609060101010101" pitchFamily="49" charset="-122"/>
              <a:ea typeface="黑体" panose="02010609060101010101" pitchFamily="49" charset="-122"/>
              <a:cs typeface="Arial" panose="020B0604020202020204" pitchFamily="34" charset="0"/>
            </a:endParaRPr>
          </a:p>
          <a:p>
            <a:pPr marL="342900" indent="-342900">
              <a:lnSpc>
                <a:spcPct val="130000"/>
              </a:lnSpc>
              <a:spcBef>
                <a:spcPts val="600"/>
              </a:spcBef>
              <a:buFont typeface="Arial" panose="020B0604020202020204" pitchFamily="34" charset="0"/>
              <a:buChar char="•"/>
            </a:pPr>
            <a:r>
              <a:rPr lang="zh-CN" altLang="en-US" sz="2200" dirty="0">
                <a:latin typeface="黑体" panose="02010609060101010101" pitchFamily="49" charset="-122"/>
                <a:ea typeface="黑体" panose="02010609060101010101" pitchFamily="49" charset="-122"/>
                <a:cs typeface="Arial" panose="020B0604020202020204" pitchFamily="34" charset="0"/>
              </a:rPr>
              <a:t>蔬菜是人体重要食物来源，也是人体暴露的重要途径</a:t>
            </a:r>
            <a:endParaRPr lang="en-US" altLang="zh-CN" sz="2200" dirty="0">
              <a:latin typeface="黑体" panose="02010609060101010101" pitchFamily="49" charset="-122"/>
              <a:ea typeface="黑体" panose="02010609060101010101" pitchFamily="49" charset="-122"/>
              <a:cs typeface="Arial" panose="020B0604020202020204" pitchFamily="34" charset="0"/>
            </a:endParaRPr>
          </a:p>
        </p:txBody>
      </p:sp>
      <p:sp>
        <p:nvSpPr>
          <p:cNvPr id="41648" name="文本框 41647">
            <a:extLst>
              <a:ext uri="{FF2B5EF4-FFF2-40B4-BE49-F238E27FC236}">
                <a16:creationId xmlns:a16="http://schemas.microsoft.com/office/drawing/2014/main" id="{EA67C720-45FA-C8DF-27EC-3FF3F3107E5F}"/>
              </a:ext>
            </a:extLst>
          </p:cNvPr>
          <p:cNvSpPr txBox="1"/>
          <p:nvPr/>
        </p:nvSpPr>
        <p:spPr>
          <a:xfrm>
            <a:off x="695400" y="4580206"/>
            <a:ext cx="5040560" cy="1805494"/>
          </a:xfrm>
          <a:prstGeom prst="rect">
            <a:avLst/>
          </a:prstGeom>
          <a:noFill/>
        </p:spPr>
        <p:txBody>
          <a:bodyPr wrap="square">
            <a:spAutoFit/>
          </a:bodyPr>
          <a:lstStyle/>
          <a:p>
            <a:pPr marL="285750" indent="-285750" eaLnBrk="1" hangingPunct="1">
              <a:lnSpc>
                <a:spcPct val="130000"/>
              </a:lnSpc>
              <a:buFont typeface="Arial" panose="020B0604020202020204" pitchFamily="34" charset="0"/>
              <a:buChar char="•"/>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通过植物根提取；</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285750" indent="-285750" eaLnBrk="1" hangingPunct="1">
              <a:lnSpc>
                <a:spcPct val="130000"/>
              </a:lnSpc>
              <a:buFont typeface="Arial" panose="020B0604020202020204" pitchFamily="34" charset="0"/>
              <a:buChar char="•"/>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通过叶面吸收气态的污染物；</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285750" indent="-285750" eaLnBrk="1" hangingPunct="1">
              <a:lnSpc>
                <a:spcPct val="130000"/>
              </a:lnSpc>
              <a:buFont typeface="Arial" panose="020B0604020202020204" pitchFamily="34" charset="0"/>
              <a:buChar char="•"/>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吸附在颗粒物表面或颗粒态的污染物沉降到叶面，继而被吸收</a:t>
            </a:r>
            <a:endParaRPr lang="zh-CN" altLang="en-US" sz="22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1649" name="Picture 3">
            <a:extLst>
              <a:ext uri="{FF2B5EF4-FFF2-40B4-BE49-F238E27FC236}">
                <a16:creationId xmlns:a16="http://schemas.microsoft.com/office/drawing/2014/main" id="{9E357590-2009-1EBF-D918-A79E87EF7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0" t="3697" r="4213" b="3884"/>
          <a:stretch>
            <a:fillRect/>
          </a:stretch>
        </p:blipFill>
        <p:spPr bwMode="auto">
          <a:xfrm>
            <a:off x="6296923" y="992278"/>
            <a:ext cx="5000694" cy="333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50" name="Picture 3">
            <a:extLst>
              <a:ext uri="{FF2B5EF4-FFF2-40B4-BE49-F238E27FC236}">
                <a16:creationId xmlns:a16="http://schemas.microsoft.com/office/drawing/2014/main" id="{F919F9AE-123C-289B-715D-FC3BBCE00D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955" r="26579" b="596"/>
          <a:stretch>
            <a:fillRect/>
          </a:stretch>
        </p:blipFill>
        <p:spPr bwMode="auto">
          <a:xfrm>
            <a:off x="6439483" y="4355416"/>
            <a:ext cx="4979247" cy="13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51" name="TextBox 6">
            <a:extLst>
              <a:ext uri="{FF2B5EF4-FFF2-40B4-BE49-F238E27FC236}">
                <a16:creationId xmlns:a16="http://schemas.microsoft.com/office/drawing/2014/main" id="{E7A542C9-65CE-4913-EA56-704764145709}"/>
              </a:ext>
            </a:extLst>
          </p:cNvPr>
          <p:cNvSpPr txBox="1">
            <a:spLocks noChangeArrowheads="1"/>
          </p:cNvSpPr>
          <p:nvPr/>
        </p:nvSpPr>
        <p:spPr bwMode="auto">
          <a:xfrm>
            <a:off x="6202671" y="4540444"/>
            <a:ext cx="5363868" cy="1805494"/>
          </a:xfrm>
          <a:prstGeom prst="rect">
            <a:avLst/>
          </a:prstGeom>
          <a:noFill/>
          <a:ln>
            <a:noFill/>
          </a:ln>
        </p:spPr>
        <p:txBody>
          <a:bodyPr wrap="square">
            <a:spAutoFit/>
          </a:bodyPr>
          <a:lstStyle>
            <a:lvl1pPr>
              <a:defRPr sz="2400">
                <a:solidFill>
                  <a:schemeClr val="tx1"/>
                </a:solidFill>
                <a:latin typeface="Gulim" panose="020B0600000101010101" pitchFamily="34" charset="-127"/>
                <a:ea typeface="Gulim" panose="020B0600000101010101" pitchFamily="34" charset="-127"/>
              </a:defRPr>
            </a:lvl1pPr>
            <a:lvl2pPr marL="742950" indent="-285750">
              <a:defRPr sz="2400">
                <a:solidFill>
                  <a:schemeClr val="tx1"/>
                </a:solidFill>
                <a:latin typeface="Gulim" panose="020B0600000101010101" pitchFamily="34" charset="-127"/>
                <a:ea typeface="Gulim" panose="020B0600000101010101" pitchFamily="34" charset="-127"/>
              </a:defRPr>
            </a:lvl2pPr>
            <a:lvl3pPr marL="1143000" indent="-228600">
              <a:defRPr sz="2400">
                <a:solidFill>
                  <a:schemeClr val="tx1"/>
                </a:solidFill>
                <a:latin typeface="Gulim" panose="020B0600000101010101" pitchFamily="34" charset="-127"/>
                <a:ea typeface="Gulim" panose="020B0600000101010101" pitchFamily="34" charset="-127"/>
              </a:defRPr>
            </a:lvl3pPr>
            <a:lvl4pPr marL="1600200" indent="-228600">
              <a:defRPr sz="2400">
                <a:solidFill>
                  <a:schemeClr val="tx1"/>
                </a:solidFill>
                <a:latin typeface="Gulim" panose="020B0600000101010101" pitchFamily="34" charset="-127"/>
                <a:ea typeface="Gulim" panose="020B0600000101010101" pitchFamily="34" charset="-127"/>
              </a:defRPr>
            </a:lvl4pPr>
            <a:lvl5pPr marL="2057400" indent="-228600">
              <a:defRPr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Gulim" panose="020B0600000101010101" pitchFamily="34" charset="-127"/>
                <a:ea typeface="Gulim" panose="020B0600000101010101" pitchFamily="34" charset="-127"/>
              </a:defRPr>
            </a:lvl9pPr>
          </a:lstStyle>
          <a:p>
            <a:pPr eaLnBrk="1" hangingPunct="1">
              <a:lnSpc>
                <a:spcPct val="130000"/>
              </a:lnSpc>
              <a:defRP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受很多因素的影响，主要包括污染物的理化性质（</a:t>
            </a:r>
            <a:r>
              <a:rPr lang="en-US" altLang="zh-CN" sz="2200" dirty="0" err="1">
                <a:latin typeface="Times New Roman" panose="02020603050405020304" pitchFamily="18" charset="0"/>
                <a:ea typeface="黑体" panose="02010609060101010101" pitchFamily="49" charset="-122"/>
                <a:cs typeface="Times New Roman" panose="02020603050405020304" pitchFamily="18" charset="0"/>
              </a:rPr>
              <a:t>log</a:t>
            </a:r>
            <a:r>
              <a:rPr lang="en-US" altLang="zh-CN" sz="2200" i="1" dirty="0" err="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dirty="0" err="1">
                <a:latin typeface="Times New Roman" panose="02020603050405020304" pitchFamily="18" charset="0"/>
                <a:ea typeface="黑体" panose="02010609060101010101" pitchFamily="49" charset="-122"/>
                <a:cs typeface="Times New Roman" panose="02020603050405020304" pitchFamily="18" charset="0"/>
              </a:rPr>
              <a:t>ow</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dirty="0" err="1">
                <a:latin typeface="Times New Roman" panose="02020603050405020304" pitchFamily="18" charset="0"/>
                <a:ea typeface="黑体" panose="02010609060101010101" pitchFamily="49" charset="-122"/>
                <a:cs typeface="Times New Roman" panose="02020603050405020304" pitchFamily="18" charset="0"/>
              </a:rPr>
              <a:t>log</a:t>
            </a:r>
            <a:r>
              <a:rPr lang="en-US" altLang="zh-CN" sz="2200" i="1" dirty="0" err="1">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dirty="0" err="1">
                <a:latin typeface="Times New Roman" panose="02020603050405020304" pitchFamily="18" charset="0"/>
                <a:ea typeface="黑体" panose="02010609060101010101" pitchFamily="49" charset="-122"/>
                <a:cs typeface="Times New Roman" panose="02020603050405020304" pitchFamily="18" charset="0"/>
              </a:rPr>
              <a:t>oa</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、分</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子结构等）</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、植物的种类以及种间关系、土壤的理化性质（</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TOC</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等）以及暴露</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时间等</a:t>
            </a:r>
            <a:endParaRPr lang="zh-CN" altLang="en-US" sz="22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2122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571934" y="5931313"/>
            <a:ext cx="10633625" cy="586892"/>
          </a:xfrm>
          <a:prstGeom prst="rect">
            <a:avLst/>
          </a:prstGeom>
          <a:noFill/>
        </p:spPr>
        <p:txBody>
          <a:bodyPr wrap="square">
            <a:spAutoFit/>
          </a:bodyPr>
          <a:lstStyle/>
          <a:p>
            <a:pPr algn="ctr">
              <a:lnSpc>
                <a:spcPct val="120000"/>
              </a:lnSpc>
            </a:pPr>
            <a:r>
              <a:rPr lang="fr-FR" altLang="zh-CN" sz="1400" i="1" dirty="0">
                <a:latin typeface="Times New Roman" panose="02020603050405020304" pitchFamily="18" charset="0"/>
                <a:ea typeface="黑体" panose="02010609060101010101" pitchFamily="49" charset="-122"/>
                <a:cs typeface="Times New Roman" panose="02020603050405020304" pitchFamily="18" charset="0"/>
              </a:rPr>
              <a:t>Environ Sci Technol</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fr-FR" altLang="zh-CN" sz="1400" b="1" dirty="0">
                <a:latin typeface="Times New Roman" panose="02020603050405020304" pitchFamily="18" charset="0"/>
                <a:ea typeface="黑体" panose="02010609060101010101" pitchFamily="49" charset="-122"/>
                <a:cs typeface="Times New Roman" panose="02020603050405020304" pitchFamily="18" charset="0"/>
              </a:rPr>
              <a:t>2017</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51, 13649-13658</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i="1" dirty="0">
                <a:latin typeface="Times New Roman" panose="02020603050405020304" pitchFamily="18" charset="0"/>
                <a:ea typeface="黑体" panose="02010609060101010101" pitchFamily="49" charset="-122"/>
                <a:cs typeface="Times New Roman" panose="02020603050405020304" pitchFamily="18" charset="0"/>
              </a:rPr>
              <a:t>J Agric Food Chem</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2020</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68, 6520-6529; </a:t>
            </a:r>
            <a:r>
              <a:rPr lang="en-US" altLang="zh-CN" sz="1400" i="1" dirty="0">
                <a:latin typeface="Times New Roman" panose="02020603050405020304" pitchFamily="18" charset="0"/>
                <a:ea typeface="黑体" panose="02010609060101010101" pitchFamily="49" charset="-122"/>
                <a:cs typeface="Times New Roman" panose="02020603050405020304" pitchFamily="18" charset="0"/>
              </a:rPr>
              <a:t>Agric Food Chem</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2024</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72, 27797-27807;</a:t>
            </a:r>
          </a:p>
          <a:p>
            <a:pPr algn="ctr">
              <a:lnSpc>
                <a:spcPct val="120000"/>
              </a:lnSpc>
            </a:pPr>
            <a:r>
              <a:rPr lang="fr-FR" altLang="zh-CN" sz="1400" i="1" dirty="0">
                <a:latin typeface="Times New Roman" panose="02020603050405020304" pitchFamily="18" charset="0"/>
                <a:ea typeface="黑体" panose="02010609060101010101" pitchFamily="49" charset="-122"/>
                <a:cs typeface="Times New Roman" panose="02020603050405020304" pitchFamily="18" charset="0"/>
              </a:rPr>
              <a:t>Environ Sci Technol</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fr-FR" altLang="zh-CN" sz="1400" b="1" dirty="0">
                <a:latin typeface="Times New Roman" panose="02020603050405020304" pitchFamily="18" charset="0"/>
                <a:ea typeface="黑体" panose="02010609060101010101" pitchFamily="49" charset="-122"/>
                <a:cs typeface="Times New Roman" panose="02020603050405020304" pitchFamily="18" charset="0"/>
              </a:rPr>
              <a:t>2019</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53, 4940-4947; </a:t>
            </a:r>
            <a:r>
              <a:rPr lang="fr-FR" altLang="zh-CN" sz="1400" i="1" dirty="0">
                <a:latin typeface="Times New Roman" panose="02020603050405020304" pitchFamily="18" charset="0"/>
                <a:ea typeface="黑体" panose="02010609060101010101" pitchFamily="49" charset="-122"/>
                <a:cs typeface="Times New Roman" panose="02020603050405020304" pitchFamily="18" charset="0"/>
              </a:rPr>
              <a:t>Environ Sci Technol</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fr-FR" altLang="zh-CN" sz="1400" b="1" dirty="0">
                <a:latin typeface="Times New Roman" panose="02020603050405020304" pitchFamily="18" charset="0"/>
                <a:ea typeface="黑体" panose="02010609060101010101" pitchFamily="49" charset="-122"/>
                <a:cs typeface="Times New Roman" panose="02020603050405020304" pitchFamily="18" charset="0"/>
              </a:rPr>
              <a:t>2023</a:t>
            </a:r>
            <a:r>
              <a:rPr lang="fr-FR" altLang="zh-CN" sz="1400" dirty="0">
                <a:latin typeface="Times New Roman" panose="02020603050405020304" pitchFamily="18" charset="0"/>
                <a:ea typeface="黑体" panose="02010609060101010101" pitchFamily="49" charset="-122"/>
                <a:cs typeface="Times New Roman" panose="02020603050405020304" pitchFamily="18" charset="0"/>
              </a:rPr>
              <a:t>, 57, 1776-1787; </a:t>
            </a:r>
            <a:r>
              <a:rPr lang="en-US" altLang="zh-CN" sz="1400" i="1" dirty="0">
                <a:latin typeface="Times New Roman" panose="02020603050405020304" pitchFamily="18" charset="0"/>
                <a:ea typeface="黑体" panose="02010609060101010101" pitchFamily="49" charset="-122"/>
                <a:cs typeface="Times New Roman" panose="02020603050405020304" pitchFamily="18" charset="0"/>
              </a:rPr>
              <a:t>Sci Total Environ</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2024</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 912, 169462</a:t>
            </a:r>
            <a:endParaRPr lang="fr-FR" altLang="zh-CN" sz="1400"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62" name="组合 61"/>
          <p:cNvGrpSpPr/>
          <p:nvPr/>
        </p:nvGrpSpPr>
        <p:grpSpPr>
          <a:xfrm>
            <a:off x="353255" y="764704"/>
            <a:ext cx="11485491" cy="5137360"/>
            <a:chOff x="240825" y="1001172"/>
            <a:chExt cx="11485491" cy="5137360"/>
          </a:xfrm>
        </p:grpSpPr>
        <p:grpSp>
          <p:nvGrpSpPr>
            <p:cNvPr id="54" name="组合 53"/>
            <p:cNvGrpSpPr/>
            <p:nvPr/>
          </p:nvGrpSpPr>
          <p:grpSpPr>
            <a:xfrm>
              <a:off x="240825" y="1001172"/>
              <a:ext cx="3780000" cy="2731362"/>
              <a:chOff x="240825" y="1001172"/>
              <a:chExt cx="3780000" cy="2731362"/>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73" y="1098513"/>
                <a:ext cx="3048704" cy="1656000"/>
              </a:xfrm>
              <a:prstGeom prst="rect">
                <a:avLst/>
              </a:prstGeom>
            </p:spPr>
          </p:pic>
          <p:grpSp>
            <p:nvGrpSpPr>
              <p:cNvPr id="48" name="组合 47"/>
              <p:cNvGrpSpPr/>
              <p:nvPr/>
            </p:nvGrpSpPr>
            <p:grpSpPr>
              <a:xfrm>
                <a:off x="330825" y="2835685"/>
                <a:ext cx="3600000" cy="896849"/>
                <a:chOff x="309945" y="2894025"/>
                <a:chExt cx="3600000" cy="896849"/>
              </a:xfrm>
            </p:grpSpPr>
            <p:sp>
              <p:nvSpPr>
                <p:cNvPr id="46" name="矩形 45"/>
                <p:cNvSpPr/>
                <p:nvPr/>
              </p:nvSpPr>
              <p:spPr>
                <a:xfrm>
                  <a:off x="309945" y="2899264"/>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p:cNvSpPr txBox="1"/>
                <p:nvPr/>
              </p:nvSpPr>
              <p:spPr>
                <a:xfrm>
                  <a:off x="309945" y="2894025"/>
                  <a:ext cx="3600000" cy="896849"/>
                </a:xfrm>
                <a:prstGeom prst="rect">
                  <a:avLst/>
                </a:prstGeom>
                <a:noFill/>
              </p:spPr>
              <p:txBody>
                <a:bodyPr wrap="square">
                  <a:spAutoFit/>
                </a:bodyPr>
                <a:lstStyle/>
                <a:p>
                  <a:pPr algn="ctr">
                    <a:lnSpc>
                      <a:spcPct val="120000"/>
                    </a:lnSpc>
                  </a:pPr>
                  <a:r>
                    <a:rPr lang="zh-CN" altLang="en-US"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高疏水性</a:t>
                  </a:r>
                  <a:r>
                    <a:rPr lang="en-US" altLang="zh-CN"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可以</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通过与小麦根部</a:t>
                  </a:r>
                </a:p>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非特异性脂质转移蛋白结合促进根系吸收</a:t>
                  </a:r>
                  <a:endParaRPr lang="en-US" altLang="zh-CN"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6" name="文本框 2"/>
              <p:cNvSpPr txBox="1">
                <a:spLocks noChangeArrowheads="1"/>
              </p:cNvSpPr>
              <p:nvPr/>
            </p:nvSpPr>
            <p:spPr bwMode="auto">
              <a:xfrm>
                <a:off x="340897" y="1085952"/>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根系吸收</a:t>
                </a:r>
              </a:p>
            </p:txBody>
          </p:sp>
          <p:sp>
            <p:nvSpPr>
              <p:cNvPr id="36" name="圆角矩形 84"/>
              <p:cNvSpPr/>
              <p:nvPr/>
            </p:nvSpPr>
            <p:spPr>
              <a:xfrm>
                <a:off x="240825" y="100117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58" name="组合 57"/>
            <p:cNvGrpSpPr/>
            <p:nvPr/>
          </p:nvGrpSpPr>
          <p:grpSpPr>
            <a:xfrm>
              <a:off x="240825" y="3618532"/>
              <a:ext cx="3780000" cy="2520000"/>
              <a:chOff x="240825" y="3618532"/>
              <a:chExt cx="3780000" cy="2520000"/>
            </a:xfrm>
          </p:grpSpPr>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825" y="3743913"/>
                <a:ext cx="3600000" cy="1613403"/>
              </a:xfrm>
              <a:prstGeom prst="rect">
                <a:avLst/>
              </a:prstGeom>
            </p:spPr>
          </p:pic>
          <p:sp>
            <p:nvSpPr>
              <p:cNvPr id="19" name="文本框 2"/>
              <p:cNvSpPr txBox="1">
                <a:spLocks noChangeArrowheads="1"/>
              </p:cNvSpPr>
              <p:nvPr/>
            </p:nvSpPr>
            <p:spPr bwMode="auto">
              <a:xfrm>
                <a:off x="340897" y="3714664"/>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转运</a:t>
                </a:r>
              </a:p>
            </p:txBody>
          </p:sp>
          <p:grpSp>
            <p:nvGrpSpPr>
              <p:cNvPr id="51" name="组合 50"/>
              <p:cNvGrpSpPr/>
              <p:nvPr/>
            </p:nvGrpSpPr>
            <p:grpSpPr>
              <a:xfrm>
                <a:off x="330825" y="5440958"/>
                <a:ext cx="3600000" cy="619850"/>
                <a:chOff x="302996" y="5428208"/>
                <a:chExt cx="3600000" cy="619850"/>
              </a:xfrm>
            </p:grpSpPr>
            <p:sp>
              <p:nvSpPr>
                <p:cNvPr id="43" name="矩形 42"/>
                <p:cNvSpPr/>
                <p:nvPr/>
              </p:nvSpPr>
              <p:spPr>
                <a:xfrm>
                  <a:off x="302996" y="5433447"/>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302996" y="5428208"/>
                  <a:ext cx="3600000" cy="619850"/>
                </a:xfrm>
                <a:prstGeom prst="rect">
                  <a:avLst/>
                </a:prstGeom>
                <a:noFill/>
              </p:spPr>
              <p:txBody>
                <a:bodyPr wrap="square" rtlCol="0">
                  <a:spAutoFit/>
                </a:bodyPr>
                <a:lstStyle/>
                <a:p>
                  <a:pP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蒸腾作用是</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向上转运的主要驱动力高疏水性</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更难通过木质部向上转运</a:t>
                  </a:r>
                </a:p>
              </p:txBody>
            </p:sp>
          </p:grpSp>
          <p:sp>
            <p:nvSpPr>
              <p:cNvPr id="37" name="圆角矩形 84"/>
              <p:cNvSpPr/>
              <p:nvPr/>
            </p:nvSpPr>
            <p:spPr>
              <a:xfrm>
                <a:off x="240825" y="361853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59" name="组合 58"/>
            <p:cNvGrpSpPr/>
            <p:nvPr/>
          </p:nvGrpSpPr>
          <p:grpSpPr>
            <a:xfrm>
              <a:off x="4093570" y="1001172"/>
              <a:ext cx="3780000" cy="2520000"/>
              <a:chOff x="4093571" y="1001172"/>
              <a:chExt cx="3780000" cy="2520000"/>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rcRect r="38058"/>
              <a:stretch>
                <a:fillRect/>
              </a:stretch>
            </p:blipFill>
            <p:spPr>
              <a:xfrm>
                <a:off x="4693574" y="1098513"/>
                <a:ext cx="2579994" cy="1656000"/>
              </a:xfrm>
              <a:prstGeom prst="rect">
                <a:avLst/>
              </a:prstGeom>
            </p:spPr>
          </p:pic>
          <p:grpSp>
            <p:nvGrpSpPr>
              <p:cNvPr id="49" name="组合 48"/>
              <p:cNvGrpSpPr/>
              <p:nvPr/>
            </p:nvGrpSpPr>
            <p:grpSpPr>
              <a:xfrm>
                <a:off x="4183571" y="2835685"/>
                <a:ext cx="3600000" cy="619850"/>
                <a:chOff x="4211316" y="2856349"/>
                <a:chExt cx="3600000" cy="619850"/>
              </a:xfrm>
            </p:grpSpPr>
            <p:sp>
              <p:nvSpPr>
                <p:cNvPr id="45" name="矩形 44"/>
                <p:cNvSpPr/>
                <p:nvPr/>
              </p:nvSpPr>
              <p:spPr>
                <a:xfrm>
                  <a:off x="4211316" y="2861588"/>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文本框 21"/>
                <p:cNvSpPr txBox="1"/>
                <p:nvPr/>
              </p:nvSpPr>
              <p:spPr>
                <a:xfrm>
                  <a:off x="4211316" y="2856349"/>
                  <a:ext cx="3600000" cy="619850"/>
                </a:xfrm>
                <a:prstGeom prst="rect">
                  <a:avLst/>
                </a:prstGeom>
                <a:noFill/>
              </p:spPr>
              <p:txBody>
                <a:bodyPr wrap="square">
                  <a:spAutoFit/>
                </a:bodyPr>
                <a:lstStyle/>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低</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中等</a:t>
                  </a:r>
                  <a:r>
                    <a:rPr lang="zh-CN" altLang="en-US"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疏水性</a:t>
                  </a:r>
                  <a:r>
                    <a:rPr lang="en-US" altLang="zh-CN"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rPr>
                    <a:t>可以</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通过阴离子</a:t>
                  </a:r>
                </a:p>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通道及能量依赖活性过程进入小麦根部</a:t>
                  </a:r>
                  <a:endParaRPr lang="en-US" altLang="zh-CN"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3" name="文本框 2"/>
              <p:cNvSpPr txBox="1">
                <a:spLocks noChangeArrowheads="1"/>
              </p:cNvSpPr>
              <p:nvPr/>
            </p:nvSpPr>
            <p:spPr bwMode="auto">
              <a:xfrm>
                <a:off x="4190234" y="1085952"/>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根系吸收</a:t>
                </a:r>
              </a:p>
            </p:txBody>
          </p:sp>
          <p:sp>
            <p:nvSpPr>
              <p:cNvPr id="38" name="圆角矩形 84"/>
              <p:cNvSpPr/>
              <p:nvPr/>
            </p:nvSpPr>
            <p:spPr>
              <a:xfrm>
                <a:off x="4093571" y="100117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0" name="组合 59"/>
            <p:cNvGrpSpPr/>
            <p:nvPr/>
          </p:nvGrpSpPr>
          <p:grpSpPr>
            <a:xfrm>
              <a:off x="4093570" y="3618532"/>
              <a:ext cx="3780000" cy="2520000"/>
              <a:chOff x="4093571" y="3618532"/>
              <a:chExt cx="3780000" cy="2520000"/>
            </a:xfrm>
          </p:grpSpPr>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961" y="3722614"/>
                <a:ext cx="3359220" cy="1656000"/>
              </a:xfrm>
              <a:prstGeom prst="rect">
                <a:avLst/>
              </a:prstGeom>
            </p:spPr>
          </p:pic>
          <p:grpSp>
            <p:nvGrpSpPr>
              <p:cNvPr id="52" name="组合 51"/>
              <p:cNvGrpSpPr/>
              <p:nvPr/>
            </p:nvGrpSpPr>
            <p:grpSpPr>
              <a:xfrm>
                <a:off x="4183571" y="5440958"/>
                <a:ext cx="3600000" cy="622478"/>
                <a:chOff x="4211151" y="5470642"/>
                <a:chExt cx="3600000" cy="622478"/>
              </a:xfrm>
            </p:grpSpPr>
            <p:sp>
              <p:nvSpPr>
                <p:cNvPr id="42" name="矩形 41"/>
                <p:cNvSpPr/>
                <p:nvPr/>
              </p:nvSpPr>
              <p:spPr>
                <a:xfrm>
                  <a:off x="4211151" y="5475881"/>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p:cNvSpPr txBox="1"/>
                <p:nvPr/>
              </p:nvSpPr>
              <p:spPr>
                <a:xfrm>
                  <a:off x="4211151" y="5470642"/>
                  <a:ext cx="3600000" cy="622478"/>
                </a:xfrm>
                <a:prstGeom prst="rect">
                  <a:avLst/>
                </a:prstGeom>
                <a:noFill/>
              </p:spPr>
              <p:txBody>
                <a:bodyPr wrap="square" rtlCol="0">
                  <a:spAutoFit/>
                </a:bodyPr>
                <a:lstStyle/>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水稻植株中鉴定出多种</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的</a:t>
                  </a:r>
                  <a:endPar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20000"/>
                    </a:lnSpc>
                  </a:pP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Ⅰ</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相及</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Ⅱ</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相代谢产物</a:t>
                  </a:r>
                </a:p>
              </p:txBody>
            </p:sp>
          </p:grpSp>
          <p:sp>
            <p:nvSpPr>
              <p:cNvPr id="18" name="文本框 2"/>
              <p:cNvSpPr txBox="1">
                <a:spLocks noChangeArrowheads="1"/>
              </p:cNvSpPr>
              <p:nvPr/>
            </p:nvSpPr>
            <p:spPr bwMode="auto">
              <a:xfrm>
                <a:off x="4190234" y="3714664"/>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转化</a:t>
                </a:r>
              </a:p>
            </p:txBody>
          </p:sp>
          <p:sp>
            <p:nvSpPr>
              <p:cNvPr id="39" name="圆角矩形 84"/>
              <p:cNvSpPr/>
              <p:nvPr/>
            </p:nvSpPr>
            <p:spPr>
              <a:xfrm>
                <a:off x="4093571" y="361853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55" name="组合 54"/>
            <p:cNvGrpSpPr/>
            <p:nvPr/>
          </p:nvGrpSpPr>
          <p:grpSpPr>
            <a:xfrm>
              <a:off x="7946316" y="1001172"/>
              <a:ext cx="3780000" cy="2520000"/>
              <a:chOff x="7946316" y="1001172"/>
              <a:chExt cx="3780000" cy="2520000"/>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9503" y="1098513"/>
                <a:ext cx="2513626" cy="1656000"/>
              </a:xfrm>
              <a:prstGeom prst="rect">
                <a:avLst/>
              </a:prstGeom>
            </p:spPr>
          </p:pic>
          <p:sp>
            <p:nvSpPr>
              <p:cNvPr id="17" name="文本框 2"/>
              <p:cNvSpPr txBox="1">
                <a:spLocks noChangeArrowheads="1"/>
              </p:cNvSpPr>
              <p:nvPr/>
            </p:nvSpPr>
            <p:spPr bwMode="auto">
              <a:xfrm>
                <a:off x="8059272" y="1085952"/>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叶面吸收</a:t>
                </a:r>
              </a:p>
            </p:txBody>
          </p:sp>
          <p:grpSp>
            <p:nvGrpSpPr>
              <p:cNvPr id="50" name="组合 49"/>
              <p:cNvGrpSpPr/>
              <p:nvPr/>
            </p:nvGrpSpPr>
            <p:grpSpPr>
              <a:xfrm>
                <a:off x="8036316" y="2835685"/>
                <a:ext cx="3600000" cy="619850"/>
                <a:chOff x="8092632" y="2777345"/>
                <a:chExt cx="3600000" cy="619850"/>
              </a:xfrm>
            </p:grpSpPr>
            <p:sp>
              <p:nvSpPr>
                <p:cNvPr id="44" name="矩形 43"/>
                <p:cNvSpPr/>
                <p:nvPr/>
              </p:nvSpPr>
              <p:spPr>
                <a:xfrm>
                  <a:off x="8092632" y="2782584"/>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文本框 33"/>
                <p:cNvSpPr txBox="1"/>
                <p:nvPr/>
              </p:nvSpPr>
              <p:spPr>
                <a:xfrm>
                  <a:off x="8092632" y="2777345"/>
                  <a:ext cx="3600000" cy="619850"/>
                </a:xfrm>
                <a:prstGeom prst="rect">
                  <a:avLst/>
                </a:prstGeom>
                <a:noFill/>
              </p:spPr>
              <p:txBody>
                <a:bodyPr wrap="square">
                  <a:spAutoFit/>
                </a:bodyPr>
                <a:lstStyle/>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高</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更易在黄瓜叶面角质层中积累</a:t>
                  </a:r>
                </a:p>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中低疏水性</a:t>
                  </a: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更易向叶肉转运</a:t>
                  </a:r>
                  <a:endParaRPr lang="en-US" altLang="zh-CN" sz="1500" b="1" i="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40" name="圆角矩形 84"/>
              <p:cNvSpPr/>
              <p:nvPr/>
            </p:nvSpPr>
            <p:spPr>
              <a:xfrm>
                <a:off x="7946316" y="100117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56" name="组合 55"/>
            <p:cNvGrpSpPr/>
            <p:nvPr/>
          </p:nvGrpSpPr>
          <p:grpSpPr>
            <a:xfrm>
              <a:off x="7946316" y="3618532"/>
              <a:ext cx="3780000" cy="2520000"/>
              <a:chOff x="7946316" y="3618532"/>
              <a:chExt cx="3780000" cy="2520000"/>
            </a:xfrm>
          </p:grpSpPr>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6878" y="3722614"/>
                <a:ext cx="2998877" cy="1656000"/>
              </a:xfrm>
              <a:prstGeom prst="rect">
                <a:avLst/>
              </a:prstGeom>
            </p:spPr>
          </p:pic>
          <p:sp>
            <p:nvSpPr>
              <p:cNvPr id="26" name="文本框 2"/>
              <p:cNvSpPr txBox="1">
                <a:spLocks noChangeArrowheads="1"/>
              </p:cNvSpPr>
              <p:nvPr/>
            </p:nvSpPr>
            <p:spPr bwMode="auto">
              <a:xfrm>
                <a:off x="8059272" y="3714664"/>
                <a:ext cx="1080000" cy="338554"/>
              </a:xfrm>
              <a:prstGeom prst="rect">
                <a:avLst/>
              </a:prstGeom>
              <a:solidFill>
                <a:schemeClr val="bg1">
                  <a:alpha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2400">
                    <a:solidFill>
                      <a:schemeClr val="tx1"/>
                    </a:solidFill>
                    <a:latin typeface="Gulim" panose="020B0600000101010101" pitchFamily="34" charset="-127"/>
                    <a:ea typeface="Gulim" panose="020B0600000101010101" pitchFamily="34" charset="-127"/>
                  </a:defRPr>
                </a:lvl1pPr>
                <a:lvl2pPr marL="742950" indent="-285750">
                  <a:defRPr kumimoji="1" sz="2400">
                    <a:solidFill>
                      <a:schemeClr val="tx1"/>
                    </a:solidFill>
                    <a:latin typeface="Gulim" panose="020B0600000101010101" pitchFamily="34" charset="-127"/>
                    <a:ea typeface="Gulim" panose="020B0600000101010101" pitchFamily="34" charset="-127"/>
                  </a:defRPr>
                </a:lvl2pPr>
                <a:lvl3pPr marL="1143000" indent="-228600">
                  <a:defRPr kumimoji="1" sz="2400">
                    <a:solidFill>
                      <a:schemeClr val="tx1"/>
                    </a:solidFill>
                    <a:latin typeface="Gulim" panose="020B0600000101010101" pitchFamily="34" charset="-127"/>
                    <a:ea typeface="Gulim" panose="020B0600000101010101" pitchFamily="34" charset="-127"/>
                  </a:defRPr>
                </a:lvl3pPr>
                <a:lvl4pPr marL="1600200" indent="-228600">
                  <a:defRPr kumimoji="1" sz="2400">
                    <a:solidFill>
                      <a:schemeClr val="tx1"/>
                    </a:solidFill>
                    <a:latin typeface="Gulim" panose="020B0600000101010101" pitchFamily="34" charset="-127"/>
                    <a:ea typeface="Gulim" panose="020B0600000101010101" pitchFamily="34" charset="-127"/>
                  </a:defRPr>
                </a:lvl4pPr>
                <a:lvl5pPr marL="2057400" indent="-228600">
                  <a:defRPr kumimoji="1" sz="2400">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fontAlgn="base">
                  <a:spcBef>
                    <a:spcPct val="0"/>
                  </a:spcBef>
                  <a:spcAft>
                    <a:spcPct val="0"/>
                  </a:spcAft>
                  <a:defRPr/>
                </a:pPr>
                <a:r>
                  <a:rPr lang="zh-CN" altLang="en-US" sz="16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植物代谢</a:t>
                </a:r>
              </a:p>
            </p:txBody>
          </p:sp>
          <p:grpSp>
            <p:nvGrpSpPr>
              <p:cNvPr id="53" name="组合 52"/>
              <p:cNvGrpSpPr/>
              <p:nvPr/>
            </p:nvGrpSpPr>
            <p:grpSpPr>
              <a:xfrm>
                <a:off x="8036316" y="5440958"/>
                <a:ext cx="3600000" cy="622478"/>
                <a:chOff x="8103949" y="5450568"/>
                <a:chExt cx="3600000" cy="622478"/>
              </a:xfrm>
            </p:grpSpPr>
            <p:sp>
              <p:nvSpPr>
                <p:cNvPr id="47" name="矩形 46"/>
                <p:cNvSpPr/>
                <p:nvPr/>
              </p:nvSpPr>
              <p:spPr>
                <a:xfrm>
                  <a:off x="8103949" y="5455807"/>
                  <a:ext cx="3600000" cy="612000"/>
                </a:xfrm>
                <a:prstGeom prst="rect">
                  <a:avLst/>
                </a:prstGeom>
                <a:solidFill>
                  <a:srgbClr val="254379"/>
                </a:solidFill>
                <a:ln w="19050">
                  <a:solidFill>
                    <a:srgbClr val="2543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文本框 27"/>
                <p:cNvSpPr txBox="1"/>
                <p:nvPr/>
              </p:nvSpPr>
              <p:spPr>
                <a:xfrm>
                  <a:off x="8103949" y="5450568"/>
                  <a:ext cx="3600000" cy="622478"/>
                </a:xfrm>
                <a:prstGeom prst="rect">
                  <a:avLst/>
                </a:prstGeom>
                <a:noFill/>
              </p:spPr>
              <p:txBody>
                <a:bodyPr wrap="square">
                  <a:spAutoFit/>
                </a:bodyPr>
                <a:lstStyle/>
                <a:p>
                  <a:pPr algn="ctr">
                    <a:lnSpc>
                      <a:spcPct val="120000"/>
                    </a:lnSpc>
                  </a:pPr>
                  <a:r>
                    <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OPEs</a:t>
                  </a: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会对小麦造成氧化应激</a:t>
                  </a:r>
                  <a:endParaRPr lang="en-US" altLang="zh-CN"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20000"/>
                    </a:lnSpc>
                  </a:pPr>
                  <a:r>
                    <a:rPr lang="zh-CN" altLang="en-US" sz="15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并抑制光合作用</a:t>
                  </a:r>
                </a:p>
              </p:txBody>
            </p:sp>
          </p:grpSp>
          <p:sp>
            <p:nvSpPr>
              <p:cNvPr id="41" name="圆角矩形 84"/>
              <p:cNvSpPr/>
              <p:nvPr/>
            </p:nvSpPr>
            <p:spPr>
              <a:xfrm>
                <a:off x="7946316" y="3618532"/>
                <a:ext cx="3780000" cy="2520000"/>
              </a:xfrm>
              <a:prstGeom prst="rect">
                <a:avLst/>
              </a:prstGeom>
              <a:noFill/>
              <a:ln w="3175">
                <a:solidFill>
                  <a:schemeClr val="accent5">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sp>
        <p:nvSpPr>
          <p:cNvPr id="3" name="Rectangle 15">
            <a:extLst>
              <a:ext uri="{FF2B5EF4-FFF2-40B4-BE49-F238E27FC236}">
                <a16:creationId xmlns:a16="http://schemas.microsoft.com/office/drawing/2014/main" id="{2B43F970-9AE5-5516-C8E2-D1F8AB12C33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27</a:t>
            </a:fld>
            <a:endParaRPr lang="en-US" altLang="zh-CN" sz="1800">
              <a:solidFill>
                <a:schemeClr val="tx1"/>
              </a:solidFill>
            </a:endParaRPr>
          </a:p>
        </p:txBody>
      </p:sp>
      <p:sp>
        <p:nvSpPr>
          <p:cNvPr id="4" name="Text Box 5">
            <a:extLst>
              <a:ext uri="{FF2B5EF4-FFF2-40B4-BE49-F238E27FC236}">
                <a16:creationId xmlns:a16="http://schemas.microsoft.com/office/drawing/2014/main" id="{3EE31F57-5717-912D-015B-562AAC1DEDE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AB33-034F-4AAF-54A2-8579BE54BB55}"/>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0FBD5632-ECCF-C573-B0E7-0824915BCEA2}"/>
              </a:ext>
            </a:extLst>
          </p:cNvPr>
          <p:cNvSpPr>
            <a:spLocks noGrp="1" noRot="1" noChangeArrowheads="1"/>
          </p:cNvSpPr>
          <p:nvPr>
            <p:ph type="ctrTitle"/>
          </p:nvPr>
        </p:nvSpPr>
        <p:spPr>
          <a:xfrm>
            <a:off x="407368" y="1956891"/>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第二节 污染物质的生物富集、放大和积累</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491D399D-BE2A-F4C1-2053-980EE1D42F9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28</a:t>
            </a:fld>
            <a:endParaRPr lang="en-US" altLang="zh-CN" sz="1800">
              <a:solidFill>
                <a:schemeClr val="tx1"/>
              </a:solidFill>
            </a:endParaRPr>
          </a:p>
        </p:txBody>
      </p:sp>
      <p:sp>
        <p:nvSpPr>
          <p:cNvPr id="73732" name="Text Box 4">
            <a:extLst>
              <a:ext uri="{FF2B5EF4-FFF2-40B4-BE49-F238E27FC236}">
                <a16:creationId xmlns:a16="http://schemas.microsoft.com/office/drawing/2014/main" id="{1D6DDAA6-040A-852C-32D9-7A7DF89C080A}"/>
              </a:ext>
            </a:extLst>
          </p:cNvPr>
          <p:cNvSpPr txBox="1">
            <a:spLocks noChangeArrowheads="1"/>
          </p:cNvSpPr>
          <p:nvPr/>
        </p:nvSpPr>
        <p:spPr bwMode="auto">
          <a:xfrm>
            <a:off x="3791744" y="2781216"/>
            <a:ext cx="4608512" cy="208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生物富集</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Bioconcentration</a:t>
            </a:r>
            <a:endParaRPr lang="en-US" altLang="zh-CN"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生物放大</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Biomagnification</a:t>
            </a: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生物积累</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Bioaccumulation</a:t>
            </a:r>
          </a:p>
        </p:txBody>
      </p:sp>
      <p:sp>
        <p:nvSpPr>
          <p:cNvPr id="2" name="Line 9">
            <a:extLst>
              <a:ext uri="{FF2B5EF4-FFF2-40B4-BE49-F238E27FC236}">
                <a16:creationId xmlns:a16="http://schemas.microsoft.com/office/drawing/2014/main" id="{4BB91FB1-598B-8CF7-38BF-6A7019AA1625}"/>
              </a:ext>
            </a:extLst>
          </p:cNvPr>
          <p:cNvSpPr>
            <a:spLocks noChangeShapeType="1"/>
          </p:cNvSpPr>
          <p:nvPr/>
        </p:nvSpPr>
        <p:spPr bwMode="auto">
          <a:xfrm>
            <a:off x="3863752" y="4149080"/>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19F1E6D9-9209-5FAB-27E0-18FC8268898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341900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subTitle" idx="1"/>
          </p:nvPr>
        </p:nvSpPr>
        <p:spPr>
          <a:xfrm>
            <a:off x="767408" y="1623603"/>
            <a:ext cx="10729192" cy="2661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2900" indent="-342900" algn="l">
              <a:lnSpc>
                <a:spcPct val="130000"/>
              </a:lnSpc>
              <a:spcBef>
                <a:spcPct val="0"/>
              </a:spcBef>
              <a:buClr>
                <a:schemeClr val="tx1"/>
              </a:buClr>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概念</a:t>
            </a:r>
          </a:p>
          <a:p>
            <a:pPr algn="l">
              <a:lnSpc>
                <a:spcPct val="130000"/>
              </a:lnSpc>
              <a:spcBef>
                <a:spcPct val="0"/>
              </a:spcBef>
              <a:spcAft>
                <a:spcPts val="1000"/>
              </a:spcAft>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指在同一食物链上的</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高营养级生物</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，通过</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吞食低营养级</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生物蓄积某种</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元素</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或</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难降解物质</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，使其在机体内的浓度随营养级数提高而增大的现象。</a:t>
            </a:r>
          </a:p>
          <a:p>
            <a:pPr marL="342900" indent="-342900" algn="l">
              <a:lnSpc>
                <a:spcPct val="130000"/>
              </a:lnSpc>
              <a:spcBef>
                <a:spcPts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生物放大的程度用</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生物放大系数</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表示。</a:t>
            </a:r>
          </a:p>
          <a:p>
            <a:pPr marL="342900" indent="-342900" algn="l">
              <a:lnSpc>
                <a:spcPct val="130000"/>
              </a:lnSpc>
              <a:spcBef>
                <a:spcPts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生物放大并不是在所有条件下都能发生。据文献报道，有些物质只能沿食物链传递，不能沿食物链放大；有些物质既不能沿食物链传递</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也不能沿食物链放大。</a:t>
            </a:r>
          </a:p>
        </p:txBody>
      </p:sp>
      <p:grpSp>
        <p:nvGrpSpPr>
          <p:cNvPr id="45061" name="Group 4"/>
          <p:cNvGrpSpPr/>
          <p:nvPr/>
        </p:nvGrpSpPr>
        <p:grpSpPr bwMode="auto">
          <a:xfrm>
            <a:off x="2351584" y="4437112"/>
            <a:ext cx="7489827" cy="938212"/>
            <a:chOff x="385" y="2568"/>
            <a:chExt cx="4718" cy="591"/>
          </a:xfrm>
        </p:grpSpPr>
        <p:sp>
          <p:nvSpPr>
            <p:cNvPr id="45063" name="Text Box 5"/>
            <p:cNvSpPr txBox="1">
              <a:spLocks noChangeArrowheads="1"/>
            </p:cNvSpPr>
            <p:nvPr/>
          </p:nvSpPr>
          <p:spPr bwMode="auto">
            <a:xfrm>
              <a:off x="385" y="2750"/>
              <a:ext cx="390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200">
                  <a:solidFill>
                    <a:schemeClr val="tx1"/>
                  </a:solidFill>
                  <a:latin typeface="Times New Roman" panose="02020603050405020304" pitchFamily="18" charset="0"/>
                </a:rPr>
                <a:t>algae → zooplankton → small fish → big fish</a:t>
              </a:r>
            </a:p>
          </p:txBody>
        </p:sp>
        <p:sp>
          <p:nvSpPr>
            <p:cNvPr id="45064" name="Text Box 6"/>
            <p:cNvSpPr txBox="1">
              <a:spLocks noChangeArrowheads="1"/>
            </p:cNvSpPr>
            <p:nvPr/>
          </p:nvSpPr>
          <p:spPr bwMode="auto">
            <a:xfrm>
              <a:off x="4105" y="2568"/>
              <a:ext cx="998"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200">
                  <a:solidFill>
                    <a:srgbClr val="0033CC"/>
                  </a:solidFill>
                  <a:latin typeface="Times New Roman" panose="02020603050405020304" pitchFamily="18" charset="0"/>
                </a:rPr>
                <a:t>bird</a:t>
              </a:r>
            </a:p>
            <a:p>
              <a:pPr eaLnBrk="1" hangingPunct="1">
                <a:spcBef>
                  <a:spcPct val="50000"/>
                </a:spcBef>
                <a:buClrTx/>
                <a:buSzTx/>
                <a:buFont typeface="Wingdings" panose="05000000000000000000" pitchFamily="2" charset="2"/>
                <a:buNone/>
              </a:pPr>
              <a:r>
                <a:rPr lang="en-US" altLang="zh-CN" sz="2200">
                  <a:solidFill>
                    <a:srgbClr val="0033CC"/>
                  </a:solidFill>
                  <a:latin typeface="Times New Roman" panose="02020603050405020304" pitchFamily="18" charset="0"/>
                </a:rPr>
                <a:t>mankind</a:t>
              </a:r>
            </a:p>
          </p:txBody>
        </p:sp>
        <p:sp>
          <p:nvSpPr>
            <p:cNvPr id="200711" name="Line 7"/>
            <p:cNvSpPr>
              <a:spLocks noChangeShapeType="1"/>
            </p:cNvSpPr>
            <p:nvPr/>
          </p:nvSpPr>
          <p:spPr bwMode="auto">
            <a:xfrm flipV="1">
              <a:off x="3866" y="2754"/>
              <a:ext cx="272" cy="136"/>
            </a:xfrm>
            <a:prstGeom prst="line">
              <a:avLst/>
            </a:prstGeom>
            <a:noFill/>
            <a:ln w="25400">
              <a:solidFill>
                <a:srgbClr val="FF0000"/>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00712" name="Line 8"/>
            <p:cNvSpPr>
              <a:spLocks noChangeShapeType="1"/>
            </p:cNvSpPr>
            <p:nvPr/>
          </p:nvSpPr>
          <p:spPr bwMode="auto">
            <a:xfrm>
              <a:off x="3871" y="2910"/>
              <a:ext cx="272" cy="136"/>
            </a:xfrm>
            <a:prstGeom prst="line">
              <a:avLst/>
            </a:prstGeom>
            <a:noFill/>
            <a:ln w="25400">
              <a:solidFill>
                <a:srgbClr val="FF0000"/>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grpSp>
      <p:sp>
        <p:nvSpPr>
          <p:cNvPr id="45062" name="Oval 9"/>
          <p:cNvSpPr>
            <a:spLocks noChangeArrowheads="1"/>
          </p:cNvSpPr>
          <p:nvPr/>
        </p:nvSpPr>
        <p:spPr bwMode="auto">
          <a:xfrm>
            <a:off x="5726610" y="5363858"/>
            <a:ext cx="2590800" cy="1106487"/>
          </a:xfrm>
          <a:prstGeom prst="ellipse">
            <a:avLst/>
          </a:prstGeom>
          <a:solidFill>
            <a:srgbClr val="808000">
              <a:alpha val="59999"/>
            </a:srgbClr>
          </a:solidFill>
          <a:ln>
            <a:noFill/>
          </a:ln>
          <a:effectLst>
            <a:outerShdw dist="35921" dir="2700000" algn="ctr" rotWithShape="0">
              <a:srgbClr val="FF6600"/>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2200" i="1">
                <a:solidFill>
                  <a:schemeClr val="tx2"/>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ow</a:t>
            </a:r>
            <a:r>
              <a:rPr lang="en-US" altLang="zh-CN" sz="22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&gt;10</a:t>
            </a:r>
            <a:r>
              <a:rPr lang="en-US" altLang="zh-CN" sz="2200" baseline="300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22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~10</a:t>
            </a:r>
            <a:r>
              <a:rPr lang="en-US" altLang="zh-CN" sz="2200" baseline="300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7</a:t>
            </a:r>
          </a:p>
          <a:p>
            <a:pPr algn="ctr" eaLnBrk="1" hangingPunct="1">
              <a:lnSpc>
                <a:spcPct val="130000"/>
              </a:lnSpc>
              <a:spcBef>
                <a:spcPct val="0"/>
              </a:spcBef>
              <a:buClrTx/>
              <a:buSzTx/>
              <a:buFont typeface="Wingdings" panose="05000000000000000000" pitchFamily="2" charset="2"/>
              <a:buNone/>
            </a:pPr>
            <a:r>
              <a:rPr lang="zh-CN" altLang="en-US" sz="2200">
                <a:solidFill>
                  <a:schemeClr val="tx2"/>
                </a:solidFill>
                <a:latin typeface="Times New Roman" panose="02020603050405020304" pitchFamily="18" charset="0"/>
                <a:ea typeface="黑体" panose="02010609060101010101" pitchFamily="49" charset="-122"/>
                <a:cs typeface="Times New Roman" panose="02020603050405020304" pitchFamily="18" charset="0"/>
              </a:rPr>
              <a:t>才易发生</a:t>
            </a:r>
          </a:p>
        </p:txBody>
      </p:sp>
      <p:sp>
        <p:nvSpPr>
          <p:cNvPr id="2" name="Text Box 5">
            <a:extLst>
              <a:ext uri="{FF2B5EF4-FFF2-40B4-BE49-F238E27FC236}">
                <a16:creationId xmlns:a16="http://schemas.microsoft.com/office/drawing/2014/main" id="{9F1493CD-5194-13D8-69D6-F67EA254CF0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018B802-804A-1D41-CAF4-20732395590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29</a:t>
            </a:fld>
            <a:endParaRPr lang="en-US" altLang="zh-CN" sz="1800">
              <a:solidFill>
                <a:schemeClr val="tx1"/>
              </a:solidFill>
            </a:endParaRPr>
          </a:p>
        </p:txBody>
      </p:sp>
      <p:sp>
        <p:nvSpPr>
          <p:cNvPr id="4" name="Rectangle 4">
            <a:extLst>
              <a:ext uri="{FF2B5EF4-FFF2-40B4-BE49-F238E27FC236}">
                <a16:creationId xmlns:a16="http://schemas.microsoft.com/office/drawing/2014/main" id="{B938C5A8-510D-CC82-031E-C79B38EB7EB6}"/>
              </a:ext>
            </a:extLst>
          </p:cNvPr>
          <p:cNvSpPr>
            <a:spLocks noChangeArrowheads="1"/>
          </p:cNvSpPr>
          <p:nvPr/>
        </p:nvSpPr>
        <p:spPr bwMode="auto">
          <a:xfrm>
            <a:off x="623392" y="940898"/>
            <a:ext cx="6336704"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生物放大 </a:t>
            </a:r>
            <a:r>
              <a:rPr lang="en-US" altLang="zh-CN" sz="2400" b="1">
                <a:solidFill>
                  <a:schemeClr val="tx1"/>
                </a:solidFill>
                <a:latin typeface="Times New Roman" panose="02020603050405020304" pitchFamily="18" charset="0"/>
              </a:rPr>
              <a:t>Biomagnification</a:t>
            </a:r>
            <a:endParaRPr lang="zh-CN" altLang="en-US" sz="2400" b="1">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Grp="1" noChangeArrowheads="1"/>
          </p:cNvSpPr>
          <p:nvPr>
            <p:ph type="sldNum" sz="quarter" idx="12"/>
          </p:nvPr>
        </p:nvSpPr>
        <p:spPr>
          <a:xfrm>
            <a:off x="9448800" y="650175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C8D5035B-1031-4804-9D54-7E52224EE2F7}" type="slidenum">
              <a:rPr lang="en-US" altLang="zh-CN" sz="1800">
                <a:solidFill>
                  <a:schemeClr val="tx1"/>
                </a:solidFill>
              </a:rPr>
              <a:t>3</a:t>
            </a:fld>
            <a:endParaRPr lang="en-US" altLang="zh-CN" sz="1800">
              <a:solidFill>
                <a:schemeClr val="tx1"/>
              </a:solidFill>
            </a:endParaRPr>
          </a:p>
        </p:txBody>
      </p:sp>
      <p:sp>
        <p:nvSpPr>
          <p:cNvPr id="11267" name="Text Box 2"/>
          <p:cNvSpPr txBox="1">
            <a:spLocks noChangeArrowheads="1"/>
          </p:cNvSpPr>
          <p:nvPr/>
        </p:nvSpPr>
        <p:spPr bwMode="auto">
          <a:xfrm>
            <a:off x="1055440" y="1938103"/>
            <a:ext cx="10225136" cy="307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eaLnBrk="1" hangingPunct="1">
              <a:lnSpc>
                <a:spcPct val="15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主要介绍污染物质与生物机体之间的相互作用，涉及机体对污染物质的吸收、分布、转化、排泄等过程和污染物质对机体毒性两方面的内容，要求掌握污染物的生物富集、放大和积累；耗氧和有毒有机污染物质的微生物降解；若干元素的微生物转化；微生物对污染物质的转化速率；毒物的毒性、联合作用和致突变、致癌及抑制酶活性等作用；定量构效关系中几种应用的分析方法。要求了解有关重要辅酶的功能；有毒有机污染物质生物转化的类型。</a:t>
            </a:r>
          </a:p>
        </p:txBody>
      </p:sp>
      <p:sp>
        <p:nvSpPr>
          <p:cNvPr id="11268" name="Text Box 3"/>
          <p:cNvSpPr txBox="1">
            <a:spLocks noChangeArrowheads="1"/>
          </p:cNvSpPr>
          <p:nvPr/>
        </p:nvSpPr>
        <p:spPr bwMode="auto">
          <a:xfrm>
            <a:off x="4115593" y="1052736"/>
            <a:ext cx="3960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3000" b="1">
                <a:solidFill>
                  <a:srgbClr val="0090E5"/>
                </a:solidFill>
                <a:latin typeface="微软雅黑" panose="020B0503020204020204" pitchFamily="34" charset="-122"/>
                <a:ea typeface="微软雅黑" panose="020B0503020204020204" pitchFamily="34" charset="-122"/>
              </a:rPr>
              <a:t>内容提要及重点要求</a:t>
            </a: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D1D3-DDB5-FC99-DC74-6C40250CF3D8}"/>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5D935BC-7208-9FC4-59F9-210AEE75B0CC}"/>
              </a:ext>
            </a:extLst>
          </p:cNvPr>
          <p:cNvSpPr>
            <a:spLocks noGrp="1" noRot="1" noChangeArrowheads="1"/>
          </p:cNvSpPr>
          <p:nvPr>
            <p:ph type="ctrTitle"/>
          </p:nvPr>
        </p:nvSpPr>
        <p:spPr>
          <a:xfrm>
            <a:off x="407368" y="1956891"/>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第二节 污染物质的生物富集、放大和积累</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BBCF2C81-6D89-E212-1DF5-CC4A90CA4A0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30</a:t>
            </a:fld>
            <a:endParaRPr lang="en-US" altLang="zh-CN" sz="1800">
              <a:solidFill>
                <a:schemeClr val="tx1"/>
              </a:solidFill>
            </a:endParaRPr>
          </a:p>
        </p:txBody>
      </p:sp>
      <p:sp>
        <p:nvSpPr>
          <p:cNvPr id="73732" name="Text Box 4">
            <a:extLst>
              <a:ext uri="{FF2B5EF4-FFF2-40B4-BE49-F238E27FC236}">
                <a16:creationId xmlns:a16="http://schemas.microsoft.com/office/drawing/2014/main" id="{BEDD8949-B8C8-5ABE-7787-C4B9CB906992}"/>
              </a:ext>
            </a:extLst>
          </p:cNvPr>
          <p:cNvSpPr txBox="1">
            <a:spLocks noChangeArrowheads="1"/>
          </p:cNvSpPr>
          <p:nvPr/>
        </p:nvSpPr>
        <p:spPr bwMode="auto">
          <a:xfrm>
            <a:off x="3791744" y="2781216"/>
            <a:ext cx="4608512" cy="208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生物富集</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Bioconcentration</a:t>
            </a:r>
            <a:endParaRPr lang="en-US" altLang="zh-CN"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生物放大</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rPr>
              <a:t>Biomagnification</a:t>
            </a:r>
          </a:p>
          <a:p>
            <a:pPr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生物积累</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Bioaccumulation</a:t>
            </a:r>
          </a:p>
        </p:txBody>
      </p:sp>
      <p:sp>
        <p:nvSpPr>
          <p:cNvPr id="2" name="Line 9">
            <a:extLst>
              <a:ext uri="{FF2B5EF4-FFF2-40B4-BE49-F238E27FC236}">
                <a16:creationId xmlns:a16="http://schemas.microsoft.com/office/drawing/2014/main" id="{E9D1BB05-E14A-CC03-094C-2199AD5AFD03}"/>
              </a:ext>
            </a:extLst>
          </p:cNvPr>
          <p:cNvSpPr>
            <a:spLocks noChangeShapeType="1"/>
          </p:cNvSpPr>
          <p:nvPr/>
        </p:nvSpPr>
        <p:spPr bwMode="auto">
          <a:xfrm>
            <a:off x="3863752" y="4891845"/>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D69DF331-6C2B-749B-21F2-CDF7AB7EEA5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4259609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type="subTitle" idx="1"/>
          </p:nvPr>
        </p:nvSpPr>
        <p:spPr>
          <a:xfrm>
            <a:off x="767408" y="1772816"/>
            <a:ext cx="10729192" cy="1829002"/>
          </a:xfrm>
        </p:spPr>
        <p:txBody>
          <a:bodyPr>
            <a:normAutofit lnSpcReduction="10000"/>
          </a:bodyPr>
          <a:lstStyle/>
          <a:p>
            <a:pPr marL="342900" indent="-342900" algn="l">
              <a:lnSpc>
                <a:spcPct val="130000"/>
              </a:lnSpc>
              <a:spcBef>
                <a:spcPct val="0"/>
              </a:spcBef>
              <a:buClr>
                <a:schemeClr val="tx1"/>
              </a:buClr>
              <a:buFont typeface="Wingdings" panose="05000000000000000000" pitchFamily="2" charset="2"/>
              <a:buChar char="n"/>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概念</a:t>
            </a:r>
            <a:endParaRPr lang="zh-CN" altLang="en-US" sz="2200">
              <a:solidFill>
                <a:srgbClr val="FFCCFF"/>
              </a:solidFill>
              <a:latin typeface="Times New Roman" panose="02020603050405020304" pitchFamily="18" charset="0"/>
              <a:ea typeface="黑体" panose="02010609060101010101" pitchFamily="49" charset="-122"/>
              <a:cs typeface="Times New Roman" panose="02020603050405020304" pitchFamily="18" charset="0"/>
            </a:endParaRPr>
          </a:p>
          <a:p>
            <a:pPr indent="457200" algn="l">
              <a:lnSpc>
                <a:spcPct val="130000"/>
              </a:lnSpc>
              <a:spcBef>
                <a:spcPct val="0"/>
              </a:spcBef>
              <a:spcAft>
                <a:spcPts val="1000"/>
              </a:spcAft>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指生物从周围环境（水、土壤、大气）和食物链蓄积某种元素或难降解物质，使其在有机体中的浓度超过周围环境中浓度的现象。</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lnSpc>
                <a:spcPct val="130000"/>
              </a:lnSpc>
              <a:spcBef>
                <a:spcPct val="0"/>
              </a:spcBef>
              <a:buClr>
                <a:schemeClr val="tx1"/>
              </a:buClr>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生物放大或生物富集</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是属于生物积累的一种情况。</a:t>
            </a:r>
          </a:p>
        </p:txBody>
      </p:sp>
      <p:sp>
        <p:nvSpPr>
          <p:cNvPr id="2" name="Rectangle 15">
            <a:extLst>
              <a:ext uri="{FF2B5EF4-FFF2-40B4-BE49-F238E27FC236}">
                <a16:creationId xmlns:a16="http://schemas.microsoft.com/office/drawing/2014/main" id="{47A35131-67A5-94E9-FC06-DC0FD682476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31</a:t>
            </a:fld>
            <a:endParaRPr lang="en-US" altLang="zh-CN" sz="1800">
              <a:solidFill>
                <a:schemeClr val="tx1"/>
              </a:solidFill>
            </a:endParaRPr>
          </a:p>
        </p:txBody>
      </p:sp>
      <p:sp>
        <p:nvSpPr>
          <p:cNvPr id="3" name="Text Box 5">
            <a:extLst>
              <a:ext uri="{FF2B5EF4-FFF2-40B4-BE49-F238E27FC236}">
                <a16:creationId xmlns:a16="http://schemas.microsoft.com/office/drawing/2014/main" id="{8EBA97F2-58EA-36EB-87A7-D2D05835282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4">
            <a:extLst>
              <a:ext uri="{FF2B5EF4-FFF2-40B4-BE49-F238E27FC236}">
                <a16:creationId xmlns:a16="http://schemas.microsoft.com/office/drawing/2014/main" id="{B05909C6-6863-BAEA-D775-546EF71B90CC}"/>
              </a:ext>
            </a:extLst>
          </p:cNvPr>
          <p:cNvSpPr>
            <a:spLocks noChangeArrowheads="1"/>
          </p:cNvSpPr>
          <p:nvPr/>
        </p:nvSpPr>
        <p:spPr bwMode="auto">
          <a:xfrm>
            <a:off x="623392" y="940898"/>
            <a:ext cx="6336704"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生物积累 </a:t>
            </a:r>
            <a:r>
              <a:rPr lang="en-US" altLang="zh-CN" sz="2400" b="1">
                <a:solidFill>
                  <a:schemeClr val="tx1"/>
                </a:solidFill>
                <a:latin typeface="Times New Roman" panose="02020603050405020304" pitchFamily="18" charset="0"/>
              </a:rPr>
              <a:t>Bioaccumulation</a:t>
            </a:r>
            <a:endParaRPr lang="zh-CN" altLang="en-US" sz="2400" b="1">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8" name="Rectangle 17"/>
          <p:cNvSpPr>
            <a:spLocks noChangeArrowheads="1"/>
          </p:cNvSpPr>
          <p:nvPr/>
        </p:nvSpPr>
        <p:spPr bwMode="auto">
          <a:xfrm>
            <a:off x="778878" y="1052736"/>
            <a:ext cx="2220778"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Tx/>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生物积累模型</a:t>
            </a:r>
          </a:p>
        </p:txBody>
      </p:sp>
      <p:sp>
        <p:nvSpPr>
          <p:cNvPr id="2" name="Text Box 5">
            <a:extLst>
              <a:ext uri="{FF2B5EF4-FFF2-40B4-BE49-F238E27FC236}">
                <a16:creationId xmlns:a16="http://schemas.microsoft.com/office/drawing/2014/main" id="{BD73F530-E7BD-F945-0ECB-C2A4A4F9B48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E69C322-7B6D-766C-7965-1B7BC2FAADD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32</a:t>
            </a:fld>
            <a:endParaRPr lang="en-US" altLang="zh-CN" sz="1800">
              <a:solidFill>
                <a:schemeClr val="tx1"/>
              </a:solidFill>
            </a:endParaRPr>
          </a:p>
        </p:txBody>
      </p:sp>
      <p:pic>
        <p:nvPicPr>
          <p:cNvPr id="5" name="图片 4">
            <a:extLst>
              <a:ext uri="{FF2B5EF4-FFF2-40B4-BE49-F238E27FC236}">
                <a16:creationId xmlns:a16="http://schemas.microsoft.com/office/drawing/2014/main" id="{10795DB5-8963-7FAF-7937-8E1742112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766664"/>
            <a:ext cx="8880872" cy="4038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DCB162CC-6430-F150-CC6B-95230C6A04E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33</a:t>
            </a:fld>
            <a:endParaRPr lang="en-US" altLang="zh-CN" sz="1800">
              <a:solidFill>
                <a:schemeClr val="tx1"/>
              </a:solidFill>
            </a:endParaRPr>
          </a:p>
        </p:txBody>
      </p:sp>
      <p:sp>
        <p:nvSpPr>
          <p:cNvPr id="3" name="Text Box 5">
            <a:extLst>
              <a:ext uri="{FF2B5EF4-FFF2-40B4-BE49-F238E27FC236}">
                <a16:creationId xmlns:a16="http://schemas.microsoft.com/office/drawing/2014/main" id="{84E0327B-A54C-B337-C0B6-79861D08EAB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9" name="文本框 8">
            <a:extLst>
              <a:ext uri="{FF2B5EF4-FFF2-40B4-BE49-F238E27FC236}">
                <a16:creationId xmlns:a16="http://schemas.microsoft.com/office/drawing/2014/main" id="{A3C2F098-D3F7-BF7F-5B8B-56957DCAB6B2}"/>
              </a:ext>
            </a:extLst>
          </p:cNvPr>
          <p:cNvSpPr txBox="1"/>
          <p:nvPr/>
        </p:nvSpPr>
        <p:spPr>
          <a:xfrm>
            <a:off x="1896597" y="2062009"/>
            <a:ext cx="1031051" cy="430887"/>
          </a:xfrm>
          <a:prstGeom prst="rect">
            <a:avLst/>
          </a:prstGeom>
          <a:noFill/>
        </p:spPr>
        <p:txBody>
          <a:bodyPr wrap="none" rtlCol="0">
            <a:spAutoFit/>
          </a:bodyPr>
          <a:lstStyle/>
          <a:p>
            <a:r>
              <a:rPr lang="zh-CN" altLang="en-US" sz="2200">
                <a:latin typeface="黑体" panose="02010609060101010101" pitchFamily="49" charset="-122"/>
                <a:ea typeface="黑体" panose="02010609060101010101" pitchFamily="49" charset="-122"/>
              </a:rPr>
              <a:t>式中：</a:t>
            </a:r>
          </a:p>
        </p:txBody>
      </p:sp>
      <mc:AlternateContent xmlns:mc="http://schemas.openxmlformats.org/markup-compatibility/2006" xmlns:a14="http://schemas.microsoft.com/office/drawing/2010/main">
        <mc:Choice Requires="a14">
          <p:graphicFrame>
            <p:nvGraphicFramePr>
              <p:cNvPr id="13" name="表格 12">
                <a:extLst>
                  <a:ext uri="{FF2B5EF4-FFF2-40B4-BE49-F238E27FC236}">
                    <a16:creationId xmlns:a16="http://schemas.microsoft.com/office/drawing/2014/main" id="{7E0AC7E3-CF22-3DBE-9B37-4FC73F8BAC4E}"/>
                  </a:ext>
                </a:extLst>
              </p:cNvPr>
              <p:cNvGraphicFramePr>
                <a:graphicFrameLocks noGrp="1"/>
              </p:cNvGraphicFramePr>
              <p:nvPr>
                <p:extLst>
                  <p:ext uri="{D42A27DB-BD31-4B8C-83A1-F6EECF244321}">
                    <p14:modId xmlns:p14="http://schemas.microsoft.com/office/powerpoint/2010/main" val="264301726"/>
                  </p:ext>
                </p:extLst>
              </p:nvPr>
            </p:nvGraphicFramePr>
            <p:xfrm>
              <a:off x="2614918" y="2496148"/>
              <a:ext cx="6984776" cy="3597148"/>
            </p:xfrm>
            <a:graphic>
              <a:graphicData uri="http://schemas.openxmlformats.org/drawingml/2006/table">
                <a:tbl>
                  <a:tblPr/>
                  <a:tblGrid>
                    <a:gridCol w="740958">
                      <a:extLst>
                        <a:ext uri="{9D8B030D-6E8A-4147-A177-3AD203B41FA5}">
                          <a16:colId xmlns:a16="http://schemas.microsoft.com/office/drawing/2014/main" val="20000"/>
                        </a:ext>
                      </a:extLst>
                    </a:gridCol>
                    <a:gridCol w="873659">
                      <a:extLst>
                        <a:ext uri="{9D8B030D-6E8A-4147-A177-3AD203B41FA5}">
                          <a16:colId xmlns:a16="http://schemas.microsoft.com/office/drawing/2014/main" val="20001"/>
                        </a:ext>
                      </a:extLst>
                    </a:gridCol>
                    <a:gridCol w="5370159">
                      <a:extLst>
                        <a:ext uri="{9D8B030D-6E8A-4147-A177-3AD203B41FA5}">
                          <a16:colId xmlns:a16="http://schemas.microsoft.com/office/drawing/2014/main" val="20002"/>
                        </a:ext>
                      </a:extLst>
                    </a:gridCol>
                  </a:tblGrid>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 xmlns:m="http://schemas.openxmlformats.org/officeDocument/2006/math">
                              <m:sSub>
                                <m:sSubPr>
                                  <m:ctrlPr>
                                    <a:rPr lang="pt-BR" altLang="zh-CN" sz="2200" b="0" i="1" smtClean="0">
                                      <a:solidFill>
                                        <a:schemeClr val="tx1"/>
                                      </a:solidFill>
                                      <a:latin typeface="Cambria Math" panose="02040503050406030204" pitchFamily="18" charset="0"/>
                                    </a:rPr>
                                  </m:ctrlPr>
                                </m:sSubPr>
                                <m:e>
                                  <m:r>
                                    <a:rPr lang="en-US" altLang="zh-CN" sz="2200" b="0" i="1" smtClean="0">
                                      <a:solidFill>
                                        <a:schemeClr val="tx1"/>
                                      </a:solidFill>
                                      <a:latin typeface="Cambria Math" panose="02040503050406030204" pitchFamily="18" charset="0"/>
                                    </a:rPr>
                                    <m:t>𝑐</m:t>
                                  </m:r>
                                </m:e>
                                <m:sub>
                                  <m:r>
                                    <a:rPr lang="en-US" altLang="zh-CN" sz="2200" b="0" i="1" smtClean="0">
                                      <a:solidFill>
                                        <a:schemeClr val="tx1"/>
                                      </a:solidFill>
                                      <a:latin typeface="Cambria Math" panose="02040503050406030204" pitchFamily="18" charset="0"/>
                                    </a:rPr>
                                    <m:t>𝑤</m:t>
                                  </m:r>
                                </m:sub>
                              </m:sSub>
                            </m:oMath>
                          </a14:m>
                          <a:r>
                            <a:rPr lang="pt-BR" altLang="zh-CN" sz="2200" b="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生物生存水中某物质浓度；</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 xmlns:m="http://schemas.openxmlformats.org/officeDocument/2006/math">
                              <m:sSub>
                                <m:sSubPr>
                                  <m:ctrlPr>
                                    <a:rPr lang="en-US" altLang="zh-CN" sz="2200" b="0" i="1" smtClean="0">
                                      <a:solidFill>
                                        <a:schemeClr val="tx1"/>
                                      </a:solidFill>
                                      <a:latin typeface="Cambria Math" panose="02040503050406030204" pitchFamily="18" charset="0"/>
                                      <a:ea typeface="Cambria Math" panose="02040503050406030204" pitchFamily="18" charset="0"/>
                                    </a:rPr>
                                  </m:ctrlPr>
                                </m:sSubPr>
                                <m:e>
                                  <m:r>
                                    <a:rPr lang="en-US" altLang="zh-CN" sz="2200" b="0" i="1" smtClean="0">
                                      <a:solidFill>
                                        <a:schemeClr val="tx1"/>
                                      </a:solidFill>
                                      <a:latin typeface="Cambria Math" panose="02040503050406030204" pitchFamily="18" charset="0"/>
                                      <a:ea typeface="Cambria Math" panose="02040503050406030204" pitchFamily="18" charset="0"/>
                                    </a:rPr>
                                    <m:t>𝑐</m:t>
                                  </m:r>
                                </m:e>
                                <m:sub>
                                  <m:r>
                                    <a:rPr lang="en-US" altLang="zh-CN" sz="2200" b="0" i="1" smtClean="0">
                                      <a:solidFill>
                                        <a:schemeClr val="tx1"/>
                                      </a:solidFill>
                                      <a:latin typeface="Cambria Math" panose="02040503050406030204" pitchFamily="18" charset="0"/>
                                      <a:ea typeface="Cambria Math" panose="02040503050406030204" pitchFamily="18" charset="0"/>
                                    </a:rPr>
                                    <m:t>𝑖</m:t>
                                  </m:r>
                                </m:sub>
                              </m:sSub>
                            </m:oMath>
                          </a14:m>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食物链 </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 </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级生物中该物质的浓度；</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pt-BR" altLang="zh-CN" sz="2200" b="0" i="1" smtClean="0">
                                        <a:solidFill>
                                          <a:schemeClr val="tx1"/>
                                        </a:solidFill>
                                        <a:latin typeface="Cambria Math" panose="02040503050406030204" pitchFamily="18" charset="0"/>
                                      </a:rPr>
                                    </m:ctrlPr>
                                  </m:sSubPr>
                                  <m:e>
                                    <m:r>
                                      <a:rPr lang="en-US" altLang="zh-CN" sz="2200" b="0" i="1" smtClean="0">
                                        <a:solidFill>
                                          <a:schemeClr val="tx1"/>
                                        </a:solidFill>
                                        <a:latin typeface="Cambria Math" panose="02040503050406030204" pitchFamily="18" charset="0"/>
                                      </a:rPr>
                                      <m:t>   </m:t>
                                    </m:r>
                                    <m:r>
                                      <a:rPr lang="en-US" altLang="zh-CN" sz="2200" b="0" i="1" smtClean="0">
                                        <a:solidFill>
                                          <a:schemeClr val="tx1"/>
                                        </a:solidFill>
                                        <a:latin typeface="Cambria Math" panose="02040503050406030204" pitchFamily="18" charset="0"/>
                                      </a:rPr>
                                      <m:t>𝑐</m:t>
                                    </m:r>
                                  </m:e>
                                  <m:sub>
                                    <m:r>
                                      <a:rPr lang="en-US" altLang="zh-CN" sz="2200" b="0" i="1" smtClean="0">
                                        <a:solidFill>
                                          <a:schemeClr val="tx1"/>
                                        </a:solidFill>
                                        <a:latin typeface="Cambria Math" panose="02040503050406030204" pitchFamily="18" charset="0"/>
                                      </a:rPr>
                                      <m:t>𝑖</m:t>
                                    </m:r>
                                    <m:r>
                                      <a:rPr lang="en-US" altLang="zh-CN" sz="2200" b="0" i="1" smtClean="0">
                                        <a:solidFill>
                                          <a:schemeClr val="tx1"/>
                                        </a:solidFill>
                                        <a:latin typeface="Cambria Math" panose="02040503050406030204" pitchFamily="18" charset="0"/>
                                      </a:rPr>
                                      <m:t>−1</m:t>
                                    </m:r>
                                  </m:sub>
                                </m:sSub>
                              </m:oMath>
                            </m:oMathPara>
                          </a14:m>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食物链 </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 -1</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级生物中该物质的浓度； </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pt-BR" altLang="zh-CN" sz="2200" b="0" i="1" smtClean="0">
                                        <a:solidFill>
                                          <a:schemeClr val="tx1"/>
                                        </a:solidFill>
                                        <a:latin typeface="Cambria Math" panose="02040503050406030204" pitchFamily="18" charset="0"/>
                                      </a:rPr>
                                    </m:ctrlPr>
                                  </m:sSubPr>
                                  <m:e>
                                    <m:r>
                                      <a:rPr lang="en-US" altLang="zh-CN" sz="2200" b="0" i="1" smtClean="0">
                                        <a:solidFill>
                                          <a:schemeClr val="tx1"/>
                                        </a:solidFill>
                                        <a:latin typeface="Cambria Math" panose="02040503050406030204" pitchFamily="18" charset="0"/>
                                      </a:rPr>
                                      <m:t>𝑊</m:t>
                                    </m:r>
                                  </m:e>
                                  <m:sub>
                                    <m:r>
                                      <a:rPr lang="en-US" altLang="zh-CN" sz="2200" b="0" i="1" smtClean="0">
                                        <a:solidFill>
                                          <a:schemeClr val="tx1"/>
                                        </a:solidFill>
                                        <a:latin typeface="Cambria Math" panose="02040503050406030204" pitchFamily="18" charset="0"/>
                                      </a:rPr>
                                      <m:t>𝑖</m:t>
                                    </m:r>
                                    <m:r>
                                      <a:rPr lang="en-US" altLang="zh-CN" sz="2200" b="0" i="1" smtClean="0">
                                        <a:solidFill>
                                          <a:schemeClr val="tx1"/>
                                        </a:solidFill>
                                        <a:latin typeface="Cambria Math" panose="02040503050406030204" pitchFamily="18" charset="0"/>
                                      </a:rPr>
                                      <m:t>,</m:t>
                                    </m:r>
                                    <m:r>
                                      <a:rPr lang="en-US" altLang="zh-CN" sz="2200" b="0" i="1" smtClean="0">
                                        <a:solidFill>
                                          <a:schemeClr val="tx1"/>
                                        </a:solidFill>
                                        <a:latin typeface="Cambria Math" panose="02040503050406030204" pitchFamily="18" charset="0"/>
                                      </a:rPr>
                                      <m:t>𝑗</m:t>
                                    </m:r>
                                    <m:r>
                                      <a:rPr lang="en-US" altLang="zh-CN" sz="2200" b="0" i="1" smtClean="0">
                                        <a:solidFill>
                                          <a:schemeClr val="tx1"/>
                                        </a:solidFill>
                                        <a:latin typeface="Cambria Math" panose="02040503050406030204" pitchFamily="18" charset="0"/>
                                      </a:rPr>
                                      <m:t>−1</m:t>
                                    </m:r>
                                  </m:sub>
                                </m:sSub>
                              </m:oMath>
                            </m:oMathPara>
                          </a14:m>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摄食率；</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pt-BR" altLang="zh-CN" sz="2200" b="0" i="1" smtClean="0">
                                        <a:solidFill>
                                          <a:schemeClr val="tx1"/>
                                        </a:solidFill>
                                        <a:latin typeface="Cambria Math" panose="02040503050406030204" pitchFamily="18" charset="0"/>
                                      </a:rPr>
                                    </m:ctrlPr>
                                  </m:sSubPr>
                                  <m:e>
                                    <m:r>
                                      <a:rPr lang="en-US" altLang="zh-CN" sz="2200" b="0" i="1" smtClean="0">
                                        <a:solidFill>
                                          <a:schemeClr val="tx1"/>
                                        </a:solidFill>
                                        <a:latin typeface="Cambria Math" panose="02040503050406030204" pitchFamily="18" charset="0"/>
                                      </a:rPr>
                                      <m:t>𝑎</m:t>
                                    </m:r>
                                  </m:e>
                                  <m:sub>
                                    <m:r>
                                      <a:rPr lang="en-US" altLang="zh-CN" sz="2200" b="0" i="1" smtClean="0">
                                        <a:solidFill>
                                          <a:schemeClr val="tx1"/>
                                        </a:solidFill>
                                        <a:latin typeface="Cambria Math" panose="02040503050406030204" pitchFamily="18" charset="0"/>
                                      </a:rPr>
                                      <m:t>𝑖</m:t>
                                    </m:r>
                                    <m:r>
                                      <a:rPr lang="en-US" altLang="zh-CN" sz="2200" b="0" i="1" smtClean="0">
                                        <a:solidFill>
                                          <a:schemeClr val="tx1"/>
                                        </a:solidFill>
                                        <a:latin typeface="Cambria Math" panose="02040503050406030204" pitchFamily="18" charset="0"/>
                                      </a:rPr>
                                      <m:t>,</m:t>
                                    </m:r>
                                    <m:r>
                                      <a:rPr lang="en-US" altLang="zh-CN" sz="2200" b="0" i="1" smtClean="0">
                                        <a:solidFill>
                                          <a:schemeClr val="tx1"/>
                                        </a:solidFill>
                                        <a:latin typeface="Cambria Math" panose="02040503050406030204" pitchFamily="18" charset="0"/>
                                      </a:rPr>
                                      <m:t>𝑗</m:t>
                                    </m:r>
                                    <m:r>
                                      <a:rPr lang="en-US" altLang="zh-CN" sz="2200" b="0" i="1" smtClean="0">
                                        <a:solidFill>
                                          <a:schemeClr val="tx1"/>
                                        </a:solidFill>
                                        <a:latin typeface="Cambria Math" panose="02040503050406030204" pitchFamily="18" charset="0"/>
                                      </a:rPr>
                                      <m:t>−1</m:t>
                                    </m:r>
                                  </m:sub>
                                </m:sSub>
                              </m:oMath>
                            </m:oMathPara>
                          </a14:m>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同化率</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（消化道吸收的能量比率）</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zh-CN" altLang="en-US" sz="2200" b="0" i="1" smtClean="0">
                                        <a:solidFill>
                                          <a:srgbClr val="000000"/>
                                        </a:solidFill>
                                        <a:latin typeface="Cambria Math" panose="02040503050406030204" pitchFamily="18" charset="0"/>
                                      </a:rPr>
                                    </m:ctrlPr>
                                  </m:sSubPr>
                                  <m:e>
                                    <m:r>
                                      <a:rPr lang="zh-CN" altLang="en-US" sz="2200" b="0" i="1" smtClean="0">
                                        <a:solidFill>
                                          <a:srgbClr val="000000"/>
                                        </a:solidFill>
                                        <a:latin typeface="Cambria Math" panose="02040503050406030204" pitchFamily="18" charset="0"/>
                                      </a:rPr>
                                      <m:t>𝑘</m:t>
                                    </m:r>
                                  </m:e>
                                  <m:sub>
                                    <m:sSub>
                                      <m:sSubPr>
                                        <m:ctrlPr>
                                          <a:rPr lang="zh-CN" altLang="en-US" sz="2200" b="0" i="1">
                                            <a:solidFill>
                                              <a:srgbClr val="000000"/>
                                            </a:solidFill>
                                            <a:latin typeface="Cambria Math" panose="02040503050406030204" pitchFamily="18" charset="0"/>
                                          </a:rPr>
                                        </m:ctrlPr>
                                      </m:sSubPr>
                                      <m:e>
                                        <m:r>
                                          <m:rPr>
                                            <m:sty m:val="p"/>
                                          </m:rPr>
                                          <a:rPr lang="zh-CN" altLang="en-US" sz="2200" b="0" smtClean="0">
                                            <a:solidFill>
                                              <a:srgbClr val="000000"/>
                                            </a:solidFill>
                                            <a:latin typeface="Cambria Math" panose="02040503050406030204" pitchFamily="18" charset="0"/>
                                          </a:rPr>
                                          <m:t>a</m:t>
                                        </m:r>
                                      </m:e>
                                      <m:sub>
                                        <m:r>
                                          <a:rPr lang="zh-CN" altLang="en-US" sz="2200" b="0" i="1" smtClean="0">
                                            <a:solidFill>
                                              <a:srgbClr val="000000"/>
                                            </a:solidFill>
                                            <a:latin typeface="Cambria Math" panose="02040503050406030204" pitchFamily="18" charset="0"/>
                                          </a:rPr>
                                          <m:t>𝑖</m:t>
                                        </m:r>
                                      </m:sub>
                                    </m:sSub>
                                  </m:sub>
                                </m:sSub>
                              </m:oMath>
                            </m:oMathPara>
                          </a14:m>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级生物对该物质的吸收速率常数；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en-US" altLang="zh-CN" sz="2200" b="0" i="1" smtClean="0">
                                        <a:solidFill>
                                          <a:schemeClr val="tx1"/>
                                        </a:solidFill>
                                        <a:latin typeface="Cambria Math" panose="02040503050406030204" pitchFamily="18" charset="0"/>
                                        <a:ea typeface="Cambria Math" panose="02040503050406030204" pitchFamily="18" charset="0"/>
                                      </a:rPr>
                                    </m:ctrlPr>
                                  </m:sSubPr>
                                  <m:e>
                                    <m:r>
                                      <a:rPr lang="en-US" altLang="zh-CN" sz="2200" b="0" i="1" smtClean="0">
                                        <a:solidFill>
                                          <a:schemeClr val="tx1"/>
                                        </a:solidFill>
                                        <a:latin typeface="Cambria Math" panose="02040503050406030204" pitchFamily="18" charset="0"/>
                                        <a:ea typeface="Cambria Math" panose="02040503050406030204" pitchFamily="18" charset="0"/>
                                      </a:rPr>
                                      <m:t>𝑘</m:t>
                                    </m:r>
                                  </m:e>
                                  <m:sub>
                                    <m:sSub>
                                      <m:sSubPr>
                                        <m:ctrlPr>
                                          <a:rPr lang="en-US" altLang="zh-CN" sz="2200" b="0" i="1" smtClean="0">
                                            <a:solidFill>
                                              <a:schemeClr val="tx1"/>
                                            </a:solidFill>
                                            <a:latin typeface="Cambria Math" panose="02040503050406030204" pitchFamily="18" charset="0"/>
                                            <a:ea typeface="Cambria Math" panose="02040503050406030204" pitchFamily="18" charset="0"/>
                                          </a:rPr>
                                        </m:ctrlPr>
                                      </m:sSubPr>
                                      <m:e>
                                        <m:r>
                                          <a:rPr lang="en-US" altLang="zh-CN" sz="2200" b="0" i="1" smtClean="0">
                                            <a:solidFill>
                                              <a:schemeClr val="tx1"/>
                                            </a:solidFill>
                                            <a:latin typeface="Cambria Math" panose="02040503050406030204" pitchFamily="18" charset="0"/>
                                            <a:ea typeface="Cambria Math" panose="02040503050406030204" pitchFamily="18" charset="0"/>
                                          </a:rPr>
                                          <m:t>𝑒</m:t>
                                        </m:r>
                                      </m:e>
                                      <m:sub>
                                        <m:r>
                                          <a:rPr lang="en-US" altLang="zh-CN" sz="2200" b="0" i="1" smtClean="0">
                                            <a:solidFill>
                                              <a:schemeClr val="tx1"/>
                                            </a:solidFill>
                                            <a:latin typeface="Cambria Math" panose="02040503050406030204" pitchFamily="18" charset="0"/>
                                            <a:ea typeface="Cambria Math" panose="02040503050406030204" pitchFamily="18" charset="0"/>
                                          </a:rPr>
                                          <m:t>𝑖</m:t>
                                        </m:r>
                                      </m:sub>
                                    </m:sSub>
                                  </m:sub>
                                </m:sSub>
                              </m:oMath>
                            </m:oMathPara>
                          </a14:m>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级生物中该物质的消除速率常数；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5575">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tabLst/>
                          </a:pPr>
                          <a14:m>
                            <m:oMathPara xmlns:m="http://schemas.openxmlformats.org/officeDocument/2006/math">
                              <m:oMathParaPr>
                                <m:jc m:val="right"/>
                              </m:oMathParaPr>
                              <m:oMath xmlns:m="http://schemas.openxmlformats.org/officeDocument/2006/math">
                                <m:sSub>
                                  <m:sSubPr>
                                    <m:ctrlPr>
                                      <a:rPr lang="zh-CN" altLang="en-US" sz="2200" b="0" i="1" smtClean="0">
                                        <a:solidFill>
                                          <a:srgbClr val="000000"/>
                                        </a:solidFill>
                                        <a:latin typeface="Cambria Math" panose="02040503050406030204" pitchFamily="18" charset="0"/>
                                      </a:rPr>
                                    </m:ctrlPr>
                                  </m:sSubPr>
                                  <m:e>
                                    <m:r>
                                      <a:rPr lang="zh-CN" altLang="en-US" sz="2200" b="0" i="1" smtClean="0">
                                        <a:solidFill>
                                          <a:srgbClr val="000000"/>
                                        </a:solidFill>
                                        <a:latin typeface="Cambria Math" panose="02040503050406030204" pitchFamily="18" charset="0"/>
                                      </a:rPr>
                                      <m:t>𝑘</m:t>
                                    </m:r>
                                  </m:e>
                                  <m:sub>
                                    <m:sSub>
                                      <m:sSubPr>
                                        <m:ctrlPr>
                                          <a:rPr lang="zh-CN" altLang="en-US" sz="2200" b="0" i="1">
                                            <a:solidFill>
                                              <a:srgbClr val="000000"/>
                                            </a:solidFill>
                                            <a:latin typeface="Cambria Math" panose="02040503050406030204" pitchFamily="18" charset="0"/>
                                          </a:rPr>
                                        </m:ctrlPr>
                                      </m:sSubPr>
                                      <m:e>
                                        <m:r>
                                          <m:rPr>
                                            <m:sty m:val="p"/>
                                          </m:rPr>
                                          <a:rPr lang="zh-CN" altLang="en-US" sz="2200" b="0" smtClean="0">
                                            <a:solidFill>
                                              <a:srgbClr val="000000"/>
                                            </a:solidFill>
                                            <a:latin typeface="Cambria Math" panose="02040503050406030204" pitchFamily="18" charset="0"/>
                                          </a:rPr>
                                          <m:t>g</m:t>
                                        </m:r>
                                      </m:e>
                                      <m:sub>
                                        <m:r>
                                          <a:rPr lang="zh-CN" altLang="en-US" sz="2200" b="0" i="1" smtClean="0">
                                            <a:solidFill>
                                              <a:srgbClr val="000000"/>
                                            </a:solidFill>
                                            <a:latin typeface="Cambria Math" panose="02040503050406030204" pitchFamily="18" charset="0"/>
                                          </a:rPr>
                                          <m:t>𝑖</m:t>
                                        </m:r>
                                      </m:sub>
                                    </m:sSub>
                                  </m:sub>
                                </m:sSub>
                              </m:oMath>
                            </m:oMathPara>
                          </a14:m>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级生物的生长速率常数。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mc:Choice>
        <mc:Fallback xmlns="">
          <p:graphicFrame>
            <p:nvGraphicFramePr>
              <p:cNvPr id="13" name="表格 12">
                <a:extLst>
                  <a:ext uri="{FF2B5EF4-FFF2-40B4-BE49-F238E27FC236}">
                    <a16:creationId xmlns:a16="http://schemas.microsoft.com/office/drawing/2014/main" id="{7E0AC7E3-CF22-3DBE-9B37-4FC73F8BAC4E}"/>
                  </a:ext>
                </a:extLst>
              </p:cNvPr>
              <p:cNvGraphicFramePr>
                <a:graphicFrameLocks noGrp="1"/>
              </p:cNvGraphicFramePr>
              <p:nvPr>
                <p:extLst>
                  <p:ext uri="{D42A27DB-BD31-4B8C-83A1-F6EECF244321}">
                    <p14:modId xmlns:p14="http://schemas.microsoft.com/office/powerpoint/2010/main" val="264301726"/>
                  </p:ext>
                </p:extLst>
              </p:nvPr>
            </p:nvGraphicFramePr>
            <p:xfrm>
              <a:off x="2614918" y="2496148"/>
              <a:ext cx="6984776" cy="3597148"/>
            </p:xfrm>
            <a:graphic>
              <a:graphicData uri="http://schemas.openxmlformats.org/drawingml/2006/table">
                <a:tbl>
                  <a:tblPr/>
                  <a:tblGrid>
                    <a:gridCol w="740958">
                      <a:extLst>
                        <a:ext uri="{9D8B030D-6E8A-4147-A177-3AD203B41FA5}">
                          <a16:colId xmlns:a16="http://schemas.microsoft.com/office/drawing/2014/main" val="20000"/>
                        </a:ext>
                      </a:extLst>
                    </a:gridCol>
                    <a:gridCol w="873659">
                      <a:extLst>
                        <a:ext uri="{9D8B030D-6E8A-4147-A177-3AD203B41FA5}">
                          <a16:colId xmlns:a16="http://schemas.microsoft.com/office/drawing/2014/main" val="20001"/>
                        </a:ext>
                      </a:extLst>
                    </a:gridCol>
                    <a:gridCol w="5370159">
                      <a:extLst>
                        <a:ext uri="{9D8B030D-6E8A-4147-A177-3AD203B41FA5}">
                          <a16:colId xmlns:a16="http://schemas.microsoft.com/office/drawing/2014/main" val="20002"/>
                        </a:ext>
                      </a:extLst>
                    </a:gridCol>
                  </a:tblGrid>
                  <a:tr h="392430">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12500" r="-840164" b="-845313"/>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生物生存水中某物质浓度；</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430">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110769" r="-840164" b="-732308"/>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食物链 </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 </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级生物中该物质的浓度；</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864">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190278" r="-840164" b="-561111"/>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食物链 </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 -1</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级生物中该物质的浓度； </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0789">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271429" r="-840164" b="-424675"/>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摄食率；</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789">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371429" r="-840164" b="-324675"/>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同化率</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（消化道吸收的能量比率）</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8282">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459494" r="-840164" b="-216456"/>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级生物对该物质的吸收速率常数；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8282">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566667" r="-840164" b="-119231"/>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级生物中该物质的消除速率常数；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8282">
                    <a:tc>
                      <a:txBody>
                        <a:bodyPr/>
                        <a:lstStyle/>
                        <a:p>
                          <a:endParaRPr lang="zh-CN"/>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2"/>
                          <a:stretch>
                            <a:fillRect t="-658228" r="-840164" b="-17722"/>
                          </a:stretch>
                        </a:blip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a:t>
                          </a: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级生物的生长速率常数。</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mc:Fallback>
      </mc:AlternateContent>
      <mc:AlternateContent xmlns:mc="http://schemas.openxmlformats.org/markup-compatibility/2006" xmlns:a14="http://schemas.microsoft.com/office/drawing/2010/main">
        <mc:Choice Requires="a14">
          <p:sp>
            <p:nvSpPr>
              <p:cNvPr id="17" name="Object 4">
                <a:extLst>
                  <a:ext uri="{FF2B5EF4-FFF2-40B4-BE49-F238E27FC236}">
                    <a16:creationId xmlns:a16="http://schemas.microsoft.com/office/drawing/2014/main" id="{7EACC40D-4E57-18B9-19F8-6D07C138A2AE}"/>
                  </a:ext>
                </a:extLst>
              </p:cNvPr>
              <p:cNvSpPr txBox="1"/>
              <p:nvPr/>
            </p:nvSpPr>
            <p:spPr bwMode="auto">
              <a:xfrm>
                <a:off x="2991854" y="1125177"/>
                <a:ext cx="6208291" cy="63982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zh-CN" altLang="en-US" sz="2200" i="1">
                              <a:solidFill>
                                <a:srgbClr val="000000"/>
                              </a:solidFill>
                              <a:latin typeface="Cambria Math" panose="02040503050406030204" pitchFamily="18" charset="0"/>
                            </a:rPr>
                          </m:ctrlPr>
                        </m:fPr>
                        <m:num>
                          <m:r>
                            <m:rPr>
                              <m:sty m:val="p"/>
                            </m:rPr>
                            <a:rPr lang="zh-CN" altLang="en-US" sz="2200" i="0">
                              <a:solidFill>
                                <a:srgbClr val="000000"/>
                              </a:solidFill>
                              <a:latin typeface="Cambria Math" panose="02040503050406030204" pitchFamily="18" charset="0"/>
                            </a:rPr>
                            <m:t>d</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𝑐</m:t>
                              </m:r>
                            </m:e>
                            <m:sub>
                              <m:r>
                                <a:rPr lang="zh-CN" altLang="en-US" sz="2200" i="1">
                                  <a:solidFill>
                                    <a:srgbClr val="000000"/>
                                  </a:solidFill>
                                  <a:latin typeface="Cambria Math" panose="02040503050406030204" pitchFamily="18" charset="0"/>
                                </a:rPr>
                                <m:t>𝑖</m:t>
                              </m:r>
                            </m:sub>
                          </m:sSub>
                        </m:num>
                        <m:den>
                          <m:r>
                            <m:rPr>
                              <m:sty m:val="p"/>
                            </m:rPr>
                            <a:rPr lang="zh-CN" altLang="en-US" sz="2200" i="0">
                              <a:solidFill>
                                <a:srgbClr val="000000"/>
                              </a:solidFill>
                              <a:latin typeface="Cambria Math" panose="02040503050406030204" pitchFamily="18" charset="0"/>
                            </a:rPr>
                            <m:t>d</m:t>
                          </m:r>
                          <m:r>
                            <a:rPr lang="zh-CN" altLang="en-US" sz="2200" i="1">
                              <a:solidFill>
                                <a:srgbClr val="000000"/>
                              </a:solidFill>
                              <a:latin typeface="Cambria Math" panose="02040503050406030204" pitchFamily="18" charset="0"/>
                            </a:rPr>
                            <m:t>𝑡</m:t>
                          </m:r>
                        </m:den>
                      </m:f>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i="0">
                                  <a:solidFill>
                                    <a:srgbClr val="000000"/>
                                  </a:solidFill>
                                  <a:latin typeface="Cambria Math" panose="02040503050406030204" pitchFamily="18" charset="0"/>
                                </a:rPr>
                                <m:t>a</m:t>
                              </m:r>
                            </m:e>
                            <m:sub>
                              <m:r>
                                <a:rPr lang="zh-CN" altLang="en-US" sz="2200" i="1">
                                  <a:solidFill>
                                    <a:srgbClr val="000000"/>
                                  </a:solidFill>
                                  <a:latin typeface="Cambria Math" panose="02040503050406030204" pitchFamily="18" charset="0"/>
                                </a:rPr>
                                <m:t>𝑖</m:t>
                              </m:r>
                            </m:sub>
                          </m:sSub>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𝑐</m:t>
                          </m:r>
                        </m:e>
                        <m:sub>
                          <m:r>
                            <a:rPr lang="zh-CN" altLang="en-US" sz="2200" i="1">
                              <a:solidFill>
                                <a:srgbClr val="000000"/>
                              </a:solidFill>
                              <a:latin typeface="Cambria Math" panose="02040503050406030204" pitchFamily="18" charset="0"/>
                            </a:rPr>
                            <m:t>𝑤</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𝛼</m:t>
                          </m:r>
                        </m:e>
                        <m:sub>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𝑊</m:t>
                          </m:r>
                        </m:e>
                        <m:sub>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𝑐</m:t>
                          </m:r>
                        </m:e>
                        <m:sub>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d>
                        <m:dPr>
                          <m:ctrlPr>
                            <a:rPr lang="zh-CN" altLang="en-US" sz="2200" i="1">
                              <a:solidFill>
                                <a:srgbClr val="000000"/>
                              </a:solidFill>
                              <a:latin typeface="Cambria Math" panose="02040503050406030204" pitchFamily="18" charset="0"/>
                            </a:rPr>
                          </m:ctrlPr>
                        </m:dPr>
                        <m:e>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i="0">
                                      <a:solidFill>
                                        <a:srgbClr val="000000"/>
                                      </a:solidFill>
                                      <a:latin typeface="Cambria Math" panose="02040503050406030204" pitchFamily="18" charset="0"/>
                                    </a:rPr>
                                    <m:t>e</m:t>
                                  </m:r>
                                </m:e>
                                <m:sub>
                                  <m:r>
                                    <a:rPr lang="zh-CN" altLang="en-US" sz="2200" i="1">
                                      <a:solidFill>
                                        <a:srgbClr val="000000"/>
                                      </a:solidFill>
                                      <a:latin typeface="Cambria Math" panose="02040503050406030204" pitchFamily="18" charset="0"/>
                                    </a:rPr>
                                    <m:t>𝑖</m:t>
                                  </m:r>
                                </m:sub>
                              </m:sSub>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i="0">
                                      <a:solidFill>
                                        <a:srgbClr val="000000"/>
                                      </a:solidFill>
                                      <a:latin typeface="Cambria Math" panose="02040503050406030204" pitchFamily="18" charset="0"/>
                                    </a:rPr>
                                    <m:t>g</m:t>
                                  </m:r>
                                </m:e>
                                <m:sub>
                                  <m:r>
                                    <a:rPr lang="zh-CN" altLang="en-US" sz="2200" i="1">
                                      <a:solidFill>
                                        <a:srgbClr val="000000"/>
                                      </a:solidFill>
                                      <a:latin typeface="Cambria Math" panose="02040503050406030204" pitchFamily="18" charset="0"/>
                                    </a:rPr>
                                    <m:t>𝑖</m:t>
                                  </m:r>
                                </m:sub>
                              </m:sSub>
                            </m:sub>
                          </m:sSub>
                        </m:e>
                      </m:d>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𝑐</m:t>
                          </m:r>
                        </m:e>
                        <m:sub>
                          <m:r>
                            <a:rPr lang="zh-CN" altLang="en-US" sz="2200" i="1">
                              <a:solidFill>
                                <a:srgbClr val="000000"/>
                              </a:solidFill>
                              <a:latin typeface="Cambria Math" panose="02040503050406030204" pitchFamily="18" charset="0"/>
                            </a:rPr>
                            <m:t>𝑖</m:t>
                          </m:r>
                        </m:sub>
                      </m:sSub>
                    </m:oMath>
                  </m:oMathPara>
                </a14:m>
                <a:endParaRPr lang="zh-CN" altLang="en-US" sz="2200"/>
              </a:p>
            </p:txBody>
          </p:sp>
        </mc:Choice>
        <mc:Fallback xmlns="">
          <p:sp>
            <p:nvSpPr>
              <p:cNvPr id="17" name="Object 4">
                <a:extLst>
                  <a:ext uri="{FF2B5EF4-FFF2-40B4-BE49-F238E27FC236}">
                    <a16:creationId xmlns:a16="http://schemas.microsoft.com/office/drawing/2014/main" id="{7EACC40D-4E57-18B9-19F8-6D07C138A2AE}"/>
                  </a:ext>
                </a:extLst>
              </p:cNvPr>
              <p:cNvSpPr txBox="1">
                <a:spLocks noRot="1" noChangeAspect="1" noMove="1" noResize="1" noEditPoints="1" noAdjustHandles="1" noChangeArrowheads="1" noChangeShapeType="1" noTextEdit="1"/>
              </p:cNvSpPr>
              <p:nvPr/>
            </p:nvSpPr>
            <p:spPr bwMode="auto">
              <a:xfrm>
                <a:off x="2991854" y="1125177"/>
                <a:ext cx="6208291" cy="639823"/>
              </a:xfrm>
              <a:prstGeom prst="rect">
                <a:avLst/>
              </a:prstGeom>
              <a:blipFill>
                <a:blip r:embed="rId3"/>
                <a:stretch>
                  <a:fillRect b="-6667"/>
                </a:stretch>
              </a:blipFill>
              <a:ln>
                <a:noFill/>
              </a:ln>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5"/>
          <p:cNvSpPr txBox="1">
            <a:spLocks noChangeArrowheads="1"/>
          </p:cNvSpPr>
          <p:nvPr/>
        </p:nvSpPr>
        <p:spPr bwMode="auto">
          <a:xfrm>
            <a:off x="944562" y="2077820"/>
            <a:ext cx="6696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当生物积累达到平衡时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上式变换为：</a:t>
            </a:r>
          </a:p>
        </p:txBody>
      </p:sp>
      <mc:AlternateContent xmlns:mc="http://schemas.openxmlformats.org/markup-compatibility/2006" xmlns:a14="http://schemas.microsoft.com/office/drawing/2010/main">
        <mc:Choice Requires="a14">
          <p:sp>
            <p:nvSpPr>
              <p:cNvPr id="51205" name="Object 6"/>
              <p:cNvSpPr txBox="1"/>
              <p:nvPr/>
            </p:nvSpPr>
            <p:spPr bwMode="auto">
              <a:xfrm>
                <a:off x="983432" y="2658003"/>
                <a:ext cx="5256584" cy="7445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sub>
                      </m:sSub>
                      <m:r>
                        <a:rPr lang="zh-CN" altLang="en-US" sz="2200" b="0" i="1">
                          <a:solidFill>
                            <a:srgbClr val="000000"/>
                          </a:solidFill>
                          <a:latin typeface="Cambria Math" panose="02040503050406030204" pitchFamily="18" charset="0"/>
                        </a:rPr>
                        <m:t>=</m:t>
                      </m:r>
                      <m:d>
                        <m:dPr>
                          <m:ctrlPr>
                            <a:rPr lang="zh-CN" altLang="en-US" sz="2200" i="1">
                              <a:solidFill>
                                <a:srgbClr val="000000"/>
                              </a:solidFill>
                              <a:latin typeface="Cambria Math" panose="02040503050406030204" pitchFamily="18" charset="0"/>
                            </a:rPr>
                          </m:ctrlPr>
                        </m:dPr>
                        <m:e>
                          <m:f>
                            <m:fPr>
                              <m:ctrlPr>
                                <a:rPr lang="zh-CN" altLang="en-US" sz="2200" i="1">
                                  <a:solidFill>
                                    <a:srgbClr val="000000"/>
                                  </a:solidFill>
                                  <a:latin typeface="Cambria Math" panose="02040503050406030204" pitchFamily="18" charset="0"/>
                                </a:rPr>
                              </m:ctrlPr>
                            </m:fPr>
                            <m:num>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a</m:t>
                                      </m:r>
                                    </m:e>
                                    <m:sub>
                                      <m:r>
                                        <a:rPr lang="zh-CN" altLang="en-US" sz="2200" b="0" i="1">
                                          <a:solidFill>
                                            <a:srgbClr val="000000"/>
                                          </a:solidFill>
                                          <a:latin typeface="Cambria Math" panose="02040503050406030204" pitchFamily="18" charset="0"/>
                                        </a:rPr>
                                        <m:t>𝑖</m:t>
                                      </m:r>
                                    </m:sub>
                                  </m:sSub>
                                </m:sub>
                              </m:sSub>
                            </m:num>
                            <m:den>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e</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g</m:t>
                                      </m:r>
                                    </m:e>
                                    <m:sub>
                                      <m:r>
                                        <a:rPr lang="zh-CN" altLang="en-US" sz="2200" b="0" i="1">
                                          <a:solidFill>
                                            <a:srgbClr val="000000"/>
                                          </a:solidFill>
                                          <a:latin typeface="Cambria Math" panose="02040503050406030204" pitchFamily="18" charset="0"/>
                                        </a:rPr>
                                        <m:t>𝑖</m:t>
                                      </m:r>
                                    </m:sub>
                                  </m:sSub>
                                </m:sub>
                              </m:sSub>
                            </m:den>
                          </m:f>
                        </m:e>
                      </m:d>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𝑤</m:t>
                          </m:r>
                        </m:sub>
                      </m:sSub>
                      <m:r>
                        <a:rPr lang="zh-CN" altLang="en-US" sz="2200" b="0" i="1">
                          <a:solidFill>
                            <a:srgbClr val="000000"/>
                          </a:solidFill>
                          <a:latin typeface="Cambria Math" panose="02040503050406030204" pitchFamily="18" charset="0"/>
                        </a:rPr>
                        <m:t>+</m:t>
                      </m:r>
                      <m:d>
                        <m:dPr>
                          <m:ctrlPr>
                            <a:rPr lang="zh-CN" altLang="en-US" sz="2200" i="1">
                              <a:solidFill>
                                <a:srgbClr val="000000"/>
                              </a:solidFill>
                              <a:latin typeface="Cambria Math" panose="02040503050406030204" pitchFamily="18" charset="0"/>
                            </a:rPr>
                          </m:ctrlPr>
                        </m:dPr>
                        <m:e>
                          <m:f>
                            <m:fPr>
                              <m:ctrlPr>
                                <a:rPr lang="zh-CN" altLang="en-US" sz="2200" i="1">
                                  <a:solidFill>
                                    <a:srgbClr val="000000"/>
                                  </a:solidFill>
                                  <a:latin typeface="Cambria Math" panose="02040503050406030204" pitchFamily="18" charset="0"/>
                                </a:rPr>
                              </m:ctrlPr>
                            </m:fPr>
                            <m:num>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𝛼</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𝑊</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num>
                            <m:den>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e</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g</m:t>
                                      </m:r>
                                    </m:e>
                                    <m:sub>
                                      <m:r>
                                        <a:rPr lang="zh-CN" altLang="en-US" sz="2200" b="0" i="1">
                                          <a:solidFill>
                                            <a:srgbClr val="000000"/>
                                          </a:solidFill>
                                          <a:latin typeface="Cambria Math" panose="02040503050406030204" pitchFamily="18" charset="0"/>
                                        </a:rPr>
                                        <m:t>𝑖</m:t>
                                      </m:r>
                                    </m:sub>
                                  </m:sSub>
                                </m:sub>
                              </m:sSub>
                            </m:den>
                          </m:f>
                        </m:e>
                      </m:d>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oMath>
                  </m:oMathPara>
                </a14:m>
                <a:endParaRPr lang="zh-CN" altLang="en-US" sz="2200">
                  <a:latin typeface="Times New Roman" panose="02020603050405020304" pitchFamily="18" charset="0"/>
                  <a:cs typeface="Times New Roman" panose="02020603050405020304" pitchFamily="18" charset="0"/>
                </a:endParaRPr>
              </a:p>
            </p:txBody>
          </p:sp>
        </mc:Choice>
        <mc:Fallback xmlns="">
          <p:sp>
            <p:nvSpPr>
              <p:cNvPr id="51205" name="Object 6"/>
              <p:cNvSpPr txBox="1">
                <a:spLocks noRot="1" noChangeAspect="1" noMove="1" noResize="1" noEditPoints="1" noAdjustHandles="1" noChangeArrowheads="1" noChangeShapeType="1" noTextEdit="1"/>
              </p:cNvSpPr>
              <p:nvPr/>
            </p:nvSpPr>
            <p:spPr bwMode="auto">
              <a:xfrm>
                <a:off x="983432" y="2658003"/>
                <a:ext cx="5256584" cy="744538"/>
              </a:xfrm>
              <a:prstGeom prst="rect">
                <a:avLst/>
              </a:prstGeom>
              <a:blipFill>
                <a:blip r:embed="rId2"/>
                <a:stretch>
                  <a:fillRect b="-9836"/>
                </a:stretch>
              </a:blipFill>
              <a:ln>
                <a:noFill/>
              </a:ln>
            </p:spPr>
            <p:txBody>
              <a:bodyPr/>
              <a:lstStyle/>
              <a:p>
                <a:r>
                  <a:rPr lang="zh-CN" altLang="en-US">
                    <a:noFill/>
                  </a:rPr>
                  <a:t> </a:t>
                </a:r>
              </a:p>
            </p:txBody>
          </p:sp>
        </mc:Fallback>
      </mc:AlternateContent>
      <p:sp>
        <p:nvSpPr>
          <p:cNvPr id="51207" name="Rectangle 8"/>
          <p:cNvSpPr>
            <a:spLocks noChangeArrowheads="1"/>
          </p:cNvSpPr>
          <p:nvPr/>
        </p:nvSpPr>
        <p:spPr bwMode="auto">
          <a:xfrm>
            <a:off x="997237" y="4865826"/>
            <a:ext cx="4876802" cy="9252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上式反映相应的生物富集和生物放大在生物积累达到平衡时贡献的大小。</a:t>
            </a:r>
          </a:p>
        </p:txBody>
      </p:sp>
      <mc:AlternateContent xmlns:mc="http://schemas.openxmlformats.org/markup-compatibility/2006" xmlns:a14="http://schemas.microsoft.com/office/drawing/2010/main">
        <mc:Choice Requires="a14">
          <p:sp>
            <p:nvSpPr>
              <p:cNvPr id="51208" name="Object 9"/>
              <p:cNvSpPr txBox="1"/>
              <p:nvPr/>
            </p:nvSpPr>
            <p:spPr bwMode="auto">
              <a:xfrm>
                <a:off x="6813061" y="4994098"/>
                <a:ext cx="2736303" cy="744539"/>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zh-CN" altLang="en-US" sz="2200" i="1">
                              <a:solidFill>
                                <a:srgbClr val="000000"/>
                              </a:solidFill>
                              <a:latin typeface="Cambria Math" panose="02040503050406030204" pitchFamily="18" charset="0"/>
                            </a:rPr>
                          </m:ctrlPr>
                        </m:fPr>
                        <m:num>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φ</m:t>
                                  </m:r>
                                </m:e>
                                <m:sub>
                                  <m:r>
                                    <a:rPr lang="zh-CN" altLang="en-US" sz="2200" b="0" i="1">
                                      <a:solidFill>
                                        <a:srgbClr val="000000"/>
                                      </a:solidFill>
                                      <a:latin typeface="Cambria Math" panose="02040503050406030204" pitchFamily="18" charset="0"/>
                                    </a:rPr>
                                    <m:t>𝑖</m:t>
                                  </m:r>
                                </m:sub>
                              </m:sSub>
                            </m:sub>
                          </m:sSub>
                        </m:num>
                        <m:den>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den>
                      </m:f>
                      <m:r>
                        <a:rPr lang="zh-CN" altLang="en-US" sz="2200" b="0" i="1">
                          <a:solidFill>
                            <a:srgbClr val="000000"/>
                          </a:solidFill>
                          <a:latin typeface="Cambria Math" panose="02040503050406030204" pitchFamily="18" charset="0"/>
                        </a:rPr>
                        <m:t>=</m:t>
                      </m:r>
                      <m:f>
                        <m:fPr>
                          <m:ctrlPr>
                            <a:rPr lang="zh-CN" altLang="en-US" sz="2200" i="1">
                              <a:solidFill>
                                <a:srgbClr val="000000"/>
                              </a:solidFill>
                              <a:latin typeface="Cambria Math" panose="02040503050406030204" pitchFamily="18" charset="0"/>
                            </a:rPr>
                          </m:ctrlPr>
                        </m:fPr>
                        <m:num>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𝛼</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𝑊</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num>
                        <m:den>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e</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g</m:t>
                                  </m:r>
                                </m:e>
                                <m:sub>
                                  <m:r>
                                    <a:rPr lang="zh-CN" altLang="en-US" sz="2200" b="0" i="1">
                                      <a:solidFill>
                                        <a:srgbClr val="000000"/>
                                      </a:solidFill>
                                      <a:latin typeface="Cambria Math" panose="02040503050406030204" pitchFamily="18" charset="0"/>
                                    </a:rPr>
                                    <m:t>𝑖</m:t>
                                  </m:r>
                                </m:sub>
                              </m:sSub>
                            </m:sub>
                          </m:sSub>
                        </m:den>
                      </m:f>
                    </m:oMath>
                  </m:oMathPara>
                </a14:m>
                <a:endParaRPr lang="zh-CN" altLang="en-US" sz="2200"/>
              </a:p>
            </p:txBody>
          </p:sp>
        </mc:Choice>
        <mc:Fallback xmlns="">
          <p:sp>
            <p:nvSpPr>
              <p:cNvPr id="51208" name="Object 9"/>
              <p:cNvSpPr txBox="1">
                <a:spLocks noRot="1" noChangeAspect="1" noMove="1" noResize="1" noEditPoints="1" noAdjustHandles="1" noChangeArrowheads="1" noChangeShapeType="1" noTextEdit="1"/>
              </p:cNvSpPr>
              <p:nvPr/>
            </p:nvSpPr>
            <p:spPr bwMode="auto">
              <a:xfrm>
                <a:off x="6813061" y="4994098"/>
                <a:ext cx="2736303" cy="744539"/>
              </a:xfrm>
              <a:prstGeom prst="rect">
                <a:avLst/>
              </a:prstGeom>
              <a:blipFill>
                <a:blip r:embed="rId3"/>
                <a:stretch>
                  <a:fillRect b="-5738"/>
                </a:stretch>
              </a:blipFill>
              <a:ln>
                <a:noFill/>
              </a:ln>
            </p:spPr>
            <p:txBody>
              <a:bodyPr/>
              <a:lstStyle/>
              <a:p>
                <a:r>
                  <a:rPr lang="zh-CN" altLang="en-US">
                    <a:noFill/>
                  </a:rPr>
                  <a:t> </a:t>
                </a:r>
              </a:p>
            </p:txBody>
          </p:sp>
        </mc:Fallback>
      </mc:AlternateContent>
      <p:sp>
        <p:nvSpPr>
          <p:cNvPr id="51209" name="Text Box 10"/>
          <p:cNvSpPr txBox="1">
            <a:spLocks noChangeArrowheads="1"/>
          </p:cNvSpPr>
          <p:nvPr/>
        </p:nvSpPr>
        <p:spPr bwMode="auto">
          <a:xfrm>
            <a:off x="954641" y="3645024"/>
            <a:ext cx="273630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从</a:t>
            </a:r>
            <a:r>
              <a:rPr lang="zh-CN" altLang="en-US" sz="2200">
                <a:solidFill>
                  <a:srgbClr val="0033CC"/>
                </a:solidFill>
                <a:latin typeface="黑体" panose="02010609060101010101" pitchFamily="49" charset="-122"/>
                <a:ea typeface="黑体" panose="02010609060101010101" pitchFamily="49" charset="-122"/>
              </a:rPr>
              <a:t>水</a:t>
            </a:r>
            <a:r>
              <a:rPr lang="zh-CN" altLang="en-US" sz="2200">
                <a:solidFill>
                  <a:schemeClr val="tx1"/>
                </a:solidFill>
                <a:latin typeface="黑体" panose="02010609060101010101" pitchFamily="49" charset="-122"/>
                <a:ea typeface="黑体" panose="02010609060101010101" pitchFamily="49" charset="-122"/>
              </a:rPr>
              <a:t>中积累污染物量</a:t>
            </a:r>
          </a:p>
        </p:txBody>
      </p:sp>
      <p:sp>
        <p:nvSpPr>
          <p:cNvPr id="51210" name="Text Box 11"/>
          <p:cNvSpPr txBox="1">
            <a:spLocks noChangeArrowheads="1"/>
          </p:cNvSpPr>
          <p:nvPr/>
        </p:nvSpPr>
        <p:spPr bwMode="auto">
          <a:xfrm>
            <a:off x="3793594" y="3645024"/>
            <a:ext cx="3022486"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从</a:t>
            </a:r>
            <a:r>
              <a:rPr lang="zh-CN" altLang="en-US" sz="2200">
                <a:solidFill>
                  <a:srgbClr val="0033CC"/>
                </a:solidFill>
                <a:latin typeface="黑体" panose="02010609060101010101" pitchFamily="49" charset="-122"/>
                <a:ea typeface="黑体" panose="02010609060101010101" pitchFamily="49" charset="-122"/>
              </a:rPr>
              <a:t>食物</a:t>
            </a:r>
            <a:r>
              <a:rPr lang="zh-CN" altLang="en-US" sz="2200">
                <a:solidFill>
                  <a:schemeClr val="tx1"/>
                </a:solidFill>
                <a:latin typeface="黑体" panose="02010609060101010101" pitchFamily="49" charset="-122"/>
                <a:ea typeface="黑体" panose="02010609060101010101" pitchFamily="49" charset="-122"/>
              </a:rPr>
              <a:t>中积累污染物量</a:t>
            </a:r>
          </a:p>
        </p:txBody>
      </p:sp>
      <p:sp>
        <p:nvSpPr>
          <p:cNvPr id="51211" name="文本框 1"/>
          <p:cNvSpPr txBox="1">
            <a:spLocks noChangeArrowheads="1"/>
          </p:cNvSpPr>
          <p:nvPr/>
        </p:nvSpPr>
        <p:spPr bwMode="auto">
          <a:xfrm>
            <a:off x="8753344" y="4234377"/>
            <a:ext cx="2880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18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大于</a:t>
            </a:r>
            <a:r>
              <a:rPr lang="en-US" altLang="zh-CN" sz="18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时才有生物放大</a:t>
            </a:r>
          </a:p>
        </p:txBody>
      </p:sp>
      <p:cxnSp>
        <p:nvCxnSpPr>
          <p:cNvPr id="51212" name="直接箭头连接符 3"/>
          <p:cNvCxnSpPr>
            <a:cxnSpLocks noChangeShapeType="1"/>
          </p:cNvCxnSpPr>
          <p:nvPr/>
        </p:nvCxnSpPr>
        <p:spPr bwMode="auto">
          <a:xfrm flipH="1">
            <a:off x="8901069" y="4634541"/>
            <a:ext cx="144463" cy="328612"/>
          </a:xfrm>
          <a:prstGeom prst="straightConnector1">
            <a:avLst/>
          </a:prstGeom>
          <a:ln>
            <a:solidFill>
              <a:srgbClr val="0033CC"/>
            </a:solidFill>
            <a:tailEnd type="triangle"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
        <p:nvSpPr>
          <p:cNvPr id="2" name="Text Box 5">
            <a:extLst>
              <a:ext uri="{FF2B5EF4-FFF2-40B4-BE49-F238E27FC236}">
                <a16:creationId xmlns:a16="http://schemas.microsoft.com/office/drawing/2014/main" id="{C793B7BC-7CD9-9269-3E6F-C9F38D069C7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33EB9DDE-4B53-5702-5A60-38107FC58D9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34</a:t>
            </a:fld>
            <a:endParaRPr lang="en-US" altLang="zh-CN" sz="1800">
              <a:solidFill>
                <a:schemeClr val="tx1"/>
              </a:solidFill>
            </a:endParaRPr>
          </a:p>
        </p:txBody>
      </p:sp>
      <mc:AlternateContent xmlns:mc="http://schemas.openxmlformats.org/markup-compatibility/2006" xmlns:a14="http://schemas.microsoft.com/office/drawing/2010/main">
        <mc:Choice Requires="a14">
          <p:sp>
            <p:nvSpPr>
              <p:cNvPr id="7" name="Object 7">
                <a:extLst>
                  <a:ext uri="{FF2B5EF4-FFF2-40B4-BE49-F238E27FC236}">
                    <a16:creationId xmlns:a16="http://schemas.microsoft.com/office/drawing/2014/main" id="{4F1CF053-825C-F531-8EEB-95ADE37C3B93}"/>
                  </a:ext>
                </a:extLst>
              </p:cNvPr>
              <p:cNvSpPr txBox="1"/>
              <p:nvPr/>
            </p:nvSpPr>
            <p:spPr bwMode="auto">
              <a:xfrm>
                <a:off x="983432" y="4268859"/>
                <a:ext cx="2071687" cy="404019"/>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w</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φ</m:t>
                              </m:r>
                            </m:e>
                            <m:sub>
                              <m:r>
                                <a:rPr lang="zh-CN" altLang="en-US" sz="2200" b="0" i="1">
                                  <a:solidFill>
                                    <a:srgbClr val="000000"/>
                                  </a:solidFill>
                                  <a:latin typeface="Cambria Math" panose="02040503050406030204" pitchFamily="18" charset="0"/>
                                </a:rPr>
                                <m:t>𝑖</m:t>
                              </m:r>
                            </m:sub>
                          </m:sSub>
                        </m:sub>
                      </m:sSub>
                    </m:oMath>
                  </m:oMathPara>
                </a14:m>
                <a:endParaRPr lang="zh-CN" altLang="en-US" sz="2200"/>
              </a:p>
            </p:txBody>
          </p:sp>
        </mc:Choice>
        <mc:Fallback xmlns="">
          <p:sp>
            <p:nvSpPr>
              <p:cNvPr id="7" name="Object 7">
                <a:extLst>
                  <a:ext uri="{FF2B5EF4-FFF2-40B4-BE49-F238E27FC236}">
                    <a16:creationId xmlns:a16="http://schemas.microsoft.com/office/drawing/2014/main" id="{4F1CF053-825C-F531-8EEB-95ADE37C3B93}"/>
                  </a:ext>
                </a:extLst>
              </p:cNvPr>
              <p:cNvSpPr txBox="1">
                <a:spLocks noRot="1" noChangeAspect="1" noMove="1" noResize="1" noEditPoints="1" noAdjustHandles="1" noChangeArrowheads="1" noChangeShapeType="1" noTextEdit="1"/>
              </p:cNvSpPr>
              <p:nvPr/>
            </p:nvSpPr>
            <p:spPr bwMode="auto">
              <a:xfrm>
                <a:off x="983432" y="4268859"/>
                <a:ext cx="2071687" cy="404019"/>
              </a:xfrm>
              <a:prstGeom prst="rect">
                <a:avLst/>
              </a:prstGeom>
              <a:blipFill>
                <a:blip r:embed="rId4"/>
                <a:stretch>
                  <a:fillRect b="-19403"/>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bject 4">
                <a:extLst>
                  <a:ext uri="{FF2B5EF4-FFF2-40B4-BE49-F238E27FC236}">
                    <a16:creationId xmlns:a16="http://schemas.microsoft.com/office/drawing/2014/main" id="{9A425092-F633-6858-ACC4-A61566C636ED}"/>
                  </a:ext>
                </a:extLst>
              </p:cNvPr>
              <p:cNvSpPr txBox="1"/>
              <p:nvPr/>
            </p:nvSpPr>
            <p:spPr bwMode="auto">
              <a:xfrm>
                <a:off x="965703" y="913414"/>
                <a:ext cx="6208291" cy="63982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zh-CN" altLang="en-US" sz="2200" i="1">
                              <a:solidFill>
                                <a:srgbClr val="000000"/>
                              </a:solidFill>
                              <a:latin typeface="Cambria Math" panose="02040503050406030204" pitchFamily="18" charset="0"/>
                            </a:rPr>
                          </m:ctrlPr>
                        </m:fPr>
                        <m:num>
                          <m:r>
                            <m:rPr>
                              <m:sty m:val="p"/>
                            </m:rPr>
                            <a:rPr lang="zh-CN" altLang="en-US" sz="2200" b="0" i="0">
                              <a:solidFill>
                                <a:srgbClr val="000000"/>
                              </a:solidFill>
                              <a:latin typeface="Cambria Math" panose="02040503050406030204" pitchFamily="18" charset="0"/>
                            </a:rPr>
                            <m:t>d</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sub>
                          </m:sSub>
                        </m:num>
                        <m:den>
                          <m:r>
                            <m:rPr>
                              <m:sty m:val="p"/>
                            </m:rPr>
                            <a:rPr lang="zh-CN" altLang="en-US" sz="2200" b="0" i="0">
                              <a:solidFill>
                                <a:srgbClr val="000000"/>
                              </a:solidFill>
                              <a:latin typeface="Cambria Math" panose="02040503050406030204" pitchFamily="18" charset="0"/>
                            </a:rPr>
                            <m:t>d</m:t>
                          </m:r>
                          <m:r>
                            <a:rPr lang="zh-CN" altLang="en-US" sz="2200" b="0" i="1">
                              <a:solidFill>
                                <a:srgbClr val="000000"/>
                              </a:solidFill>
                              <a:latin typeface="Cambria Math" panose="02040503050406030204" pitchFamily="18" charset="0"/>
                            </a:rPr>
                            <m:t>𝑡</m:t>
                          </m:r>
                        </m:den>
                      </m:f>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a</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𝑤</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𝛼</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𝑊</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m:t>
                          </m:r>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r>
                            <a:rPr lang="zh-CN" altLang="en-US" sz="2200" b="0" i="1">
                              <a:solidFill>
                                <a:srgbClr val="000000"/>
                              </a:solidFill>
                              <a:latin typeface="Cambria Math" panose="02040503050406030204" pitchFamily="18" charset="0"/>
                            </a:rPr>
                            <m:t>−1</m:t>
                          </m:r>
                        </m:sub>
                      </m:sSub>
                      <m:r>
                        <a:rPr lang="zh-CN" altLang="en-US" sz="2200" b="0" i="1">
                          <a:solidFill>
                            <a:srgbClr val="000000"/>
                          </a:solidFill>
                          <a:latin typeface="Cambria Math" panose="02040503050406030204" pitchFamily="18" charset="0"/>
                        </a:rPr>
                        <m:t>−</m:t>
                      </m:r>
                      <m:d>
                        <m:dPr>
                          <m:ctrlPr>
                            <a:rPr lang="zh-CN" altLang="en-US" sz="2200" i="1">
                              <a:solidFill>
                                <a:srgbClr val="000000"/>
                              </a:solidFill>
                              <a:latin typeface="Cambria Math" panose="02040503050406030204" pitchFamily="18" charset="0"/>
                            </a:rPr>
                          </m:ctrlPr>
                        </m:dPr>
                        <m:e>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e</m:t>
                                  </m:r>
                                </m:e>
                                <m:sub>
                                  <m:r>
                                    <a:rPr lang="zh-CN" altLang="en-US" sz="2200" b="0" i="1">
                                      <a:solidFill>
                                        <a:srgbClr val="000000"/>
                                      </a:solidFill>
                                      <a:latin typeface="Cambria Math" panose="02040503050406030204" pitchFamily="18" charset="0"/>
                                    </a:rPr>
                                    <m:t>𝑖</m:t>
                                  </m:r>
                                </m:sub>
                              </m:sSub>
                            </m:sub>
                          </m:sSub>
                          <m:r>
                            <a:rPr lang="zh-CN" altLang="en-US" sz="2200" b="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𝑘</m:t>
                              </m:r>
                            </m:e>
                            <m:sub>
                              <m:sSub>
                                <m:sSubPr>
                                  <m:ctrlPr>
                                    <a:rPr lang="zh-CN" altLang="en-US" sz="2200" i="1">
                                      <a:solidFill>
                                        <a:srgbClr val="000000"/>
                                      </a:solidFill>
                                      <a:latin typeface="Cambria Math" panose="02040503050406030204" pitchFamily="18" charset="0"/>
                                    </a:rPr>
                                  </m:ctrlPr>
                                </m:sSubPr>
                                <m:e>
                                  <m:r>
                                    <m:rPr>
                                      <m:sty m:val="p"/>
                                    </m:rPr>
                                    <a:rPr lang="zh-CN" altLang="en-US" sz="2200" b="0" i="0">
                                      <a:solidFill>
                                        <a:srgbClr val="000000"/>
                                      </a:solidFill>
                                      <a:latin typeface="Cambria Math" panose="02040503050406030204" pitchFamily="18" charset="0"/>
                                    </a:rPr>
                                    <m:t>g</m:t>
                                  </m:r>
                                </m:e>
                                <m:sub>
                                  <m:r>
                                    <a:rPr lang="zh-CN" altLang="en-US" sz="2200" b="0" i="1">
                                      <a:solidFill>
                                        <a:srgbClr val="000000"/>
                                      </a:solidFill>
                                      <a:latin typeface="Cambria Math" panose="02040503050406030204" pitchFamily="18" charset="0"/>
                                    </a:rPr>
                                    <m:t>𝑖</m:t>
                                  </m:r>
                                </m:sub>
                              </m:sSub>
                            </m:sub>
                          </m:sSub>
                        </m:e>
                      </m:d>
                      <m:sSub>
                        <m:sSubPr>
                          <m:ctrlPr>
                            <a:rPr lang="zh-CN" altLang="en-US" sz="2200" i="1">
                              <a:solidFill>
                                <a:srgbClr val="000000"/>
                              </a:solidFill>
                              <a:latin typeface="Cambria Math" panose="02040503050406030204" pitchFamily="18" charset="0"/>
                            </a:rPr>
                          </m:ctrlPr>
                        </m:sSubPr>
                        <m:e>
                          <m:r>
                            <a:rPr lang="zh-CN" altLang="en-US" sz="2200" b="0" i="1">
                              <a:solidFill>
                                <a:srgbClr val="000000"/>
                              </a:solidFill>
                              <a:latin typeface="Cambria Math" panose="02040503050406030204" pitchFamily="18" charset="0"/>
                            </a:rPr>
                            <m:t>𝑐</m:t>
                          </m:r>
                        </m:e>
                        <m:sub>
                          <m:r>
                            <a:rPr lang="zh-CN" altLang="en-US" sz="2200" b="0" i="1">
                              <a:solidFill>
                                <a:srgbClr val="000000"/>
                              </a:solidFill>
                              <a:latin typeface="Cambria Math" panose="02040503050406030204" pitchFamily="18" charset="0"/>
                            </a:rPr>
                            <m:t>𝑖</m:t>
                          </m:r>
                        </m:sub>
                      </m:sSub>
                    </m:oMath>
                  </m:oMathPara>
                </a14:m>
                <a:endParaRPr lang="zh-CN" altLang="en-US" sz="2200"/>
              </a:p>
            </p:txBody>
          </p:sp>
        </mc:Choice>
        <mc:Fallback xmlns="">
          <p:sp>
            <p:nvSpPr>
              <p:cNvPr id="12" name="Object 4">
                <a:extLst>
                  <a:ext uri="{FF2B5EF4-FFF2-40B4-BE49-F238E27FC236}">
                    <a16:creationId xmlns:a16="http://schemas.microsoft.com/office/drawing/2014/main" id="{9A425092-F633-6858-ACC4-A61566C636ED}"/>
                  </a:ext>
                </a:extLst>
              </p:cNvPr>
              <p:cNvSpPr txBox="1">
                <a:spLocks noRot="1" noChangeAspect="1" noMove="1" noResize="1" noEditPoints="1" noAdjustHandles="1" noChangeArrowheads="1" noChangeShapeType="1" noTextEdit="1"/>
              </p:cNvSpPr>
              <p:nvPr/>
            </p:nvSpPr>
            <p:spPr bwMode="auto">
              <a:xfrm>
                <a:off x="965703" y="913414"/>
                <a:ext cx="6208291" cy="639823"/>
              </a:xfrm>
              <a:prstGeom prst="rect">
                <a:avLst/>
              </a:prstGeom>
              <a:blipFill>
                <a:blip r:embed="rId5"/>
                <a:stretch>
                  <a:fillRect b="-6667"/>
                </a:stretch>
              </a:blipFill>
              <a:ln>
                <a:noFill/>
              </a:ln>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D14D-A07C-FB69-AB0A-91AC53840FCE}"/>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8E1D7B5E-36FD-2859-D634-986156BA0D1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35FB1992-6E00-2C6B-162D-0EE47E7F558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35</a:t>
            </a:fld>
            <a:endParaRPr lang="en-US" altLang="zh-CN" sz="1800">
              <a:solidFill>
                <a:schemeClr val="tx1"/>
              </a:solidFill>
            </a:endParaRPr>
          </a:p>
        </p:txBody>
      </p:sp>
      <p:graphicFrame>
        <p:nvGraphicFramePr>
          <p:cNvPr id="52253" name="Object 31">
            <a:extLst>
              <a:ext uri="{FF2B5EF4-FFF2-40B4-BE49-F238E27FC236}">
                <a16:creationId xmlns:a16="http://schemas.microsoft.com/office/drawing/2014/main" id="{8CAD5588-03EC-AE7F-82BA-3308B6EE5102}"/>
              </a:ext>
            </a:extLst>
          </p:cNvPr>
          <p:cNvGraphicFramePr>
            <a:graphicFrameLocks noChangeAspect="1"/>
          </p:cNvGraphicFramePr>
          <p:nvPr>
            <p:extLst>
              <p:ext uri="{D42A27DB-BD31-4B8C-83A1-F6EECF244321}">
                <p14:modId xmlns:p14="http://schemas.microsoft.com/office/powerpoint/2010/main" val="2152256674"/>
              </p:ext>
            </p:extLst>
          </p:nvPr>
        </p:nvGraphicFramePr>
        <p:xfrm>
          <a:off x="3534950" y="4588537"/>
          <a:ext cx="2109787" cy="2060575"/>
        </p:xfrm>
        <a:graphic>
          <a:graphicData uri="http://schemas.openxmlformats.org/presentationml/2006/ole">
            <mc:AlternateContent xmlns:mc="http://schemas.openxmlformats.org/markup-compatibility/2006">
              <mc:Choice xmlns:v="urn:schemas-microsoft-com:vml" Requires="v">
                <p:oleObj r:id="rId2" imgW="3111500" imgH="3111500" progId="">
                  <p:embed/>
                </p:oleObj>
              </mc:Choice>
              <mc:Fallback>
                <p:oleObj r:id="rId2" imgW="3111500" imgH="3111500" progId="">
                  <p:embed/>
                  <p:pic>
                    <p:nvPicPr>
                      <p:cNvPr id="52253" name="Object 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4950" y="4588537"/>
                        <a:ext cx="21097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2228" name="Object 4">
                <a:extLst>
                  <a:ext uri="{FF2B5EF4-FFF2-40B4-BE49-F238E27FC236}">
                    <a16:creationId xmlns:a16="http://schemas.microsoft.com/office/drawing/2014/main" id="{2F1B1132-542D-AA0E-30DC-682208701FEC}"/>
                  </a:ext>
                </a:extLst>
              </p:cNvPr>
              <p:cNvSpPr txBox="1"/>
              <p:nvPr/>
            </p:nvSpPr>
            <p:spPr bwMode="auto">
              <a:xfrm>
                <a:off x="8582442" y="1203887"/>
                <a:ext cx="2036763" cy="715962"/>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BM</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F</m:t>
                          </m:r>
                        </m:e>
                        <m:sub>
                          <m:r>
                            <a:rPr lang="zh-CN" altLang="en-US" b="0" i="1">
                              <a:solidFill>
                                <a:srgbClr val="000000"/>
                              </a:solidFill>
                              <a:latin typeface="Cambria Math" panose="02040503050406030204" pitchFamily="18" charset="0"/>
                            </a:rPr>
                            <m:t>𝑖</m:t>
                          </m:r>
                        </m:sub>
                      </m:sSub>
                      <m:r>
                        <a:rPr lang="zh-CN" altLang="en-US" b="0"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a:rPr lang="zh-CN" altLang="en-US" b="0" i="1">
                                  <a:solidFill>
                                    <a:srgbClr val="000000"/>
                                  </a:solidFill>
                                  <a:latin typeface="Cambria Math" panose="02040503050406030204" pitchFamily="18" charset="0"/>
                                </a:rPr>
                                <m:t>𝑐</m:t>
                              </m:r>
                            </m:e>
                            <m:sub>
                              <m:r>
                                <m:rPr>
                                  <m:nor/>
                                </m:rPr>
                                <a:rPr lang="zh-CN" altLang="en-US" i="0">
                                  <a:solidFill>
                                    <a:srgbClr val="000000"/>
                                  </a:solidFill>
                                  <a:latin typeface="Cambria Math" panose="02040503050406030204" pitchFamily="18" charset="0"/>
                                </a:rPr>
                                <m:t>iorganism</m:t>
                              </m:r>
                            </m:sub>
                          </m:sSub>
                        </m:num>
                        <m:den>
                          <m:sSub>
                            <m:sSubPr>
                              <m:ctrlPr>
                                <a:rPr lang="zh-CN" altLang="en-US" i="1">
                                  <a:solidFill>
                                    <a:srgbClr val="000000"/>
                                  </a:solidFill>
                                  <a:latin typeface="Cambria Math" panose="02040503050406030204" pitchFamily="18" charset="0"/>
                                </a:rPr>
                              </m:ctrlPr>
                            </m:sSubPr>
                            <m:e>
                              <m:r>
                                <a:rPr lang="zh-CN" altLang="en-US" b="0" i="1">
                                  <a:solidFill>
                                    <a:srgbClr val="000000"/>
                                  </a:solidFill>
                                  <a:latin typeface="Cambria Math" panose="02040503050406030204" pitchFamily="18" charset="0"/>
                                </a:rPr>
                                <m:t>𝑐</m:t>
                              </m:r>
                            </m:e>
                            <m:sub>
                              <m:r>
                                <m:rPr>
                                  <m:nor/>
                                </m:rPr>
                                <a:rPr lang="zh-CN" altLang="en-US" i="0">
                                  <a:solidFill>
                                    <a:srgbClr val="000000"/>
                                  </a:solidFill>
                                  <a:latin typeface="Cambria Math" panose="02040503050406030204" pitchFamily="18" charset="0"/>
                                </a:rPr>
                                <m:t>idiet</m:t>
                              </m:r>
                            </m:sub>
                          </m:sSub>
                        </m:den>
                      </m:f>
                    </m:oMath>
                  </m:oMathPara>
                </a14:m>
                <a:endParaRPr lang="zh-CN" altLang="en-US"/>
              </a:p>
            </p:txBody>
          </p:sp>
        </mc:Choice>
        <mc:Fallback xmlns="">
          <p:sp>
            <p:nvSpPr>
              <p:cNvPr id="52228" name="Object 4">
                <a:extLst>
                  <a:ext uri="{FF2B5EF4-FFF2-40B4-BE49-F238E27FC236}">
                    <a16:creationId xmlns:a16="http://schemas.microsoft.com/office/drawing/2014/main" id="{2F1B1132-542D-AA0E-30DC-682208701FEC}"/>
                  </a:ext>
                </a:extLst>
              </p:cNvPr>
              <p:cNvSpPr txBox="1">
                <a:spLocks noRot="1" noChangeAspect="1" noMove="1" noResize="1" noEditPoints="1" noAdjustHandles="1" noChangeArrowheads="1" noChangeShapeType="1" noTextEdit="1"/>
              </p:cNvSpPr>
              <p:nvPr/>
            </p:nvSpPr>
            <p:spPr bwMode="auto">
              <a:xfrm>
                <a:off x="8582442" y="1203887"/>
                <a:ext cx="2036763" cy="715962"/>
              </a:xfrm>
              <a:prstGeom prst="rect">
                <a:avLst/>
              </a:prstGeom>
              <a:blipFill>
                <a:blip r:embed="rId4"/>
                <a:stretch>
                  <a:fillRect/>
                </a:stretch>
              </a:blipFill>
              <a:ln>
                <a:noFill/>
              </a:ln>
            </p:spPr>
            <p:txBody>
              <a:bodyPr/>
              <a:lstStyle/>
              <a:p>
                <a:r>
                  <a:rPr lang="zh-CN" altLang="en-US">
                    <a:noFill/>
                  </a:rPr>
                  <a:t> </a:t>
                </a:r>
              </a:p>
            </p:txBody>
          </p:sp>
        </mc:Fallback>
      </mc:AlternateContent>
      <p:sp>
        <p:nvSpPr>
          <p:cNvPr id="52229" name="Text Box 5">
            <a:extLst>
              <a:ext uri="{FF2B5EF4-FFF2-40B4-BE49-F238E27FC236}">
                <a16:creationId xmlns:a16="http://schemas.microsoft.com/office/drawing/2014/main" id="{59AE8567-E0C0-26D5-AC38-39DBF594F19E}"/>
              </a:ext>
            </a:extLst>
          </p:cNvPr>
          <p:cNvSpPr txBox="1">
            <a:spLocks noChangeArrowheads="1"/>
          </p:cNvSpPr>
          <p:nvPr/>
        </p:nvSpPr>
        <p:spPr bwMode="auto">
          <a:xfrm>
            <a:off x="8819782" y="729841"/>
            <a:ext cx="157637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rgbClr val="FF0000"/>
                </a:solidFill>
                <a:latin typeface="黑体" panose="02010609060101010101" pitchFamily="49" charset="-122"/>
                <a:ea typeface="黑体" panose="02010609060101010101" pitchFamily="49" charset="-122"/>
              </a:rPr>
              <a:t>生物放大因子</a:t>
            </a:r>
          </a:p>
        </p:txBody>
      </p:sp>
      <p:pic>
        <p:nvPicPr>
          <p:cNvPr id="52230" name="Picture 8" descr="KF3A0TU42F_205">
            <a:hlinkClick r:id="rId5"/>
            <a:extLst>
              <a:ext uri="{FF2B5EF4-FFF2-40B4-BE49-F238E27FC236}">
                <a16:creationId xmlns:a16="http://schemas.microsoft.com/office/drawing/2014/main" id="{D6B95DD4-3C86-2EA1-B4ED-31EF52160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1055" y="3507449"/>
            <a:ext cx="9159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descr="未标题-2">
            <a:extLst>
              <a:ext uri="{FF2B5EF4-FFF2-40B4-BE49-F238E27FC236}">
                <a16:creationId xmlns:a16="http://schemas.microsoft.com/office/drawing/2014/main" id="{0FB5E160-7518-8D92-A176-392BF0C39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9816" y="4445662"/>
            <a:ext cx="336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0" descr="3">
            <a:extLst>
              <a:ext uri="{FF2B5EF4-FFF2-40B4-BE49-F238E27FC236}">
                <a16:creationId xmlns:a16="http://schemas.microsoft.com/office/drawing/2014/main" id="{B45C3D71-E006-C140-6A94-76FF273CC2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9816" y="5517224"/>
            <a:ext cx="4651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1" descr="4">
            <a:extLst>
              <a:ext uri="{FF2B5EF4-FFF2-40B4-BE49-F238E27FC236}">
                <a16:creationId xmlns:a16="http://schemas.microsoft.com/office/drawing/2014/main" id="{63BE5C82-E227-D7F4-1CEE-0D5EEDA47E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9642" y="2627975"/>
            <a:ext cx="568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2">
            <a:extLst>
              <a:ext uri="{FF2B5EF4-FFF2-40B4-BE49-F238E27FC236}">
                <a16:creationId xmlns:a16="http://schemas.microsoft.com/office/drawing/2014/main" id="{254B70B2-444A-76A2-564D-DA10F1340F1D}"/>
              </a:ext>
            </a:extLst>
          </p:cNvPr>
          <p:cNvSpPr txBox="1">
            <a:spLocks noChangeArrowheads="1"/>
          </p:cNvSpPr>
          <p:nvPr/>
        </p:nvSpPr>
        <p:spPr bwMode="auto">
          <a:xfrm>
            <a:off x="8528467" y="3172487"/>
            <a:ext cx="17302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哺乳动物</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生物</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2235" name="Text Box 13">
            <a:extLst>
              <a:ext uri="{FF2B5EF4-FFF2-40B4-BE49-F238E27FC236}">
                <a16:creationId xmlns:a16="http://schemas.microsoft.com/office/drawing/2014/main" id="{E280C989-95CD-EDFA-9C86-C4BB35687F0A}"/>
              </a:ext>
            </a:extLst>
          </p:cNvPr>
          <p:cNvSpPr txBox="1">
            <a:spLocks noChangeArrowheads="1"/>
          </p:cNvSpPr>
          <p:nvPr/>
        </p:nvSpPr>
        <p:spPr bwMode="auto">
          <a:xfrm>
            <a:off x="8528467" y="4113875"/>
            <a:ext cx="17302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鱼</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生物、饵料</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2236" name="Text Box 14">
            <a:extLst>
              <a:ext uri="{FF2B5EF4-FFF2-40B4-BE49-F238E27FC236}">
                <a16:creationId xmlns:a16="http://schemas.microsoft.com/office/drawing/2014/main" id="{5E52DB04-69FA-8753-F2C8-DC7C7CDD75AC}"/>
              </a:ext>
            </a:extLst>
          </p:cNvPr>
          <p:cNvSpPr txBox="1">
            <a:spLocks noChangeArrowheads="1"/>
          </p:cNvSpPr>
          <p:nvPr/>
        </p:nvSpPr>
        <p:spPr bwMode="auto">
          <a:xfrm>
            <a:off x="8677286" y="4958424"/>
            <a:ext cx="149782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浮游动物</a:t>
            </a: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生物、饵料</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2237" name="Text Box 15">
            <a:extLst>
              <a:ext uri="{FF2B5EF4-FFF2-40B4-BE49-F238E27FC236}">
                <a16:creationId xmlns:a16="http://schemas.microsoft.com/office/drawing/2014/main" id="{F75B1FFE-28FB-84EA-ADA1-89634E8E66AB}"/>
              </a:ext>
            </a:extLst>
          </p:cNvPr>
          <p:cNvSpPr txBox="1">
            <a:spLocks noChangeArrowheads="1"/>
          </p:cNvSpPr>
          <p:nvPr/>
        </p:nvSpPr>
        <p:spPr bwMode="auto">
          <a:xfrm>
            <a:off x="8677286" y="5775986"/>
            <a:ext cx="149782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藻类</a:t>
            </a: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生物、饵料</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2238" name="Text Box 16">
            <a:extLst>
              <a:ext uri="{FF2B5EF4-FFF2-40B4-BE49-F238E27FC236}">
                <a16:creationId xmlns:a16="http://schemas.microsoft.com/office/drawing/2014/main" id="{69FFB727-5F51-FD90-5F75-0B35F4EF50CA}"/>
              </a:ext>
            </a:extLst>
          </p:cNvPr>
          <p:cNvSpPr txBox="1">
            <a:spLocks noChangeArrowheads="1"/>
          </p:cNvSpPr>
          <p:nvPr/>
        </p:nvSpPr>
        <p:spPr bwMode="auto">
          <a:xfrm>
            <a:off x="8645941" y="1937412"/>
            <a:ext cx="157637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从食物中吸收</a:t>
            </a:r>
          </a:p>
        </p:txBody>
      </p:sp>
      <mc:AlternateContent xmlns:mc="http://schemas.openxmlformats.org/markup-compatibility/2006" xmlns:a14="http://schemas.microsoft.com/office/drawing/2010/main">
        <mc:Choice Requires="a14">
          <p:sp>
            <p:nvSpPr>
              <p:cNvPr id="52239" name="Object 17">
                <a:extLst>
                  <a:ext uri="{FF2B5EF4-FFF2-40B4-BE49-F238E27FC236}">
                    <a16:creationId xmlns:a16="http://schemas.microsoft.com/office/drawing/2014/main" id="{EFA5B6A8-85C0-6C70-D601-C4AF193F6D1A}"/>
                  </a:ext>
                </a:extLst>
              </p:cNvPr>
              <p:cNvSpPr txBox="1"/>
              <p:nvPr/>
            </p:nvSpPr>
            <p:spPr bwMode="auto">
              <a:xfrm>
                <a:off x="5159896" y="3123423"/>
                <a:ext cx="2503488" cy="62547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BA</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F</m:t>
                          </m:r>
                        </m:e>
                        <m:sub>
                          <m:r>
                            <a:rPr lang="zh-CN" altLang="en-US" b="0" i="1">
                              <a:solidFill>
                                <a:srgbClr val="000000"/>
                              </a:solidFill>
                              <a:latin typeface="Cambria Math" panose="02040503050406030204" pitchFamily="18" charset="0"/>
                            </a:rPr>
                            <m:t>𝑖</m:t>
                          </m:r>
                        </m:sub>
                      </m:sSub>
                      <m:d>
                        <m:dPr>
                          <m:ctrlPr>
                            <a:rPr lang="zh-CN" altLang="en-US" i="1">
                              <a:solidFill>
                                <a:srgbClr val="000000"/>
                              </a:solidFill>
                              <a:latin typeface="Cambria Math" panose="02040503050406030204" pitchFamily="18" charset="0"/>
                            </a:rPr>
                          </m:ctrlPr>
                        </m:dPr>
                        <m:e>
                          <m:r>
                            <m:rPr>
                              <m:nor/>
                            </m:rPr>
                            <a:rPr lang="zh-CN" altLang="en-US" i="0">
                              <a:solidFill>
                                <a:srgbClr val="000000"/>
                              </a:solidFill>
                              <a:latin typeface="Cambria Math" panose="02040503050406030204" pitchFamily="18" charset="0"/>
                            </a:rPr>
                            <m:t>BC</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F</m:t>
                              </m:r>
                            </m:e>
                            <m:sub>
                              <m:r>
                                <a:rPr lang="zh-CN" altLang="en-US" b="0" i="1">
                                  <a:solidFill>
                                    <a:srgbClr val="000000"/>
                                  </a:solidFill>
                                  <a:latin typeface="Cambria Math" panose="02040503050406030204" pitchFamily="18" charset="0"/>
                                </a:rPr>
                                <m:t>𝑖</m:t>
                              </m:r>
                            </m:sub>
                          </m:sSub>
                        </m:e>
                      </m:d>
                      <m:r>
                        <a:rPr lang="zh-CN" altLang="en-US" b="0"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m:rPr>
                                  <m:sty m:val="p"/>
                                </m:rPr>
                                <a:rPr lang="zh-CN" altLang="en-US" b="0" i="0">
                                  <a:solidFill>
                                    <a:srgbClr val="000000"/>
                                  </a:solidFill>
                                  <a:latin typeface="Cambria Math" panose="02040503050406030204" pitchFamily="18" charset="0"/>
                                </a:rPr>
                                <m:t>c</m:t>
                              </m:r>
                            </m:e>
                            <m:sub>
                              <m:r>
                                <m:rPr>
                                  <m:nor/>
                                </m:rPr>
                                <a:rPr lang="zh-CN" altLang="en-US" i="0">
                                  <a:solidFill>
                                    <a:srgbClr val="000000"/>
                                  </a:solidFill>
                                  <a:latin typeface="Cambria Math" panose="02040503050406030204" pitchFamily="18" charset="0"/>
                                </a:rPr>
                                <m:t>iorganism</m:t>
                              </m:r>
                            </m:sub>
                          </m:sSub>
                        </m:num>
                        <m:den>
                          <m:sSub>
                            <m:sSubPr>
                              <m:ctrlPr>
                                <a:rPr lang="zh-CN" altLang="en-US" i="1">
                                  <a:solidFill>
                                    <a:srgbClr val="000000"/>
                                  </a:solidFill>
                                  <a:latin typeface="Cambria Math" panose="02040503050406030204" pitchFamily="18" charset="0"/>
                                </a:rPr>
                              </m:ctrlPr>
                            </m:sSubPr>
                            <m:e>
                              <m:r>
                                <m:rPr>
                                  <m:sty m:val="p"/>
                                </m:rPr>
                                <a:rPr lang="zh-CN" altLang="en-US" b="0" i="0">
                                  <a:solidFill>
                                    <a:srgbClr val="000000"/>
                                  </a:solidFill>
                                  <a:latin typeface="Cambria Math" panose="02040503050406030204" pitchFamily="18" charset="0"/>
                                </a:rPr>
                                <m:t>c</m:t>
                              </m:r>
                            </m:e>
                            <m:sub>
                              <m:r>
                                <m:rPr>
                                  <m:nor/>
                                </m:rPr>
                                <a:rPr lang="zh-CN" altLang="en-US" i="0">
                                  <a:solidFill>
                                    <a:srgbClr val="000000"/>
                                  </a:solidFill>
                                  <a:latin typeface="Cambria Math" panose="02040503050406030204" pitchFamily="18" charset="0"/>
                                </a:rPr>
                                <m:t>iw</m:t>
                              </m:r>
                            </m:sub>
                          </m:sSub>
                        </m:den>
                      </m:f>
                    </m:oMath>
                  </m:oMathPara>
                </a14:m>
                <a:endParaRPr lang="zh-CN" altLang="en-US"/>
              </a:p>
            </p:txBody>
          </p:sp>
        </mc:Choice>
        <mc:Fallback xmlns="">
          <p:sp>
            <p:nvSpPr>
              <p:cNvPr id="52239" name="Object 17">
                <a:extLst>
                  <a:ext uri="{FF2B5EF4-FFF2-40B4-BE49-F238E27FC236}">
                    <a16:creationId xmlns:a16="http://schemas.microsoft.com/office/drawing/2014/main" id="{EFA5B6A8-85C0-6C70-D601-C4AF193F6D1A}"/>
                  </a:ext>
                </a:extLst>
              </p:cNvPr>
              <p:cNvSpPr txBox="1">
                <a:spLocks noRot="1" noChangeAspect="1" noMove="1" noResize="1" noEditPoints="1" noAdjustHandles="1" noChangeArrowheads="1" noChangeShapeType="1" noTextEdit="1"/>
              </p:cNvSpPr>
              <p:nvPr/>
            </p:nvSpPr>
            <p:spPr bwMode="auto">
              <a:xfrm>
                <a:off x="5159896" y="3123423"/>
                <a:ext cx="2503488" cy="625475"/>
              </a:xfrm>
              <a:prstGeom prst="rect">
                <a:avLst/>
              </a:prstGeom>
              <a:blipFill>
                <a:blip r:embed="rId10"/>
                <a:stretch>
                  <a:fillRect/>
                </a:stretch>
              </a:blipFill>
              <a:ln>
                <a:noFill/>
              </a:ln>
            </p:spPr>
            <p:txBody>
              <a:bodyPr/>
              <a:lstStyle/>
              <a:p>
                <a:r>
                  <a:rPr lang="zh-CN" altLang="en-US">
                    <a:noFill/>
                  </a:rPr>
                  <a:t> </a:t>
                </a:r>
              </a:p>
            </p:txBody>
          </p:sp>
        </mc:Fallback>
      </mc:AlternateContent>
      <p:sp>
        <p:nvSpPr>
          <p:cNvPr id="52240" name="Text Box 18">
            <a:extLst>
              <a:ext uri="{FF2B5EF4-FFF2-40B4-BE49-F238E27FC236}">
                <a16:creationId xmlns:a16="http://schemas.microsoft.com/office/drawing/2014/main" id="{6B6E2D4B-BB89-78F5-A659-C950F99A79C3}"/>
              </a:ext>
            </a:extLst>
          </p:cNvPr>
          <p:cNvSpPr txBox="1">
            <a:spLocks noChangeArrowheads="1"/>
          </p:cNvSpPr>
          <p:nvPr/>
        </p:nvSpPr>
        <p:spPr bwMode="auto">
          <a:xfrm>
            <a:off x="5397987" y="2356015"/>
            <a:ext cx="2041241" cy="76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1800">
                <a:solidFill>
                  <a:srgbClr val="7030A0"/>
                </a:solidFill>
                <a:latin typeface="黑体" panose="02010609060101010101" pitchFamily="49" charset="-122"/>
                <a:ea typeface="黑体" panose="02010609060101010101" pitchFamily="49" charset="-122"/>
              </a:rPr>
              <a:t>生物积累</a:t>
            </a:r>
          </a:p>
          <a:p>
            <a:pPr algn="ctr" eaLnBrk="1" hangingPunct="1">
              <a:lnSpc>
                <a:spcPct val="130000"/>
              </a:lnSpc>
              <a:spcBef>
                <a:spcPct val="0"/>
              </a:spcBef>
              <a:buClrTx/>
              <a:buSzTx/>
              <a:buFont typeface="Wingdings" panose="05000000000000000000" pitchFamily="2" charset="2"/>
              <a:buNone/>
            </a:pPr>
            <a:r>
              <a:rPr lang="zh-CN" altLang="en-US" sz="1800">
                <a:solidFill>
                  <a:srgbClr val="7030A0"/>
                </a:solidFill>
                <a:latin typeface="黑体" panose="02010609060101010101" pitchFamily="49" charset="-122"/>
                <a:ea typeface="黑体" panose="02010609060101010101" pitchFamily="49" charset="-122"/>
              </a:rPr>
              <a:t>（生物富集）因子</a:t>
            </a:r>
          </a:p>
        </p:txBody>
      </p:sp>
      <p:sp>
        <p:nvSpPr>
          <p:cNvPr id="52242" name="Text Box 20">
            <a:extLst>
              <a:ext uri="{FF2B5EF4-FFF2-40B4-BE49-F238E27FC236}">
                <a16:creationId xmlns:a16="http://schemas.microsoft.com/office/drawing/2014/main" id="{612C21EF-B154-EAF5-A809-DBCD0BB62CE4}"/>
              </a:ext>
            </a:extLst>
          </p:cNvPr>
          <p:cNvSpPr txBox="1">
            <a:spLocks noChangeArrowheads="1"/>
          </p:cNvSpPr>
          <p:nvPr/>
        </p:nvSpPr>
        <p:spPr bwMode="auto">
          <a:xfrm>
            <a:off x="5539192" y="3774808"/>
            <a:ext cx="204124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从周围介质中吸收</a:t>
            </a:r>
          </a:p>
        </p:txBody>
      </p:sp>
      <p:sp>
        <p:nvSpPr>
          <p:cNvPr id="52244" name="Text Box 22">
            <a:extLst>
              <a:ext uri="{FF2B5EF4-FFF2-40B4-BE49-F238E27FC236}">
                <a16:creationId xmlns:a16="http://schemas.microsoft.com/office/drawing/2014/main" id="{26427689-6166-05FA-2237-3B1752F1BAE6}"/>
              </a:ext>
            </a:extLst>
          </p:cNvPr>
          <p:cNvSpPr txBox="1">
            <a:spLocks noChangeArrowheads="1"/>
          </p:cNvSpPr>
          <p:nvPr/>
        </p:nvSpPr>
        <p:spPr bwMode="auto">
          <a:xfrm>
            <a:off x="1180032" y="1296467"/>
            <a:ext cx="1808660" cy="109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与可溶性有机质结合的化学组分</a:t>
            </a:r>
          </a:p>
          <a:p>
            <a:pPr algn="ctr" eaLnBrk="1" hangingPunct="1">
              <a:spcBef>
                <a:spcPct val="0"/>
              </a:spcBef>
              <a:buClrTx/>
              <a:buSzTx/>
              <a:buFont typeface="Wingdings" panose="05000000000000000000" pitchFamily="2" charset="2"/>
              <a:buNone/>
            </a:pPr>
            <a:r>
              <a:rPr lang="en-US" altLang="zh-CN" sz="1800" i="1">
                <a:solidFill>
                  <a:schemeClr val="tx1"/>
                </a:solidFill>
                <a:latin typeface="Times New Roman" panose="02020603050405020304" pitchFamily="18" charset="0"/>
              </a:rPr>
              <a:t>c</a:t>
            </a:r>
            <a:r>
              <a:rPr lang="en-US" altLang="zh-CN" sz="1800" baseline="-25000">
                <a:solidFill>
                  <a:schemeClr val="tx1"/>
                </a:solidFill>
                <a:latin typeface="Times New Roman" panose="02020603050405020304" pitchFamily="18" charset="0"/>
              </a:rPr>
              <a:t>iDOC</a:t>
            </a:r>
          </a:p>
        </p:txBody>
      </p:sp>
      <p:sp>
        <p:nvSpPr>
          <p:cNvPr id="202779" name="Line 27">
            <a:extLst>
              <a:ext uri="{FF2B5EF4-FFF2-40B4-BE49-F238E27FC236}">
                <a16:creationId xmlns:a16="http://schemas.microsoft.com/office/drawing/2014/main" id="{E8F1BB1A-48A6-3C98-3F94-AD1542475035}"/>
              </a:ext>
            </a:extLst>
          </p:cNvPr>
          <p:cNvSpPr>
            <a:spLocks noChangeShapeType="1"/>
          </p:cNvSpPr>
          <p:nvPr/>
        </p:nvSpPr>
        <p:spPr bwMode="auto">
          <a:xfrm flipV="1">
            <a:off x="3118868" y="2920783"/>
            <a:ext cx="320675" cy="314325"/>
          </a:xfrm>
          <a:prstGeom prst="line">
            <a:avLst/>
          </a:prstGeom>
          <a:noFill/>
          <a:ln w="25400">
            <a:solidFill>
              <a:srgbClr val="FF0000"/>
            </a:solidFill>
            <a:roun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02780" name="Line 28">
            <a:extLst>
              <a:ext uri="{FF2B5EF4-FFF2-40B4-BE49-F238E27FC236}">
                <a16:creationId xmlns:a16="http://schemas.microsoft.com/office/drawing/2014/main" id="{F2BF949D-CD1A-E558-77A0-449F3AA7A2C8}"/>
              </a:ext>
            </a:extLst>
          </p:cNvPr>
          <p:cNvSpPr>
            <a:spLocks noChangeShapeType="1"/>
          </p:cNvSpPr>
          <p:nvPr/>
        </p:nvSpPr>
        <p:spPr bwMode="auto">
          <a:xfrm>
            <a:off x="2988692" y="1977808"/>
            <a:ext cx="387350" cy="252413"/>
          </a:xfrm>
          <a:prstGeom prst="line">
            <a:avLst/>
          </a:prstGeom>
          <a:noFill/>
          <a:ln w="25400">
            <a:solidFill>
              <a:srgbClr val="FF0000"/>
            </a:solidFill>
            <a:roun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02781" name="Line 29">
            <a:extLst>
              <a:ext uri="{FF2B5EF4-FFF2-40B4-BE49-F238E27FC236}">
                <a16:creationId xmlns:a16="http://schemas.microsoft.com/office/drawing/2014/main" id="{293E5C91-E0D9-FA84-9494-B5C491E84C15}"/>
              </a:ext>
            </a:extLst>
          </p:cNvPr>
          <p:cNvSpPr>
            <a:spLocks noChangeShapeType="1"/>
          </p:cNvSpPr>
          <p:nvPr/>
        </p:nvSpPr>
        <p:spPr bwMode="auto">
          <a:xfrm flipH="1" flipV="1">
            <a:off x="2909318" y="2027021"/>
            <a:ext cx="385763" cy="249237"/>
          </a:xfrm>
          <a:prstGeom prst="line">
            <a:avLst/>
          </a:prstGeom>
          <a:noFill/>
          <a:ln w="25400">
            <a:solidFill>
              <a:srgbClr val="FF0000"/>
            </a:solidFill>
            <a:roun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02782" name="Line 30">
            <a:extLst>
              <a:ext uri="{FF2B5EF4-FFF2-40B4-BE49-F238E27FC236}">
                <a16:creationId xmlns:a16="http://schemas.microsoft.com/office/drawing/2014/main" id="{0E7BF2D2-79EC-4044-21D5-2F54AE3C0495}"/>
              </a:ext>
            </a:extLst>
          </p:cNvPr>
          <p:cNvSpPr>
            <a:spLocks noChangeShapeType="1"/>
          </p:cNvSpPr>
          <p:nvPr/>
        </p:nvSpPr>
        <p:spPr bwMode="auto">
          <a:xfrm flipH="1">
            <a:off x="3176017" y="2992221"/>
            <a:ext cx="319088" cy="314325"/>
          </a:xfrm>
          <a:prstGeom prst="line">
            <a:avLst/>
          </a:prstGeom>
          <a:noFill/>
          <a:ln w="25400">
            <a:solidFill>
              <a:srgbClr val="FF0000"/>
            </a:solidFill>
            <a:roun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52254" name="Object 32">
                <a:extLst>
                  <a:ext uri="{FF2B5EF4-FFF2-40B4-BE49-F238E27FC236}">
                    <a16:creationId xmlns:a16="http://schemas.microsoft.com/office/drawing/2014/main" id="{369FD579-B0F5-0BE0-80C7-62A34795D0FF}"/>
                  </a:ext>
                </a:extLst>
              </p:cNvPr>
              <p:cNvSpPr txBox="1"/>
              <p:nvPr/>
            </p:nvSpPr>
            <p:spPr bwMode="auto">
              <a:xfrm>
                <a:off x="6210705" y="5517225"/>
                <a:ext cx="1912937" cy="62547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BSA</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F</m:t>
                          </m:r>
                        </m:e>
                        <m:sub>
                          <m:r>
                            <a:rPr lang="zh-CN" altLang="en-US" b="0" i="1">
                              <a:solidFill>
                                <a:srgbClr val="000000"/>
                              </a:solidFill>
                              <a:latin typeface="Cambria Math" panose="02040503050406030204" pitchFamily="18" charset="0"/>
                            </a:rPr>
                            <m:t>𝑖</m:t>
                          </m:r>
                        </m:sub>
                      </m:sSub>
                      <m:r>
                        <a:rPr lang="zh-CN" altLang="en-US" b="0"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a:rPr lang="zh-CN" altLang="en-US" b="0" i="1">
                                  <a:solidFill>
                                    <a:srgbClr val="000000"/>
                                  </a:solidFill>
                                  <a:latin typeface="Cambria Math" panose="02040503050406030204" pitchFamily="18" charset="0"/>
                                </a:rPr>
                                <m:t>𝑐</m:t>
                              </m:r>
                            </m:e>
                            <m:sub>
                              <m:r>
                                <m:rPr>
                                  <m:nor/>
                                </m:rPr>
                                <a:rPr lang="zh-CN" altLang="en-US" i="0">
                                  <a:solidFill>
                                    <a:srgbClr val="000000"/>
                                  </a:solidFill>
                                  <a:latin typeface="Cambria Math" panose="02040503050406030204" pitchFamily="18" charset="0"/>
                                </a:rPr>
                                <m:t>iorganism</m:t>
                              </m:r>
                            </m:sub>
                          </m:sSub>
                        </m:num>
                        <m:den>
                          <m:sSub>
                            <m:sSubPr>
                              <m:ctrlPr>
                                <a:rPr lang="zh-CN" altLang="en-US" i="1">
                                  <a:solidFill>
                                    <a:srgbClr val="000000"/>
                                  </a:solidFill>
                                  <a:latin typeface="Cambria Math" panose="02040503050406030204" pitchFamily="18" charset="0"/>
                                </a:rPr>
                              </m:ctrlPr>
                            </m:sSubPr>
                            <m:e>
                              <m:r>
                                <a:rPr lang="zh-CN" altLang="en-US" b="0" i="1">
                                  <a:solidFill>
                                    <a:srgbClr val="000000"/>
                                  </a:solidFill>
                                  <a:latin typeface="Cambria Math" panose="02040503050406030204" pitchFamily="18" charset="0"/>
                                </a:rPr>
                                <m:t>𝑐</m:t>
                              </m:r>
                            </m:e>
                            <m:sub>
                              <m:r>
                                <m:rPr>
                                  <m:nor/>
                                </m:rPr>
                                <a:rPr lang="zh-CN" altLang="en-US" i="0">
                                  <a:solidFill>
                                    <a:srgbClr val="000000"/>
                                  </a:solidFill>
                                  <a:latin typeface="Cambria Math" panose="02040503050406030204" pitchFamily="18" charset="0"/>
                                </a:rPr>
                                <m:t>is</m:t>
                              </m:r>
                            </m:sub>
                          </m:sSub>
                        </m:den>
                      </m:f>
                    </m:oMath>
                  </m:oMathPara>
                </a14:m>
                <a:endParaRPr lang="zh-CN" altLang="en-US"/>
              </a:p>
            </p:txBody>
          </p:sp>
        </mc:Choice>
        <mc:Fallback xmlns="">
          <p:sp>
            <p:nvSpPr>
              <p:cNvPr id="52254" name="Object 32">
                <a:extLst>
                  <a:ext uri="{FF2B5EF4-FFF2-40B4-BE49-F238E27FC236}">
                    <a16:creationId xmlns:a16="http://schemas.microsoft.com/office/drawing/2014/main" id="{369FD579-B0F5-0BE0-80C7-62A34795D0FF}"/>
                  </a:ext>
                </a:extLst>
              </p:cNvPr>
              <p:cNvSpPr txBox="1">
                <a:spLocks noRot="1" noChangeAspect="1" noMove="1" noResize="1" noEditPoints="1" noAdjustHandles="1" noChangeArrowheads="1" noChangeShapeType="1" noTextEdit="1"/>
              </p:cNvSpPr>
              <p:nvPr/>
            </p:nvSpPr>
            <p:spPr bwMode="auto">
              <a:xfrm>
                <a:off x="6210705" y="5517225"/>
                <a:ext cx="1912937" cy="625475"/>
              </a:xfrm>
              <a:prstGeom prst="rect">
                <a:avLst/>
              </a:prstGeom>
              <a:blipFill>
                <a:blip r:embed="rId11"/>
                <a:stretch>
                  <a:fillRect/>
                </a:stretch>
              </a:blipFill>
              <a:ln>
                <a:noFill/>
              </a:ln>
            </p:spPr>
            <p:txBody>
              <a:bodyPr/>
              <a:lstStyle/>
              <a:p>
                <a:r>
                  <a:rPr lang="zh-CN" altLang="en-US">
                    <a:noFill/>
                  </a:rPr>
                  <a:t> </a:t>
                </a:r>
              </a:p>
            </p:txBody>
          </p:sp>
        </mc:Fallback>
      </mc:AlternateContent>
      <p:sp>
        <p:nvSpPr>
          <p:cNvPr id="52255" name="Text Box 33">
            <a:extLst>
              <a:ext uri="{FF2B5EF4-FFF2-40B4-BE49-F238E27FC236}">
                <a16:creationId xmlns:a16="http://schemas.microsoft.com/office/drawing/2014/main" id="{9803E04E-B0A8-4B48-F441-4AA1178A20DC}"/>
              </a:ext>
            </a:extLst>
          </p:cNvPr>
          <p:cNvSpPr txBox="1">
            <a:spLocks noChangeArrowheads="1"/>
          </p:cNvSpPr>
          <p:nvPr/>
        </p:nvSpPr>
        <p:spPr bwMode="auto">
          <a:xfrm>
            <a:off x="6180129" y="4732279"/>
            <a:ext cx="1928813" cy="76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1800">
                <a:solidFill>
                  <a:srgbClr val="7030A0"/>
                </a:solidFill>
                <a:latin typeface="黑体" panose="02010609060101010101" pitchFamily="49" charset="-122"/>
                <a:ea typeface="黑体" panose="02010609060101010101" pitchFamily="49" charset="-122"/>
              </a:rPr>
              <a:t>生物</a:t>
            </a:r>
            <a:r>
              <a:rPr lang="en-US" altLang="zh-CN" sz="1800">
                <a:solidFill>
                  <a:srgbClr val="7030A0"/>
                </a:solidFill>
                <a:latin typeface="黑体" panose="02010609060101010101" pitchFamily="49" charset="-122"/>
                <a:ea typeface="黑体" panose="02010609060101010101" pitchFamily="49" charset="-122"/>
              </a:rPr>
              <a:t>-</a:t>
            </a:r>
            <a:r>
              <a:rPr lang="zh-CN" altLang="en-US" sz="1800">
                <a:solidFill>
                  <a:srgbClr val="7030A0"/>
                </a:solidFill>
                <a:latin typeface="黑体" panose="02010609060101010101" pitchFamily="49" charset="-122"/>
                <a:ea typeface="黑体" panose="02010609060101010101" pitchFamily="49" charset="-122"/>
              </a:rPr>
              <a:t>底泥</a:t>
            </a:r>
          </a:p>
          <a:p>
            <a:pPr algn="ctr" eaLnBrk="1" hangingPunct="1">
              <a:lnSpc>
                <a:spcPct val="130000"/>
              </a:lnSpc>
              <a:spcBef>
                <a:spcPct val="0"/>
              </a:spcBef>
              <a:buClrTx/>
              <a:buSzTx/>
              <a:buFont typeface="Wingdings" panose="05000000000000000000" pitchFamily="2" charset="2"/>
              <a:buNone/>
            </a:pPr>
            <a:r>
              <a:rPr lang="zh-CN" altLang="en-US" sz="1800">
                <a:solidFill>
                  <a:srgbClr val="7030A0"/>
                </a:solidFill>
                <a:latin typeface="黑体" panose="02010609060101010101" pitchFamily="49" charset="-122"/>
                <a:ea typeface="黑体" panose="02010609060101010101" pitchFamily="49" charset="-122"/>
              </a:rPr>
              <a:t>积累因子</a:t>
            </a:r>
          </a:p>
        </p:txBody>
      </p:sp>
      <p:sp>
        <p:nvSpPr>
          <p:cNvPr id="52256" name="Text Box 34">
            <a:extLst>
              <a:ext uri="{FF2B5EF4-FFF2-40B4-BE49-F238E27FC236}">
                <a16:creationId xmlns:a16="http://schemas.microsoft.com/office/drawing/2014/main" id="{AD594BA1-937A-1CAC-E072-BC995ED62C3F}"/>
              </a:ext>
            </a:extLst>
          </p:cNvPr>
          <p:cNvSpPr txBox="1">
            <a:spLocks noChangeArrowheads="1"/>
          </p:cNvSpPr>
          <p:nvPr/>
        </p:nvSpPr>
        <p:spPr bwMode="auto">
          <a:xfrm>
            <a:off x="4349417" y="4701250"/>
            <a:ext cx="41259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宋体" panose="02010600030101010101" pitchFamily="2" charset="-122"/>
              </a:rPr>
              <a:t>水</a:t>
            </a:r>
          </a:p>
        </p:txBody>
      </p:sp>
      <p:sp>
        <p:nvSpPr>
          <p:cNvPr id="52257" name="Text Box 35">
            <a:extLst>
              <a:ext uri="{FF2B5EF4-FFF2-40B4-BE49-F238E27FC236}">
                <a16:creationId xmlns:a16="http://schemas.microsoft.com/office/drawing/2014/main" id="{410002BD-9229-2E82-2D24-1758B2D3C8D4}"/>
              </a:ext>
            </a:extLst>
          </p:cNvPr>
          <p:cNvSpPr txBox="1">
            <a:spLocks noChangeArrowheads="1"/>
          </p:cNvSpPr>
          <p:nvPr/>
        </p:nvSpPr>
        <p:spPr bwMode="auto">
          <a:xfrm>
            <a:off x="4085638" y="5847424"/>
            <a:ext cx="95761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chemeClr val="tx1"/>
                </a:solidFill>
                <a:latin typeface="宋体" panose="02010600030101010101" pitchFamily="2" charset="-122"/>
              </a:rPr>
              <a:t>底泥</a:t>
            </a:r>
          </a:p>
          <a:p>
            <a:pPr algn="ctr" eaLnBrk="1" hangingPunct="1">
              <a:spcBef>
                <a:spcPct val="0"/>
              </a:spcBef>
              <a:buClrTx/>
              <a:buSzTx/>
              <a:buFont typeface="Wingdings" panose="05000000000000000000" pitchFamily="2" charset="2"/>
              <a:buNone/>
            </a:pPr>
            <a:r>
              <a:rPr lang="en-US" altLang="zh-CN" sz="1800" i="1">
                <a:solidFill>
                  <a:schemeClr val="tx1"/>
                </a:solidFill>
                <a:latin typeface="宋体" panose="02010600030101010101" pitchFamily="2" charset="-122"/>
              </a:rPr>
              <a:t>c</a:t>
            </a:r>
            <a:r>
              <a:rPr lang="en-US" altLang="zh-CN" sz="1800" baseline="-25000">
                <a:solidFill>
                  <a:schemeClr val="tx1"/>
                </a:solidFill>
                <a:latin typeface="宋体" panose="02010600030101010101" pitchFamily="2" charset="-122"/>
              </a:rPr>
              <a:t>s</a:t>
            </a:r>
            <a:r>
              <a:rPr lang="en-US" altLang="zh-CN" sz="1800">
                <a:solidFill>
                  <a:schemeClr val="tx1"/>
                </a:solidFill>
                <a:latin typeface="宋体" panose="02010600030101010101" pitchFamily="2" charset="-122"/>
              </a:rPr>
              <a:t>, </a:t>
            </a:r>
            <a:r>
              <a:rPr lang="en-US" altLang="zh-CN" sz="1800" i="1">
                <a:solidFill>
                  <a:schemeClr val="tx1"/>
                </a:solidFill>
                <a:latin typeface="宋体" panose="02010600030101010101" pitchFamily="2" charset="-122"/>
              </a:rPr>
              <a:t>c</a:t>
            </a:r>
            <a:r>
              <a:rPr lang="en-US" altLang="zh-CN" sz="1800" baseline="-25000">
                <a:solidFill>
                  <a:schemeClr val="tx1"/>
                </a:solidFill>
                <a:latin typeface="宋体" panose="02010600030101010101" pitchFamily="2" charset="-122"/>
              </a:rPr>
              <a:t>iOC</a:t>
            </a:r>
          </a:p>
        </p:txBody>
      </p:sp>
      <p:sp>
        <p:nvSpPr>
          <p:cNvPr id="202788" name="Freeform 36">
            <a:extLst>
              <a:ext uri="{FF2B5EF4-FFF2-40B4-BE49-F238E27FC236}">
                <a16:creationId xmlns:a16="http://schemas.microsoft.com/office/drawing/2014/main" id="{767A3414-CB81-D914-0CDC-80534490B434}"/>
              </a:ext>
            </a:extLst>
          </p:cNvPr>
          <p:cNvSpPr/>
          <p:nvPr/>
        </p:nvSpPr>
        <p:spPr bwMode="auto">
          <a:xfrm>
            <a:off x="3149186" y="4513924"/>
            <a:ext cx="514350" cy="371513"/>
          </a:xfrm>
          <a:custGeom>
            <a:avLst/>
            <a:gdLst/>
            <a:ahLst/>
            <a:cxnLst>
              <a:cxn ang="0">
                <a:pos x="0" y="0"/>
              </a:cxn>
              <a:cxn ang="0">
                <a:pos x="136" y="45"/>
              </a:cxn>
              <a:cxn ang="0">
                <a:pos x="136" y="136"/>
              </a:cxn>
              <a:cxn ang="0">
                <a:pos x="227" y="181"/>
              </a:cxn>
              <a:cxn ang="0">
                <a:pos x="363" y="317"/>
              </a:cxn>
            </a:cxnLst>
            <a:rect l="0" t="0" r="r" b="b"/>
            <a:pathLst>
              <a:path w="363" h="317">
                <a:moveTo>
                  <a:pt x="0" y="0"/>
                </a:moveTo>
                <a:cubicBezTo>
                  <a:pt x="56" y="11"/>
                  <a:pt x="113" y="22"/>
                  <a:pt x="136" y="45"/>
                </a:cubicBezTo>
                <a:cubicBezTo>
                  <a:pt x="159" y="68"/>
                  <a:pt x="121" y="113"/>
                  <a:pt x="136" y="136"/>
                </a:cubicBezTo>
                <a:cubicBezTo>
                  <a:pt x="151" y="159"/>
                  <a:pt x="189" y="151"/>
                  <a:pt x="227" y="181"/>
                </a:cubicBezTo>
                <a:cubicBezTo>
                  <a:pt x="265" y="211"/>
                  <a:pt x="340" y="294"/>
                  <a:pt x="363" y="317"/>
                </a:cubicBezTo>
              </a:path>
            </a:pathLst>
          </a:custGeom>
          <a:noFill/>
          <a:ln w="25400" cap="flat" cmpd="sng">
            <a:solidFill>
              <a:srgbClr val="FF0000"/>
            </a:solidFill>
            <a:prstDash val="solid"/>
            <a:round/>
            <a:headEnd type="none" w="med" len="me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02789" name="Freeform 37">
            <a:extLst>
              <a:ext uri="{FF2B5EF4-FFF2-40B4-BE49-F238E27FC236}">
                <a16:creationId xmlns:a16="http://schemas.microsoft.com/office/drawing/2014/main" id="{89FA0411-F738-EE41-8E74-A5E5AED618CD}"/>
              </a:ext>
            </a:extLst>
          </p:cNvPr>
          <p:cNvSpPr/>
          <p:nvPr/>
        </p:nvSpPr>
        <p:spPr bwMode="auto">
          <a:xfrm>
            <a:off x="3857212" y="4137687"/>
            <a:ext cx="320675" cy="371513"/>
          </a:xfrm>
          <a:custGeom>
            <a:avLst/>
            <a:gdLst/>
            <a:ahLst/>
            <a:cxnLst>
              <a:cxn ang="0">
                <a:pos x="0" y="0"/>
              </a:cxn>
              <a:cxn ang="0">
                <a:pos x="91" y="45"/>
              </a:cxn>
              <a:cxn ang="0">
                <a:pos x="45" y="136"/>
              </a:cxn>
              <a:cxn ang="0">
                <a:pos x="182" y="181"/>
              </a:cxn>
              <a:cxn ang="0">
                <a:pos x="227" y="272"/>
              </a:cxn>
            </a:cxnLst>
            <a:rect l="0" t="0" r="r" b="b"/>
            <a:pathLst>
              <a:path w="227" h="272">
                <a:moveTo>
                  <a:pt x="0" y="0"/>
                </a:moveTo>
                <a:cubicBezTo>
                  <a:pt x="42" y="11"/>
                  <a:pt x="84" y="22"/>
                  <a:pt x="91" y="45"/>
                </a:cubicBezTo>
                <a:cubicBezTo>
                  <a:pt x="98" y="68"/>
                  <a:pt x="30" y="113"/>
                  <a:pt x="45" y="136"/>
                </a:cubicBezTo>
                <a:cubicBezTo>
                  <a:pt x="60" y="159"/>
                  <a:pt x="152" y="158"/>
                  <a:pt x="182" y="181"/>
                </a:cubicBezTo>
                <a:cubicBezTo>
                  <a:pt x="212" y="204"/>
                  <a:pt x="219" y="238"/>
                  <a:pt x="227" y="272"/>
                </a:cubicBezTo>
              </a:path>
            </a:pathLst>
          </a:custGeom>
          <a:noFill/>
          <a:ln w="25400" cap="flat" cmpd="sng">
            <a:solidFill>
              <a:srgbClr val="FF0000"/>
            </a:solidFill>
            <a:prstDash val="solid"/>
            <a:round/>
            <a:headEnd type="none" w="med" len="med"/>
            <a:tailEnd type="triangle" w="med" len="me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pic>
        <p:nvPicPr>
          <p:cNvPr id="52260" name="Picture 38" descr="u=2791139944,1984827700&amp;fm=0&amp;gp=10">
            <a:hlinkClick r:id="rId12"/>
            <a:extLst>
              <a:ext uri="{FF2B5EF4-FFF2-40B4-BE49-F238E27FC236}">
                <a16:creationId xmlns:a16="http://schemas.microsoft.com/office/drawing/2014/main" id="{DB0E207B-7E28-04D5-3A2B-8C24430C2424}"/>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322038">
            <a:off x="3663537" y="5266400"/>
            <a:ext cx="8366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1" name="Picture 39" descr="u=1771309493,3660468109&amp;fm=0&amp;gp=14">
            <a:hlinkClick r:id="rId14"/>
            <a:extLst>
              <a:ext uri="{FF2B5EF4-FFF2-40B4-BE49-F238E27FC236}">
                <a16:creationId xmlns:a16="http://schemas.microsoft.com/office/drawing/2014/main" id="{82886BD6-41FA-3DF4-8FFB-42DEEABF2E3E}"/>
              </a:ext>
            </a:extLst>
          </p:cNvPr>
          <p:cNvPicPr>
            <a:picLocks noChangeAspect="1" noChangeArrowheads="1"/>
          </p:cNvPicPr>
          <p:nvPr/>
        </p:nvPicPr>
        <p:blipFill>
          <a:blip r:embed="rId15">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4563650" y="5079074"/>
            <a:ext cx="1184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2" name="Text Box 40">
            <a:extLst>
              <a:ext uri="{FF2B5EF4-FFF2-40B4-BE49-F238E27FC236}">
                <a16:creationId xmlns:a16="http://schemas.microsoft.com/office/drawing/2014/main" id="{F3B63F1B-2F12-03F8-49C6-E7871A8511CD}"/>
              </a:ext>
            </a:extLst>
          </p:cNvPr>
          <p:cNvSpPr txBox="1">
            <a:spLocks noChangeArrowheads="1"/>
          </p:cNvSpPr>
          <p:nvPr/>
        </p:nvSpPr>
        <p:spPr bwMode="auto">
          <a:xfrm>
            <a:off x="1718711" y="2432135"/>
            <a:ext cx="157637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a:solidFill>
                  <a:schemeClr val="tx1"/>
                </a:solidFill>
                <a:latin typeface="宋体" panose="02010600030101010101" pitchFamily="2" charset="-122"/>
              </a:rPr>
              <a:t>生物可利用性</a:t>
            </a:r>
          </a:p>
        </p:txBody>
      </p:sp>
      <p:sp>
        <p:nvSpPr>
          <p:cNvPr id="52263" name="Text Box 41">
            <a:extLst>
              <a:ext uri="{FF2B5EF4-FFF2-40B4-BE49-F238E27FC236}">
                <a16:creationId xmlns:a16="http://schemas.microsoft.com/office/drawing/2014/main" id="{DE641D23-A44A-E1B2-973E-DC8300803F01}"/>
              </a:ext>
            </a:extLst>
          </p:cNvPr>
          <p:cNvSpPr txBox="1">
            <a:spLocks noChangeArrowheads="1"/>
          </p:cNvSpPr>
          <p:nvPr/>
        </p:nvSpPr>
        <p:spPr bwMode="auto">
          <a:xfrm>
            <a:off x="4043362" y="666873"/>
            <a:ext cx="4105275" cy="9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2200">
                <a:solidFill>
                  <a:srgbClr val="0033CC"/>
                </a:solidFill>
                <a:latin typeface="黑体" panose="02010609060101010101" pitchFamily="49" charset="-122"/>
                <a:ea typeface="黑体" panose="02010609060101010101" pitchFamily="49" charset="-122"/>
              </a:rPr>
              <a:t>常用的描述水生生物</a:t>
            </a:r>
          </a:p>
          <a:p>
            <a:pPr algn="ctr" eaLnBrk="1" hangingPunct="1">
              <a:lnSpc>
                <a:spcPct val="130000"/>
              </a:lnSpc>
              <a:spcBef>
                <a:spcPct val="0"/>
              </a:spcBef>
              <a:buClrTx/>
              <a:buSzTx/>
              <a:buFont typeface="Wingdings" panose="05000000000000000000" pitchFamily="2" charset="2"/>
              <a:buNone/>
            </a:pPr>
            <a:r>
              <a:rPr lang="zh-CN" altLang="en-US" sz="2200">
                <a:solidFill>
                  <a:srgbClr val="0033CC"/>
                </a:solidFill>
                <a:latin typeface="黑体" panose="02010609060101010101" pitchFamily="49" charset="-122"/>
                <a:ea typeface="黑体" panose="02010609060101010101" pitchFamily="49" charset="-122"/>
              </a:rPr>
              <a:t>富集化学物质的述评和参数</a:t>
            </a:r>
          </a:p>
        </p:txBody>
      </p:sp>
      <p:sp>
        <p:nvSpPr>
          <p:cNvPr id="4" name="箭头: 右 3">
            <a:extLst>
              <a:ext uri="{FF2B5EF4-FFF2-40B4-BE49-F238E27FC236}">
                <a16:creationId xmlns:a16="http://schemas.microsoft.com/office/drawing/2014/main" id="{83978AC0-7203-DAF4-969C-300656610EF2}"/>
              </a:ext>
            </a:extLst>
          </p:cNvPr>
          <p:cNvSpPr/>
          <p:nvPr/>
        </p:nvSpPr>
        <p:spPr>
          <a:xfrm rot="16200000">
            <a:off x="7320012" y="2822590"/>
            <a:ext cx="4177525" cy="3169164"/>
          </a:xfrm>
          <a:prstGeom prst="rightArrow">
            <a:avLst>
              <a:gd name="adj1" fmla="val 52290"/>
              <a:gd name="adj2" fmla="val 33284"/>
            </a:avLst>
          </a:prstGeom>
          <a:noFill/>
          <a:ln>
            <a:solidFill>
              <a:srgbClr val="8B8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右 4">
            <a:extLst>
              <a:ext uri="{FF2B5EF4-FFF2-40B4-BE49-F238E27FC236}">
                <a16:creationId xmlns:a16="http://schemas.microsoft.com/office/drawing/2014/main" id="{98D1B0A9-4658-339E-5AF4-AA58BD52614E}"/>
              </a:ext>
            </a:extLst>
          </p:cNvPr>
          <p:cNvSpPr/>
          <p:nvPr/>
        </p:nvSpPr>
        <p:spPr>
          <a:xfrm>
            <a:off x="5591580" y="3611256"/>
            <a:ext cx="2224374" cy="688975"/>
          </a:xfrm>
          <a:prstGeom prst="rightArrow">
            <a:avLst/>
          </a:prstGeom>
          <a:noFill/>
          <a:ln>
            <a:solidFill>
              <a:srgbClr val="8B8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134C013A-9453-A9D1-401A-E2AF6C64A41A}"/>
              </a:ext>
            </a:extLst>
          </p:cNvPr>
          <p:cNvGrpSpPr/>
          <p:nvPr/>
        </p:nvGrpSpPr>
        <p:grpSpPr>
          <a:xfrm>
            <a:off x="1685068" y="3676782"/>
            <a:ext cx="2158884" cy="968374"/>
            <a:chOff x="1275907" y="3885671"/>
            <a:chExt cx="2158884" cy="968374"/>
          </a:xfrm>
        </p:grpSpPr>
        <p:sp>
          <p:nvSpPr>
            <p:cNvPr id="52248" name="Text Box 26">
              <a:extLst>
                <a:ext uri="{FF2B5EF4-FFF2-40B4-BE49-F238E27FC236}">
                  <a16:creationId xmlns:a16="http://schemas.microsoft.com/office/drawing/2014/main" id="{803549C8-D804-EABE-2CC7-1421CDF707A7}"/>
                </a:ext>
              </a:extLst>
            </p:cNvPr>
            <p:cNvSpPr txBox="1">
              <a:spLocks noChangeArrowheads="1"/>
            </p:cNvSpPr>
            <p:nvPr/>
          </p:nvSpPr>
          <p:spPr bwMode="auto">
            <a:xfrm>
              <a:off x="1431281" y="3953890"/>
              <a:ext cx="1925521" cy="77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与颗粒物结合的化学组分</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iDOC</a:t>
              </a:r>
            </a:p>
          </p:txBody>
        </p:sp>
        <p:sp>
          <p:nvSpPr>
            <p:cNvPr id="6" name="椭圆 5">
              <a:extLst>
                <a:ext uri="{FF2B5EF4-FFF2-40B4-BE49-F238E27FC236}">
                  <a16:creationId xmlns:a16="http://schemas.microsoft.com/office/drawing/2014/main" id="{64F4F2D3-2781-9A88-B2E4-120AAA631B74}"/>
                </a:ext>
              </a:extLst>
            </p:cNvPr>
            <p:cNvSpPr/>
            <p:nvPr/>
          </p:nvSpPr>
          <p:spPr>
            <a:xfrm>
              <a:off x="1275907" y="3885671"/>
              <a:ext cx="2158884" cy="96837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a:extLst>
              <a:ext uri="{FF2B5EF4-FFF2-40B4-BE49-F238E27FC236}">
                <a16:creationId xmlns:a16="http://schemas.microsoft.com/office/drawing/2014/main" id="{74C0B85B-07B5-228A-4BF5-B1FE57B39F38}"/>
              </a:ext>
            </a:extLst>
          </p:cNvPr>
          <p:cNvSpPr/>
          <p:nvPr/>
        </p:nvSpPr>
        <p:spPr>
          <a:xfrm>
            <a:off x="1127448" y="1122959"/>
            <a:ext cx="1922464" cy="126521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A97795D7-DF20-AAE0-842F-DF8F1C6F4D7D}"/>
              </a:ext>
            </a:extLst>
          </p:cNvPr>
          <p:cNvGrpSpPr/>
          <p:nvPr/>
        </p:nvGrpSpPr>
        <p:grpSpPr>
          <a:xfrm>
            <a:off x="3262280" y="2043743"/>
            <a:ext cx="1926847" cy="968374"/>
            <a:chOff x="3334288" y="2148736"/>
            <a:chExt cx="1926847" cy="968374"/>
          </a:xfrm>
        </p:grpSpPr>
        <p:sp>
          <p:nvSpPr>
            <p:cNvPr id="52246" name="Text Box 24">
              <a:extLst>
                <a:ext uri="{FF2B5EF4-FFF2-40B4-BE49-F238E27FC236}">
                  <a16:creationId xmlns:a16="http://schemas.microsoft.com/office/drawing/2014/main" id="{3F8B8802-0608-D2D4-C156-DFD47DB89783}"/>
                </a:ext>
              </a:extLst>
            </p:cNvPr>
            <p:cNvSpPr txBox="1">
              <a:spLocks noChangeArrowheads="1"/>
            </p:cNvSpPr>
            <p:nvPr/>
          </p:nvSpPr>
          <p:spPr bwMode="auto">
            <a:xfrm>
              <a:off x="3334288" y="2277273"/>
              <a:ext cx="1926847" cy="77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游离的与可溶性化学组分</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iw</a:t>
              </a:r>
            </a:p>
          </p:txBody>
        </p:sp>
        <p:sp>
          <p:nvSpPr>
            <p:cNvPr id="10" name="椭圆 9">
              <a:extLst>
                <a:ext uri="{FF2B5EF4-FFF2-40B4-BE49-F238E27FC236}">
                  <a16:creationId xmlns:a16="http://schemas.microsoft.com/office/drawing/2014/main" id="{17467A6B-2640-5D88-1933-1995ED32A82B}"/>
                </a:ext>
              </a:extLst>
            </p:cNvPr>
            <p:cNvSpPr/>
            <p:nvPr/>
          </p:nvSpPr>
          <p:spPr>
            <a:xfrm>
              <a:off x="3336274" y="2148736"/>
              <a:ext cx="1922464" cy="96837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334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87C93-803D-A4A3-4B8D-ED3D296630BC}"/>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E31B6A08-BCF5-63ED-AF2E-7A471E99D120}"/>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731C6C79-3A59-63B2-C9B2-0C9BFE84D3D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36</a:t>
            </a:fld>
            <a:endParaRPr lang="en-US" altLang="zh-CN" sz="1800">
              <a:solidFill>
                <a:schemeClr val="tx1"/>
              </a:solidFill>
            </a:endParaRPr>
          </a:p>
        </p:txBody>
      </p:sp>
      <p:sp>
        <p:nvSpPr>
          <p:cNvPr id="73732" name="Text Box 4">
            <a:extLst>
              <a:ext uri="{FF2B5EF4-FFF2-40B4-BE49-F238E27FC236}">
                <a16:creationId xmlns:a16="http://schemas.microsoft.com/office/drawing/2014/main" id="{1304781D-A57D-F167-9C44-D772187B67D9}"/>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E6D35322-0669-1E35-EB2D-8A8B9E4E34BD}"/>
              </a:ext>
            </a:extLst>
          </p:cNvPr>
          <p:cNvSpPr>
            <a:spLocks noChangeShapeType="1"/>
          </p:cNvSpPr>
          <p:nvPr/>
        </p:nvSpPr>
        <p:spPr bwMode="auto">
          <a:xfrm>
            <a:off x="479377" y="2492896"/>
            <a:ext cx="2592288"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83FCA05A-AE41-4EB2-ADF6-C9D00B007D1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EAEF6B63-9C91-1ACC-1B26-683976B06FF7}"/>
              </a:ext>
            </a:extLst>
          </p:cNvPr>
          <p:cNvSpPr txBox="1"/>
          <p:nvPr/>
        </p:nvSpPr>
        <p:spPr>
          <a:xfrm>
            <a:off x="5015880" y="1973462"/>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279239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623392" y="1052736"/>
            <a:ext cx="9793088" cy="9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30000"/>
              </a:lnSpc>
              <a:spcBef>
                <a:spcPct val="0"/>
              </a:spcBef>
              <a:buClrTx/>
              <a:buSzTx/>
            </a:pPr>
            <a:r>
              <a:rPr lang="zh-CN" altLang="en-US" sz="2200" dirty="0">
                <a:solidFill>
                  <a:schemeClr val="tx1"/>
                </a:solidFill>
                <a:latin typeface="黑体" panose="02010609060101010101" pitchFamily="49" charset="-122"/>
                <a:ea typeface="黑体" panose="02010609060101010101" pitchFamily="49" charset="-122"/>
              </a:rPr>
              <a:t>物质在生物作用下经受的化学转化，称为生物转化</a:t>
            </a:r>
            <a:r>
              <a:rPr lang="zh-CN" altLang="en-US" sz="2200">
                <a:solidFill>
                  <a:schemeClr val="tx1"/>
                </a:solidFill>
                <a:latin typeface="黑体" panose="02010609060101010101" pitchFamily="49" charset="-122"/>
                <a:ea typeface="黑体" panose="02010609060101010101" pitchFamily="49" charset="-122"/>
              </a:rPr>
              <a:t>或代谢（转化）。</a:t>
            </a:r>
            <a:endParaRPr lang="en-US" altLang="zh-CN" sz="2200">
              <a:solidFill>
                <a:schemeClr val="tx1"/>
              </a:solidFill>
              <a:latin typeface="黑体" panose="02010609060101010101" pitchFamily="49" charset="-122"/>
              <a:ea typeface="黑体" panose="02010609060101010101" pitchFamily="49" charset="-122"/>
            </a:endParaRPr>
          </a:p>
          <a:p>
            <a:pPr marL="342900" indent="-342900" eaLnBrk="1" hangingPunct="1">
              <a:lnSpc>
                <a:spcPct val="130000"/>
              </a:lnSpc>
              <a:spcBef>
                <a:spcPct val="0"/>
              </a:spcBef>
              <a:buClrTx/>
              <a:buSzTx/>
            </a:pPr>
            <a:r>
              <a:rPr lang="zh-CN" altLang="en-US" sz="2200">
                <a:solidFill>
                  <a:schemeClr val="tx1"/>
                </a:solidFill>
                <a:latin typeface="黑体" panose="02010609060101010101" pitchFamily="49" charset="-122"/>
                <a:ea typeface="黑体" panose="02010609060101010101" pitchFamily="49" charset="-122"/>
              </a:rPr>
              <a:t>污染物质在环境中三大主要转化类型：</a:t>
            </a:r>
            <a:r>
              <a:rPr lang="zh-CN" altLang="en-US" sz="2200">
                <a:solidFill>
                  <a:srgbClr val="0033CC"/>
                </a:solidFill>
                <a:latin typeface="黑体" panose="02010609060101010101" pitchFamily="49" charset="-122"/>
                <a:ea typeface="黑体" panose="02010609060101010101" pitchFamily="49" charset="-122"/>
              </a:rPr>
              <a:t>生物转化、化学转化</a:t>
            </a:r>
            <a:r>
              <a:rPr lang="zh-CN" altLang="en-US" sz="2200">
                <a:solidFill>
                  <a:schemeClr val="tx1"/>
                </a:solidFill>
                <a:latin typeface="黑体" panose="02010609060101010101" pitchFamily="49" charset="-122"/>
                <a:ea typeface="黑体" panose="02010609060101010101" pitchFamily="49" charset="-122"/>
              </a:rPr>
              <a:t>和</a:t>
            </a:r>
            <a:r>
              <a:rPr lang="zh-CN" altLang="en-US" sz="2200">
                <a:solidFill>
                  <a:srgbClr val="0033CC"/>
                </a:solidFill>
                <a:latin typeface="黑体" panose="02010609060101010101" pitchFamily="49" charset="-122"/>
                <a:ea typeface="黑体" panose="02010609060101010101" pitchFamily="49" charset="-122"/>
              </a:rPr>
              <a:t>光化学转化</a:t>
            </a:r>
            <a:r>
              <a:rPr lang="zh-CN" altLang="en-US" sz="2200">
                <a:solidFill>
                  <a:schemeClr val="tx1"/>
                </a:solidFill>
                <a:latin typeface="黑体" panose="02010609060101010101" pitchFamily="49" charset="-122"/>
                <a:ea typeface="黑体" panose="02010609060101010101" pitchFamily="49" charset="-122"/>
              </a:rPr>
              <a:t>。</a:t>
            </a:r>
            <a:endParaRPr lang="zh-CN" altLang="en-US" sz="2200" dirty="0">
              <a:solidFill>
                <a:schemeClr val="tx1"/>
              </a:solidFill>
              <a:latin typeface="黑体" panose="02010609060101010101" pitchFamily="49" charset="-122"/>
              <a:ea typeface="黑体" panose="02010609060101010101" pitchFamily="49" charset="-122"/>
            </a:endParaRPr>
          </a:p>
        </p:txBody>
      </p:sp>
      <p:sp>
        <p:nvSpPr>
          <p:cNvPr id="3" name="Rectangle 15">
            <a:extLst>
              <a:ext uri="{FF2B5EF4-FFF2-40B4-BE49-F238E27FC236}">
                <a16:creationId xmlns:a16="http://schemas.microsoft.com/office/drawing/2014/main" id="{458101EC-7E71-CAD2-CBCB-B2436102BB2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37</a:t>
            </a:fld>
            <a:endParaRPr lang="en-US" altLang="zh-CN" sz="1800">
              <a:solidFill>
                <a:schemeClr val="tx1"/>
              </a:solidFill>
            </a:endParaRPr>
          </a:p>
        </p:txBody>
      </p:sp>
      <p:sp>
        <p:nvSpPr>
          <p:cNvPr id="4" name="Text Box 5">
            <a:extLst>
              <a:ext uri="{FF2B5EF4-FFF2-40B4-BE49-F238E27FC236}">
                <a16:creationId xmlns:a16="http://schemas.microsoft.com/office/drawing/2014/main" id="{0CA8EB89-5AEE-F376-8DA8-FC705C601B4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 name="Rectangle 4">
            <a:extLst>
              <a:ext uri="{FF2B5EF4-FFF2-40B4-BE49-F238E27FC236}">
                <a16:creationId xmlns:a16="http://schemas.microsoft.com/office/drawing/2014/main" id="{E3FE77E8-6B7E-F4A1-5D1C-DE399176FA78}"/>
              </a:ext>
            </a:extLst>
          </p:cNvPr>
          <p:cNvSpPr>
            <a:spLocks noChangeArrowheads="1"/>
          </p:cNvSpPr>
          <p:nvPr/>
        </p:nvSpPr>
        <p:spPr bwMode="auto">
          <a:xfrm>
            <a:off x="623392" y="2322309"/>
            <a:ext cx="7560840"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生物转化中的酶 </a:t>
            </a:r>
            <a:r>
              <a:rPr lang="en-US" altLang="zh-CN" sz="2400" b="1">
                <a:solidFill>
                  <a:schemeClr val="tx1"/>
                </a:solidFill>
                <a:latin typeface="Times New Roman" panose="02020603050405020304" pitchFamily="18" charset="0"/>
              </a:rPr>
              <a:t>Enzyme</a:t>
            </a:r>
            <a:endParaRPr lang="zh-CN" altLang="en-US" sz="2400" b="1">
              <a:solidFill>
                <a:schemeClr val="tx1"/>
              </a:solidFill>
              <a:latin typeface="Times New Roman" panose="02020603050405020304" pitchFamily="18" charset="0"/>
            </a:endParaRPr>
          </a:p>
        </p:txBody>
      </p:sp>
      <p:sp>
        <p:nvSpPr>
          <p:cNvPr id="6" name="Rectangle 5">
            <a:extLst>
              <a:ext uri="{FF2B5EF4-FFF2-40B4-BE49-F238E27FC236}">
                <a16:creationId xmlns:a16="http://schemas.microsoft.com/office/drawing/2014/main" id="{494AEF99-32C8-EA1B-21E9-56CD5F83F7FA}"/>
              </a:ext>
            </a:extLst>
          </p:cNvPr>
          <p:cNvSpPr>
            <a:spLocks noChangeArrowheads="1"/>
          </p:cNvSpPr>
          <p:nvPr/>
        </p:nvSpPr>
        <p:spPr bwMode="auto">
          <a:xfrm>
            <a:off x="775193" y="3140968"/>
            <a:ext cx="11081447" cy="234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622800">
              <a:lnSpc>
                <a:spcPct val="130000"/>
              </a:lnSpc>
              <a:spcBef>
                <a:spcPct val="0"/>
              </a:spcBef>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）定义</a:t>
            </a:r>
          </a:p>
          <a:p>
            <a:pPr marL="0" indent="-342000">
              <a:lnSpc>
                <a:spcPct val="130000"/>
              </a:lnSpc>
              <a:spcBef>
                <a:spcPct val="0"/>
              </a:spcBef>
              <a:buClr>
                <a:schemeClr val="tx1"/>
              </a:buClr>
              <a:buSzPct val="100000"/>
            </a:pPr>
            <a:r>
              <a:rPr lang="zh-CN" altLang="en-US" sz="2200">
                <a:solidFill>
                  <a:schemeClr val="tx1"/>
                </a:solidFill>
                <a:latin typeface="Times New Roman" panose="02020603050405020304" pitchFamily="18" charset="0"/>
              </a:rPr>
              <a:t>酶（</a:t>
            </a:r>
            <a:r>
              <a:rPr lang="en-US" altLang="zh-CN" sz="2200">
                <a:solidFill>
                  <a:schemeClr val="tx1"/>
                </a:solidFill>
                <a:latin typeface="Times New Roman" panose="02020603050405020304" pitchFamily="18" charset="0"/>
              </a:rPr>
              <a:t>Enzyme</a:t>
            </a:r>
            <a:r>
              <a:rPr lang="zh-CN" altLang="en-US" sz="2200">
                <a:solidFill>
                  <a:schemeClr val="tx1"/>
                </a:solidFill>
                <a:latin typeface="Times New Roman" panose="02020603050405020304" pitchFamily="18" charset="0"/>
              </a:rPr>
              <a:t>）：一类由细胞制造和分泌的、以蛋白质为主要成分的、具有催化活性的生物催化剂。</a:t>
            </a:r>
          </a:p>
          <a:p>
            <a:pPr marL="0" indent="-342900">
              <a:lnSpc>
                <a:spcPct val="130000"/>
              </a:lnSpc>
              <a:spcBef>
                <a:spcPts val="0"/>
              </a:spcBef>
              <a:buClr>
                <a:schemeClr val="tx1"/>
              </a:buClr>
              <a:buSzPct val="100000"/>
            </a:pPr>
            <a:r>
              <a:rPr lang="zh-CN" altLang="en-US" sz="2200">
                <a:solidFill>
                  <a:schemeClr val="tx1"/>
                </a:solidFill>
                <a:latin typeface="Times New Roman" panose="02020603050405020304" pitchFamily="18" charset="0"/>
              </a:rPr>
              <a:t>底物（或基质）</a:t>
            </a:r>
            <a:r>
              <a:rPr lang="en-US" altLang="zh-CN" sz="2200">
                <a:solidFill>
                  <a:schemeClr val="tx1"/>
                </a:solidFill>
                <a:latin typeface="Times New Roman" panose="02020603050405020304" pitchFamily="18" charset="0"/>
              </a:rPr>
              <a:t>(Substrate)</a:t>
            </a:r>
            <a:r>
              <a:rPr lang="zh-CN" altLang="en-US" sz="2200">
                <a:solidFill>
                  <a:schemeClr val="tx1"/>
                </a:solidFill>
                <a:latin typeface="Times New Roman" panose="02020603050405020304" pitchFamily="18" charset="0"/>
              </a:rPr>
              <a:t>：在酶催化下发生转化的物质。</a:t>
            </a:r>
          </a:p>
          <a:p>
            <a:pPr marL="356100" indent="-342900">
              <a:lnSpc>
                <a:spcPct val="130000"/>
              </a:lnSpc>
              <a:buClr>
                <a:schemeClr val="tx1"/>
              </a:buClr>
              <a:buSzPct val="100000"/>
            </a:pPr>
            <a:r>
              <a:rPr lang="zh-CN" altLang="en-US" sz="2200">
                <a:solidFill>
                  <a:schemeClr val="tx1"/>
                </a:solidFill>
                <a:latin typeface="Times New Roman" panose="02020603050405020304" pitchFamily="18" charset="0"/>
              </a:rPr>
              <a:t>酶促反应（</a:t>
            </a:r>
            <a:r>
              <a:rPr lang="en-US" altLang="zh-CN" sz="2200">
                <a:solidFill>
                  <a:schemeClr val="tx1"/>
                </a:solidFill>
                <a:latin typeface="Times New Roman" panose="02020603050405020304" pitchFamily="18" charset="0"/>
              </a:rPr>
              <a:t>Enzymatic Reaction</a:t>
            </a:r>
            <a:r>
              <a:rPr lang="zh-CN" altLang="en-US" sz="2200">
                <a:solidFill>
                  <a:schemeClr val="tx1"/>
                </a:solidFill>
                <a:latin typeface="Times New Roman" panose="02020603050405020304" pitchFamily="18" charset="0"/>
              </a:rPr>
              <a:t>）：底物在酶催化下发生的转化反应。</a:t>
            </a:r>
          </a:p>
          <a:p>
            <a:pPr marL="622800">
              <a:lnSpc>
                <a:spcPct val="130000"/>
              </a:lnSpc>
              <a:spcBef>
                <a:spcPct val="0"/>
              </a:spcBef>
              <a:buFont typeface="Wingdings" panose="05000000000000000000" pitchFamily="2" charset="2"/>
              <a:buNone/>
            </a:pPr>
            <a:r>
              <a:rPr lang="zh-CN" altLang="en-US" sz="2200">
                <a:solidFill>
                  <a:schemeClr val="tx1"/>
                </a:solidFill>
                <a:latin typeface="Times New Roman" panose="02020603050405020304" pitchFamily="18" charset="0"/>
              </a:rPr>
              <a:t>   </a:t>
            </a:r>
          </a:p>
          <a:p>
            <a:pPr marL="622800">
              <a:lnSpc>
                <a:spcPct val="130000"/>
              </a:lnSpc>
              <a:spcBef>
                <a:spcPct val="0"/>
              </a:spcBef>
              <a:buFont typeface="Wingdings" panose="05000000000000000000" pitchFamily="2" charset="2"/>
              <a:buNone/>
            </a:pPr>
            <a:endParaRPr lang="zh-CN" altLang="en-US" sz="220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839416" y="919953"/>
            <a:ext cx="10369152" cy="4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10000"/>
              </a:lnSpc>
              <a:spcBef>
                <a:spcPct val="0"/>
              </a:spcBef>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）酶的特点：</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催化专一性高、催化效率高、温和的外部条件、种类多</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ct val="0"/>
              </a:spcBef>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ct val="0"/>
              </a:spcBef>
              <a:buFont typeface="Wingdings" panose="05000000000000000000" pitchFamily="2" charset="2"/>
              <a:buNone/>
            </a:pP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ct val="0"/>
              </a:spcBef>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p>
          <a:p>
            <a:pPr>
              <a:lnSpc>
                <a:spcPct val="110000"/>
              </a:lnSpc>
              <a:spcBef>
                <a:spcPct val="0"/>
              </a:spcBef>
              <a:buFont typeface="Wingdings" panose="05000000000000000000" pitchFamily="2" charset="2"/>
              <a:buNone/>
            </a:pP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Rectangle 15">
            <a:extLst>
              <a:ext uri="{FF2B5EF4-FFF2-40B4-BE49-F238E27FC236}">
                <a16:creationId xmlns:a16="http://schemas.microsoft.com/office/drawing/2014/main" id="{A0CAB021-DFEC-01C0-CF80-44FC7FDFC2F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38</a:t>
            </a:fld>
            <a:endParaRPr lang="en-US" altLang="zh-CN" sz="1800">
              <a:solidFill>
                <a:schemeClr val="tx1"/>
              </a:solidFill>
            </a:endParaRPr>
          </a:p>
        </p:txBody>
      </p:sp>
      <p:sp>
        <p:nvSpPr>
          <p:cNvPr id="3" name="Text Box 5">
            <a:extLst>
              <a:ext uri="{FF2B5EF4-FFF2-40B4-BE49-F238E27FC236}">
                <a16:creationId xmlns:a16="http://schemas.microsoft.com/office/drawing/2014/main" id="{F6183D15-4373-A7F3-8A3D-66EA73A0B81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21" name="Rectangle 5">
            <a:extLst>
              <a:ext uri="{FF2B5EF4-FFF2-40B4-BE49-F238E27FC236}">
                <a16:creationId xmlns:a16="http://schemas.microsoft.com/office/drawing/2014/main" id="{B19C1D0C-3634-5C1D-6869-ECEB2A06DC53}"/>
              </a:ext>
            </a:extLst>
          </p:cNvPr>
          <p:cNvSpPr>
            <a:spLocks noChangeArrowheads="1"/>
          </p:cNvSpPr>
          <p:nvPr/>
        </p:nvSpPr>
        <p:spPr bwMode="auto">
          <a:xfrm>
            <a:off x="839416" y="1378761"/>
            <a:ext cx="3287712" cy="3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10000"/>
              </a:lnSpc>
              <a:spcBef>
                <a:spcPct val="0"/>
              </a:spcBef>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）酶的分类</a:t>
            </a:r>
          </a:p>
          <a:p>
            <a:pPr>
              <a:lnSpc>
                <a:spcPct val="110000"/>
              </a:lnSpc>
              <a:spcBef>
                <a:spcPct val="0"/>
              </a:spcBef>
              <a:buFont typeface="Wingdings" panose="05000000000000000000" pitchFamily="2" charset="2"/>
              <a:buNone/>
            </a:pP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ct val="0"/>
              </a:spcBef>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p>
          <a:p>
            <a:pPr>
              <a:lnSpc>
                <a:spcPct val="110000"/>
              </a:lnSpc>
              <a:spcBef>
                <a:spcPct val="0"/>
              </a:spcBef>
              <a:buFont typeface="Wingdings" panose="05000000000000000000" pitchFamily="2" charset="2"/>
              <a:buNone/>
            </a:pP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Text Box 12">
            <a:extLst>
              <a:ext uri="{FF2B5EF4-FFF2-40B4-BE49-F238E27FC236}">
                <a16:creationId xmlns:a16="http://schemas.microsoft.com/office/drawing/2014/main" id="{ECAB7D19-1564-F571-A1E7-7696B790FC90}"/>
              </a:ext>
            </a:extLst>
          </p:cNvPr>
          <p:cNvSpPr txBox="1">
            <a:spLocks noChangeArrowheads="1"/>
          </p:cNvSpPr>
          <p:nvPr/>
        </p:nvSpPr>
        <p:spPr bwMode="auto">
          <a:xfrm>
            <a:off x="2711624" y="1771313"/>
            <a:ext cx="1665809" cy="40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200000"/>
              </a:lnSpc>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氧化还原酶</a:t>
            </a:r>
          </a:p>
          <a:p>
            <a:pPr eaLnBrk="1" hangingPunct="1">
              <a:lnSpc>
                <a:spcPct val="20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转移酶</a:t>
            </a:r>
          </a:p>
          <a:p>
            <a:pPr eaLnBrk="1" hangingPunct="1">
              <a:lnSpc>
                <a:spcPct val="20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水解酶</a:t>
            </a:r>
          </a:p>
          <a:p>
            <a:pPr eaLnBrk="1" hangingPunct="1">
              <a:lnSpc>
                <a:spcPct val="20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裂解酶</a:t>
            </a:r>
          </a:p>
          <a:p>
            <a:pPr eaLnBrk="1" hangingPunct="1">
              <a:lnSpc>
                <a:spcPct val="20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异构酶</a:t>
            </a:r>
          </a:p>
          <a:p>
            <a:pPr eaLnBrk="1" hangingPunct="1">
              <a:lnSpc>
                <a:spcPct val="20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合成酶</a:t>
            </a:r>
          </a:p>
        </p:txBody>
      </p:sp>
      <p:sp>
        <p:nvSpPr>
          <p:cNvPr id="23" name="Text Box 37">
            <a:extLst>
              <a:ext uri="{FF2B5EF4-FFF2-40B4-BE49-F238E27FC236}">
                <a16:creationId xmlns:a16="http://schemas.microsoft.com/office/drawing/2014/main" id="{338AD3B0-D9F9-C738-B36C-5A936A6862CF}"/>
              </a:ext>
            </a:extLst>
          </p:cNvPr>
          <p:cNvSpPr txBox="1">
            <a:spLocks noChangeArrowheads="1"/>
          </p:cNvSpPr>
          <p:nvPr/>
        </p:nvSpPr>
        <p:spPr bwMode="auto">
          <a:xfrm>
            <a:off x="6096000" y="2143199"/>
            <a:ext cx="132112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根据酶的</a:t>
            </a:r>
          </a:p>
          <a:p>
            <a:pPr algn="ct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作用场所</a:t>
            </a:r>
          </a:p>
        </p:txBody>
      </p:sp>
      <p:sp>
        <p:nvSpPr>
          <p:cNvPr id="24" name="文本框 23">
            <a:extLst>
              <a:ext uri="{FF2B5EF4-FFF2-40B4-BE49-F238E27FC236}">
                <a16:creationId xmlns:a16="http://schemas.microsoft.com/office/drawing/2014/main" id="{614648BC-EDB1-E3F0-B712-1384BBFB240F}"/>
              </a:ext>
            </a:extLst>
          </p:cNvPr>
          <p:cNvSpPr txBox="1"/>
          <p:nvPr/>
        </p:nvSpPr>
        <p:spPr>
          <a:xfrm>
            <a:off x="1103268" y="3425351"/>
            <a:ext cx="1331187" cy="938719"/>
          </a:xfrm>
          <a:prstGeom prst="rect">
            <a:avLst/>
          </a:prstGeom>
          <a:noFill/>
        </p:spPr>
        <p:txBody>
          <a:bodyPr wrap="square">
            <a:spAutoFit/>
          </a:bodyPr>
          <a:lstStyle/>
          <a:p>
            <a:pPr eaLnBrk="1" hangingPunct="1">
              <a:lnSpc>
                <a:spcPct val="130000"/>
              </a:lnSpc>
              <a:buClrTx/>
              <a:buSzTx/>
              <a:buFont typeface="Arial" panose="020B0604020202020204" pitchFamily="34" charset="0"/>
              <a:buNone/>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根据催化</a:t>
            </a:r>
          </a:p>
          <a:p>
            <a:pPr eaLnBrk="1" hangingPunct="1">
              <a:lnSpc>
                <a:spcPct val="130000"/>
              </a:lnSpc>
              <a:buClrTx/>
              <a:buSzTx/>
              <a:buFont typeface="Arial" panose="020B0604020202020204" pitchFamily="34" charset="0"/>
              <a:buNone/>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反应类型</a:t>
            </a:r>
          </a:p>
        </p:txBody>
      </p:sp>
      <p:sp>
        <p:nvSpPr>
          <p:cNvPr id="25" name="左大括号 24">
            <a:extLst>
              <a:ext uri="{FF2B5EF4-FFF2-40B4-BE49-F238E27FC236}">
                <a16:creationId xmlns:a16="http://schemas.microsoft.com/office/drawing/2014/main" id="{F7A9F5FD-BB11-EFB9-F1AE-877875227E2F}"/>
              </a:ext>
            </a:extLst>
          </p:cNvPr>
          <p:cNvSpPr/>
          <p:nvPr/>
        </p:nvSpPr>
        <p:spPr>
          <a:xfrm>
            <a:off x="2467090" y="2202523"/>
            <a:ext cx="215861" cy="3384376"/>
          </a:xfrm>
          <a:prstGeom prst="leftBrace">
            <a:avLst>
              <a:gd name="adj1" fmla="val 56709"/>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6" name="左大括号 25">
            <a:extLst>
              <a:ext uri="{FF2B5EF4-FFF2-40B4-BE49-F238E27FC236}">
                <a16:creationId xmlns:a16="http://schemas.microsoft.com/office/drawing/2014/main" id="{54F54ECA-819E-E5E6-1240-BC260F303FD7}"/>
              </a:ext>
            </a:extLst>
          </p:cNvPr>
          <p:cNvSpPr/>
          <p:nvPr/>
        </p:nvSpPr>
        <p:spPr>
          <a:xfrm>
            <a:off x="7404861" y="2058507"/>
            <a:ext cx="210190" cy="1108104"/>
          </a:xfrm>
          <a:prstGeom prst="leftBrace">
            <a:avLst>
              <a:gd name="adj1" fmla="val 56709"/>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3AB651C1-4772-CB40-6031-979E134D7939}"/>
              </a:ext>
            </a:extLst>
          </p:cNvPr>
          <p:cNvSpPr txBox="1"/>
          <p:nvPr/>
        </p:nvSpPr>
        <p:spPr>
          <a:xfrm>
            <a:off x="7643724" y="1771313"/>
            <a:ext cx="1082259" cy="520848"/>
          </a:xfrm>
          <a:prstGeom prst="rect">
            <a:avLst/>
          </a:prstGeom>
          <a:noFill/>
        </p:spPr>
        <p:txBody>
          <a:bodyPr wrap="square">
            <a:spAutoFit/>
          </a:bodyPr>
          <a:lstStyle/>
          <a:p>
            <a:pPr eaLnBrk="1" hangingPunct="1">
              <a:lnSpc>
                <a:spcPct val="150000"/>
              </a:lnSpc>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胞外酶</a:t>
            </a:r>
          </a:p>
        </p:txBody>
      </p:sp>
      <p:sp>
        <p:nvSpPr>
          <p:cNvPr id="28" name="文本框 27">
            <a:extLst>
              <a:ext uri="{FF2B5EF4-FFF2-40B4-BE49-F238E27FC236}">
                <a16:creationId xmlns:a16="http://schemas.microsoft.com/office/drawing/2014/main" id="{646AECB3-A1BC-2C4C-A095-87AC54E01DD2}"/>
              </a:ext>
            </a:extLst>
          </p:cNvPr>
          <p:cNvSpPr txBox="1"/>
          <p:nvPr/>
        </p:nvSpPr>
        <p:spPr>
          <a:xfrm>
            <a:off x="7678037" y="2799349"/>
            <a:ext cx="1082259" cy="520848"/>
          </a:xfrm>
          <a:prstGeom prst="rect">
            <a:avLst/>
          </a:prstGeom>
          <a:noFill/>
        </p:spPr>
        <p:txBody>
          <a:bodyPr wrap="square">
            <a:spAutoFit/>
          </a:bodyPr>
          <a:lstStyle/>
          <a:p>
            <a:pPr>
              <a:lnSpc>
                <a:spcPct val="150000"/>
              </a:lnSpc>
              <a:spcBef>
                <a:spcPct val="50000"/>
              </a:spcBef>
            </a:pPr>
            <a:r>
              <a:rPr lang="zh-CN" altLang="en-US" sz="2200">
                <a:latin typeface="黑体" panose="02010609060101010101" pitchFamily="49" charset="-122"/>
                <a:ea typeface="黑体" panose="02010609060101010101" pitchFamily="49" charset="-122"/>
              </a:rPr>
              <a:t>胞内酶</a:t>
            </a:r>
          </a:p>
        </p:txBody>
      </p:sp>
      <p:sp>
        <p:nvSpPr>
          <p:cNvPr id="29" name="Text Box 37">
            <a:extLst>
              <a:ext uri="{FF2B5EF4-FFF2-40B4-BE49-F238E27FC236}">
                <a16:creationId xmlns:a16="http://schemas.microsoft.com/office/drawing/2014/main" id="{DC87DF21-8132-C8AA-A2E1-334F3F1DA3A7}"/>
              </a:ext>
            </a:extLst>
          </p:cNvPr>
          <p:cNvSpPr txBox="1">
            <a:spLocks noChangeArrowheads="1"/>
          </p:cNvSpPr>
          <p:nvPr/>
        </p:nvSpPr>
        <p:spPr bwMode="auto">
          <a:xfrm>
            <a:off x="6105625" y="4288900"/>
            <a:ext cx="1665808" cy="47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按酶的成分</a:t>
            </a:r>
          </a:p>
        </p:txBody>
      </p:sp>
      <p:sp>
        <p:nvSpPr>
          <p:cNvPr id="30" name="左大括号 29">
            <a:extLst>
              <a:ext uri="{FF2B5EF4-FFF2-40B4-BE49-F238E27FC236}">
                <a16:creationId xmlns:a16="http://schemas.microsoft.com/office/drawing/2014/main" id="{5E877AAC-ADC6-7C43-B453-7F0C60C168C9}"/>
              </a:ext>
            </a:extLst>
          </p:cNvPr>
          <p:cNvSpPr/>
          <p:nvPr/>
        </p:nvSpPr>
        <p:spPr>
          <a:xfrm>
            <a:off x="7702530" y="4045955"/>
            <a:ext cx="210190" cy="1108104"/>
          </a:xfrm>
          <a:prstGeom prst="leftBrace">
            <a:avLst>
              <a:gd name="adj1" fmla="val 56709"/>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25655ACA-4ED8-81BF-C103-9EF9BCE6D432}"/>
              </a:ext>
            </a:extLst>
          </p:cNvPr>
          <p:cNvSpPr txBox="1"/>
          <p:nvPr/>
        </p:nvSpPr>
        <p:spPr>
          <a:xfrm>
            <a:off x="7941393" y="3786699"/>
            <a:ext cx="1436590" cy="520848"/>
          </a:xfrm>
          <a:prstGeom prst="rect">
            <a:avLst/>
          </a:prstGeom>
          <a:noFill/>
        </p:spPr>
        <p:txBody>
          <a:bodyPr wrap="square">
            <a:spAutoFit/>
          </a:bodyPr>
          <a:lstStyle/>
          <a:p>
            <a:pPr>
              <a:lnSpc>
                <a:spcPct val="150000"/>
              </a:lnSpc>
              <a:spcBef>
                <a:spcPct val="50000"/>
              </a:spcBef>
            </a:pPr>
            <a:r>
              <a:rPr lang="zh-CN" altLang="en-US" sz="2200">
                <a:latin typeface="黑体" panose="02010609060101010101" pitchFamily="49" charset="-122"/>
                <a:ea typeface="黑体" panose="02010609060101010101" pitchFamily="49" charset="-122"/>
              </a:rPr>
              <a:t>单成分酶</a:t>
            </a:r>
          </a:p>
        </p:txBody>
      </p:sp>
      <p:sp>
        <p:nvSpPr>
          <p:cNvPr id="32" name="文本框 31">
            <a:extLst>
              <a:ext uri="{FF2B5EF4-FFF2-40B4-BE49-F238E27FC236}">
                <a16:creationId xmlns:a16="http://schemas.microsoft.com/office/drawing/2014/main" id="{8C1D62C5-7E4A-D435-61C2-0FBDF781966A}"/>
              </a:ext>
            </a:extLst>
          </p:cNvPr>
          <p:cNvSpPr txBox="1"/>
          <p:nvPr/>
        </p:nvSpPr>
        <p:spPr>
          <a:xfrm>
            <a:off x="7941393" y="4857507"/>
            <a:ext cx="1436590" cy="520848"/>
          </a:xfrm>
          <a:prstGeom prst="rect">
            <a:avLst/>
          </a:prstGeom>
          <a:noFill/>
        </p:spPr>
        <p:txBody>
          <a:bodyPr wrap="square">
            <a:spAutoFit/>
          </a:bodyPr>
          <a:lstStyle/>
          <a:p>
            <a:pPr>
              <a:lnSpc>
                <a:spcPct val="150000"/>
              </a:lnSpc>
              <a:spcBef>
                <a:spcPct val="50000"/>
              </a:spcBef>
            </a:pPr>
            <a:r>
              <a:rPr lang="zh-CN" altLang="en-US" sz="2200">
                <a:latin typeface="黑体" panose="02010609060101010101" pitchFamily="49" charset="-122"/>
                <a:ea typeface="黑体" panose="02010609060101010101" pitchFamily="49" charset="-122"/>
              </a:rPr>
              <a:t>双成分酶</a:t>
            </a:r>
          </a:p>
        </p:txBody>
      </p:sp>
      <p:sp>
        <p:nvSpPr>
          <p:cNvPr id="33" name="左大括号 32">
            <a:extLst>
              <a:ext uri="{FF2B5EF4-FFF2-40B4-BE49-F238E27FC236}">
                <a16:creationId xmlns:a16="http://schemas.microsoft.com/office/drawing/2014/main" id="{6F96FD96-DA91-FDE3-DDE7-79F0A9077B42}"/>
              </a:ext>
            </a:extLst>
          </p:cNvPr>
          <p:cNvSpPr/>
          <p:nvPr/>
        </p:nvSpPr>
        <p:spPr>
          <a:xfrm>
            <a:off x="9243249" y="4622049"/>
            <a:ext cx="210190" cy="1108104"/>
          </a:xfrm>
          <a:prstGeom prst="leftBrace">
            <a:avLst>
              <a:gd name="adj1" fmla="val 56709"/>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45741983-CF53-22D9-7671-47AF908C0F21}"/>
              </a:ext>
            </a:extLst>
          </p:cNvPr>
          <p:cNvSpPr txBox="1"/>
          <p:nvPr/>
        </p:nvSpPr>
        <p:spPr>
          <a:xfrm>
            <a:off x="9476068" y="4263508"/>
            <a:ext cx="1436590" cy="520848"/>
          </a:xfrm>
          <a:prstGeom prst="rect">
            <a:avLst/>
          </a:prstGeom>
          <a:noFill/>
        </p:spPr>
        <p:txBody>
          <a:bodyPr wrap="square">
            <a:spAutoFit/>
          </a:bodyPr>
          <a:lstStyle/>
          <a:p>
            <a:pPr>
              <a:lnSpc>
                <a:spcPct val="150000"/>
              </a:lnSpc>
              <a:spcBef>
                <a:spcPct val="50000"/>
              </a:spcBef>
            </a:pPr>
            <a:r>
              <a:rPr lang="zh-CN" altLang="en-US" sz="2200">
                <a:latin typeface="黑体" panose="02010609060101010101" pitchFamily="49" charset="-122"/>
                <a:ea typeface="黑体" panose="02010609060101010101" pitchFamily="49" charset="-122"/>
              </a:rPr>
              <a:t>酶蛋白</a:t>
            </a:r>
          </a:p>
        </p:txBody>
      </p:sp>
      <p:sp>
        <p:nvSpPr>
          <p:cNvPr id="35" name="文本框 34">
            <a:extLst>
              <a:ext uri="{FF2B5EF4-FFF2-40B4-BE49-F238E27FC236}">
                <a16:creationId xmlns:a16="http://schemas.microsoft.com/office/drawing/2014/main" id="{47D2A804-0557-BF98-1A22-7E6CBA3809D1}"/>
              </a:ext>
            </a:extLst>
          </p:cNvPr>
          <p:cNvSpPr txBox="1"/>
          <p:nvPr/>
        </p:nvSpPr>
        <p:spPr>
          <a:xfrm>
            <a:off x="9476067" y="5426091"/>
            <a:ext cx="1622765" cy="520848"/>
          </a:xfrm>
          <a:prstGeom prst="rect">
            <a:avLst/>
          </a:prstGeom>
          <a:noFill/>
        </p:spPr>
        <p:txBody>
          <a:bodyPr wrap="square">
            <a:spAutoFit/>
          </a:bodyPr>
          <a:lstStyle/>
          <a:p>
            <a:pPr>
              <a:lnSpc>
                <a:spcPct val="150000"/>
              </a:lnSpc>
              <a:spcBef>
                <a:spcPct val="50000"/>
              </a:spcBef>
            </a:pPr>
            <a:r>
              <a:rPr lang="zh-CN" altLang="en-US" sz="2200">
                <a:latin typeface="黑体" panose="02010609060101010101" pitchFamily="49" charset="-122"/>
                <a:ea typeface="黑体" panose="02010609060101010101" pitchFamily="49" charset="-122"/>
              </a:rPr>
              <a:t>辅基或辅酶</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F5597207-EB5E-F452-40B0-82860FCC6E2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39</a:t>
            </a:fld>
            <a:endParaRPr lang="en-US" altLang="zh-CN" sz="1800">
              <a:solidFill>
                <a:schemeClr val="tx1"/>
              </a:solidFill>
            </a:endParaRPr>
          </a:p>
        </p:txBody>
      </p:sp>
      <p:sp>
        <p:nvSpPr>
          <p:cNvPr id="3" name="Text Box 5">
            <a:extLst>
              <a:ext uri="{FF2B5EF4-FFF2-40B4-BE49-F238E27FC236}">
                <a16:creationId xmlns:a16="http://schemas.microsoft.com/office/drawing/2014/main" id="{824CD094-3C2B-76D3-51F1-94C38033AB0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E95768E1-4FC2-791B-93E3-FB6CBFCA242F}"/>
              </a:ext>
            </a:extLst>
          </p:cNvPr>
          <p:cNvSpPr txBox="1"/>
          <p:nvPr/>
        </p:nvSpPr>
        <p:spPr>
          <a:xfrm>
            <a:off x="911225" y="1124744"/>
            <a:ext cx="10801200" cy="4006097"/>
          </a:xfrm>
          <a:prstGeom prst="rect">
            <a:avLst/>
          </a:prstGeom>
          <a:noFill/>
        </p:spPr>
        <p:txBody>
          <a:bodyPr wrap="square">
            <a:spAutoFit/>
          </a:bodyPr>
          <a:lstStyle/>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单成分酶：含有蛋白质。</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双成分酶：酶蛋白和辅酶或辅基。辅基同酶蛋白结合比较牢固，辅酶与酶蛋白结合较为松散。二者区别仅在此，故以后均用辅酶称呼。辅酶起着传递电子、原子或某些化学基团的功能，酶蛋白起着决定催化专一性和催化高效率的功能。因此，只有双成分酶的整体才具有酶的催化活性。</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辅基或辅酶的作用是：传递电子、原子或某些基团。酶蛋白的作用是决定催化专一性和催化效率。</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30000"/>
              </a:lnSpc>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辅酶的成分是金属离子、含金属的有机化合物或小分子的复杂有机化合物。辅酶约有</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种。</a:t>
            </a: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53BB-5AF2-4005-6AE2-A5B4631A24D6}"/>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92E63C7-734F-4A3C-B956-9C109ADFA2C0}"/>
              </a:ext>
            </a:extLst>
          </p:cNvPr>
          <p:cNvSpPr>
            <a:spLocks noGrp="1" noRot="1" noChangeArrowheads="1"/>
          </p:cNvSpPr>
          <p:nvPr>
            <p:ph type="ctrTitle"/>
          </p:nvPr>
        </p:nvSpPr>
        <p:spPr>
          <a:xfrm>
            <a:off x="1606996" y="1668859"/>
            <a:ext cx="8978007"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第一节 污染物质在机体内的转运</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81BD4CAC-59B7-F55D-94A5-A6B30E804BAE}"/>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a:t>
            </a:fld>
            <a:endParaRPr lang="en-US" altLang="zh-CN" sz="1800">
              <a:solidFill>
                <a:schemeClr val="tx1"/>
              </a:solidFill>
            </a:endParaRPr>
          </a:p>
        </p:txBody>
      </p:sp>
      <p:grpSp>
        <p:nvGrpSpPr>
          <p:cNvPr id="3" name="组合 2">
            <a:extLst>
              <a:ext uri="{FF2B5EF4-FFF2-40B4-BE49-F238E27FC236}">
                <a16:creationId xmlns:a16="http://schemas.microsoft.com/office/drawing/2014/main" id="{66CAC368-D44A-01ED-CDCA-1BC39D4EEA2E}"/>
              </a:ext>
            </a:extLst>
          </p:cNvPr>
          <p:cNvGrpSpPr/>
          <p:nvPr/>
        </p:nvGrpSpPr>
        <p:grpSpPr>
          <a:xfrm>
            <a:off x="3359696" y="2060848"/>
            <a:ext cx="5472608" cy="4165436"/>
            <a:chOff x="695400" y="1972865"/>
            <a:chExt cx="9361040" cy="4165436"/>
          </a:xfrm>
        </p:grpSpPr>
        <p:sp>
          <p:nvSpPr>
            <p:cNvPr id="73732" name="Text Box 4">
              <a:extLst>
                <a:ext uri="{FF2B5EF4-FFF2-40B4-BE49-F238E27FC236}">
                  <a16:creationId xmlns:a16="http://schemas.microsoft.com/office/drawing/2014/main" id="{C99C73E2-8E4C-3144-C1C4-9291EF4E6547}"/>
                </a:ext>
              </a:extLst>
            </p:cNvPr>
            <p:cNvSpPr txBox="1">
              <a:spLocks noChangeArrowheads="1"/>
            </p:cNvSpPr>
            <p:nvPr/>
          </p:nvSpPr>
          <p:spPr bwMode="auto">
            <a:xfrm>
              <a:off x="695400" y="1972865"/>
              <a:ext cx="9361040" cy="416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物质通过生物膜的方式 </a:t>
              </a:r>
              <a:endPar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cs typeface="Times New Roman" panose="02020603050405020304" pitchFamily="18" charset="0"/>
                </a:rPr>
                <a:t>Mode of Material through Biofilm</a:t>
              </a:r>
              <a:r>
                <a:rPr lang="en-US" altLang="zh-CN"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吸  收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Absorption</a:t>
              </a:r>
            </a:p>
            <a:p>
              <a:pPr marL="0" indent="0" eaLnBrk="1" hangingPunct="1">
                <a:lnSpc>
                  <a:spcPct val="150000"/>
                </a:lnSpc>
                <a:spcBef>
                  <a:spcPct val="0"/>
                </a:spcBef>
                <a:buClrTx/>
                <a:buSzTx/>
                <a:buFont typeface="Wingdings" panose="05000000000000000000" pitchFamily="2" charset="2"/>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分  布</a:t>
              </a: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Distribution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排  泄</a:t>
              </a:r>
              <a:r>
                <a:rPr lang="zh-CN" altLang="en-US"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Excretion</a:t>
              </a:r>
            </a:p>
            <a:p>
              <a:pPr marL="0" indent="0">
                <a:lnSpc>
                  <a:spcPct val="150000"/>
                </a:lnSpc>
                <a:spcBef>
                  <a:spcPct val="0"/>
                </a:spcBef>
                <a:buClrTx/>
                <a:buSzTx/>
                <a:buNone/>
              </a:pPr>
              <a:r>
                <a:rPr lang="en-US" altLang="zh-CN"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30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蓄  积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Accumulation</a:t>
              </a:r>
              <a:endParaRPr lang="en-US" altLang="zh-CN" sz="24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Line 9">
              <a:extLst>
                <a:ext uri="{FF2B5EF4-FFF2-40B4-BE49-F238E27FC236}">
                  <a16:creationId xmlns:a16="http://schemas.microsoft.com/office/drawing/2014/main" id="{4C1710FB-AF88-4AD8-7EBC-4FB4C8103878}"/>
                </a:ext>
              </a:extLst>
            </p:cNvPr>
            <p:cNvSpPr>
              <a:spLocks noChangeShapeType="1"/>
            </p:cNvSpPr>
            <p:nvPr/>
          </p:nvSpPr>
          <p:spPr bwMode="auto">
            <a:xfrm>
              <a:off x="803411" y="2636912"/>
              <a:ext cx="777497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Text Box 5">
            <a:extLst>
              <a:ext uri="{FF2B5EF4-FFF2-40B4-BE49-F238E27FC236}">
                <a16:creationId xmlns:a16="http://schemas.microsoft.com/office/drawing/2014/main" id="{1575053A-F78A-E3B3-59B8-C55384F4D63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40792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CDE71-D3C7-D10D-4489-7D05909F4F66}"/>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859DA81E-EAFE-2084-D1C9-E83649DDF2CD}"/>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93605F4B-F934-3754-BF4E-01164FBDC01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40</a:t>
            </a:fld>
            <a:endParaRPr lang="en-US" altLang="zh-CN" sz="1800">
              <a:solidFill>
                <a:schemeClr val="tx1"/>
              </a:solidFill>
            </a:endParaRPr>
          </a:p>
        </p:txBody>
      </p:sp>
      <p:sp>
        <p:nvSpPr>
          <p:cNvPr id="73732" name="Text Box 4">
            <a:extLst>
              <a:ext uri="{FF2B5EF4-FFF2-40B4-BE49-F238E27FC236}">
                <a16:creationId xmlns:a16="http://schemas.microsoft.com/office/drawing/2014/main" id="{4C4A3443-F705-B965-0A1B-7CE69FE1644C}"/>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F026266C-5CAD-80DF-0FED-1E52B4C6C24F}"/>
              </a:ext>
            </a:extLst>
          </p:cNvPr>
          <p:cNvSpPr>
            <a:spLocks noChangeShapeType="1"/>
          </p:cNvSpPr>
          <p:nvPr/>
        </p:nvSpPr>
        <p:spPr bwMode="auto">
          <a:xfrm>
            <a:off x="551384" y="3356992"/>
            <a:ext cx="26642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EFE2F18F-6BFD-B470-BD98-561253582D5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B9531CD1-3893-D1C0-032C-49588EED15CC}"/>
              </a:ext>
            </a:extLst>
          </p:cNvPr>
          <p:cNvSpPr txBox="1"/>
          <p:nvPr/>
        </p:nvSpPr>
        <p:spPr>
          <a:xfrm>
            <a:off x="5015880" y="1973462"/>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2045144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F36A-2324-2DBF-4B83-03921CE7A572}"/>
            </a:ext>
          </a:extLst>
        </p:cNvPr>
        <p:cNvGrpSpPr/>
        <p:nvPr/>
      </p:nvGrpSpPr>
      <p:grpSpPr>
        <a:xfrm>
          <a:off x="0" y="0"/>
          <a:ext cx="0" cy="0"/>
          <a:chOff x="0" y="0"/>
          <a:chExt cx="0" cy="0"/>
        </a:xfrm>
      </p:grpSpPr>
      <p:sp>
        <p:nvSpPr>
          <p:cNvPr id="60419" name="Rectangle 4">
            <a:extLst>
              <a:ext uri="{FF2B5EF4-FFF2-40B4-BE49-F238E27FC236}">
                <a16:creationId xmlns:a16="http://schemas.microsoft.com/office/drawing/2014/main" id="{663865A2-661F-298B-FECA-7822AED6C749}"/>
              </a:ext>
            </a:extLst>
          </p:cNvPr>
          <p:cNvSpPr>
            <a:spLocks noGrp="1" noChangeArrowheads="1"/>
          </p:cNvSpPr>
          <p:nvPr>
            <p:ph type="subTitle" idx="1"/>
          </p:nvPr>
        </p:nvSpPr>
        <p:spPr>
          <a:xfrm>
            <a:off x="479376" y="1703335"/>
            <a:ext cx="10441359" cy="479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FMN</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FAD  </a:t>
            </a: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0423" name="Text Box 8">
            <a:extLst>
              <a:ext uri="{FF2B5EF4-FFF2-40B4-BE49-F238E27FC236}">
                <a16:creationId xmlns:a16="http://schemas.microsoft.com/office/drawing/2014/main" id="{691B6507-9252-FF94-C317-EC5D92C1DC5D}"/>
              </a:ext>
            </a:extLst>
          </p:cNvPr>
          <p:cNvSpPr txBox="1">
            <a:spLocks noChangeArrowheads="1"/>
          </p:cNvSpPr>
          <p:nvPr/>
        </p:nvSpPr>
        <p:spPr bwMode="auto">
          <a:xfrm>
            <a:off x="2063552" y="4791858"/>
            <a:ext cx="3240360" cy="180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FMN</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（黄素单核苷酸）</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ts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：黄素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flavin</a:t>
            </a:r>
          </a:p>
          <a:p>
            <a:pPr eaLnBrk="1" hangingPunct="1">
              <a:lnSpc>
                <a:spcPct val="130000"/>
              </a:lnSpc>
              <a:spcBef>
                <a:spcPts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：单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mono</a:t>
            </a:r>
          </a:p>
          <a:p>
            <a:pPr eaLnBrk="1" hangingPunct="1">
              <a:lnSpc>
                <a:spcPct val="130000"/>
              </a:lnSpc>
              <a:spcBef>
                <a:spcPts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：核苷酸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nucleotide</a:t>
            </a:r>
          </a:p>
        </p:txBody>
      </p:sp>
      <p:sp>
        <p:nvSpPr>
          <p:cNvPr id="2" name="Text Box 5">
            <a:extLst>
              <a:ext uri="{FF2B5EF4-FFF2-40B4-BE49-F238E27FC236}">
                <a16:creationId xmlns:a16="http://schemas.microsoft.com/office/drawing/2014/main" id="{947E0306-B87B-EB6A-7F83-43A97B135FE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30F7E8B-4891-3923-1557-D196AA474D7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41</a:t>
            </a:fld>
            <a:endParaRPr lang="en-US" altLang="zh-CN" sz="1800">
              <a:solidFill>
                <a:schemeClr val="tx1"/>
              </a:solidFill>
            </a:endParaRPr>
          </a:p>
        </p:txBody>
      </p:sp>
      <p:sp>
        <p:nvSpPr>
          <p:cNvPr id="4" name="Rectangle 4">
            <a:extLst>
              <a:ext uri="{FF2B5EF4-FFF2-40B4-BE49-F238E27FC236}">
                <a16:creationId xmlns:a16="http://schemas.microsoft.com/office/drawing/2014/main" id="{63493CE7-378A-D3E7-46D5-5681E8B19EFB}"/>
              </a:ext>
            </a:extLst>
          </p:cNvPr>
          <p:cNvSpPr>
            <a:spLocks noChangeArrowheads="1"/>
          </p:cNvSpPr>
          <p:nvPr/>
        </p:nvSpPr>
        <p:spPr bwMode="auto">
          <a:xfrm>
            <a:off x="623392" y="980728"/>
            <a:ext cx="7560840"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重要辅酶及其功能 </a:t>
            </a:r>
            <a:r>
              <a:rPr lang="en-US" altLang="zh-CN" sz="2400" b="1">
                <a:solidFill>
                  <a:schemeClr val="tx1"/>
                </a:solidFill>
                <a:latin typeface="Times New Roman" panose="02020603050405020304" pitchFamily="18" charset="0"/>
              </a:rPr>
              <a:t>Coenzyme</a:t>
            </a:r>
          </a:p>
        </p:txBody>
      </p:sp>
      <p:graphicFrame>
        <p:nvGraphicFramePr>
          <p:cNvPr id="13" name="对象 12">
            <a:extLst>
              <a:ext uri="{FF2B5EF4-FFF2-40B4-BE49-F238E27FC236}">
                <a16:creationId xmlns:a16="http://schemas.microsoft.com/office/drawing/2014/main" id="{DDE34866-9A78-9212-0EBE-E9493E9A297C}"/>
              </a:ext>
            </a:extLst>
          </p:cNvPr>
          <p:cNvGraphicFramePr>
            <a:graphicFrameLocks noChangeAspect="1"/>
          </p:cNvGraphicFramePr>
          <p:nvPr>
            <p:extLst>
              <p:ext uri="{D42A27DB-BD31-4B8C-83A1-F6EECF244321}">
                <p14:modId xmlns:p14="http://schemas.microsoft.com/office/powerpoint/2010/main" val="2575947918"/>
              </p:ext>
            </p:extLst>
          </p:nvPr>
        </p:nvGraphicFramePr>
        <p:xfrm>
          <a:off x="770360" y="2351694"/>
          <a:ext cx="4536504" cy="2154612"/>
        </p:xfrm>
        <a:graphic>
          <a:graphicData uri="http://schemas.openxmlformats.org/presentationml/2006/ole">
            <mc:AlternateContent xmlns:mc="http://schemas.openxmlformats.org/markup-compatibility/2006">
              <mc:Choice xmlns:v="urn:schemas-microsoft-com:vml" Requires="v">
                <p:oleObj name="KingDrawXObject" r:id="rId2" imgW="3168843" imgH="1505153" progId="KingDrawXObject">
                  <p:embed/>
                </p:oleObj>
              </mc:Choice>
              <mc:Fallback>
                <p:oleObj name="KingDrawXObject" r:id="rId2" imgW="3168843" imgH="1505153" progId="KingDrawXObject">
                  <p:embed/>
                  <p:pic>
                    <p:nvPicPr>
                      <p:cNvPr id="13" name="对象 12">
                        <a:extLst>
                          <a:ext uri="{FF2B5EF4-FFF2-40B4-BE49-F238E27FC236}">
                            <a16:creationId xmlns:a16="http://schemas.microsoft.com/office/drawing/2014/main" id="{2E1DE082-2CB9-32FC-1DFF-8066132D5AD2}"/>
                          </a:ext>
                        </a:extLst>
                      </p:cNvPr>
                      <p:cNvPicPr/>
                      <p:nvPr/>
                    </p:nvPicPr>
                    <p:blipFill>
                      <a:blip r:embed="rId3"/>
                      <a:stretch>
                        <a:fillRect/>
                      </a:stretch>
                    </p:blipFill>
                    <p:spPr>
                      <a:xfrm>
                        <a:off x="770360" y="2351694"/>
                        <a:ext cx="4536504" cy="215461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6F501C5D-B699-A7CB-A688-AE70003D3A9E}"/>
              </a:ext>
            </a:extLst>
          </p:cNvPr>
          <p:cNvGraphicFramePr>
            <a:graphicFrameLocks noChangeAspect="1"/>
          </p:cNvGraphicFramePr>
          <p:nvPr>
            <p:extLst>
              <p:ext uri="{D42A27DB-BD31-4B8C-83A1-F6EECF244321}">
                <p14:modId xmlns:p14="http://schemas.microsoft.com/office/powerpoint/2010/main" val="3433948252"/>
              </p:ext>
            </p:extLst>
          </p:nvPr>
        </p:nvGraphicFramePr>
        <p:xfrm>
          <a:off x="6312024" y="2308155"/>
          <a:ext cx="5285782" cy="2393976"/>
        </p:xfrm>
        <a:graphic>
          <a:graphicData uri="http://schemas.openxmlformats.org/presentationml/2006/ole">
            <mc:AlternateContent xmlns:mc="http://schemas.openxmlformats.org/markup-compatibility/2006">
              <mc:Choice xmlns:v="urn:schemas-microsoft-com:vml" Requires="v">
                <p:oleObj name="KingDrawXObject" r:id="rId4" imgW="4584650" imgH="2076382" progId="KingDrawXObject">
                  <p:embed/>
                </p:oleObj>
              </mc:Choice>
              <mc:Fallback>
                <p:oleObj name="KingDrawXObject" r:id="rId4" imgW="4584650" imgH="2076382" progId="KingDrawXObject">
                  <p:embed/>
                  <p:pic>
                    <p:nvPicPr>
                      <p:cNvPr id="5" name="对象 4">
                        <a:extLst>
                          <a:ext uri="{FF2B5EF4-FFF2-40B4-BE49-F238E27FC236}">
                            <a16:creationId xmlns:a16="http://schemas.microsoft.com/office/drawing/2014/main" id="{6F501C5D-B699-A7CB-A688-AE70003D3A9E}"/>
                          </a:ext>
                        </a:extLst>
                      </p:cNvPr>
                      <p:cNvPicPr/>
                      <p:nvPr/>
                    </p:nvPicPr>
                    <p:blipFill>
                      <a:blip r:embed="rId5"/>
                      <a:stretch>
                        <a:fillRect/>
                      </a:stretch>
                    </p:blipFill>
                    <p:spPr>
                      <a:xfrm>
                        <a:off x="6312024" y="2308155"/>
                        <a:ext cx="5285782" cy="2393976"/>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D7279F0D-2444-CCE8-0397-F5C437E28737}"/>
              </a:ext>
            </a:extLst>
          </p:cNvPr>
          <p:cNvSpPr txBox="1"/>
          <p:nvPr/>
        </p:nvSpPr>
        <p:spPr>
          <a:xfrm>
            <a:off x="7320136" y="4827393"/>
            <a:ext cx="4032448" cy="1816203"/>
          </a:xfrm>
          <a:prstGeom prst="rect">
            <a:avLst/>
          </a:prstGeom>
          <a:noFill/>
        </p:spPr>
        <p:txBody>
          <a:bodyPr wrap="square">
            <a:spAutoFit/>
          </a:bodyPr>
          <a:lstStyle/>
          <a:p>
            <a:pPr>
              <a:lnSpc>
                <a:spcPct val="130000"/>
              </a:lnSpc>
            </a:pPr>
            <a:r>
              <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rPr>
              <a:t>FAD</a:t>
            </a:r>
            <a:r>
              <a:rPr lang="zh-CN" altLang="en-US" sz="2200" i="0" u="none" strike="noStrike" baseline="0">
                <a:latin typeface="Times New Roman" panose="02020603050405020304" pitchFamily="18" charset="0"/>
                <a:ea typeface="黑体" panose="02010609060101010101" pitchFamily="49" charset="-122"/>
                <a:cs typeface="Times New Roman" panose="02020603050405020304" pitchFamily="18" charset="0"/>
              </a:rPr>
              <a:t>（黄素腺嘌呤二核苷酸）</a:t>
            </a:r>
            <a:endParaRPr lang="en-US" altLang="zh-CN" sz="2200" i="0" u="none" strike="noStrike" baseline="0">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pPr>
            <a:r>
              <a:rPr lang="en-US" altLang="zh-CN" sz="2200">
                <a:latin typeface="Times New Roman" panose="02020603050405020304" pitchFamily="18" charset="0"/>
                <a:ea typeface="黑体" panose="02010609060101010101" pitchFamily="49" charset="-122"/>
                <a:cs typeface="Times New Roman" panose="02020603050405020304" pitchFamily="18" charset="0"/>
              </a:rPr>
              <a:t>F</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：黄素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flavin</a:t>
            </a:r>
          </a:p>
          <a:p>
            <a:pPr>
              <a:lnSpc>
                <a:spcPct val="130000"/>
              </a:lnSpc>
            </a:pP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：腺嘌呤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adenine</a:t>
            </a:r>
          </a:p>
          <a:p>
            <a:pPr>
              <a:lnSpc>
                <a:spcPct val="130000"/>
              </a:lnSpc>
            </a:pPr>
            <a:r>
              <a:rPr lang="en-US" altLang="zh-CN" sz="2200">
                <a:latin typeface="Times New Roman" panose="02020603050405020304" pitchFamily="18" charset="0"/>
                <a:ea typeface="黑体" panose="02010609060101010101" pitchFamily="49" charset="-122"/>
                <a:cs typeface="Times New Roman" panose="02020603050405020304" pitchFamily="18" charset="0"/>
              </a:rPr>
              <a:t>D</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：二核苷酸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dinucleotide</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8653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6"/>
          <p:cNvSpPr txBox="1">
            <a:spLocks noChangeArrowheads="1"/>
          </p:cNvSpPr>
          <p:nvPr/>
        </p:nvSpPr>
        <p:spPr bwMode="auto">
          <a:xfrm>
            <a:off x="1823658" y="4163348"/>
            <a:ext cx="2902900"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0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5000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FMN/FAD</a:t>
            </a:r>
          </a:p>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（氧化型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FMN/FAD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62469" name="Text Box 7"/>
          <p:cNvSpPr txBox="1">
            <a:spLocks noChangeArrowheads="1"/>
          </p:cNvSpPr>
          <p:nvPr/>
        </p:nvSpPr>
        <p:spPr bwMode="auto">
          <a:xfrm>
            <a:off x="7636157" y="4177908"/>
            <a:ext cx="2808312"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/FADH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（还原型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FMN/FAD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62471" name="Text Box 10"/>
          <p:cNvSpPr txBox="1">
            <a:spLocks noChangeArrowheads="1"/>
          </p:cNvSpPr>
          <p:nvPr/>
        </p:nvSpPr>
        <p:spPr bwMode="auto">
          <a:xfrm>
            <a:off x="3863752" y="5190672"/>
            <a:ext cx="46545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R——FMN/FAD</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的其余部分</a:t>
            </a:r>
          </a:p>
        </p:txBody>
      </p:sp>
      <p:sp>
        <p:nvSpPr>
          <p:cNvPr id="62472" name="Rectangle 4"/>
          <p:cNvSpPr>
            <a:spLocks noChangeArrowheads="1"/>
          </p:cNvSpPr>
          <p:nvPr/>
        </p:nvSpPr>
        <p:spPr bwMode="auto">
          <a:xfrm>
            <a:off x="1127249" y="1115136"/>
            <a:ext cx="10225335" cy="44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FAD</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氧化还原酶的辅酶，在酶促反应中具有传递氢原子的功能。</a:t>
            </a:r>
          </a:p>
        </p:txBody>
      </p:sp>
      <p:sp>
        <p:nvSpPr>
          <p:cNvPr id="2" name="Text Box 5">
            <a:extLst>
              <a:ext uri="{FF2B5EF4-FFF2-40B4-BE49-F238E27FC236}">
                <a16:creationId xmlns:a16="http://schemas.microsoft.com/office/drawing/2014/main" id="{FAFA8767-020C-356C-A137-D3A892E5419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Rectangle 15">
            <a:extLst>
              <a:ext uri="{FF2B5EF4-FFF2-40B4-BE49-F238E27FC236}">
                <a16:creationId xmlns:a16="http://schemas.microsoft.com/office/drawing/2014/main" id="{8CDCC503-CE22-67AE-8CCF-80929565417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42</a:t>
            </a:fld>
            <a:endParaRPr lang="en-US" altLang="zh-CN" sz="1800">
              <a:solidFill>
                <a:schemeClr val="tx1"/>
              </a:solidFill>
            </a:endParaRPr>
          </a:p>
        </p:txBody>
      </p:sp>
      <p:graphicFrame>
        <p:nvGraphicFramePr>
          <p:cNvPr id="7" name="对象 6">
            <a:extLst>
              <a:ext uri="{FF2B5EF4-FFF2-40B4-BE49-F238E27FC236}">
                <a16:creationId xmlns:a16="http://schemas.microsoft.com/office/drawing/2014/main" id="{3BBA1FC2-51D3-8BD5-FAFF-B2196AC11AD9}"/>
              </a:ext>
            </a:extLst>
          </p:cNvPr>
          <p:cNvGraphicFramePr>
            <a:graphicFrameLocks noChangeAspect="1"/>
          </p:cNvGraphicFramePr>
          <p:nvPr>
            <p:extLst>
              <p:ext uri="{D42A27DB-BD31-4B8C-83A1-F6EECF244321}">
                <p14:modId xmlns:p14="http://schemas.microsoft.com/office/powerpoint/2010/main" val="769454891"/>
              </p:ext>
            </p:extLst>
          </p:nvPr>
        </p:nvGraphicFramePr>
        <p:xfrm>
          <a:off x="7320136" y="2303970"/>
          <a:ext cx="3141867" cy="1771867"/>
        </p:xfrm>
        <a:graphic>
          <a:graphicData uri="http://schemas.openxmlformats.org/presentationml/2006/ole">
            <mc:AlternateContent xmlns:mc="http://schemas.openxmlformats.org/markup-compatibility/2006">
              <mc:Choice xmlns:v="urn:schemas-microsoft-com:vml" Requires="v">
                <p:oleObj name="KingDrawXObject" r:id="rId2" imgW="2184467" imgH="1231832" progId="KingDrawXObject">
                  <p:embed/>
                </p:oleObj>
              </mc:Choice>
              <mc:Fallback>
                <p:oleObj name="KingDrawXObject" r:id="rId2" imgW="2184467" imgH="1231832" progId="KingDrawXObject">
                  <p:embed/>
                  <p:pic>
                    <p:nvPicPr>
                      <p:cNvPr id="0" name=""/>
                      <p:cNvPicPr/>
                      <p:nvPr/>
                    </p:nvPicPr>
                    <p:blipFill>
                      <a:blip r:embed="rId3"/>
                      <a:stretch>
                        <a:fillRect/>
                      </a:stretch>
                    </p:blipFill>
                    <p:spPr>
                      <a:xfrm>
                        <a:off x="7320136" y="2303970"/>
                        <a:ext cx="3141867" cy="1771867"/>
                      </a:xfrm>
                      <a:prstGeom prst="rect">
                        <a:avLst/>
                      </a:prstGeom>
                    </p:spPr>
                  </p:pic>
                </p:oleObj>
              </mc:Fallback>
            </mc:AlternateContent>
          </a:graphicData>
        </a:graphic>
      </p:graphicFrame>
      <p:grpSp>
        <p:nvGrpSpPr>
          <p:cNvPr id="18" name="组合 17">
            <a:extLst>
              <a:ext uri="{FF2B5EF4-FFF2-40B4-BE49-F238E27FC236}">
                <a16:creationId xmlns:a16="http://schemas.microsoft.com/office/drawing/2014/main" id="{53BBB5F3-446A-6CB1-0748-ADBEF12C91D1}"/>
              </a:ext>
            </a:extLst>
          </p:cNvPr>
          <p:cNvGrpSpPr/>
          <p:nvPr/>
        </p:nvGrpSpPr>
        <p:grpSpPr>
          <a:xfrm>
            <a:off x="5572756" y="3006248"/>
            <a:ext cx="1008112" cy="367309"/>
            <a:chOff x="5375920" y="2516585"/>
            <a:chExt cx="1008112" cy="367309"/>
          </a:xfrm>
        </p:grpSpPr>
        <p:cxnSp>
          <p:nvCxnSpPr>
            <p:cNvPr id="9" name="直接连接符 8">
              <a:extLst>
                <a:ext uri="{FF2B5EF4-FFF2-40B4-BE49-F238E27FC236}">
                  <a16:creationId xmlns:a16="http://schemas.microsoft.com/office/drawing/2014/main" id="{C77C90D8-4FEA-75FF-FE90-D74F566D05A1}"/>
                </a:ext>
              </a:extLst>
            </p:cNvPr>
            <p:cNvCxnSpPr/>
            <p:nvPr/>
          </p:nvCxnSpPr>
          <p:spPr>
            <a:xfrm>
              <a:off x="5375920" y="2636912"/>
              <a:ext cx="100811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0A2E1231-AEAA-CAB9-AE45-BE516E41F6D4}"/>
                </a:ext>
              </a:extLst>
            </p:cNvPr>
            <p:cNvCxnSpPr/>
            <p:nvPr/>
          </p:nvCxnSpPr>
          <p:spPr>
            <a:xfrm>
              <a:off x="5375920" y="2771878"/>
              <a:ext cx="100811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B266E0FE-1BE0-6B61-44E4-15D6EB676A08}"/>
                </a:ext>
              </a:extLst>
            </p:cNvPr>
            <p:cNvCxnSpPr>
              <a:cxnSpLocks/>
            </p:cNvCxnSpPr>
            <p:nvPr/>
          </p:nvCxnSpPr>
          <p:spPr>
            <a:xfrm flipH="1" flipV="1">
              <a:off x="6263705" y="2516585"/>
              <a:ext cx="120327" cy="1203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F00C18F2-5F00-EB4D-E038-C922E89FAB29}"/>
                </a:ext>
              </a:extLst>
            </p:cNvPr>
            <p:cNvCxnSpPr>
              <a:cxnSpLocks/>
            </p:cNvCxnSpPr>
            <p:nvPr/>
          </p:nvCxnSpPr>
          <p:spPr>
            <a:xfrm flipH="1" flipV="1">
              <a:off x="5375920" y="2763567"/>
              <a:ext cx="120327" cy="1203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9" name="文本框 18">
            <a:extLst>
              <a:ext uri="{FF2B5EF4-FFF2-40B4-BE49-F238E27FC236}">
                <a16:creationId xmlns:a16="http://schemas.microsoft.com/office/drawing/2014/main" id="{C0C352EB-79BE-489B-0660-850243E8A02F}"/>
              </a:ext>
            </a:extLst>
          </p:cNvPr>
          <p:cNvSpPr txBox="1"/>
          <p:nvPr/>
        </p:nvSpPr>
        <p:spPr>
          <a:xfrm>
            <a:off x="5771135" y="2763910"/>
            <a:ext cx="702436" cy="338554"/>
          </a:xfrm>
          <a:prstGeom prst="rect">
            <a:avLst/>
          </a:prstGeom>
          <a:noFill/>
        </p:spPr>
        <p:txBody>
          <a:bodyPr wrap="none" rtlCol="0">
            <a:spAutoFit/>
          </a:bodyPr>
          <a:lstStyle/>
          <a:p>
            <a:r>
              <a:rPr lang="en-US" altLang="zh-CN" sz="1600" b="1">
                <a:latin typeface="Times New Roman" panose="02020603050405020304" pitchFamily="18" charset="0"/>
                <a:cs typeface="Times New Roman" panose="02020603050405020304" pitchFamily="18" charset="0"/>
              </a:rPr>
              <a:t>+2[H]</a:t>
            </a:r>
            <a:endParaRPr lang="zh-CN" altLang="en-US" sz="1600" b="1">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23FF23E0-7E4D-7ED6-F54D-88C92642D351}"/>
              </a:ext>
            </a:extLst>
          </p:cNvPr>
          <p:cNvSpPr txBox="1"/>
          <p:nvPr/>
        </p:nvSpPr>
        <p:spPr>
          <a:xfrm>
            <a:off x="5801694" y="3302961"/>
            <a:ext cx="654346" cy="338554"/>
          </a:xfrm>
          <a:prstGeom prst="rect">
            <a:avLst/>
          </a:prstGeom>
          <a:noFill/>
        </p:spPr>
        <p:txBody>
          <a:bodyPr wrap="none" rtlCol="0">
            <a:spAutoFit/>
          </a:bodyPr>
          <a:lstStyle/>
          <a:p>
            <a:r>
              <a:rPr lang="en-US" altLang="zh-CN" sz="1600" b="1">
                <a:latin typeface="Times New Roman" panose="02020603050405020304" pitchFamily="18" charset="0"/>
                <a:cs typeface="Times New Roman" panose="02020603050405020304" pitchFamily="18" charset="0"/>
              </a:rPr>
              <a:t>-2[H]</a:t>
            </a:r>
            <a:endParaRPr lang="zh-CN" altLang="en-US" sz="1600" b="1">
              <a:latin typeface="Times New Roman" panose="02020603050405020304" pitchFamily="18" charset="0"/>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6E4D7EF8-63DF-A13E-4748-59F1534A1BA4}"/>
              </a:ext>
            </a:extLst>
          </p:cNvPr>
          <p:cNvGraphicFramePr>
            <a:graphicFrameLocks noChangeAspect="1"/>
          </p:cNvGraphicFramePr>
          <p:nvPr>
            <p:extLst>
              <p:ext uri="{D42A27DB-BD31-4B8C-83A1-F6EECF244321}">
                <p14:modId xmlns:p14="http://schemas.microsoft.com/office/powerpoint/2010/main" val="1991111248"/>
              </p:ext>
            </p:extLst>
          </p:nvPr>
        </p:nvGraphicFramePr>
        <p:xfrm>
          <a:off x="1847528" y="2301136"/>
          <a:ext cx="3121022" cy="1760111"/>
        </p:xfrm>
        <a:graphic>
          <a:graphicData uri="http://schemas.openxmlformats.org/presentationml/2006/ole">
            <mc:AlternateContent xmlns:mc="http://schemas.openxmlformats.org/markup-compatibility/2006">
              <mc:Choice xmlns:v="urn:schemas-microsoft-com:vml" Requires="v">
                <p:oleObj name="KingDrawXObject" r:id="rId4" imgW="2184467" imgH="1231832" progId="KingDrawXObject">
                  <p:embed/>
                </p:oleObj>
              </mc:Choice>
              <mc:Fallback>
                <p:oleObj name="KingDrawXObject" r:id="rId4" imgW="2184467" imgH="1231832" progId="KingDrawXObject">
                  <p:embed/>
                  <p:pic>
                    <p:nvPicPr>
                      <p:cNvPr id="0" name=""/>
                      <p:cNvPicPr/>
                      <p:nvPr/>
                    </p:nvPicPr>
                    <p:blipFill>
                      <a:blip r:embed="rId5"/>
                      <a:stretch>
                        <a:fillRect/>
                      </a:stretch>
                    </p:blipFill>
                    <p:spPr>
                      <a:xfrm>
                        <a:off x="1847528" y="2301136"/>
                        <a:ext cx="3121022" cy="176011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ChangeArrowheads="1"/>
          </p:cNvSpPr>
          <p:nvPr/>
        </p:nvSpPr>
        <p:spPr bwMode="auto">
          <a:xfrm>
            <a:off x="479376" y="920012"/>
            <a:ext cx="2952328" cy="4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NAD</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NADP</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3496" name="Picture 9"/>
          <p:cNvPicPr>
            <a:picLocks noChangeAspect="1" noChangeArrowheads="1"/>
          </p:cNvPicPr>
          <p:nvPr/>
        </p:nvPicPr>
        <p:blipFill>
          <a:blip r:embed="rId2">
            <a:extLst>
              <a:ext uri="{28A0092B-C50C-407E-A947-70E740481C1C}">
                <a14:useLocalDpi xmlns:a14="http://schemas.microsoft.com/office/drawing/2010/main" val="0"/>
              </a:ext>
            </a:extLst>
          </a:blip>
          <a:srcRect r="4498"/>
          <a:stretch>
            <a:fillRect/>
          </a:stretch>
        </p:blipFill>
        <p:spPr bwMode="auto">
          <a:xfrm>
            <a:off x="1853456" y="1556792"/>
            <a:ext cx="4387850" cy="4064000"/>
          </a:xfrm>
          <a:prstGeom prst="rect">
            <a:avLst/>
          </a:prstGeom>
          <a:noFill/>
          <a:ln w="38100">
            <a:solidFill>
              <a:srgbClr val="CC0099"/>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634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806" y="1556792"/>
            <a:ext cx="4327525" cy="4059238"/>
          </a:xfrm>
          <a:prstGeom prst="rect">
            <a:avLst/>
          </a:prstGeom>
          <a:noFill/>
          <a:ln w="38100">
            <a:solidFill>
              <a:srgbClr val="CC0099"/>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3494" name="文本框 1"/>
          <p:cNvSpPr txBox="1">
            <a:spLocks noChangeArrowheads="1"/>
          </p:cNvSpPr>
          <p:nvPr/>
        </p:nvSpPr>
        <p:spPr bwMode="auto">
          <a:xfrm>
            <a:off x="3586018" y="6225844"/>
            <a:ext cx="8435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3495" name="文本框 8"/>
          <p:cNvSpPr txBox="1">
            <a:spLocks noChangeArrowheads="1"/>
          </p:cNvSpPr>
          <p:nvPr/>
        </p:nvSpPr>
        <p:spPr bwMode="auto">
          <a:xfrm>
            <a:off x="8184232" y="6239801"/>
            <a:ext cx="9380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II</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9FAD14A2-4050-2451-9195-609A7AB9739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B3FEDF75-02F3-F949-0615-68FCB55B043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43</a:t>
            </a:fld>
            <a:endParaRPr lang="en-US" altLang="zh-CN" sz="1800">
              <a:solidFill>
                <a:schemeClr val="tx1"/>
              </a:solidFill>
            </a:endParaRPr>
          </a:p>
        </p:txBody>
      </p:sp>
      <p:sp>
        <p:nvSpPr>
          <p:cNvPr id="4" name="矩形 3">
            <a:extLst>
              <a:ext uri="{FF2B5EF4-FFF2-40B4-BE49-F238E27FC236}">
                <a16:creationId xmlns:a16="http://schemas.microsoft.com/office/drawing/2014/main" id="{294DC067-A5D7-1B38-7387-05F2370A391B}"/>
              </a:ext>
            </a:extLst>
          </p:cNvPr>
          <p:cNvSpPr/>
          <p:nvPr/>
        </p:nvSpPr>
        <p:spPr>
          <a:xfrm>
            <a:off x="1831232" y="5757259"/>
            <a:ext cx="9017296" cy="3651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7A01D19-C8CE-B360-215C-D49C47FA4DC3}"/>
              </a:ext>
            </a:extLst>
          </p:cNvPr>
          <p:cNvSpPr txBox="1"/>
          <p:nvPr/>
        </p:nvSpPr>
        <p:spPr>
          <a:xfrm>
            <a:off x="2019317" y="5711176"/>
            <a:ext cx="4286751" cy="430887"/>
          </a:xfrm>
          <a:prstGeom prst="rect">
            <a:avLst/>
          </a:prstGeom>
          <a:noFill/>
        </p:spPr>
        <p:txBody>
          <a:bodyPr wrap="none" rtlCol="0">
            <a:spAutoFit/>
          </a:bodyPr>
          <a:lstStyle/>
          <a:p>
            <a:r>
              <a:rPr lang="en-US" altLang="zh-CN" sz="2200">
                <a:latin typeface="Times New Roman" panose="02020603050405020304" pitchFamily="18" charset="0"/>
                <a:ea typeface="黑体" panose="02010609060101010101" pitchFamily="49" charset="-122"/>
                <a:cs typeface="Times New Roman" panose="02020603050405020304" pitchFamily="18" charset="0"/>
              </a:rPr>
              <a:t>NAD</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（烟酰胺腺嘌呤二核苷酸）</a:t>
            </a:r>
          </a:p>
        </p:txBody>
      </p:sp>
      <p:sp>
        <p:nvSpPr>
          <p:cNvPr id="6" name="文本框 5">
            <a:extLst>
              <a:ext uri="{FF2B5EF4-FFF2-40B4-BE49-F238E27FC236}">
                <a16:creationId xmlns:a16="http://schemas.microsoft.com/office/drawing/2014/main" id="{04E4A8B2-C88E-8740-52AA-203D1ED64BE5}"/>
              </a:ext>
            </a:extLst>
          </p:cNvPr>
          <p:cNvSpPr txBox="1"/>
          <p:nvPr/>
        </p:nvSpPr>
        <p:spPr>
          <a:xfrm>
            <a:off x="6056450" y="5706124"/>
            <a:ext cx="5008102" cy="430887"/>
          </a:xfrm>
          <a:prstGeom prst="rect">
            <a:avLst/>
          </a:prstGeom>
          <a:noFill/>
        </p:spPr>
        <p:txBody>
          <a:bodyPr wrap="none" rtlCol="0">
            <a:spAutoFit/>
          </a:bodyPr>
          <a:lstStyle/>
          <a:p>
            <a:r>
              <a:rPr lang="en-US" altLang="zh-CN" sz="2200">
                <a:latin typeface="Times New Roman" panose="02020603050405020304" pitchFamily="18" charset="0"/>
                <a:ea typeface="黑体" panose="02010609060101010101" pitchFamily="49" charset="-122"/>
                <a:cs typeface="Times New Roman" panose="02020603050405020304" pitchFamily="18" charset="0"/>
              </a:rPr>
              <a:t>NADP</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（烟酰胺腺嘌呤二核苷酸磷酸）</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7" name="Group 17"/>
          <p:cNvGrpSpPr/>
          <p:nvPr/>
        </p:nvGrpSpPr>
        <p:grpSpPr bwMode="auto">
          <a:xfrm>
            <a:off x="4017508" y="2901852"/>
            <a:ext cx="4202112" cy="2250212"/>
            <a:chOff x="703" y="1843"/>
            <a:chExt cx="2647" cy="1406"/>
          </a:xfrm>
        </p:grpSpPr>
        <p:sp>
          <p:nvSpPr>
            <p:cNvPr id="64521" name="Oval 6"/>
            <p:cNvSpPr>
              <a:spLocks noChangeArrowheads="1"/>
            </p:cNvSpPr>
            <p:nvPr/>
          </p:nvSpPr>
          <p:spPr bwMode="auto">
            <a:xfrm>
              <a:off x="903" y="1848"/>
              <a:ext cx="209" cy="325"/>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4522" name="Oval 7"/>
            <p:cNvSpPr>
              <a:spLocks noChangeArrowheads="1"/>
            </p:cNvSpPr>
            <p:nvPr/>
          </p:nvSpPr>
          <p:spPr bwMode="auto">
            <a:xfrm>
              <a:off x="3123" y="1843"/>
              <a:ext cx="227" cy="325"/>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4523" name="Line 11"/>
            <p:cNvSpPr>
              <a:spLocks noChangeShapeType="1"/>
            </p:cNvSpPr>
            <p:nvPr/>
          </p:nvSpPr>
          <p:spPr bwMode="auto">
            <a:xfrm flipH="1">
              <a:off x="703" y="2115"/>
              <a:ext cx="272" cy="1134"/>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en-US"/>
            </a:p>
          </p:txBody>
        </p:sp>
        <p:sp>
          <p:nvSpPr>
            <p:cNvPr id="64524" name="Line 12"/>
            <p:cNvSpPr>
              <a:spLocks noChangeShapeType="1"/>
            </p:cNvSpPr>
            <p:nvPr/>
          </p:nvSpPr>
          <p:spPr bwMode="auto">
            <a:xfrm flipH="1">
              <a:off x="3032" y="2115"/>
              <a:ext cx="182" cy="1134"/>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en-US"/>
            </a:p>
          </p:txBody>
        </p:sp>
      </p:grpSp>
      <p:sp>
        <p:nvSpPr>
          <p:cNvPr id="64520" name="Text Box 15"/>
          <p:cNvSpPr txBox="1">
            <a:spLocks noChangeArrowheads="1"/>
          </p:cNvSpPr>
          <p:nvPr/>
        </p:nvSpPr>
        <p:spPr bwMode="auto">
          <a:xfrm>
            <a:off x="911225" y="951111"/>
            <a:ext cx="100160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辅酶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Ⅰ</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Ⅱ</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这些氧化还原酶的辅酶，在酶促反应中具有传递氢的作用。</a:t>
            </a:r>
          </a:p>
        </p:txBody>
      </p:sp>
      <p:sp>
        <p:nvSpPr>
          <p:cNvPr id="2" name="Text Box 5">
            <a:extLst>
              <a:ext uri="{FF2B5EF4-FFF2-40B4-BE49-F238E27FC236}">
                <a16:creationId xmlns:a16="http://schemas.microsoft.com/office/drawing/2014/main" id="{8F01BEA0-878C-0C4E-755D-53D906C60B2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2B3B53C-4F87-BA3B-FE9D-9D4101D6497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44</a:t>
            </a:fld>
            <a:endParaRPr lang="en-US" altLang="zh-CN" sz="1800">
              <a:solidFill>
                <a:schemeClr val="tx1"/>
              </a:solidFill>
            </a:endParaRPr>
          </a:p>
        </p:txBody>
      </p:sp>
      <p:graphicFrame>
        <p:nvGraphicFramePr>
          <p:cNvPr id="4" name="对象 3">
            <a:extLst>
              <a:ext uri="{FF2B5EF4-FFF2-40B4-BE49-F238E27FC236}">
                <a16:creationId xmlns:a16="http://schemas.microsoft.com/office/drawing/2014/main" id="{DF425897-4F6C-F0D0-A431-13101658A0A5}"/>
              </a:ext>
            </a:extLst>
          </p:cNvPr>
          <p:cNvGraphicFramePr>
            <a:graphicFrameLocks noChangeAspect="1"/>
          </p:cNvGraphicFramePr>
          <p:nvPr>
            <p:extLst>
              <p:ext uri="{D42A27DB-BD31-4B8C-83A1-F6EECF244321}">
                <p14:modId xmlns:p14="http://schemas.microsoft.com/office/powerpoint/2010/main" val="193154287"/>
              </p:ext>
            </p:extLst>
          </p:nvPr>
        </p:nvGraphicFramePr>
        <p:xfrm>
          <a:off x="3508410" y="2258032"/>
          <a:ext cx="1560308" cy="1285968"/>
        </p:xfrm>
        <a:graphic>
          <a:graphicData uri="http://schemas.openxmlformats.org/presentationml/2006/ole">
            <mc:AlternateContent xmlns:mc="http://schemas.openxmlformats.org/markup-compatibility/2006">
              <mc:Choice xmlns:v="urn:schemas-microsoft-com:vml" Requires="v">
                <p:oleObj name="KingDrawXObject" r:id="rId2" imgW="1155818" imgH="952365" progId="KingDrawXObject">
                  <p:embed/>
                </p:oleObj>
              </mc:Choice>
              <mc:Fallback>
                <p:oleObj name="KingDrawXObject" r:id="rId2" imgW="1155818" imgH="952365" progId="KingDrawXObject">
                  <p:embed/>
                  <p:pic>
                    <p:nvPicPr>
                      <p:cNvPr id="0" name=""/>
                      <p:cNvPicPr/>
                      <p:nvPr/>
                    </p:nvPicPr>
                    <p:blipFill>
                      <a:blip r:embed="rId3"/>
                      <a:stretch>
                        <a:fillRect/>
                      </a:stretch>
                    </p:blipFill>
                    <p:spPr>
                      <a:xfrm>
                        <a:off x="3508410" y="2258032"/>
                        <a:ext cx="1560308" cy="1285968"/>
                      </a:xfrm>
                      <a:prstGeom prst="rect">
                        <a:avLst/>
                      </a:prstGeom>
                    </p:spPr>
                  </p:pic>
                </p:oleObj>
              </mc:Fallback>
            </mc:AlternateContent>
          </a:graphicData>
        </a:graphic>
      </p:graphicFrame>
      <p:sp>
        <p:nvSpPr>
          <p:cNvPr id="5" name="椭圆 4">
            <a:extLst>
              <a:ext uri="{FF2B5EF4-FFF2-40B4-BE49-F238E27FC236}">
                <a16:creationId xmlns:a16="http://schemas.microsoft.com/office/drawing/2014/main" id="{1354341F-566F-614B-CC64-601976DC4A32}"/>
              </a:ext>
            </a:extLst>
          </p:cNvPr>
          <p:cNvSpPr/>
          <p:nvPr/>
        </p:nvSpPr>
        <p:spPr>
          <a:xfrm>
            <a:off x="3767649" y="2199277"/>
            <a:ext cx="288032" cy="288032"/>
          </a:xfrm>
          <a:prstGeom prst="ellipse">
            <a:avLst/>
          </a:prstGeom>
          <a:noFill/>
          <a:ln w="19050">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421E1B82-2AD7-7AA9-B420-7FE479C314F2}"/>
              </a:ext>
            </a:extLst>
          </p:cNvPr>
          <p:cNvCxnSpPr>
            <a:cxnSpLocks/>
          </p:cNvCxnSpPr>
          <p:nvPr/>
        </p:nvCxnSpPr>
        <p:spPr>
          <a:xfrm flipH="1">
            <a:off x="3260038" y="2482847"/>
            <a:ext cx="608125" cy="1552317"/>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graphicFrame>
        <p:nvGraphicFramePr>
          <p:cNvPr id="9" name="对象 8">
            <a:extLst>
              <a:ext uri="{FF2B5EF4-FFF2-40B4-BE49-F238E27FC236}">
                <a16:creationId xmlns:a16="http://schemas.microsoft.com/office/drawing/2014/main" id="{816F8AA0-A6A0-C63C-67DF-124B81B26D2A}"/>
              </a:ext>
            </a:extLst>
          </p:cNvPr>
          <p:cNvGraphicFramePr>
            <a:graphicFrameLocks noChangeAspect="1"/>
          </p:cNvGraphicFramePr>
          <p:nvPr>
            <p:extLst>
              <p:ext uri="{D42A27DB-BD31-4B8C-83A1-F6EECF244321}">
                <p14:modId xmlns:p14="http://schemas.microsoft.com/office/powerpoint/2010/main" val="539577338"/>
              </p:ext>
            </p:extLst>
          </p:nvPr>
        </p:nvGraphicFramePr>
        <p:xfrm>
          <a:off x="7257471" y="2241986"/>
          <a:ext cx="1412714" cy="1397190"/>
        </p:xfrm>
        <a:graphic>
          <a:graphicData uri="http://schemas.openxmlformats.org/presentationml/2006/ole">
            <mc:AlternateContent xmlns:mc="http://schemas.openxmlformats.org/markup-compatibility/2006">
              <mc:Choice xmlns:v="urn:schemas-microsoft-com:vml" Requires="v">
                <p:oleObj name="KingDrawXObject" r:id="rId4" imgW="1155818" imgH="1142932" progId="KingDrawXObject">
                  <p:embed/>
                </p:oleObj>
              </mc:Choice>
              <mc:Fallback>
                <p:oleObj name="KingDrawXObject" r:id="rId4" imgW="1155818" imgH="1142932" progId="KingDrawXObject">
                  <p:embed/>
                  <p:pic>
                    <p:nvPicPr>
                      <p:cNvPr id="0" name=""/>
                      <p:cNvPicPr/>
                      <p:nvPr/>
                    </p:nvPicPr>
                    <p:blipFill>
                      <a:blip r:embed="rId5"/>
                      <a:stretch>
                        <a:fillRect/>
                      </a:stretch>
                    </p:blipFill>
                    <p:spPr>
                      <a:xfrm>
                        <a:off x="7257471" y="2241986"/>
                        <a:ext cx="1412714" cy="1397190"/>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FC5871BF-3AE8-446E-3235-79375DC4E8D9}"/>
              </a:ext>
            </a:extLst>
          </p:cNvPr>
          <p:cNvSpPr txBox="1"/>
          <p:nvPr/>
        </p:nvSpPr>
        <p:spPr>
          <a:xfrm>
            <a:off x="5097231" y="2717186"/>
            <a:ext cx="668773" cy="369332"/>
          </a:xfrm>
          <a:prstGeom prst="rect">
            <a:avLst/>
          </a:prstGeom>
          <a:noFill/>
        </p:spPr>
        <p:txBody>
          <a:bodyPr wrap="none" rtlCol="0">
            <a:spAutoFit/>
          </a:bodyPr>
          <a:lstStyle/>
          <a:p>
            <a:r>
              <a:rPr lang="en-US" altLang="zh-CN" b="1">
                <a:latin typeface="Times New Roman" panose="02020603050405020304" pitchFamily="18" charset="0"/>
                <a:cs typeface="Times New Roman" panose="02020603050405020304" pitchFamily="18" charset="0"/>
              </a:rPr>
              <a:t>+ 2H</a:t>
            </a:r>
            <a:endParaRPr lang="zh-CN" altLang="en-US" b="1">
              <a:latin typeface="Times New Roman" panose="020206030504050203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5C85BA3A-86CA-E409-A087-A2671DED85E9}"/>
              </a:ext>
            </a:extLst>
          </p:cNvPr>
          <p:cNvGrpSpPr/>
          <p:nvPr/>
        </p:nvGrpSpPr>
        <p:grpSpPr>
          <a:xfrm>
            <a:off x="6029011" y="2806201"/>
            <a:ext cx="720849" cy="207304"/>
            <a:chOff x="5375920" y="2516585"/>
            <a:chExt cx="1008112" cy="367309"/>
          </a:xfrm>
        </p:grpSpPr>
        <p:cxnSp>
          <p:nvCxnSpPr>
            <p:cNvPr id="12" name="直接连接符 11">
              <a:extLst>
                <a:ext uri="{FF2B5EF4-FFF2-40B4-BE49-F238E27FC236}">
                  <a16:creationId xmlns:a16="http://schemas.microsoft.com/office/drawing/2014/main" id="{3BC2D496-7A27-E508-BD92-AB96E6C9891A}"/>
                </a:ext>
              </a:extLst>
            </p:cNvPr>
            <p:cNvCxnSpPr/>
            <p:nvPr/>
          </p:nvCxnSpPr>
          <p:spPr>
            <a:xfrm>
              <a:off x="5375920" y="2636912"/>
              <a:ext cx="100811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19036EDF-DB0A-3F67-78DC-F188819EB528}"/>
                </a:ext>
              </a:extLst>
            </p:cNvPr>
            <p:cNvCxnSpPr/>
            <p:nvPr/>
          </p:nvCxnSpPr>
          <p:spPr>
            <a:xfrm>
              <a:off x="5375920" y="2771878"/>
              <a:ext cx="100811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B9FF63C4-4366-CA8E-F76A-EAB5B45026B8}"/>
                </a:ext>
              </a:extLst>
            </p:cNvPr>
            <p:cNvCxnSpPr>
              <a:cxnSpLocks/>
            </p:cNvCxnSpPr>
            <p:nvPr/>
          </p:nvCxnSpPr>
          <p:spPr>
            <a:xfrm flipH="1" flipV="1">
              <a:off x="6263705" y="2516585"/>
              <a:ext cx="120327" cy="1203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25329567-B089-2811-B3D0-9AEFC7A04878}"/>
                </a:ext>
              </a:extLst>
            </p:cNvPr>
            <p:cNvCxnSpPr>
              <a:cxnSpLocks/>
            </p:cNvCxnSpPr>
            <p:nvPr/>
          </p:nvCxnSpPr>
          <p:spPr>
            <a:xfrm flipH="1" flipV="1">
              <a:off x="5375920" y="2763567"/>
              <a:ext cx="120327" cy="1203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6" name="文本框 15">
            <a:extLst>
              <a:ext uri="{FF2B5EF4-FFF2-40B4-BE49-F238E27FC236}">
                <a16:creationId xmlns:a16="http://schemas.microsoft.com/office/drawing/2014/main" id="{1D074A06-DFD7-D21B-FCF1-74EC48EF3DB4}"/>
              </a:ext>
            </a:extLst>
          </p:cNvPr>
          <p:cNvSpPr txBox="1"/>
          <p:nvPr/>
        </p:nvSpPr>
        <p:spPr>
          <a:xfrm>
            <a:off x="8697631" y="2725187"/>
            <a:ext cx="641522" cy="369332"/>
          </a:xfrm>
          <a:prstGeom prst="rect">
            <a:avLst/>
          </a:prstGeom>
          <a:noFill/>
        </p:spPr>
        <p:txBody>
          <a:bodyPr wrap="none" rtlCol="0">
            <a:spAutoFit/>
          </a:bodyPr>
          <a:lstStyle/>
          <a:p>
            <a:r>
              <a:rPr lang="en-US" altLang="zh-CN" b="1">
                <a:latin typeface="Times New Roman" panose="02020603050405020304" pitchFamily="18" charset="0"/>
                <a:cs typeface="Times New Roman" panose="02020603050405020304" pitchFamily="18" charset="0"/>
              </a:rPr>
              <a:t>+ H</a:t>
            </a:r>
            <a:r>
              <a:rPr lang="en-US" altLang="zh-CN" b="1" baseline="30000">
                <a:latin typeface="Times New Roman" panose="02020603050405020304" pitchFamily="18" charset="0"/>
                <a:cs typeface="Times New Roman" panose="02020603050405020304" pitchFamily="18" charset="0"/>
              </a:rPr>
              <a:t>+</a:t>
            </a:r>
            <a:endParaRPr lang="zh-CN" altLang="en-US" b="1" baseline="3000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0F288A23-B27A-BCA1-BAD3-4D4EAEB83603}"/>
              </a:ext>
            </a:extLst>
          </p:cNvPr>
          <p:cNvSpPr txBox="1"/>
          <p:nvPr/>
        </p:nvSpPr>
        <p:spPr>
          <a:xfrm>
            <a:off x="3291034" y="3682686"/>
            <a:ext cx="2253916" cy="430887"/>
          </a:xfrm>
          <a:prstGeom prst="rect">
            <a:avLst/>
          </a:prstGeom>
          <a:noFill/>
        </p:spPr>
        <p:txBody>
          <a:bodyPr wrap="square">
            <a:spAutoFit/>
          </a:bodyPr>
          <a:lstStyle/>
          <a:p>
            <a:pPr eaLnBrk="1" hangingPunct="1">
              <a:spcBef>
                <a:spcPct val="50000"/>
              </a:spcBef>
              <a:buClrTx/>
              <a:buSzTx/>
              <a:buFont typeface="Wingdings" panose="05000000000000000000" pitchFamily="2" charset="2"/>
              <a:buNone/>
            </a:pPr>
            <a:r>
              <a:rPr lang="en-US" altLang="zh-CN" sz="2200">
                <a:solidFill>
                  <a:srgbClr val="FF0000"/>
                </a:solidFill>
                <a:latin typeface="Times New Roman" panose="02020603050405020304" pitchFamily="18" charset="0"/>
              </a:rPr>
              <a:t>NAD</a:t>
            </a:r>
            <a:r>
              <a:rPr lang="zh-CN" altLang="en-US" sz="2200" baseline="30000">
                <a:solidFill>
                  <a:srgbClr val="FF0000"/>
                </a:solidFill>
                <a:latin typeface="Times New Roman" panose="02020603050405020304" pitchFamily="18" charset="0"/>
              </a:rPr>
              <a:t>＋</a:t>
            </a:r>
            <a:r>
              <a:rPr lang="en-US" altLang="zh-CN" sz="2200">
                <a:solidFill>
                  <a:srgbClr val="FF0000"/>
                </a:solidFill>
                <a:latin typeface="Times New Roman" panose="02020603050405020304" pitchFamily="18" charset="0"/>
              </a:rPr>
              <a:t> /NADP</a:t>
            </a:r>
            <a:r>
              <a:rPr lang="zh-CN" altLang="en-US" sz="2200" baseline="30000">
                <a:solidFill>
                  <a:srgbClr val="FF0000"/>
                </a:solidFill>
                <a:latin typeface="Times New Roman" panose="02020603050405020304" pitchFamily="18" charset="0"/>
              </a:rPr>
              <a:t>＋</a:t>
            </a:r>
            <a:endParaRPr lang="en-US" altLang="zh-CN" sz="2200" baseline="30000">
              <a:solidFill>
                <a:srgbClr val="FF0000"/>
              </a:solidFill>
              <a:latin typeface="Times New Roman" panose="02020603050405020304" pitchFamily="18" charset="0"/>
            </a:endParaRPr>
          </a:p>
        </p:txBody>
      </p:sp>
      <p:sp>
        <p:nvSpPr>
          <p:cNvPr id="19" name="文本框 18">
            <a:extLst>
              <a:ext uri="{FF2B5EF4-FFF2-40B4-BE49-F238E27FC236}">
                <a16:creationId xmlns:a16="http://schemas.microsoft.com/office/drawing/2014/main" id="{EDC8B1D0-5955-25C9-B482-B39F878C50F1}"/>
              </a:ext>
            </a:extLst>
          </p:cNvPr>
          <p:cNvSpPr txBox="1"/>
          <p:nvPr/>
        </p:nvSpPr>
        <p:spPr>
          <a:xfrm>
            <a:off x="2567608" y="4077072"/>
            <a:ext cx="3426953" cy="430887"/>
          </a:xfrm>
          <a:prstGeom prst="rect">
            <a:avLst/>
          </a:prstGeom>
          <a:noFill/>
        </p:spPr>
        <p:txBody>
          <a:bodyPr wrap="square">
            <a:spAutoFit/>
          </a:bodyPr>
          <a:lstStyle/>
          <a:p>
            <a:pPr eaLnBrk="1" hangingPunct="1">
              <a:spcBef>
                <a:spcPct val="50000"/>
              </a:spcBef>
              <a:buClrTx/>
              <a:buSzTx/>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氧化型</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NAD</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/NADP</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椭圆 20">
            <a:extLst>
              <a:ext uri="{FF2B5EF4-FFF2-40B4-BE49-F238E27FC236}">
                <a16:creationId xmlns:a16="http://schemas.microsoft.com/office/drawing/2014/main" id="{AC79253C-4362-74B2-DB4F-C80DDA23A0F4}"/>
              </a:ext>
            </a:extLst>
          </p:cNvPr>
          <p:cNvSpPr/>
          <p:nvPr/>
        </p:nvSpPr>
        <p:spPr>
          <a:xfrm>
            <a:off x="7473495" y="2388700"/>
            <a:ext cx="288032" cy="288032"/>
          </a:xfrm>
          <a:prstGeom prst="ellipse">
            <a:avLst/>
          </a:prstGeom>
          <a:noFill/>
          <a:ln w="19050">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9DC76F1F-684F-C4E1-3BCE-167C78A8156B}"/>
              </a:ext>
            </a:extLst>
          </p:cNvPr>
          <p:cNvCxnSpPr>
            <a:cxnSpLocks/>
          </p:cNvCxnSpPr>
          <p:nvPr/>
        </p:nvCxnSpPr>
        <p:spPr>
          <a:xfrm flipH="1">
            <a:off x="6988370" y="2675681"/>
            <a:ext cx="605108" cy="1376337"/>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CB3A6502-6E04-B318-70B7-FDA9EC566BAF}"/>
              </a:ext>
            </a:extLst>
          </p:cNvPr>
          <p:cNvSpPr txBox="1"/>
          <p:nvPr/>
        </p:nvSpPr>
        <p:spPr>
          <a:xfrm>
            <a:off x="6968669" y="3676116"/>
            <a:ext cx="2158433" cy="430887"/>
          </a:xfrm>
          <a:prstGeom prst="rect">
            <a:avLst/>
          </a:prstGeom>
          <a:noFill/>
        </p:spPr>
        <p:txBody>
          <a:bodyPr wrap="square">
            <a:spAutoFit/>
          </a:bodyPr>
          <a:lstStyle/>
          <a:p>
            <a:pPr algn="ctr" eaLnBrk="1" hangingPunct="1">
              <a:spcBef>
                <a:spcPct val="0"/>
              </a:spcBef>
              <a:buClrTx/>
              <a:buSzTx/>
              <a:buFont typeface="Wingdings" panose="05000000000000000000" pitchFamily="2" charset="2"/>
              <a:buNone/>
            </a:pPr>
            <a:r>
              <a:rPr lang="en-US" altLang="zh-CN" sz="2200">
                <a:solidFill>
                  <a:srgbClr val="FF0000"/>
                </a:solidFill>
                <a:latin typeface="Times New Roman" panose="02020603050405020304" pitchFamily="18" charset="0"/>
              </a:rPr>
              <a:t>NADH/NADPH </a:t>
            </a:r>
          </a:p>
        </p:txBody>
      </p:sp>
      <p:sp>
        <p:nvSpPr>
          <p:cNvPr id="29" name="文本框 28">
            <a:extLst>
              <a:ext uri="{FF2B5EF4-FFF2-40B4-BE49-F238E27FC236}">
                <a16:creationId xmlns:a16="http://schemas.microsoft.com/office/drawing/2014/main" id="{A6E4519E-DF3D-0B00-7F62-730DE0F49268}"/>
              </a:ext>
            </a:extLst>
          </p:cNvPr>
          <p:cNvSpPr txBox="1"/>
          <p:nvPr/>
        </p:nvSpPr>
        <p:spPr>
          <a:xfrm>
            <a:off x="6341455" y="4075403"/>
            <a:ext cx="3426953" cy="430887"/>
          </a:xfrm>
          <a:prstGeom prst="rect">
            <a:avLst/>
          </a:prstGeom>
          <a:noFill/>
        </p:spPr>
        <p:txBody>
          <a:bodyPr wrap="square">
            <a:spAutoFit/>
          </a:bodyPr>
          <a:lstStyle/>
          <a:p>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（还原型</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NAD</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/NADP </a:t>
            </a:r>
            <a:r>
              <a:rPr lang="zh-CN" altLang="en-US"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a:extLst>
              <a:ext uri="{FF2B5EF4-FFF2-40B4-BE49-F238E27FC236}">
                <a16:creationId xmlns:a16="http://schemas.microsoft.com/office/drawing/2014/main" id="{6E9A1AF8-943A-991A-63FC-82338C038DCD}"/>
              </a:ext>
            </a:extLst>
          </p:cNvPr>
          <p:cNvSpPr txBox="1"/>
          <p:nvPr/>
        </p:nvSpPr>
        <p:spPr>
          <a:xfrm>
            <a:off x="3008999" y="4941168"/>
            <a:ext cx="6118104" cy="430887"/>
          </a:xfrm>
          <a:prstGeom prst="rect">
            <a:avLst/>
          </a:prstGeom>
          <a:noFill/>
        </p:spPr>
        <p:txBody>
          <a:bodyPr wrap="square">
            <a:spAutoFit/>
          </a:bodyPr>
          <a:lstStyle/>
          <a:p>
            <a:pPr algn="ctr" eaLnBrk="1" hangingPunct="1">
              <a:spcBef>
                <a:spcPct val="0"/>
              </a:spcBef>
              <a:buClrTx/>
              <a:buSzTx/>
              <a:buFont typeface="Wingdings" panose="05000000000000000000" pitchFamily="2" charset="2"/>
              <a:buNone/>
            </a:pP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R——NAD</a:t>
            </a:r>
            <a:r>
              <a:rPr lang="en-US" altLang="zh-CN"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/NADP</a:t>
            </a:r>
            <a:r>
              <a:rPr lang="en-US" altLang="zh-CN" sz="2200" baseline="300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的其余部分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85B0DDB-9216-CE89-827A-0DA194B44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2423601"/>
            <a:ext cx="8648939" cy="1655461"/>
          </a:xfrm>
          <a:prstGeom prst="rect">
            <a:avLst/>
          </a:prstGeom>
        </p:spPr>
      </p:pic>
      <p:sp>
        <p:nvSpPr>
          <p:cNvPr id="65540" name="Rectangle 4"/>
          <p:cNvSpPr>
            <a:spLocks noGrp="1" noChangeArrowheads="1"/>
          </p:cNvSpPr>
          <p:nvPr>
            <p:ph type="subTitle" idx="1"/>
          </p:nvPr>
        </p:nvSpPr>
        <p:spPr>
          <a:xfrm>
            <a:off x="839416" y="1553138"/>
            <a:ext cx="8928100" cy="497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buFont typeface="Wingdings" panose="05000000000000000000" pitchFamily="2" charset="2"/>
              <a:buNone/>
            </a:pPr>
            <a:r>
              <a:rPr lang="zh-CN" altLang="en-US" sz="2200">
                <a:latin typeface="黑体" panose="02010609060101010101" pitchFamily="49" charset="-122"/>
                <a:ea typeface="黑体" panose="02010609060101010101" pitchFamily="49" charset="-122"/>
              </a:rPr>
              <a:t>是某些氧化还原酶的辅酶，在酶促反应中具有传递氢的作用。</a:t>
            </a:r>
          </a:p>
        </p:txBody>
      </p:sp>
      <p:sp>
        <p:nvSpPr>
          <p:cNvPr id="65543" name="Text Box 24"/>
          <p:cNvSpPr txBox="1">
            <a:spLocks noChangeArrowheads="1"/>
          </p:cNvSpPr>
          <p:nvPr/>
        </p:nvSpPr>
        <p:spPr bwMode="auto">
          <a:xfrm>
            <a:off x="2187029" y="4603775"/>
            <a:ext cx="26848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（氧化型</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=6~10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65544" name="Oval 17"/>
          <p:cNvSpPr>
            <a:spLocks noChangeArrowheads="1"/>
          </p:cNvSpPr>
          <p:nvPr/>
        </p:nvSpPr>
        <p:spPr bwMode="auto">
          <a:xfrm>
            <a:off x="2719821" y="2472318"/>
            <a:ext cx="393700" cy="519351"/>
          </a:xfrm>
          <a:prstGeom prst="ellipse">
            <a:avLst/>
          </a:prstGeom>
          <a:noFill/>
          <a:ln w="38100">
            <a:solidFill>
              <a:srgbClr val="0033CC"/>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5545" name="Oval 25"/>
          <p:cNvSpPr>
            <a:spLocks noChangeArrowheads="1"/>
          </p:cNvSpPr>
          <p:nvPr/>
        </p:nvSpPr>
        <p:spPr bwMode="auto">
          <a:xfrm>
            <a:off x="2749551" y="3437826"/>
            <a:ext cx="393700" cy="519351"/>
          </a:xfrm>
          <a:prstGeom prst="ellipse">
            <a:avLst/>
          </a:prstGeom>
          <a:noFill/>
          <a:ln w="38100">
            <a:solidFill>
              <a:srgbClr val="0033CC"/>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5546" name="Oval 26"/>
          <p:cNvSpPr>
            <a:spLocks noChangeArrowheads="1"/>
          </p:cNvSpPr>
          <p:nvPr/>
        </p:nvSpPr>
        <p:spPr bwMode="auto">
          <a:xfrm>
            <a:off x="7656513" y="3490092"/>
            <a:ext cx="393700" cy="519351"/>
          </a:xfrm>
          <a:prstGeom prst="ellipse">
            <a:avLst/>
          </a:prstGeom>
          <a:noFill/>
          <a:ln w="38100">
            <a:solidFill>
              <a:srgbClr val="0033CC"/>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5547" name="Oval 27"/>
          <p:cNvSpPr>
            <a:spLocks noChangeArrowheads="1"/>
          </p:cNvSpPr>
          <p:nvPr/>
        </p:nvSpPr>
        <p:spPr bwMode="auto">
          <a:xfrm>
            <a:off x="7656513" y="2375063"/>
            <a:ext cx="393700" cy="519351"/>
          </a:xfrm>
          <a:prstGeom prst="ellipse">
            <a:avLst/>
          </a:prstGeom>
          <a:noFill/>
          <a:ln w="38100">
            <a:solidFill>
              <a:srgbClr val="0033CC"/>
            </a:solidFill>
            <a:rou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endParaRPr lang="zh-CN" altLang="en-US" sz="1800">
              <a:solidFill>
                <a:schemeClr val="tx1"/>
              </a:solidFill>
              <a:latin typeface="宋体" panose="02010600030101010101" pitchFamily="2" charset="-122"/>
            </a:endParaRPr>
          </a:p>
        </p:txBody>
      </p:sp>
      <p:sp>
        <p:nvSpPr>
          <p:cNvPr id="65548" name="Line 28"/>
          <p:cNvSpPr>
            <a:spLocks noChangeShapeType="1"/>
          </p:cNvSpPr>
          <p:nvPr/>
        </p:nvSpPr>
        <p:spPr bwMode="auto">
          <a:xfrm>
            <a:off x="3071665" y="3957177"/>
            <a:ext cx="647850" cy="692305"/>
          </a:xfrm>
          <a:prstGeom prst="line">
            <a:avLst/>
          </a:prstGeom>
          <a:noFill/>
          <a:ln w="25400">
            <a:solidFill>
              <a:srgbClr val="0033CC"/>
            </a:solidFill>
            <a:round/>
          </a:ln>
          <a:extLst>
            <a:ext uri="{909E8E84-426E-40DD-AFC4-6F175D3DCCD1}">
              <a14:hiddenFill xmlns:a14="http://schemas.microsoft.com/office/drawing/2010/main">
                <a:noFill/>
              </a14:hiddenFill>
            </a:ext>
          </a:extLst>
        </p:spPr>
        <p:txBody>
          <a:bodyPr/>
          <a:lstStyle/>
          <a:p>
            <a:endParaRPr lang="en-US"/>
          </a:p>
        </p:txBody>
      </p:sp>
      <p:sp>
        <p:nvSpPr>
          <p:cNvPr id="65549" name="Line 29"/>
          <p:cNvSpPr>
            <a:spLocks noChangeShapeType="1"/>
          </p:cNvSpPr>
          <p:nvPr/>
        </p:nvSpPr>
        <p:spPr bwMode="auto">
          <a:xfrm>
            <a:off x="7834880" y="4004258"/>
            <a:ext cx="656658" cy="656734"/>
          </a:xfrm>
          <a:prstGeom prst="line">
            <a:avLst/>
          </a:prstGeom>
          <a:noFill/>
          <a:ln w="25400">
            <a:solidFill>
              <a:srgbClr val="0033CC"/>
            </a:solidFill>
            <a:round/>
          </a:ln>
          <a:extLst>
            <a:ext uri="{909E8E84-426E-40DD-AFC4-6F175D3DCCD1}">
              <a14:hiddenFill xmlns:a14="http://schemas.microsoft.com/office/drawing/2010/main">
                <a:noFill/>
              </a14:hiddenFill>
            </a:ext>
          </a:extLst>
        </p:spPr>
        <p:txBody>
          <a:bodyPr/>
          <a:lstStyle/>
          <a:p>
            <a:endParaRPr lang="en-US"/>
          </a:p>
        </p:txBody>
      </p:sp>
      <p:grpSp>
        <p:nvGrpSpPr>
          <p:cNvPr id="65550" name="组合 15"/>
          <p:cNvGrpSpPr/>
          <p:nvPr/>
        </p:nvGrpSpPr>
        <p:grpSpPr bwMode="auto">
          <a:xfrm>
            <a:off x="6871494" y="4603775"/>
            <a:ext cx="3240087" cy="479425"/>
            <a:chOff x="5326063" y="4460875"/>
            <a:chExt cx="3240087" cy="480181"/>
          </a:xfrm>
        </p:grpSpPr>
        <p:sp>
          <p:nvSpPr>
            <p:cNvPr id="65551" name="Text Box 22"/>
            <p:cNvSpPr txBox="1">
              <a:spLocks noChangeArrowheads="1"/>
            </p:cNvSpPr>
            <p:nvPr/>
          </p:nvSpPr>
          <p:spPr bwMode="auto">
            <a:xfrm>
              <a:off x="5326063" y="4460875"/>
              <a:ext cx="3240087" cy="43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（还原型</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65552" name="矩形 14"/>
            <p:cNvSpPr>
              <a:spLocks noChangeArrowheads="1"/>
            </p:cNvSpPr>
            <p:nvPr/>
          </p:nvSpPr>
          <p:spPr bwMode="auto">
            <a:xfrm>
              <a:off x="5888378" y="4602502"/>
              <a:ext cx="4010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600">
                  <a:solidFill>
                    <a:srgbClr val="000514"/>
                  </a:solidFill>
                  <a:latin typeface="Times New Roman" panose="02020603050405020304" pitchFamily="18" charset="0"/>
                </a:rPr>
                <a:t>H</a:t>
              </a:r>
              <a:r>
                <a:rPr lang="en-US" altLang="zh-CN" sz="1600" baseline="-25000">
                  <a:solidFill>
                    <a:srgbClr val="000514"/>
                  </a:solidFill>
                  <a:latin typeface="Times New Roman" panose="02020603050405020304" pitchFamily="18" charset="0"/>
                </a:rPr>
                <a:t>2</a:t>
              </a:r>
              <a:endParaRPr lang="zh-CN" altLang="en-US" sz="1200">
                <a:solidFill>
                  <a:schemeClr val="tx1"/>
                </a:solidFill>
                <a:latin typeface="宋体" panose="02010600030101010101" pitchFamily="2" charset="-122"/>
              </a:endParaRPr>
            </a:p>
          </p:txBody>
        </p:sp>
      </p:grpSp>
      <p:sp>
        <p:nvSpPr>
          <p:cNvPr id="2" name="Text Box 5">
            <a:extLst>
              <a:ext uri="{FF2B5EF4-FFF2-40B4-BE49-F238E27FC236}">
                <a16:creationId xmlns:a16="http://schemas.microsoft.com/office/drawing/2014/main" id="{098E78E6-B3C0-8F5D-0760-AF3E862CC3C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87EF52A-907B-3159-4F9C-0DF797FD887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45</a:t>
            </a:fld>
            <a:endParaRPr lang="en-US" altLang="zh-CN" sz="1800">
              <a:solidFill>
                <a:schemeClr val="tx1"/>
              </a:solidFill>
            </a:endParaRPr>
          </a:p>
        </p:txBody>
      </p:sp>
      <p:sp>
        <p:nvSpPr>
          <p:cNvPr id="4" name="Rectangle 4">
            <a:extLst>
              <a:ext uri="{FF2B5EF4-FFF2-40B4-BE49-F238E27FC236}">
                <a16:creationId xmlns:a16="http://schemas.microsoft.com/office/drawing/2014/main" id="{D0CB780C-1A49-73D4-7B6D-9BC0319DF7F3}"/>
              </a:ext>
            </a:extLst>
          </p:cNvPr>
          <p:cNvSpPr>
            <a:spLocks noChangeArrowheads="1"/>
          </p:cNvSpPr>
          <p:nvPr/>
        </p:nvSpPr>
        <p:spPr bwMode="auto">
          <a:xfrm>
            <a:off x="479376" y="920012"/>
            <a:ext cx="3384376" cy="4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Q</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（又称泛醌）</a:t>
            </a:r>
          </a:p>
        </p:txBody>
      </p:sp>
      <p:pic>
        <p:nvPicPr>
          <p:cNvPr id="10" name="图片 9">
            <a:extLst>
              <a:ext uri="{FF2B5EF4-FFF2-40B4-BE49-F238E27FC236}">
                <a16:creationId xmlns:a16="http://schemas.microsoft.com/office/drawing/2014/main" id="{9FEA69DC-688E-9058-1C97-7CB35AFF656F}"/>
              </a:ext>
            </a:extLst>
          </p:cNvPr>
          <p:cNvPicPr>
            <a:picLocks noChangeAspect="1"/>
          </p:cNvPicPr>
          <p:nvPr/>
        </p:nvPicPr>
        <p:blipFill>
          <a:blip r:embed="rId3"/>
          <a:srcRect l="15566" t="18807" r="15962" b="12742"/>
          <a:stretch>
            <a:fillRect/>
          </a:stretch>
        </p:blipFill>
        <p:spPr>
          <a:xfrm>
            <a:off x="1898997" y="2822658"/>
            <a:ext cx="576064" cy="338021"/>
          </a:xfrm>
          <a:prstGeom prst="rect">
            <a:avLst/>
          </a:prstGeom>
        </p:spPr>
      </p:pic>
      <p:pic>
        <p:nvPicPr>
          <p:cNvPr id="11" name="图片 10">
            <a:extLst>
              <a:ext uri="{FF2B5EF4-FFF2-40B4-BE49-F238E27FC236}">
                <a16:creationId xmlns:a16="http://schemas.microsoft.com/office/drawing/2014/main" id="{E82AFFDE-DB07-3227-417E-94BF8DD6148C}"/>
              </a:ext>
            </a:extLst>
          </p:cNvPr>
          <p:cNvPicPr>
            <a:picLocks noChangeAspect="1"/>
          </p:cNvPicPr>
          <p:nvPr/>
        </p:nvPicPr>
        <p:blipFill>
          <a:blip r:embed="rId3"/>
          <a:srcRect l="15566" t="18807" r="15962" b="12742"/>
          <a:stretch>
            <a:fillRect/>
          </a:stretch>
        </p:blipFill>
        <p:spPr>
          <a:xfrm>
            <a:off x="1898997" y="3321081"/>
            <a:ext cx="576064" cy="338021"/>
          </a:xfrm>
          <a:prstGeom prst="rect">
            <a:avLst/>
          </a:prstGeom>
        </p:spPr>
      </p:pic>
      <p:pic>
        <p:nvPicPr>
          <p:cNvPr id="12" name="图片 11">
            <a:extLst>
              <a:ext uri="{FF2B5EF4-FFF2-40B4-BE49-F238E27FC236}">
                <a16:creationId xmlns:a16="http://schemas.microsoft.com/office/drawing/2014/main" id="{3FA72752-A2AC-DF9D-B086-33859AA34ECC}"/>
              </a:ext>
            </a:extLst>
          </p:cNvPr>
          <p:cNvPicPr>
            <a:picLocks noChangeAspect="1"/>
          </p:cNvPicPr>
          <p:nvPr/>
        </p:nvPicPr>
        <p:blipFill>
          <a:blip r:embed="rId3"/>
          <a:srcRect l="15566" t="18807" r="15962" b="12742"/>
          <a:stretch>
            <a:fillRect/>
          </a:stretch>
        </p:blipFill>
        <p:spPr>
          <a:xfrm>
            <a:off x="6730021" y="2861564"/>
            <a:ext cx="576064" cy="338021"/>
          </a:xfrm>
          <a:prstGeom prst="rect">
            <a:avLst/>
          </a:prstGeom>
        </p:spPr>
      </p:pic>
      <p:pic>
        <p:nvPicPr>
          <p:cNvPr id="13" name="图片 12">
            <a:extLst>
              <a:ext uri="{FF2B5EF4-FFF2-40B4-BE49-F238E27FC236}">
                <a16:creationId xmlns:a16="http://schemas.microsoft.com/office/drawing/2014/main" id="{BB51B43D-5628-8702-07C1-FF66CBB0A02F}"/>
              </a:ext>
            </a:extLst>
          </p:cNvPr>
          <p:cNvPicPr>
            <a:picLocks noChangeAspect="1"/>
          </p:cNvPicPr>
          <p:nvPr/>
        </p:nvPicPr>
        <p:blipFill>
          <a:blip r:embed="rId3"/>
          <a:srcRect l="15566" t="18807" r="15962" b="12742"/>
          <a:stretch>
            <a:fillRect/>
          </a:stretch>
        </p:blipFill>
        <p:spPr>
          <a:xfrm>
            <a:off x="6739731" y="3305561"/>
            <a:ext cx="576064" cy="3380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8" name="组合 10"/>
          <p:cNvGrpSpPr/>
          <p:nvPr/>
        </p:nvGrpSpPr>
        <p:grpSpPr bwMode="auto">
          <a:xfrm>
            <a:off x="8544272" y="5085184"/>
            <a:ext cx="468312" cy="798512"/>
            <a:chOff x="2643174" y="3459494"/>
            <a:chExt cx="468397" cy="797960"/>
          </a:xfrm>
        </p:grpSpPr>
        <p:sp>
          <p:nvSpPr>
            <p:cNvPr id="66569" name="矩形 8"/>
            <p:cNvSpPr>
              <a:spLocks noChangeArrowheads="1"/>
            </p:cNvSpPr>
            <p:nvPr/>
          </p:nvSpPr>
          <p:spPr bwMode="auto">
            <a:xfrm>
              <a:off x="2643174" y="3459494"/>
              <a:ext cx="468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bg1"/>
                  </a:solidFill>
                  <a:latin typeface="Times New Roman" panose="02020603050405020304" pitchFamily="18" charset="0"/>
                </a:rPr>
                <a:t>+e</a:t>
              </a:r>
              <a:r>
                <a:rPr lang="en-US" altLang="zh-CN" sz="1800" baseline="30000">
                  <a:solidFill>
                    <a:schemeClr val="bg1"/>
                  </a:solidFill>
                  <a:latin typeface="Times New Roman" panose="02020603050405020304" pitchFamily="18" charset="0"/>
                </a:rPr>
                <a:t>-</a:t>
              </a:r>
              <a:endParaRPr lang="zh-CN" altLang="en-US" sz="1800" baseline="30000">
                <a:solidFill>
                  <a:schemeClr val="bg1"/>
                </a:solidFill>
                <a:latin typeface="Times New Roman" panose="02020603050405020304" pitchFamily="18" charset="0"/>
              </a:endParaRPr>
            </a:p>
          </p:txBody>
        </p:sp>
        <p:sp>
          <p:nvSpPr>
            <p:cNvPr id="66570" name="矩形 9"/>
            <p:cNvSpPr>
              <a:spLocks noChangeArrowheads="1"/>
            </p:cNvSpPr>
            <p:nvPr/>
          </p:nvSpPr>
          <p:spPr bwMode="auto">
            <a:xfrm>
              <a:off x="2669623" y="388812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bg1"/>
                  </a:solidFill>
                  <a:latin typeface="Times New Roman" panose="02020603050405020304" pitchFamily="18" charset="0"/>
                </a:rPr>
                <a:t>-e</a:t>
              </a:r>
              <a:r>
                <a:rPr lang="en-US" altLang="zh-CN" sz="1800" baseline="30000">
                  <a:solidFill>
                    <a:schemeClr val="bg1"/>
                  </a:solidFill>
                  <a:latin typeface="Times New Roman" panose="02020603050405020304" pitchFamily="18" charset="0"/>
                </a:rPr>
                <a:t>-</a:t>
              </a:r>
              <a:endParaRPr lang="zh-CN" altLang="en-US" sz="1800" baseline="30000">
                <a:solidFill>
                  <a:schemeClr val="bg1"/>
                </a:solidFill>
                <a:latin typeface="Times New Roman" panose="02020603050405020304" pitchFamily="18" charset="0"/>
              </a:endParaRPr>
            </a:p>
          </p:txBody>
        </p:sp>
      </p:grpSp>
      <p:sp>
        <p:nvSpPr>
          <p:cNvPr id="2" name="Text Box 5">
            <a:extLst>
              <a:ext uri="{FF2B5EF4-FFF2-40B4-BE49-F238E27FC236}">
                <a16:creationId xmlns:a16="http://schemas.microsoft.com/office/drawing/2014/main" id="{4809D080-D4F7-7194-51CE-5E9FBC75822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83D6F61-5A1B-F8BE-4336-50642AAC243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46</a:t>
            </a:fld>
            <a:endParaRPr lang="en-US" altLang="zh-CN" sz="1800">
              <a:solidFill>
                <a:schemeClr val="tx1"/>
              </a:solidFill>
            </a:endParaRPr>
          </a:p>
        </p:txBody>
      </p:sp>
      <p:sp>
        <p:nvSpPr>
          <p:cNvPr id="4" name="Rectangle 4">
            <a:extLst>
              <a:ext uri="{FF2B5EF4-FFF2-40B4-BE49-F238E27FC236}">
                <a16:creationId xmlns:a16="http://schemas.microsoft.com/office/drawing/2014/main" id="{CFDB3D0A-45F7-BDA3-D996-CBAEEC6DF005}"/>
              </a:ext>
            </a:extLst>
          </p:cNvPr>
          <p:cNvSpPr>
            <a:spLocks noChangeArrowheads="1"/>
          </p:cNvSpPr>
          <p:nvPr/>
        </p:nvSpPr>
        <p:spPr bwMode="auto">
          <a:xfrm>
            <a:off x="479375" y="920012"/>
            <a:ext cx="3473499" cy="4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）细胞色素酶系的辅酶</a:t>
            </a:r>
          </a:p>
        </p:txBody>
      </p:sp>
      <p:sp>
        <p:nvSpPr>
          <p:cNvPr id="6" name="文本框 5">
            <a:extLst>
              <a:ext uri="{FF2B5EF4-FFF2-40B4-BE49-F238E27FC236}">
                <a16:creationId xmlns:a16="http://schemas.microsoft.com/office/drawing/2014/main" id="{1A44A964-B96D-3CC5-D205-CF2DC7F9534E}"/>
              </a:ext>
            </a:extLst>
          </p:cNvPr>
          <p:cNvSpPr txBox="1"/>
          <p:nvPr/>
        </p:nvSpPr>
        <p:spPr>
          <a:xfrm>
            <a:off x="839416" y="1606405"/>
            <a:ext cx="10602778" cy="925253"/>
          </a:xfrm>
          <a:prstGeom prst="rect">
            <a:avLst/>
          </a:prstGeom>
          <a:noFill/>
        </p:spPr>
        <p:txBody>
          <a:bodyPr wrap="square">
            <a:spAutoFit/>
          </a:bodyPr>
          <a:lstStyle/>
          <a:p>
            <a:pPr eaLnBrk="1" hangingPunct="1">
              <a:lnSpc>
                <a:spcPct val="130000"/>
              </a:lnSpc>
              <a:buClrTx/>
              <a:buSzTx/>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细胞色素酶系是催化底物氧化的一类酶系，主要有细胞色素</a:t>
            </a:r>
            <a:r>
              <a:rPr lang="en-US" altLang="zh-CN" sz="2200">
                <a:latin typeface="Times New Roman" panose="02020603050405020304" pitchFamily="18" charset="0"/>
                <a:ea typeface="黑体" panose="02010609060101010101" pitchFamily="49" charset="-122"/>
                <a:cs typeface="Times New Roman" panose="02020603050405020304" pitchFamily="18" charset="0"/>
              </a:rPr>
              <a:t>b</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等几种。它们的酶蛋白部分不同，但辅酶都是铁卟啉。</a:t>
            </a:r>
          </a:p>
        </p:txBody>
      </p:sp>
      <p:sp>
        <p:nvSpPr>
          <p:cNvPr id="8" name="文本框 7">
            <a:extLst>
              <a:ext uri="{FF2B5EF4-FFF2-40B4-BE49-F238E27FC236}">
                <a16:creationId xmlns:a16="http://schemas.microsoft.com/office/drawing/2014/main" id="{8142B81E-F0C8-E3D4-327E-447CCED415AF}"/>
              </a:ext>
            </a:extLst>
          </p:cNvPr>
          <p:cNvSpPr txBox="1"/>
          <p:nvPr/>
        </p:nvSpPr>
        <p:spPr>
          <a:xfrm>
            <a:off x="4151784" y="3933056"/>
            <a:ext cx="4082024" cy="925253"/>
          </a:xfrm>
          <a:prstGeom prst="rect">
            <a:avLst/>
          </a:prstGeom>
          <a:noFill/>
        </p:spPr>
        <p:txBody>
          <a:bodyPr wrap="square">
            <a:spAutoFit/>
          </a:bodyPr>
          <a:lstStyle/>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式中：</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cyt——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细胞色素酶系；</a:t>
            </a:r>
          </a:p>
          <a:p>
            <a:pPr>
              <a:lnSpc>
                <a:spcPct val="130000"/>
              </a:lnSpc>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n——b</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c1</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a3</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p>
        </p:txBody>
      </p:sp>
      <p:grpSp>
        <p:nvGrpSpPr>
          <p:cNvPr id="13" name="组合 12">
            <a:extLst>
              <a:ext uri="{FF2B5EF4-FFF2-40B4-BE49-F238E27FC236}">
                <a16:creationId xmlns:a16="http://schemas.microsoft.com/office/drawing/2014/main" id="{746C5A9F-5158-BC92-C1A5-DB9B37A7CACD}"/>
              </a:ext>
            </a:extLst>
          </p:cNvPr>
          <p:cNvGrpSpPr/>
          <p:nvPr/>
        </p:nvGrpSpPr>
        <p:grpSpPr>
          <a:xfrm>
            <a:off x="4643228" y="2874206"/>
            <a:ext cx="2892932" cy="622810"/>
            <a:chOff x="4319279" y="3824192"/>
            <a:chExt cx="2892932" cy="622810"/>
          </a:xfrm>
        </p:grpSpPr>
        <mc:AlternateContent xmlns:mc="http://schemas.openxmlformats.org/markup-compatibility/2006" xmlns:a14="http://schemas.microsoft.com/office/drawing/2010/main">
          <mc:Choice Requires="a14">
            <p:graphicFrame>
              <p:nvGraphicFramePr>
                <p:cNvPr id="66567" name="Object 8"/>
                <p:cNvGraphicFramePr>
                  <a:graphicFrameLocks noChangeAspect="1"/>
                </p:cNvGraphicFramePr>
                <p:nvPr>
                  <p:extLst>
                    <p:ext uri="{D42A27DB-BD31-4B8C-83A1-F6EECF244321}">
                      <p14:modId xmlns:p14="http://schemas.microsoft.com/office/powerpoint/2010/main" val="4093833975"/>
                    </p:ext>
                  </p:extLst>
                </p:nvPr>
              </p:nvGraphicFramePr>
              <p:xfrm>
                <a:off x="5447928" y="4067144"/>
                <a:ext cx="491619" cy="185278"/>
              </p:xfrm>
              <a:graphic>
                <a:graphicData uri="http://schemas.openxmlformats.org/presentationml/2006/ole">
                  <mc:AlternateContent>
                    <mc:Choice xmlns:v="urn:schemas-microsoft-com:vml" Requires="v">
                      <p:oleObj r:id="rId2" imgW="1027430" imgH="203200" progId="ChemDraw.Document.6.0">
                        <p:embed/>
                      </p:oleObj>
                    </mc:Choice>
                    <mc:Fallback>
                      <p:oleObj r:id="rId2" imgW="1027430" imgH="203200" progId="ChemDraw.Document.6.0">
                        <p:embed/>
                        <p:pic>
                          <p:nvPicPr>
                            <p:cNvPr id="0" name="Object 8"/>
                            <p:cNvPicPr>
                              <a:picLocks noChangeAspect="1" noChangeArrowheads="1"/>
                            </p:cNvPicPr>
                            <p:nvPr/>
                          </p:nvPicPr>
                          <p:blipFill>
                            <a:blip r:embed="rId3">
                              <a:extLst>
                                <a:ext uri="{28A0092B-C50C-407E-A947-70E740481C1C}">
                                  <a14:useLocalDpi val="0"/>
                                </a:ext>
                              </a:extLst>
                            </a:blip>
                            <a:srcRect/>
                            <a:stretch>
                              <a:fillRect/>
                            </a:stretch>
                          </p:blipFill>
                          <p:spPr bwMode="auto">
                            <a:xfrm>
                              <a:off x="5447928" y="4067144"/>
                              <a:ext cx="491619" cy="185278"/>
                            </a:xfrm>
                            <a:prstGeom prst="rect">
                              <a:avLst/>
                            </a:prstGeom>
                            <a:noFill/>
                            <a:ln>
                              <a:noFill/>
                            </a:ln>
                          </p:spPr>
                        </p:pic>
                      </p:oleObj>
                    </mc:Fallback>
                  </mc:AlternateContent>
                </a:graphicData>
              </a:graphic>
            </p:graphicFrame>
          </mc:Choice>
          <mc:Fallback xmlns="">
            <p:graphicFrame>
              <p:nvGraphicFramePr>
                <p:cNvPr id="66567" name="Object 8"/>
                <p:cNvGraphicFramePr>
                  <a:graphicFrameLocks noChangeAspect="1"/>
                </p:cNvGraphicFramePr>
                <p:nvPr>
                  <p:extLst>
                    <p:ext uri="{D42A27DB-BD31-4B8C-83A1-F6EECF244321}">
                      <p14:modId xmlns:p14="http://schemas.microsoft.com/office/powerpoint/2010/main" val="4093833975"/>
                    </p:ext>
                  </p:extLst>
                </p:nvPr>
              </p:nvGraphicFramePr>
              <p:xfrm>
                <a:off x="5447928" y="4067144"/>
                <a:ext cx="491619" cy="185278"/>
              </p:xfrm>
              <a:graphic>
                <a:graphicData uri="http://schemas.openxmlformats.org/presentationml/2006/ole">
                  <mc:AlternateContent>
                    <mc:Choice xmlns:v="urn:schemas-microsoft-com:vml" Requires="v">
                      <p:oleObj r:id="rId4" imgW="1027430" imgH="203200" progId="ChemDraw.Document.6.0">
                        <p:embed/>
                      </p:oleObj>
                    </mc:Choice>
                    <mc:Fallback>
                      <p:oleObj r:id="rId4" imgW="1027430" imgH="203200" progId="ChemDraw.Document.6.0">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928" y="4067144"/>
                              <a:ext cx="491619" cy="185278"/>
                            </a:xfrm>
                            <a:prstGeom prst="rect">
                              <a:avLst/>
                            </a:prstGeom>
                            <a:noFill/>
                            <a:ln>
                              <a:noFill/>
                            </a:ln>
                          </p:spPr>
                        </p:pic>
                      </p:oleObj>
                    </mc:Fallback>
                  </mc:AlternateContent>
                </a:graphicData>
              </a:graphic>
            </p:graphicFrame>
          </mc:Fallback>
        </mc:AlternateContent>
        <p:sp>
          <p:nvSpPr>
            <p:cNvPr id="10" name="文本框 9">
              <a:extLst>
                <a:ext uri="{FF2B5EF4-FFF2-40B4-BE49-F238E27FC236}">
                  <a16:creationId xmlns:a16="http://schemas.microsoft.com/office/drawing/2014/main" id="{A8956C33-D6B0-3377-74AF-70CC33CD9AB5}"/>
                </a:ext>
              </a:extLst>
            </p:cNvPr>
            <p:cNvSpPr txBox="1"/>
            <p:nvPr/>
          </p:nvSpPr>
          <p:spPr>
            <a:xfrm>
              <a:off x="4319279" y="3944340"/>
              <a:ext cx="2892932" cy="430887"/>
            </a:xfrm>
            <a:prstGeom prst="rect">
              <a:avLst/>
            </a:prstGeom>
            <a:noFill/>
          </p:spPr>
          <p:txBody>
            <a:bodyPr wrap="square">
              <a:spAutoFit/>
            </a:bodyPr>
            <a:lstStyle/>
            <a:p>
              <a:pPr algn="just" eaLnBrk="1" hangingPunct="1">
                <a:spcBef>
                  <a:spcPct val="0"/>
                </a:spcBef>
                <a:buClrTx/>
                <a:buSzTx/>
                <a:buFont typeface="Wingdings" panose="05000000000000000000" pitchFamily="2" charset="2"/>
                <a:buNone/>
              </a:pPr>
              <a:r>
                <a:rPr lang="en-US" altLang="zh-CN" sz="2200">
                  <a:latin typeface="Times New Roman" panose="02020603050405020304" pitchFamily="18" charset="0"/>
                </a:rPr>
                <a:t>cyt</a:t>
              </a:r>
              <a:r>
                <a:rPr lang="en-US" altLang="zh-CN" sz="2200" i="1" baseline="-25000">
                  <a:latin typeface="Times New Roman" panose="02020603050405020304" pitchFamily="18" charset="0"/>
                </a:rPr>
                <a:t>n</a:t>
              </a:r>
              <a:r>
                <a:rPr lang="en-US" altLang="zh-CN" sz="2200">
                  <a:latin typeface="Times New Roman" panose="02020603050405020304" pitchFamily="18" charset="0"/>
                </a:rPr>
                <a:t>Fe</a:t>
              </a:r>
              <a:r>
                <a:rPr lang="en-US" altLang="zh-CN" sz="2200" baseline="30000">
                  <a:latin typeface="Times New Roman" panose="02020603050405020304" pitchFamily="18" charset="0"/>
                </a:rPr>
                <a:t>3+</a:t>
              </a:r>
              <a:r>
                <a:rPr lang="en-US" altLang="zh-CN" sz="2200">
                  <a:latin typeface="Times New Roman" panose="02020603050405020304" pitchFamily="18" charset="0"/>
                </a:rPr>
                <a:t>         cyt</a:t>
              </a:r>
              <a:r>
                <a:rPr lang="en-US" altLang="zh-CN" sz="2200" i="1" baseline="-25000">
                  <a:latin typeface="Times New Roman" panose="02020603050405020304" pitchFamily="18" charset="0"/>
                </a:rPr>
                <a:t>n</a:t>
              </a:r>
              <a:r>
                <a:rPr lang="en-US" altLang="zh-CN" sz="2200">
                  <a:latin typeface="Times New Roman" panose="02020603050405020304" pitchFamily="18" charset="0"/>
                </a:rPr>
                <a:t>Fe</a:t>
              </a:r>
              <a:r>
                <a:rPr lang="en-US" altLang="zh-CN" sz="2200" baseline="30000">
                  <a:latin typeface="Times New Roman" panose="02020603050405020304" pitchFamily="18" charset="0"/>
                </a:rPr>
                <a:t>2+</a:t>
              </a:r>
              <a:endParaRPr lang="en-US" altLang="zh-CN" sz="22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1FD15C5-070B-2EE8-3940-35C8ABC6D390}"/>
                    </a:ext>
                  </a:extLst>
                </p:cNvPr>
                <p:cNvSpPr txBox="1"/>
                <p:nvPr/>
              </p:nvSpPr>
              <p:spPr>
                <a:xfrm>
                  <a:off x="5456524" y="3824192"/>
                  <a:ext cx="4888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a:latin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oMath>
                    </m:oMathPara>
                  </a14:m>
                  <a:endParaRPr lang="zh-CN" altLang="en-US">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51FD15C5-070B-2EE8-3940-35C8ABC6D390}"/>
                    </a:ext>
                  </a:extLst>
                </p:cNvPr>
                <p:cNvSpPr txBox="1">
                  <a:spLocks noRot="1" noChangeAspect="1" noMove="1" noResize="1" noEditPoints="1" noAdjustHandles="1" noChangeArrowheads="1" noChangeShapeType="1" noTextEdit="1"/>
                </p:cNvSpPr>
                <p:nvPr/>
              </p:nvSpPr>
              <p:spPr>
                <a:xfrm>
                  <a:off x="5456524" y="3824192"/>
                  <a:ext cx="488852" cy="276999"/>
                </a:xfrm>
                <a:prstGeom prst="rect">
                  <a:avLst/>
                </a:prstGeom>
                <a:blipFill>
                  <a:blip r:embed="rId6"/>
                  <a:stretch>
                    <a:fillRect l="-8750"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7B8176C-42B0-5381-5008-53D21CDDBE4A}"/>
                    </a:ext>
                  </a:extLst>
                </p:cNvPr>
                <p:cNvSpPr txBox="1"/>
                <p:nvPr/>
              </p:nvSpPr>
              <p:spPr>
                <a:xfrm>
                  <a:off x="5465122" y="4170003"/>
                  <a:ext cx="4888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a:latin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oMath>
                    </m:oMathPara>
                  </a14:m>
                  <a:endParaRPr lang="zh-CN" altLang="en-US">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07B8176C-42B0-5381-5008-53D21CDDBE4A}"/>
                    </a:ext>
                  </a:extLst>
                </p:cNvPr>
                <p:cNvSpPr txBox="1">
                  <a:spLocks noRot="1" noChangeAspect="1" noMove="1" noResize="1" noEditPoints="1" noAdjustHandles="1" noChangeArrowheads="1" noChangeShapeType="1" noTextEdit="1"/>
                </p:cNvSpPr>
                <p:nvPr/>
              </p:nvSpPr>
              <p:spPr>
                <a:xfrm>
                  <a:off x="5465122" y="4170003"/>
                  <a:ext cx="488852" cy="276999"/>
                </a:xfrm>
                <a:prstGeom prst="rect">
                  <a:avLst/>
                </a:prstGeom>
                <a:blipFill>
                  <a:blip r:embed="rId7"/>
                  <a:stretch>
                    <a:fillRect l="-2500"/>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16"/>
          <p:cNvSpPr txBox="1">
            <a:spLocks noChangeArrowheads="1"/>
          </p:cNvSpPr>
          <p:nvPr/>
        </p:nvSpPr>
        <p:spPr bwMode="auto">
          <a:xfrm>
            <a:off x="2368550" y="1616076"/>
            <a:ext cx="7543800" cy="4893647"/>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a:p>
            <a:pPr eaLnBrk="1" hangingPunct="1">
              <a:spcBef>
                <a:spcPct val="0"/>
              </a:spcBef>
              <a:buClrTx/>
              <a:buSzTx/>
              <a:buFont typeface="Wingdings" panose="05000000000000000000" pitchFamily="2" charset="2"/>
              <a:buNone/>
            </a:pPr>
            <a:endParaRPr lang="zh-CN" altLang="en-US" sz="2400">
              <a:solidFill>
                <a:schemeClr val="bg2"/>
              </a:solidFill>
              <a:latin typeface="Times New Roman" panose="02020603050405020304" pitchFamily="18" charset="0"/>
            </a:endParaRPr>
          </a:p>
        </p:txBody>
      </p:sp>
      <p:sp>
        <p:nvSpPr>
          <p:cNvPr id="67589" name="Text Box 19"/>
          <p:cNvSpPr txBox="1">
            <a:spLocks noChangeArrowheads="1"/>
          </p:cNvSpPr>
          <p:nvPr/>
        </p:nvSpPr>
        <p:spPr bwMode="auto">
          <a:xfrm>
            <a:off x="910900" y="5445224"/>
            <a:ext cx="10657383" cy="136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spcBef>
                <a:spcPct val="50000"/>
              </a:spcBef>
              <a:buClrTx/>
              <a:buSzTx/>
              <a:buFont typeface="Wingdings" panose="05000000000000000000" pitchFamily="2" charset="2"/>
              <a:buNone/>
              <a:defRPr b="1">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pPr algn="l">
              <a:lnSpc>
                <a:spcPct val="130000"/>
              </a:lnSpc>
              <a:spcBef>
                <a:spcPts val="0"/>
              </a:spcBef>
            </a:pPr>
            <a:r>
              <a:rPr lang="zh-CN" altLang="en-US" sz="2200" b="0"/>
              <a:t>转移酶的辅酶，所含的巯基与酰基形成硫酯，</a:t>
            </a:r>
            <a:r>
              <a:rPr lang="zh-CN" altLang="en-US" sz="2200" b="0">
                <a:solidFill>
                  <a:srgbClr val="00009A"/>
                </a:solidFill>
              </a:rPr>
              <a:t>而在酶促反应中起着传递酰基的功能</a:t>
            </a:r>
            <a:r>
              <a:rPr lang="zh-CN" altLang="en-US" sz="2200" b="0"/>
              <a:t>。反应式如下：</a:t>
            </a:r>
          </a:p>
          <a:p>
            <a:pPr algn="l">
              <a:lnSpc>
                <a:spcPct val="130000"/>
              </a:lnSpc>
              <a:spcBef>
                <a:spcPts val="0"/>
              </a:spcBef>
            </a:pPr>
            <a:endParaRPr lang="zh-CN" altLang="en-US" sz="2200" b="0"/>
          </a:p>
        </p:txBody>
      </p:sp>
      <p:sp>
        <p:nvSpPr>
          <p:cNvPr id="67591" name="Text Box 28"/>
          <p:cNvSpPr txBox="1">
            <a:spLocks noChangeArrowheads="1"/>
          </p:cNvSpPr>
          <p:nvPr/>
        </p:nvSpPr>
        <p:spPr bwMode="auto">
          <a:xfrm>
            <a:off x="2587626" y="5013176"/>
            <a:ext cx="21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腺核苷－</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－磷酸</a:t>
            </a: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7592" name="Text Box 28"/>
          <p:cNvSpPr txBox="1">
            <a:spLocks noChangeArrowheads="1"/>
          </p:cNvSpPr>
          <p:nvPr/>
        </p:nvSpPr>
        <p:spPr bwMode="auto">
          <a:xfrm>
            <a:off x="4810125" y="5013176"/>
            <a:ext cx="92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ct val="50000"/>
              </a:spcBef>
              <a:buClrTx/>
              <a:buSzTx/>
              <a:buFont typeface="Wingdings" panose="05000000000000000000" pitchFamily="2" charset="2"/>
              <a:buNone/>
              <a:defRPr b="1">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zh-CN" altLang="en-US" b="0"/>
              <a:t>焦磷酸</a:t>
            </a:r>
            <a:endParaRPr lang="en-US" altLang="zh-CN" b="0"/>
          </a:p>
        </p:txBody>
      </p:sp>
      <p:sp>
        <p:nvSpPr>
          <p:cNvPr id="67593" name="Text Box 28"/>
          <p:cNvSpPr txBox="1">
            <a:spLocks noChangeArrowheads="1"/>
          </p:cNvSpPr>
          <p:nvPr/>
        </p:nvSpPr>
        <p:spPr bwMode="auto">
          <a:xfrm>
            <a:off x="6310314" y="5013176"/>
            <a:ext cx="928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ct val="50000"/>
              </a:spcBef>
              <a:buClrTx/>
              <a:buSzTx/>
              <a:buFont typeface="Wingdings" panose="05000000000000000000" pitchFamily="2" charset="2"/>
              <a:buNone/>
              <a:defRPr b="1">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zh-CN" altLang="en-US" b="0"/>
              <a:t>泛酸</a:t>
            </a:r>
            <a:endParaRPr lang="en-US" altLang="zh-CN" b="0"/>
          </a:p>
        </p:txBody>
      </p:sp>
      <p:sp>
        <p:nvSpPr>
          <p:cNvPr id="67594" name="Text Box 28"/>
          <p:cNvSpPr txBox="1">
            <a:spLocks noChangeArrowheads="1"/>
          </p:cNvSpPr>
          <p:nvPr/>
        </p:nvSpPr>
        <p:spPr bwMode="auto">
          <a:xfrm>
            <a:off x="7881938" y="5013176"/>
            <a:ext cx="142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ct val="50000"/>
              </a:spcBef>
              <a:buClrTx/>
              <a:buSzTx/>
              <a:buFont typeface="Wingdings" panose="05000000000000000000" pitchFamily="2" charset="2"/>
              <a:buNone/>
              <a:defRPr b="1">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zh-CN" altLang="en-US" b="0"/>
              <a:t>氨基乙硫醇</a:t>
            </a:r>
            <a:endParaRPr lang="en-US" altLang="zh-CN" b="0"/>
          </a:p>
        </p:txBody>
      </p:sp>
      <p:sp>
        <p:nvSpPr>
          <p:cNvPr id="2" name="Text Box 5">
            <a:extLst>
              <a:ext uri="{FF2B5EF4-FFF2-40B4-BE49-F238E27FC236}">
                <a16:creationId xmlns:a16="http://schemas.microsoft.com/office/drawing/2014/main" id="{A0EE6827-7677-4A05-CCAB-1B5A04B1F8F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C37C2DF-AF36-A335-4BCD-7D0E6BB4C9B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47</a:t>
            </a:fld>
            <a:endParaRPr lang="en-US" altLang="zh-CN" sz="1800">
              <a:solidFill>
                <a:schemeClr val="tx1"/>
              </a:solidFill>
            </a:endParaRPr>
          </a:p>
        </p:txBody>
      </p:sp>
      <p:sp>
        <p:nvSpPr>
          <p:cNvPr id="4" name="Rectangle 4">
            <a:extLst>
              <a:ext uri="{FF2B5EF4-FFF2-40B4-BE49-F238E27FC236}">
                <a16:creationId xmlns:a16="http://schemas.microsoft.com/office/drawing/2014/main" id="{887BCB9C-D3F6-76EA-1C9F-F592F7FA613A}"/>
              </a:ext>
            </a:extLst>
          </p:cNvPr>
          <p:cNvSpPr>
            <a:spLocks noChangeArrowheads="1"/>
          </p:cNvSpPr>
          <p:nvPr/>
        </p:nvSpPr>
        <p:spPr bwMode="auto">
          <a:xfrm>
            <a:off x="479375" y="920012"/>
            <a:ext cx="3960441" cy="4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（简写为</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CoASH</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7" name="文本框 6">
            <a:extLst>
              <a:ext uri="{FF2B5EF4-FFF2-40B4-BE49-F238E27FC236}">
                <a16:creationId xmlns:a16="http://schemas.microsoft.com/office/drawing/2014/main" id="{610341E2-5EA0-6BD5-DDB4-6F81F921E69C}"/>
              </a:ext>
            </a:extLst>
          </p:cNvPr>
          <p:cNvSpPr txBox="1"/>
          <p:nvPr/>
        </p:nvSpPr>
        <p:spPr>
          <a:xfrm>
            <a:off x="1490064" y="1412776"/>
            <a:ext cx="6982200" cy="430887"/>
          </a:xfrm>
          <a:prstGeom prst="rect">
            <a:avLst/>
          </a:prstGeom>
          <a:noFill/>
        </p:spPr>
        <p:txBody>
          <a:bodyPr wrap="square">
            <a:spAutoFit/>
          </a:bodyPr>
          <a:lstStyle/>
          <a:p>
            <a:pPr eaLnBrk="1" hangingPunct="1">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辅酶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是泛酸的一个衍生物，简写为</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CoASH</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，结构式是：</a:t>
            </a:r>
          </a:p>
        </p:txBody>
      </p:sp>
      <p:pic>
        <p:nvPicPr>
          <p:cNvPr id="6" name="图片 5">
            <a:extLst>
              <a:ext uri="{FF2B5EF4-FFF2-40B4-BE49-F238E27FC236}">
                <a16:creationId xmlns:a16="http://schemas.microsoft.com/office/drawing/2014/main" id="{1648630F-BA35-F520-D428-25CC5EA6A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471" y="1800419"/>
            <a:ext cx="7354825" cy="3212757"/>
          </a:xfrm>
          <a:prstGeom prst="rect">
            <a:avLst/>
          </a:prstGeom>
        </p:spPr>
      </p:pic>
      <p:sp>
        <p:nvSpPr>
          <p:cNvPr id="5" name="文本框 4">
            <a:extLst>
              <a:ext uri="{FF2B5EF4-FFF2-40B4-BE49-F238E27FC236}">
                <a16:creationId xmlns:a16="http://schemas.microsoft.com/office/drawing/2014/main" id="{7C6CE816-FB34-137C-91B6-4DEC5F48CABE}"/>
              </a:ext>
            </a:extLst>
          </p:cNvPr>
          <p:cNvSpPr txBox="1"/>
          <p:nvPr/>
        </p:nvSpPr>
        <p:spPr>
          <a:xfrm>
            <a:off x="3359696" y="6025681"/>
            <a:ext cx="2406428" cy="430887"/>
          </a:xfrm>
          <a:prstGeom prst="rect">
            <a:avLst/>
          </a:prstGeom>
          <a:noFill/>
        </p:spPr>
        <p:txBody>
          <a:bodyPr wrap="none" rtlCol="0">
            <a:spAutoFit/>
          </a:bodyPr>
          <a:lstStyle/>
          <a:p>
            <a:r>
              <a:rPr lang="en-US" altLang="zh-CN" sz="2200">
                <a:latin typeface="Times New Roman" panose="02020603050405020304" pitchFamily="18" charset="0"/>
                <a:cs typeface="Times New Roman" panose="02020603050405020304" pitchFamily="18" charset="0"/>
              </a:rPr>
              <a:t>CoASH + CH</a:t>
            </a:r>
            <a:r>
              <a:rPr lang="en-US" altLang="zh-CN" sz="2200" baseline="-25000">
                <a:latin typeface="Times New Roman" panose="02020603050405020304" pitchFamily="18" charset="0"/>
                <a:cs typeface="Times New Roman" panose="02020603050405020304" pitchFamily="18" charset="0"/>
              </a:rPr>
              <a:t>3</a:t>
            </a:r>
            <a:r>
              <a:rPr lang="en-US" altLang="zh-CN" sz="2200">
                <a:latin typeface="Times New Roman" panose="02020603050405020304" pitchFamily="18" charset="0"/>
                <a:cs typeface="Times New Roman" panose="02020603050405020304" pitchFamily="18" charset="0"/>
              </a:rPr>
              <a:t>CO</a:t>
            </a:r>
            <a:r>
              <a:rPr lang="en-US" altLang="zh-CN" sz="2200" baseline="30000">
                <a:latin typeface="Times New Roman" panose="02020603050405020304" pitchFamily="18" charset="0"/>
                <a:cs typeface="Times New Roman" panose="02020603050405020304" pitchFamily="18" charset="0"/>
              </a:rPr>
              <a:t>+ </a:t>
            </a:r>
            <a:endParaRPr lang="zh-CN" altLang="en-US" sz="2200" baseline="3000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DD904A3F-5BAD-A332-AA98-FA5A2F80D5F2}"/>
              </a:ext>
            </a:extLst>
          </p:cNvPr>
          <p:cNvSpPr txBox="1"/>
          <p:nvPr/>
        </p:nvSpPr>
        <p:spPr>
          <a:xfrm>
            <a:off x="5979827" y="6015561"/>
            <a:ext cx="2438937" cy="430887"/>
          </a:xfrm>
          <a:prstGeom prst="rect">
            <a:avLst/>
          </a:prstGeom>
          <a:noFill/>
        </p:spPr>
        <p:txBody>
          <a:bodyPr wrap="none" rtlCol="0">
            <a:spAutoFit/>
          </a:bodyPr>
          <a:lstStyle/>
          <a:p>
            <a:r>
              <a:rPr lang="en-US" altLang="zh-CN" sz="2200">
                <a:latin typeface="Times New Roman" panose="02020603050405020304" pitchFamily="18" charset="0"/>
                <a:cs typeface="Times New Roman" panose="02020603050405020304" pitchFamily="18" charset="0"/>
              </a:rPr>
              <a:t>CH</a:t>
            </a:r>
            <a:r>
              <a:rPr lang="en-US" altLang="zh-CN" sz="2200" baseline="-25000">
                <a:latin typeface="Times New Roman" panose="02020603050405020304" pitchFamily="18" charset="0"/>
                <a:cs typeface="Times New Roman" panose="02020603050405020304" pitchFamily="18" charset="0"/>
              </a:rPr>
              <a:t>3</a:t>
            </a:r>
            <a:r>
              <a:rPr lang="en-US" altLang="zh-CN" sz="2200">
                <a:latin typeface="Times New Roman" panose="02020603050405020304" pitchFamily="18" charset="0"/>
                <a:cs typeface="Times New Roman" panose="02020603050405020304" pitchFamily="18" charset="0"/>
              </a:rPr>
              <a:t>CO-SCoA + H</a:t>
            </a:r>
            <a:r>
              <a:rPr lang="en-US" altLang="zh-CN" sz="2200" baseline="30000">
                <a:latin typeface="Times New Roman" panose="02020603050405020304" pitchFamily="18" charset="0"/>
                <a:cs typeface="Times New Roman" panose="02020603050405020304" pitchFamily="18" charset="0"/>
              </a:rPr>
              <a:t>+</a:t>
            </a:r>
            <a:endParaRPr lang="zh-CN" altLang="en-US" sz="2200" baseline="3000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E73B7B8E-D705-9F8C-6058-90953EFD0E3E}"/>
              </a:ext>
            </a:extLst>
          </p:cNvPr>
          <p:cNvSpPr txBox="1"/>
          <p:nvPr/>
        </p:nvSpPr>
        <p:spPr>
          <a:xfrm>
            <a:off x="5624566" y="6010291"/>
            <a:ext cx="337387" cy="461665"/>
          </a:xfrm>
          <a:prstGeom prst="rect">
            <a:avLst/>
          </a:prstGeom>
          <a:noFill/>
        </p:spPr>
        <p:txBody>
          <a:bodyPr wrap="square">
            <a:spAutoFit/>
          </a:bodyPr>
          <a:lstStyle/>
          <a:p>
            <a:r>
              <a:rPr lang="zh-CN" altLang="en-US" sz="2400" b="0" i="0">
                <a:solidFill>
                  <a:srgbClr val="444444"/>
                </a:solidFill>
                <a:effectLst/>
                <a:latin typeface="5FAE8F6F96C59ED1"/>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D9CD-FC28-CDC6-FDEA-ED96B1BE382D}"/>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F6B86100-3FD3-DB20-3431-12EF27445A59}"/>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58726AEF-84B2-B5BC-AD3D-40A1AF366EE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48</a:t>
            </a:fld>
            <a:endParaRPr lang="en-US" altLang="zh-CN" sz="1800">
              <a:solidFill>
                <a:schemeClr val="tx1"/>
              </a:solidFill>
            </a:endParaRPr>
          </a:p>
        </p:txBody>
      </p:sp>
      <p:sp>
        <p:nvSpPr>
          <p:cNvPr id="73732" name="Text Box 4">
            <a:extLst>
              <a:ext uri="{FF2B5EF4-FFF2-40B4-BE49-F238E27FC236}">
                <a16:creationId xmlns:a16="http://schemas.microsoft.com/office/drawing/2014/main" id="{83D8A3B6-CC35-0DB8-EEEC-0AF8422E5C2B}"/>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E05E440E-BCCD-F62B-5542-9401B80D20F2}"/>
              </a:ext>
            </a:extLst>
          </p:cNvPr>
          <p:cNvSpPr>
            <a:spLocks noChangeShapeType="1"/>
          </p:cNvSpPr>
          <p:nvPr/>
        </p:nvSpPr>
        <p:spPr bwMode="auto">
          <a:xfrm>
            <a:off x="551384" y="4221088"/>
            <a:ext cx="35283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C406EEDB-D423-F05F-EFAD-A4F9F19C6D9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205A872A-B5D0-603A-A891-FA98260E0F27}"/>
              </a:ext>
            </a:extLst>
          </p:cNvPr>
          <p:cNvSpPr txBox="1"/>
          <p:nvPr/>
        </p:nvSpPr>
        <p:spPr>
          <a:xfrm>
            <a:off x="5015880" y="1973462"/>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384219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5"/>
          <p:cNvSpPr>
            <a:spLocks noGrp="1" noChangeArrowheads="1"/>
          </p:cNvSpPr>
          <p:nvPr>
            <p:ph type="subTitle" idx="1"/>
          </p:nvPr>
        </p:nvSpPr>
        <p:spPr>
          <a:xfrm>
            <a:off x="1055440" y="1844824"/>
            <a:ext cx="10081120" cy="2880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indent="457200" algn="just">
              <a:lnSpc>
                <a:spcPct val="130000"/>
              </a:lnSpc>
              <a:spcBef>
                <a:spcPts val="0"/>
              </a:spcBef>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生物氧化指有机质在机物细胞内的氧化，并伴随能量的释放。一般多为去氢氧化。所脱落的氢（</a:t>
            </a:r>
            <a:r>
              <a:rPr lang="en-US" altLang="zh-CN" sz="2200">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e</a:t>
            </a:r>
            <a:r>
              <a:rPr lang="en-US" altLang="zh-CN" sz="2200" baseline="300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）以原子或电子的形式，由相应的氧化还原酶按一定顺序传递至受氢体。这一氢原子或电子的传递过程称为氢传递或电子传递过程，其受体称为受氢体或电子受体。受氢体如果为细胞内的分子氧就是</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有氧氧化</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；若为非分子氧的化合物则是</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无氧氧化</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 name="Text Box 5">
            <a:extLst>
              <a:ext uri="{FF2B5EF4-FFF2-40B4-BE49-F238E27FC236}">
                <a16:creationId xmlns:a16="http://schemas.microsoft.com/office/drawing/2014/main" id="{3066FB0C-5E8F-002C-FDDE-D839703A763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C3414BA-6494-A69E-551B-E5284600464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49</a:t>
            </a:fld>
            <a:endParaRPr lang="en-US" altLang="zh-CN" sz="1800">
              <a:solidFill>
                <a:schemeClr val="tx1"/>
              </a:solidFill>
            </a:endParaRPr>
          </a:p>
        </p:txBody>
      </p:sp>
      <p:sp>
        <p:nvSpPr>
          <p:cNvPr id="4" name="Rectangle 4">
            <a:extLst>
              <a:ext uri="{FF2B5EF4-FFF2-40B4-BE49-F238E27FC236}">
                <a16:creationId xmlns:a16="http://schemas.microsoft.com/office/drawing/2014/main" id="{303FA679-CA7B-6AD7-A693-FBBADB497A74}"/>
              </a:ext>
            </a:extLst>
          </p:cNvPr>
          <p:cNvSpPr>
            <a:spLocks noChangeArrowheads="1"/>
          </p:cNvSpPr>
          <p:nvPr/>
        </p:nvSpPr>
        <p:spPr bwMode="auto">
          <a:xfrm>
            <a:off x="623392" y="992342"/>
            <a:ext cx="10513168" cy="5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1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生物氧化中的氢传递过程 </a:t>
            </a:r>
            <a:r>
              <a:rPr lang="en-US" altLang="zh-CN" sz="2400" b="1">
                <a:solidFill>
                  <a:schemeClr val="tx1"/>
                </a:solidFill>
                <a:latin typeface="Times New Roman" panose="02020603050405020304" pitchFamily="18" charset="0"/>
              </a:rPr>
              <a:t>Hydrogen Transfer Processes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0EF90D0-823A-F836-18A9-09119A7607CE}"/>
            </a:ext>
          </a:extLst>
        </p:cNvPr>
        <p:cNvGrpSpPr/>
        <p:nvPr/>
      </p:nvGrpSpPr>
      <p:grpSpPr>
        <a:xfrm>
          <a:off x="0" y="0"/>
          <a:ext cx="0" cy="0"/>
          <a:chOff x="0" y="0"/>
          <a:chExt cx="0" cy="0"/>
        </a:xfrm>
      </p:grpSpPr>
      <p:sp>
        <p:nvSpPr>
          <p:cNvPr id="13314" name="Rectangle 15">
            <a:extLst>
              <a:ext uri="{FF2B5EF4-FFF2-40B4-BE49-F238E27FC236}">
                <a16:creationId xmlns:a16="http://schemas.microsoft.com/office/drawing/2014/main" id="{405E90AD-7C86-9910-DB06-2D545F39410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9DBDB91F-C2D1-442E-B9EC-B231C94B34FE}" type="slidenum">
              <a:rPr lang="en-US" altLang="zh-CN" sz="1800">
                <a:solidFill>
                  <a:schemeClr val="tx1"/>
                </a:solidFill>
              </a:rPr>
              <a:t>5</a:t>
            </a:fld>
            <a:endParaRPr lang="en-US" altLang="zh-CN" sz="1800">
              <a:solidFill>
                <a:schemeClr val="tx1"/>
              </a:solidFill>
            </a:endParaRPr>
          </a:p>
        </p:txBody>
      </p:sp>
      <p:sp>
        <p:nvSpPr>
          <p:cNvPr id="39973" name="Text Box 37">
            <a:extLst>
              <a:ext uri="{FF2B5EF4-FFF2-40B4-BE49-F238E27FC236}">
                <a16:creationId xmlns:a16="http://schemas.microsoft.com/office/drawing/2014/main" id="{26D520EB-BBEA-50EB-5FD3-B041432D07F1}"/>
              </a:ext>
            </a:extLst>
          </p:cNvPr>
          <p:cNvSpPr txBox="1">
            <a:spLocks noChangeArrowheads="1"/>
          </p:cNvSpPr>
          <p:nvPr/>
        </p:nvSpPr>
        <p:spPr bwMode="auto">
          <a:xfrm>
            <a:off x="410109" y="2030259"/>
            <a:ext cx="5973923" cy="399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lgn="just" eaLnBrk="1" hangingPunct="1">
              <a:lnSpc>
                <a:spcPct val="130000"/>
              </a:lnSpc>
              <a:spcBef>
                <a:spcPts val="0"/>
              </a:spcBef>
              <a:buClr>
                <a:schemeClr val="tx1"/>
              </a:buClr>
              <a:buSzTx/>
            </a:pPr>
            <a:r>
              <a:rPr lang="zh-CN" altLang="en-US" sz="2200">
                <a:solidFill>
                  <a:srgbClr val="FF0000"/>
                </a:solidFill>
                <a:latin typeface="黑体" panose="02010609060101010101" pitchFamily="49" charset="-122"/>
                <a:ea typeface="黑体" panose="02010609060101010101" pitchFamily="49" charset="-122"/>
              </a:rPr>
              <a:t>生物膜组成：</a:t>
            </a:r>
            <a:r>
              <a:rPr lang="zh-CN" altLang="en-US" sz="2200">
                <a:solidFill>
                  <a:schemeClr val="tx1"/>
                </a:solidFill>
                <a:latin typeface="黑体" panose="02010609060101010101" pitchFamily="49" charset="-122"/>
                <a:ea typeface="黑体" panose="02010609060101010101" pitchFamily="49" charset="-122"/>
              </a:rPr>
              <a:t>磷脂双分子层和蛋白质</a:t>
            </a:r>
          </a:p>
          <a:p>
            <a:pPr algn="just" eaLnBrk="1" hangingPunct="1">
              <a:lnSpc>
                <a:spcPct val="130000"/>
              </a:lnSpc>
              <a:spcBef>
                <a:spcPts val="0"/>
              </a:spcBef>
              <a:buClrTx/>
              <a:buSzTx/>
              <a:buFont typeface="Wingdings" panose="05000000000000000000" pitchFamily="2" charset="2"/>
              <a:buNone/>
            </a:pPr>
            <a:r>
              <a:rPr lang="zh-CN" altLang="en-US" sz="2200">
                <a:solidFill>
                  <a:srgbClr val="00FF00"/>
                </a:solidFill>
                <a:latin typeface="黑体" panose="02010609060101010101" pitchFamily="49" charset="-122"/>
                <a:ea typeface="黑体" panose="02010609060101010101" pitchFamily="49" charset="-122"/>
              </a:rPr>
              <a:t>　　</a:t>
            </a:r>
            <a:r>
              <a:rPr lang="zh-CN" altLang="en-US" sz="2200">
                <a:solidFill>
                  <a:srgbClr val="0033CC"/>
                </a:solidFill>
                <a:latin typeface="黑体" panose="02010609060101010101" pitchFamily="49" charset="-122"/>
                <a:ea typeface="黑体" panose="02010609060101010101" pitchFamily="49" charset="-122"/>
              </a:rPr>
              <a:t>磷脂双分子层组成：</a:t>
            </a:r>
            <a:r>
              <a:rPr lang="zh-CN" altLang="en-US" sz="2200">
                <a:solidFill>
                  <a:schemeClr val="tx1"/>
                </a:solidFill>
                <a:latin typeface="黑体" panose="02010609060101010101" pitchFamily="49" charset="-122"/>
                <a:ea typeface="黑体" panose="02010609060101010101" pitchFamily="49" charset="-122"/>
              </a:rPr>
              <a:t>亲水极性基团（内外两面）、疏水烷链端（内侧）和疏水区。</a:t>
            </a:r>
            <a:endParaRPr lang="en-US" altLang="zh-CN" sz="2200">
              <a:solidFill>
                <a:schemeClr val="tx1"/>
              </a:solidFill>
              <a:latin typeface="黑体" panose="02010609060101010101" pitchFamily="49" charset="-122"/>
              <a:ea typeface="黑体" panose="02010609060101010101" pitchFamily="49" charset="-122"/>
            </a:endParaRPr>
          </a:p>
          <a:p>
            <a:pPr algn="just" eaLnBrk="1" hangingPunct="1">
              <a:lnSpc>
                <a:spcPct val="130000"/>
              </a:lnSpc>
              <a:spcBef>
                <a:spcPts val="0"/>
              </a:spcBef>
              <a:buClrTx/>
              <a:buSzTx/>
              <a:buFont typeface="Wingdings" panose="05000000000000000000" pitchFamily="2" charset="2"/>
              <a:buNone/>
            </a:pPr>
            <a:r>
              <a:rPr lang="zh-CN" altLang="en-US" sz="2200">
                <a:solidFill>
                  <a:srgbClr val="00FF00"/>
                </a:solidFill>
                <a:latin typeface="黑体" panose="02010609060101010101" pitchFamily="49" charset="-122"/>
                <a:ea typeface="黑体" panose="02010609060101010101" pitchFamily="49" charset="-122"/>
              </a:rPr>
              <a:t>　　</a:t>
            </a:r>
            <a:r>
              <a:rPr lang="zh-CN" altLang="en-US" sz="2200">
                <a:solidFill>
                  <a:srgbClr val="0033CC"/>
                </a:solidFill>
                <a:latin typeface="黑体" panose="02010609060101010101" pitchFamily="49" charset="-122"/>
                <a:ea typeface="黑体" panose="02010609060101010101" pitchFamily="49" charset="-122"/>
              </a:rPr>
              <a:t>蛋白质组成：</a:t>
            </a:r>
            <a:r>
              <a:rPr lang="zh-CN" altLang="en-US" sz="2200">
                <a:solidFill>
                  <a:schemeClr val="tx1"/>
                </a:solidFill>
                <a:latin typeface="黑体" panose="02010609060101010101" pitchFamily="49" charset="-122"/>
                <a:ea typeface="黑体" panose="02010609060101010101" pitchFamily="49" charset="-122"/>
              </a:rPr>
              <a:t>表在蛋白和内在蛋白。表在蛋白附着磷脂双分子层表面；内在蛋白深埋或贯穿磷脂双分子层。</a:t>
            </a:r>
          </a:p>
          <a:p>
            <a:pPr algn="just" eaLnBrk="1" hangingPunct="1">
              <a:lnSpc>
                <a:spcPct val="130000"/>
              </a:lnSpc>
              <a:spcBef>
                <a:spcPts val="0"/>
              </a:spcBef>
              <a:buClrTx/>
              <a:buSzTx/>
              <a:buFont typeface="Wingdings" panose="05000000000000000000" pitchFamily="2" charset="2"/>
              <a:buNone/>
            </a:pPr>
            <a:r>
              <a:rPr lang="zh-CN" altLang="en-US" sz="2200">
                <a:solidFill>
                  <a:srgbClr val="66FF33"/>
                </a:solidFill>
                <a:latin typeface="黑体" panose="02010609060101010101" pitchFamily="49" charset="-122"/>
                <a:ea typeface="黑体" panose="02010609060101010101" pitchFamily="49" charset="-122"/>
              </a:rPr>
              <a:t>　　</a:t>
            </a:r>
            <a:r>
              <a:rPr lang="zh-CN" altLang="en-US" sz="2200">
                <a:solidFill>
                  <a:srgbClr val="0033CC"/>
                </a:solidFill>
                <a:latin typeface="黑体" panose="02010609060101010101" pitchFamily="49" charset="-122"/>
                <a:ea typeface="黑体" panose="02010609060101010101" pitchFamily="49" charset="-122"/>
              </a:rPr>
              <a:t>蛋白质功能：</a:t>
            </a:r>
            <a:r>
              <a:rPr lang="zh-CN" altLang="en-US" sz="2200">
                <a:solidFill>
                  <a:schemeClr val="tx1"/>
                </a:solidFill>
                <a:latin typeface="黑体" panose="02010609060101010101" pitchFamily="49" charset="-122"/>
                <a:ea typeface="黑体" panose="02010609060101010101" pitchFamily="49" charset="-122"/>
              </a:rPr>
              <a:t>转运膜内外物质；催化作用或是能量转换器</a:t>
            </a:r>
            <a:r>
              <a:rPr lang="en-US" altLang="zh-CN" sz="2200">
                <a:solidFill>
                  <a:schemeClr val="tx1"/>
                </a:solidFill>
                <a:latin typeface="黑体" panose="02010609060101010101" pitchFamily="49" charset="-122"/>
                <a:ea typeface="黑体" panose="02010609060101010101" pitchFamily="49" charset="-122"/>
              </a:rPr>
              <a:t>(</a:t>
            </a:r>
            <a:r>
              <a:rPr lang="zh-CN" altLang="en-US" sz="2200">
                <a:solidFill>
                  <a:schemeClr val="tx1"/>
                </a:solidFill>
                <a:latin typeface="黑体" panose="02010609060101010101" pitchFamily="49" charset="-122"/>
                <a:ea typeface="黑体" panose="02010609060101010101" pitchFamily="49" charset="-122"/>
              </a:rPr>
              <a:t>叶绿体、线粒体的双层膜结构和酶</a:t>
            </a:r>
            <a:r>
              <a:rPr lang="en-US" altLang="zh-CN" sz="2200">
                <a:solidFill>
                  <a:schemeClr val="tx1"/>
                </a:solidFill>
                <a:latin typeface="黑体" panose="02010609060101010101" pitchFamily="49" charset="-122"/>
                <a:ea typeface="黑体" panose="02010609060101010101" pitchFamily="49" charset="-122"/>
              </a:rPr>
              <a:t>)</a:t>
            </a:r>
            <a:r>
              <a:rPr lang="zh-CN" altLang="en-US" sz="2200">
                <a:solidFill>
                  <a:schemeClr val="tx1"/>
                </a:solidFill>
                <a:latin typeface="黑体" panose="02010609060101010101" pitchFamily="49" charset="-122"/>
                <a:ea typeface="黑体" panose="02010609060101010101" pitchFamily="49" charset="-122"/>
              </a:rPr>
              <a:t>。</a:t>
            </a:r>
          </a:p>
        </p:txBody>
      </p:sp>
      <p:sp>
        <p:nvSpPr>
          <p:cNvPr id="13316" name="Rectangle 59">
            <a:extLst>
              <a:ext uri="{FF2B5EF4-FFF2-40B4-BE49-F238E27FC236}">
                <a16:creationId xmlns:a16="http://schemas.microsoft.com/office/drawing/2014/main" id="{0ED8F76E-649D-F45E-6BB7-9FB6B5FBF5AA}"/>
              </a:ext>
            </a:extLst>
          </p:cNvPr>
          <p:cNvSpPr>
            <a:spLocks noChangeArrowheads="1"/>
          </p:cNvSpPr>
          <p:nvPr/>
        </p:nvSpPr>
        <p:spPr bwMode="auto">
          <a:xfrm>
            <a:off x="191344" y="1002794"/>
            <a:ext cx="113052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None/>
            </a:pPr>
            <a:r>
              <a:rPr lang="zh-CN" altLang="en-US" sz="28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物质通过生物膜的方式 </a:t>
            </a:r>
            <a:r>
              <a:rPr lang="en-US" altLang="zh-CN" sz="24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Mode of Material through Biofilm</a:t>
            </a:r>
            <a:r>
              <a:rPr lang="zh-CN" altLang="en-US" sz="24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400" b="1">
              <a:solidFill>
                <a:schemeClr val="tx1"/>
              </a:solidFill>
              <a:latin typeface="Times New Roman" panose="02020603050405020304" pitchFamily="18" charset="0"/>
            </a:endParaRPr>
          </a:p>
        </p:txBody>
      </p:sp>
      <p:sp>
        <p:nvSpPr>
          <p:cNvPr id="2" name="Text Box 5">
            <a:extLst>
              <a:ext uri="{FF2B5EF4-FFF2-40B4-BE49-F238E27FC236}">
                <a16:creationId xmlns:a16="http://schemas.microsoft.com/office/drawing/2014/main" id="{3343F05E-F934-C84B-6176-B35E9504331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grpSp>
        <p:nvGrpSpPr>
          <p:cNvPr id="3" name="组合 13">
            <a:extLst>
              <a:ext uri="{FF2B5EF4-FFF2-40B4-BE49-F238E27FC236}">
                <a16:creationId xmlns:a16="http://schemas.microsoft.com/office/drawing/2014/main" id="{BA6602AA-7A22-D942-0064-D035527AC8E5}"/>
              </a:ext>
            </a:extLst>
          </p:cNvPr>
          <p:cNvGrpSpPr/>
          <p:nvPr/>
        </p:nvGrpSpPr>
        <p:grpSpPr bwMode="auto">
          <a:xfrm>
            <a:off x="6816080" y="2348880"/>
            <a:ext cx="4951730" cy="3054381"/>
            <a:chOff x="343532" y="906370"/>
            <a:chExt cx="8024533" cy="4676864"/>
          </a:xfrm>
        </p:grpSpPr>
        <p:pic>
          <p:nvPicPr>
            <p:cNvPr id="4" name="Picture 9">
              <a:extLst>
                <a:ext uri="{FF2B5EF4-FFF2-40B4-BE49-F238E27FC236}">
                  <a16:creationId xmlns:a16="http://schemas.microsoft.com/office/drawing/2014/main" id="{DF253BFD-7EE6-1381-12D8-BBA72EF90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32" y="906370"/>
              <a:ext cx="7808294" cy="467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918636F6-699A-87DD-9696-299160350913}"/>
                </a:ext>
              </a:extLst>
            </p:cNvPr>
            <p:cNvSpPr txBox="1">
              <a:spLocks noChangeArrowheads="1"/>
            </p:cNvSpPr>
            <p:nvPr/>
          </p:nvSpPr>
          <p:spPr bwMode="auto">
            <a:xfrm>
              <a:off x="6316765" y="1022441"/>
              <a:ext cx="1961820"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表在蛋白</a:t>
              </a:r>
            </a:p>
          </p:txBody>
        </p:sp>
        <p:sp>
          <p:nvSpPr>
            <p:cNvPr id="6" name="TextBox 9">
              <a:extLst>
                <a:ext uri="{FF2B5EF4-FFF2-40B4-BE49-F238E27FC236}">
                  <a16:creationId xmlns:a16="http://schemas.microsoft.com/office/drawing/2014/main" id="{A8319D9B-6C51-6BBB-5796-5B33687B87E7}"/>
                </a:ext>
              </a:extLst>
            </p:cNvPr>
            <p:cNvSpPr txBox="1">
              <a:spLocks noChangeArrowheads="1"/>
            </p:cNvSpPr>
            <p:nvPr/>
          </p:nvSpPr>
          <p:spPr bwMode="auto">
            <a:xfrm>
              <a:off x="6614065" y="1922442"/>
              <a:ext cx="1546181" cy="10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脂质双</a:t>
              </a:r>
              <a:endParaRPr lang="en-US" altLang="zh-CN" sz="2000">
                <a:solidFill>
                  <a:schemeClr val="tx1"/>
                </a:solidFill>
                <a:latin typeface="黑体" panose="02010609060101010101" pitchFamily="49" charset="-122"/>
                <a:ea typeface="黑体" panose="02010609060101010101" pitchFamily="49" charset="-122"/>
              </a:endParaRPr>
            </a:p>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分子层</a:t>
              </a:r>
            </a:p>
          </p:txBody>
        </p:sp>
        <p:sp>
          <p:nvSpPr>
            <p:cNvPr id="7" name="TextBox 10">
              <a:extLst>
                <a:ext uri="{FF2B5EF4-FFF2-40B4-BE49-F238E27FC236}">
                  <a16:creationId xmlns:a16="http://schemas.microsoft.com/office/drawing/2014/main" id="{29503636-8975-FFB5-45DE-28EE75011ACD}"/>
                </a:ext>
              </a:extLst>
            </p:cNvPr>
            <p:cNvSpPr txBox="1">
              <a:spLocks noChangeArrowheads="1"/>
            </p:cNvSpPr>
            <p:nvPr/>
          </p:nvSpPr>
          <p:spPr bwMode="auto">
            <a:xfrm>
              <a:off x="6406245" y="3557006"/>
              <a:ext cx="1961820"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内在蛋白</a:t>
              </a:r>
            </a:p>
          </p:txBody>
        </p:sp>
        <p:sp>
          <p:nvSpPr>
            <p:cNvPr id="8" name="TextBox 11">
              <a:extLst>
                <a:ext uri="{FF2B5EF4-FFF2-40B4-BE49-F238E27FC236}">
                  <a16:creationId xmlns:a16="http://schemas.microsoft.com/office/drawing/2014/main" id="{11F055F4-38D7-58C9-88D4-D17F002FA2CE}"/>
                </a:ext>
              </a:extLst>
            </p:cNvPr>
            <p:cNvSpPr txBox="1">
              <a:spLocks noChangeArrowheads="1"/>
            </p:cNvSpPr>
            <p:nvPr/>
          </p:nvSpPr>
          <p:spPr bwMode="auto">
            <a:xfrm>
              <a:off x="4864974" y="4132285"/>
              <a:ext cx="2377461"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亲水性基团</a:t>
              </a:r>
            </a:p>
          </p:txBody>
        </p:sp>
        <p:sp>
          <p:nvSpPr>
            <p:cNvPr id="9" name="TextBox 12">
              <a:extLst>
                <a:ext uri="{FF2B5EF4-FFF2-40B4-BE49-F238E27FC236}">
                  <a16:creationId xmlns:a16="http://schemas.microsoft.com/office/drawing/2014/main" id="{05D28BE0-2503-530D-B9F3-83B3ACA505BB}"/>
                </a:ext>
              </a:extLst>
            </p:cNvPr>
            <p:cNvSpPr txBox="1">
              <a:spLocks noChangeArrowheads="1"/>
            </p:cNvSpPr>
            <p:nvPr/>
          </p:nvSpPr>
          <p:spPr bwMode="auto">
            <a:xfrm>
              <a:off x="4531732" y="4813327"/>
              <a:ext cx="2377461"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a:solidFill>
                    <a:schemeClr val="tx1"/>
                  </a:solidFill>
                  <a:latin typeface="黑体" panose="02010609060101010101" pitchFamily="49" charset="-122"/>
                  <a:ea typeface="黑体" panose="02010609060101010101" pitchFamily="49" charset="-122"/>
                </a:rPr>
                <a:t>疏水性基团</a:t>
              </a:r>
            </a:p>
          </p:txBody>
        </p:sp>
      </p:grpSp>
      <p:sp>
        <p:nvSpPr>
          <p:cNvPr id="10" name="Text Box 5">
            <a:extLst>
              <a:ext uri="{FF2B5EF4-FFF2-40B4-BE49-F238E27FC236}">
                <a16:creationId xmlns:a16="http://schemas.microsoft.com/office/drawing/2014/main" id="{ED0C10DF-DB8E-8D5C-BF77-B5CF9468C4FE}"/>
              </a:ext>
            </a:extLst>
          </p:cNvPr>
          <p:cNvSpPr txBox="1">
            <a:spLocks noChangeArrowheads="1"/>
          </p:cNvSpPr>
          <p:nvPr/>
        </p:nvSpPr>
        <p:spPr bwMode="auto">
          <a:xfrm>
            <a:off x="7793688" y="5538160"/>
            <a:ext cx="3593777" cy="430887"/>
          </a:xfrm>
          <a:prstGeom prst="rect">
            <a:avLst/>
          </a:prstGeom>
          <a:noFill/>
          <a:ln w="9525" algn="ctr">
            <a:noFill/>
            <a:miter lim="800000"/>
          </a:ln>
          <a:effectLst/>
        </p:spPr>
        <p:txBody>
          <a:bodyPr wrap="square">
            <a:spAutoFit/>
          </a:bodyP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eaLnBrk="1" hangingPunct="1">
              <a:spcBef>
                <a:spcPct val="50000"/>
              </a:spcBef>
              <a:defRPr/>
            </a:pPr>
            <a:r>
              <a:rPr lang="zh-CN" altLang="en-US" sz="2200">
                <a:latin typeface="黑体" panose="02010609060101010101" pitchFamily="49" charset="-122"/>
                <a:ea typeface="黑体" panose="02010609060101010101" pitchFamily="49" charset="-122"/>
                <a:sym typeface="+mn-ea"/>
              </a:rPr>
              <a:t>细胞膜脂质双层结构示意图</a:t>
            </a:r>
          </a:p>
        </p:txBody>
      </p:sp>
    </p:spTree>
    <p:extLst>
      <p:ext uri="{BB962C8B-B14F-4D97-AF65-F5344CB8AC3E}">
        <p14:creationId xmlns:p14="http://schemas.microsoft.com/office/powerpoint/2010/main" val="2066081490"/>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11D04-7B04-D77A-2258-643AE5DBD2C6}"/>
            </a:ext>
          </a:extLst>
        </p:cNvPr>
        <p:cNvGrpSpPr/>
        <p:nvPr/>
      </p:nvGrpSpPr>
      <p:grpSpPr>
        <a:xfrm>
          <a:off x="0" y="0"/>
          <a:ext cx="0" cy="0"/>
          <a:chOff x="0" y="0"/>
          <a:chExt cx="0" cy="0"/>
        </a:xfrm>
      </p:grpSpPr>
      <p:sp>
        <p:nvSpPr>
          <p:cNvPr id="70659" name="Rectangle 5">
            <a:extLst>
              <a:ext uri="{FF2B5EF4-FFF2-40B4-BE49-F238E27FC236}">
                <a16:creationId xmlns:a16="http://schemas.microsoft.com/office/drawing/2014/main" id="{B8D07DC2-5F7C-AFCC-7DBD-34E7C03D26C3}"/>
              </a:ext>
            </a:extLst>
          </p:cNvPr>
          <p:cNvSpPr>
            <a:spLocks noGrp="1" noChangeArrowheads="1"/>
          </p:cNvSpPr>
          <p:nvPr>
            <p:ph type="ctrTitle"/>
          </p:nvPr>
        </p:nvSpPr>
        <p:spPr>
          <a:xfrm>
            <a:off x="623392" y="1024561"/>
            <a:ext cx="8134350" cy="428623"/>
          </a:xfrm>
        </p:spPr>
        <p:txBody>
          <a:bodyPr>
            <a:normAutofit/>
          </a:body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）有氧氧化中以分子氧为直接受氢体的氢传递过程</a:t>
            </a:r>
          </a:p>
        </p:txBody>
      </p:sp>
      <p:sp>
        <p:nvSpPr>
          <p:cNvPr id="70660" name="Text Box 23">
            <a:extLst>
              <a:ext uri="{FF2B5EF4-FFF2-40B4-BE49-F238E27FC236}">
                <a16:creationId xmlns:a16="http://schemas.microsoft.com/office/drawing/2014/main" id="{681640F3-BDF3-A5DC-AC3A-F41005901CDA}"/>
              </a:ext>
            </a:extLst>
          </p:cNvPr>
          <p:cNvSpPr txBox="1">
            <a:spLocks noChangeArrowheads="1"/>
          </p:cNvSpPr>
          <p:nvPr/>
        </p:nvSpPr>
        <p:spPr bwMode="auto">
          <a:xfrm>
            <a:off x="2900363" y="6237288"/>
            <a:ext cx="6265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分子氧作为直接受氢体的氢传递过程举例</a:t>
            </a:r>
            <a:endParaRPr lang="zh-CN" altLang="en-US" sz="2200" baseline="-25000">
              <a:solidFill>
                <a:schemeClr val="tx1"/>
              </a:solidFill>
              <a:latin typeface="黑体" panose="02010609060101010101" pitchFamily="49" charset="-122"/>
              <a:ea typeface="黑体" panose="02010609060101010101" pitchFamily="49" charset="-122"/>
            </a:endParaRPr>
          </a:p>
        </p:txBody>
      </p:sp>
      <p:sp>
        <p:nvSpPr>
          <p:cNvPr id="70661" name="Text Box 30">
            <a:extLst>
              <a:ext uri="{FF2B5EF4-FFF2-40B4-BE49-F238E27FC236}">
                <a16:creationId xmlns:a16="http://schemas.microsoft.com/office/drawing/2014/main" id="{FD8500A1-B46F-1748-AC4C-AA28445E570F}"/>
              </a:ext>
            </a:extLst>
          </p:cNvPr>
          <p:cNvSpPr txBox="1">
            <a:spLocks noChangeArrowheads="1"/>
          </p:cNvSpPr>
          <p:nvPr/>
        </p:nvSpPr>
        <p:spPr bwMode="auto">
          <a:xfrm>
            <a:off x="1019436" y="1674431"/>
            <a:ext cx="10153128"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只有一种酶作用于有机底物，脱落底物的氢</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e</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，其中电子由该酶的辅酶直接传递给分子氧，形成激活态</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，与</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化合形成水。</a:t>
            </a:r>
          </a:p>
        </p:txBody>
      </p:sp>
      <p:sp>
        <p:nvSpPr>
          <p:cNvPr id="2" name="Text Box 5">
            <a:extLst>
              <a:ext uri="{FF2B5EF4-FFF2-40B4-BE49-F238E27FC236}">
                <a16:creationId xmlns:a16="http://schemas.microsoft.com/office/drawing/2014/main" id="{86E72560-027C-5D2A-09D5-F3BB03D8B2C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0FD43390-E93A-5C29-7E3D-8C0EA46517F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50</a:t>
            </a:fld>
            <a:endParaRPr lang="en-US" altLang="zh-CN" sz="1800">
              <a:solidFill>
                <a:schemeClr val="tx1"/>
              </a:solidFill>
            </a:endParaRPr>
          </a:p>
        </p:txBody>
      </p:sp>
      <p:pic>
        <p:nvPicPr>
          <p:cNvPr id="5" name="图片 4">
            <a:extLst>
              <a:ext uri="{FF2B5EF4-FFF2-40B4-BE49-F238E27FC236}">
                <a16:creationId xmlns:a16="http://schemas.microsoft.com/office/drawing/2014/main" id="{42D99093-E8EB-2D19-9F4C-4EFFE1E79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402" y="2795200"/>
            <a:ext cx="7056784" cy="3169111"/>
          </a:xfrm>
          <a:prstGeom prst="rect">
            <a:avLst/>
          </a:prstGeom>
        </p:spPr>
      </p:pic>
    </p:spTree>
    <p:extLst>
      <p:ext uri="{BB962C8B-B14F-4D97-AF65-F5344CB8AC3E}">
        <p14:creationId xmlns:p14="http://schemas.microsoft.com/office/powerpoint/2010/main" val="347119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EBD4531-5142-8A10-0FAB-E6FD090DF018}"/>
              </a:ext>
            </a:extLst>
          </p:cNvPr>
          <p:cNvSpPr/>
          <p:nvPr/>
        </p:nvSpPr>
        <p:spPr>
          <a:xfrm>
            <a:off x="1271464" y="2358852"/>
            <a:ext cx="9693522" cy="3746500"/>
          </a:xfrm>
          <a:prstGeom prst="rect">
            <a:avLst/>
          </a:prstGeom>
          <a:solidFill>
            <a:schemeClr val="bg1"/>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280" name="Text Box 48"/>
          <p:cNvSpPr txBox="1">
            <a:spLocks noChangeArrowheads="1"/>
          </p:cNvSpPr>
          <p:nvPr/>
        </p:nvSpPr>
        <p:spPr bwMode="auto">
          <a:xfrm>
            <a:off x="1235076" y="2468390"/>
            <a:ext cx="2087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SH</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（有机底物）</a:t>
            </a:r>
          </a:p>
        </p:txBody>
      </p:sp>
      <p:sp>
        <p:nvSpPr>
          <p:cNvPr id="223281" name="Text Box 49"/>
          <p:cNvSpPr txBox="1">
            <a:spLocks noChangeArrowheads="1"/>
          </p:cNvSpPr>
          <p:nvPr/>
        </p:nvSpPr>
        <p:spPr bwMode="auto">
          <a:xfrm>
            <a:off x="1450975" y="4628977"/>
            <a:ext cx="17287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p>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被氧化的</a:t>
            </a:r>
          </a:p>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有机底物</a:t>
            </a:r>
          </a:p>
        </p:txBody>
      </p:sp>
      <p:sp>
        <p:nvSpPr>
          <p:cNvPr id="223282" name="Freeform 50"/>
          <p:cNvSpPr/>
          <p:nvPr/>
        </p:nvSpPr>
        <p:spPr bwMode="auto">
          <a:xfrm>
            <a:off x="2747964" y="2828752"/>
            <a:ext cx="357187"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3" name="Freeform 51"/>
          <p:cNvSpPr/>
          <p:nvPr/>
        </p:nvSpPr>
        <p:spPr bwMode="auto">
          <a:xfrm flipH="1">
            <a:off x="3127375" y="2828752"/>
            <a:ext cx="357188"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4" name="Freeform 52"/>
          <p:cNvSpPr/>
          <p:nvPr/>
        </p:nvSpPr>
        <p:spPr bwMode="auto">
          <a:xfrm>
            <a:off x="5754689" y="2828752"/>
            <a:ext cx="357187"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5" name="Freeform 53"/>
          <p:cNvSpPr/>
          <p:nvPr/>
        </p:nvSpPr>
        <p:spPr bwMode="auto">
          <a:xfrm flipH="1">
            <a:off x="6134100" y="2828752"/>
            <a:ext cx="357188"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6" name="Freeform 54"/>
          <p:cNvSpPr/>
          <p:nvPr/>
        </p:nvSpPr>
        <p:spPr bwMode="auto">
          <a:xfrm>
            <a:off x="9156700" y="2828752"/>
            <a:ext cx="357188"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7" name="Freeform 55"/>
          <p:cNvSpPr/>
          <p:nvPr/>
        </p:nvSpPr>
        <p:spPr bwMode="auto">
          <a:xfrm flipH="1">
            <a:off x="9536114" y="2828752"/>
            <a:ext cx="357187"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8" name="Freeform 56"/>
          <p:cNvSpPr/>
          <p:nvPr/>
        </p:nvSpPr>
        <p:spPr bwMode="auto">
          <a:xfrm flipV="1">
            <a:off x="7339014" y="2828752"/>
            <a:ext cx="357187"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89" name="Freeform 57"/>
          <p:cNvSpPr/>
          <p:nvPr/>
        </p:nvSpPr>
        <p:spPr bwMode="auto">
          <a:xfrm flipH="1" flipV="1">
            <a:off x="7718425" y="2828752"/>
            <a:ext cx="357188"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0" name="Freeform 58"/>
          <p:cNvSpPr/>
          <p:nvPr/>
        </p:nvSpPr>
        <p:spPr bwMode="auto">
          <a:xfrm flipV="1">
            <a:off x="4187825" y="2828752"/>
            <a:ext cx="357188"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1" name="Freeform 59"/>
          <p:cNvSpPr/>
          <p:nvPr/>
        </p:nvSpPr>
        <p:spPr bwMode="auto">
          <a:xfrm flipH="1" flipV="1">
            <a:off x="4567239" y="2828752"/>
            <a:ext cx="357187" cy="2232025"/>
          </a:xfrm>
          <a:custGeom>
            <a:avLst/>
            <a:gdLst/>
            <a:ahLst/>
            <a:cxnLst>
              <a:cxn ang="0">
                <a:pos x="0" y="0"/>
              </a:cxn>
              <a:cxn ang="0">
                <a:pos x="225" y="747"/>
              </a:cxn>
              <a:cxn ang="0">
                <a:pos x="0" y="1406"/>
              </a:cxn>
            </a:cxnLst>
            <a:rect l="0" t="0" r="r" b="b"/>
            <a:pathLst>
              <a:path w="225" h="1406">
                <a:moveTo>
                  <a:pt x="0" y="0"/>
                </a:moveTo>
                <a:cubicBezTo>
                  <a:pt x="37" y="124"/>
                  <a:pt x="225" y="235"/>
                  <a:pt x="225" y="747"/>
                </a:cubicBezTo>
                <a:cubicBezTo>
                  <a:pt x="225" y="1259"/>
                  <a:pt x="47" y="1269"/>
                  <a:pt x="0" y="1406"/>
                </a:cubicBezTo>
              </a:path>
            </a:pathLst>
          </a:custGeom>
          <a:noFill/>
          <a:ln w="25400" cap="flat" cmpd="sng">
            <a:solidFill>
              <a:schemeClr val="tx1"/>
            </a:solidFill>
            <a:prstDash val="solid"/>
            <a:round/>
            <a:headEnd type="none" w="med" len="me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2" name="Text Box 60"/>
          <p:cNvSpPr txBox="1">
            <a:spLocks noChangeArrowheads="1"/>
          </p:cNvSpPr>
          <p:nvPr/>
        </p:nvSpPr>
        <p:spPr bwMode="auto">
          <a:xfrm>
            <a:off x="3251200" y="2596977"/>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a:t>
            </a:r>
            <a:r>
              <a:rPr lang="zh-CN" altLang="en-US"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23293" name="Line 61"/>
          <p:cNvSpPr>
            <a:spLocks noChangeShapeType="1"/>
          </p:cNvSpPr>
          <p:nvPr/>
        </p:nvSpPr>
        <p:spPr bwMode="auto">
          <a:xfrm>
            <a:off x="2854326" y="2755726"/>
            <a:ext cx="504825" cy="0"/>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4" name="Text Box 62"/>
          <p:cNvSpPr txBox="1">
            <a:spLocks noChangeArrowheads="1"/>
          </p:cNvSpPr>
          <p:nvPr/>
        </p:nvSpPr>
        <p:spPr bwMode="auto">
          <a:xfrm>
            <a:off x="2459039" y="2358852"/>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2H</a:t>
            </a:r>
            <a:endPar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5" name="Text Box 63"/>
          <p:cNvSpPr txBox="1">
            <a:spLocks noChangeArrowheads="1"/>
          </p:cNvSpPr>
          <p:nvPr/>
        </p:nvSpPr>
        <p:spPr bwMode="auto">
          <a:xfrm>
            <a:off x="3216275" y="376379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脱氢酶</a:t>
            </a:r>
            <a:endParaRPr lang="zh-CN" altLang="en-US"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6" name="Text Box 64"/>
          <p:cNvSpPr txBox="1">
            <a:spLocks noChangeArrowheads="1"/>
          </p:cNvSpPr>
          <p:nvPr/>
        </p:nvSpPr>
        <p:spPr bwMode="auto">
          <a:xfrm>
            <a:off x="3240089" y="4392440"/>
            <a:ext cx="1296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NADH</a:t>
            </a:r>
          </a:p>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zh-CN" altLang="en-US"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23297" name="Line 65"/>
          <p:cNvSpPr>
            <a:spLocks noChangeShapeType="1"/>
          </p:cNvSpPr>
          <p:nvPr/>
        </p:nvSpPr>
        <p:spPr bwMode="auto">
          <a:xfrm>
            <a:off x="4295776" y="5060776"/>
            <a:ext cx="504825" cy="0"/>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8" name="Text Box 66"/>
          <p:cNvSpPr txBox="1">
            <a:spLocks noChangeArrowheads="1"/>
          </p:cNvSpPr>
          <p:nvPr/>
        </p:nvSpPr>
        <p:spPr bwMode="auto">
          <a:xfrm>
            <a:off x="4260850" y="5043315"/>
            <a:ext cx="52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2H</a:t>
            </a:r>
            <a:endPar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299" name="Text Box 67"/>
          <p:cNvSpPr txBox="1">
            <a:spLocks noChangeArrowheads="1"/>
          </p:cNvSpPr>
          <p:nvPr/>
        </p:nvSpPr>
        <p:spPr bwMode="auto">
          <a:xfrm>
            <a:off x="4708525" y="2611265"/>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FMNH</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23300" name="Text Box 68"/>
          <p:cNvSpPr txBox="1">
            <a:spLocks noChangeArrowheads="1"/>
          </p:cNvSpPr>
          <p:nvPr/>
        </p:nvSpPr>
        <p:spPr bwMode="auto">
          <a:xfrm>
            <a:off x="4764089" y="4879802"/>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FMN</a:t>
            </a:r>
            <a:endPar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1" name="Text Box 69"/>
          <p:cNvSpPr txBox="1">
            <a:spLocks noChangeArrowheads="1"/>
          </p:cNvSpPr>
          <p:nvPr/>
        </p:nvSpPr>
        <p:spPr bwMode="auto">
          <a:xfrm>
            <a:off x="4764089" y="3763790"/>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脱氢酶</a:t>
            </a:r>
            <a:endParaRPr lang="zh-CN" altLang="en-US"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2" name="Line 70"/>
          <p:cNvSpPr>
            <a:spLocks noChangeShapeType="1"/>
          </p:cNvSpPr>
          <p:nvPr/>
        </p:nvSpPr>
        <p:spPr bwMode="auto">
          <a:xfrm flipV="1">
            <a:off x="5856288" y="2755726"/>
            <a:ext cx="563562" cy="6350"/>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3" name="Text Box 71"/>
          <p:cNvSpPr txBox="1">
            <a:spLocks noChangeArrowheads="1"/>
          </p:cNvSpPr>
          <p:nvPr/>
        </p:nvSpPr>
        <p:spPr bwMode="auto">
          <a:xfrm>
            <a:off x="5483225" y="2395365"/>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2H</a:t>
            </a:r>
            <a:endPar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4" name="Text Box 72"/>
          <p:cNvSpPr txBox="1">
            <a:spLocks noChangeArrowheads="1"/>
          </p:cNvSpPr>
          <p:nvPr/>
        </p:nvSpPr>
        <p:spPr bwMode="auto">
          <a:xfrm>
            <a:off x="6275389" y="2684290"/>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a:t>
            </a:r>
            <a:endPar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5" name="Text Box 73"/>
          <p:cNvSpPr txBox="1">
            <a:spLocks noChangeArrowheads="1"/>
          </p:cNvSpPr>
          <p:nvPr/>
        </p:nvSpPr>
        <p:spPr bwMode="auto">
          <a:xfrm>
            <a:off x="6275389" y="4916315"/>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CoQH</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23306" name="Line 74"/>
          <p:cNvSpPr>
            <a:spLocks noChangeShapeType="1"/>
          </p:cNvSpPr>
          <p:nvPr/>
        </p:nvSpPr>
        <p:spPr bwMode="auto">
          <a:xfrm>
            <a:off x="7448551" y="5097289"/>
            <a:ext cx="504825" cy="0"/>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7" name="Text Box 75"/>
          <p:cNvSpPr txBox="1">
            <a:spLocks noChangeArrowheads="1"/>
          </p:cNvSpPr>
          <p:nvPr/>
        </p:nvSpPr>
        <p:spPr bwMode="auto">
          <a:xfrm>
            <a:off x="7067550" y="5060777"/>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2e</a:t>
            </a:r>
            <a:endPar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8" name="Freeform 76"/>
          <p:cNvSpPr/>
          <p:nvPr/>
        </p:nvSpPr>
        <p:spPr bwMode="auto">
          <a:xfrm>
            <a:off x="7427914" y="5060776"/>
            <a:ext cx="2720975" cy="427038"/>
          </a:xfrm>
          <a:custGeom>
            <a:avLst/>
            <a:gdLst/>
            <a:ahLst/>
            <a:cxnLst>
              <a:cxn ang="0">
                <a:pos x="0" y="0"/>
              </a:cxn>
              <a:cxn ang="0">
                <a:pos x="8" y="269"/>
              </a:cxn>
              <a:cxn ang="0">
                <a:pos x="1714" y="215"/>
              </a:cxn>
            </a:cxnLst>
            <a:rect l="0" t="0" r="r" b="b"/>
            <a:pathLst>
              <a:path w="1714" h="269">
                <a:moveTo>
                  <a:pt x="0" y="0"/>
                </a:moveTo>
                <a:lnTo>
                  <a:pt x="8" y="269"/>
                </a:lnTo>
                <a:lnTo>
                  <a:pt x="1714" y="215"/>
                </a:lnTo>
              </a:path>
            </a:pathLst>
          </a:custGeom>
          <a:noFill/>
          <a:ln w="25400" cap="flat" cmpd="sng">
            <a:solidFill>
              <a:schemeClr val="tx1"/>
            </a:solidFill>
            <a:prstDash val="dash"/>
            <a:round/>
            <a:headEnd type="none" w="med" len="med"/>
            <a:tailEnd type="non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09" name="Text Box 77"/>
          <p:cNvSpPr txBox="1">
            <a:spLocks noChangeArrowheads="1"/>
          </p:cNvSpPr>
          <p:nvPr/>
        </p:nvSpPr>
        <p:spPr bwMode="auto">
          <a:xfrm>
            <a:off x="7102475" y="5454477"/>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2H</a:t>
            </a:r>
            <a:r>
              <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23310" name="Text Box 78"/>
          <p:cNvSpPr txBox="1">
            <a:spLocks noChangeArrowheads="1"/>
          </p:cNvSpPr>
          <p:nvPr/>
        </p:nvSpPr>
        <p:spPr bwMode="auto">
          <a:xfrm>
            <a:off x="8201026" y="4771851"/>
            <a:ext cx="100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2Fe</a:t>
            </a:r>
            <a:r>
              <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p>
        </p:txBody>
      </p:sp>
      <p:sp>
        <p:nvSpPr>
          <p:cNvPr id="223311" name="Text Box 79"/>
          <p:cNvSpPr txBox="1">
            <a:spLocks noChangeArrowheads="1"/>
          </p:cNvSpPr>
          <p:nvPr/>
        </p:nvSpPr>
        <p:spPr bwMode="auto">
          <a:xfrm>
            <a:off x="8148638" y="2611264"/>
            <a:ext cx="1008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2Fe</a:t>
            </a:r>
            <a:r>
              <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23312" name="Text Box 80"/>
          <p:cNvSpPr txBox="1">
            <a:spLocks noChangeArrowheads="1"/>
          </p:cNvSpPr>
          <p:nvPr/>
        </p:nvSpPr>
        <p:spPr bwMode="auto">
          <a:xfrm>
            <a:off x="7716839" y="3331989"/>
            <a:ext cx="18002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细胞色素酶系</a:t>
            </a:r>
          </a:p>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b→c</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→c</a:t>
            </a:r>
          </a:p>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a→a</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p>
        </p:txBody>
      </p:sp>
      <p:sp>
        <p:nvSpPr>
          <p:cNvPr id="223313" name="Text Box 81"/>
          <p:cNvSpPr txBox="1">
            <a:spLocks noChangeArrowheads="1"/>
          </p:cNvSpPr>
          <p:nvPr/>
        </p:nvSpPr>
        <p:spPr bwMode="auto">
          <a:xfrm>
            <a:off x="8867775" y="2287415"/>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2e</a:t>
            </a:r>
            <a:endPar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14" name="Line 82"/>
          <p:cNvSpPr>
            <a:spLocks noChangeShapeType="1"/>
          </p:cNvSpPr>
          <p:nvPr/>
        </p:nvSpPr>
        <p:spPr bwMode="auto">
          <a:xfrm>
            <a:off x="9282114" y="2773189"/>
            <a:ext cx="504825" cy="0"/>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15" name="Text Box 83"/>
          <p:cNvSpPr txBox="1">
            <a:spLocks noChangeArrowheads="1"/>
          </p:cNvSpPr>
          <p:nvPr/>
        </p:nvSpPr>
        <p:spPr bwMode="auto">
          <a:xfrm>
            <a:off x="9804400" y="2684290"/>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1/2O</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23316" name="Text Box 84"/>
          <p:cNvSpPr txBox="1">
            <a:spLocks noChangeArrowheads="1"/>
          </p:cNvSpPr>
          <p:nvPr/>
        </p:nvSpPr>
        <p:spPr bwMode="auto">
          <a:xfrm>
            <a:off x="9804400" y="4806777"/>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b="1"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23317" name="Line 85"/>
          <p:cNvSpPr>
            <a:spLocks noChangeShapeType="1"/>
          </p:cNvSpPr>
          <p:nvPr/>
        </p:nvSpPr>
        <p:spPr bwMode="auto">
          <a:xfrm>
            <a:off x="10164763" y="5132214"/>
            <a:ext cx="0" cy="576262"/>
          </a:xfrm>
          <a:prstGeom prst="line">
            <a:avLst/>
          </a:prstGeom>
          <a:noFill/>
          <a:ln w="25400">
            <a:solidFill>
              <a:schemeClr val="tx1"/>
            </a:solidFill>
            <a:prstDash val="dash"/>
            <a:round/>
            <a:tailEnd type="triangle" w="med" len="med"/>
          </a:ln>
          <a:effectLst/>
        </p:spPr>
        <p:txBody>
          <a:bodyPr/>
          <a:lstStyle/>
          <a:p>
            <a:pPr eaLnBrk="1" hangingPunct="1">
              <a:defRPr/>
            </a:pPr>
            <a:endParaRPr lang="zh-CN" altLang="en-US" sz="200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3318" name="Text Box 86"/>
          <p:cNvSpPr txBox="1">
            <a:spLocks noChangeArrowheads="1"/>
          </p:cNvSpPr>
          <p:nvPr/>
        </p:nvSpPr>
        <p:spPr bwMode="auto">
          <a:xfrm>
            <a:off x="9699625" y="5708477"/>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2000" b="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1724" name="Text Box 87"/>
          <p:cNvSpPr txBox="1">
            <a:spLocks noChangeArrowheads="1"/>
          </p:cNvSpPr>
          <p:nvPr/>
        </p:nvSpPr>
        <p:spPr bwMode="auto">
          <a:xfrm>
            <a:off x="3137081" y="6204351"/>
            <a:ext cx="6265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分子氧作为间接受氢体的氢传递过程举例</a:t>
            </a:r>
            <a:endParaRPr lang="zh-CN" altLang="en-US" sz="2200" baseline="-25000">
              <a:solidFill>
                <a:schemeClr val="tx1"/>
              </a:solidFill>
              <a:latin typeface="黑体" panose="02010609060101010101" pitchFamily="49" charset="-122"/>
              <a:ea typeface="黑体" panose="02010609060101010101" pitchFamily="49" charset="-122"/>
            </a:endParaRPr>
          </a:p>
        </p:txBody>
      </p:sp>
      <p:sp>
        <p:nvSpPr>
          <p:cNvPr id="71725" name="Text Box 46"/>
          <p:cNvSpPr txBox="1">
            <a:spLocks noChangeArrowheads="1"/>
          </p:cNvSpPr>
          <p:nvPr/>
        </p:nvSpPr>
        <p:spPr bwMode="auto">
          <a:xfrm>
            <a:off x="1443037" y="4970289"/>
            <a:ext cx="43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71726" name="Text Box 47"/>
          <p:cNvSpPr txBox="1">
            <a:spLocks noChangeArrowheads="1"/>
          </p:cNvSpPr>
          <p:nvPr/>
        </p:nvSpPr>
        <p:spPr bwMode="auto">
          <a:xfrm>
            <a:off x="2679701" y="5270327"/>
            <a:ext cx="576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71727" name="Text Box 48"/>
          <p:cNvSpPr txBox="1">
            <a:spLocks noChangeArrowheads="1"/>
          </p:cNvSpPr>
          <p:nvPr/>
        </p:nvSpPr>
        <p:spPr bwMode="auto">
          <a:xfrm>
            <a:off x="9553575" y="2204864"/>
            <a:ext cx="287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71728" name="Text Box 49"/>
          <p:cNvSpPr txBox="1">
            <a:spLocks noChangeArrowheads="1"/>
          </p:cNvSpPr>
          <p:nvPr/>
        </p:nvSpPr>
        <p:spPr bwMode="auto">
          <a:xfrm>
            <a:off x="7778750" y="4997277"/>
            <a:ext cx="287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71729" name="文本框 1"/>
          <p:cNvSpPr txBox="1">
            <a:spLocks noChangeArrowheads="1"/>
          </p:cNvSpPr>
          <p:nvPr/>
        </p:nvSpPr>
        <p:spPr bwMode="auto">
          <a:xfrm>
            <a:off x="7119368" y="1604914"/>
            <a:ext cx="3873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200">
                <a:solidFill>
                  <a:srgbClr val="0033CC"/>
                </a:solidFill>
                <a:latin typeface="黑体" panose="02010609060101010101" pitchFamily="49" charset="-122"/>
                <a:ea typeface="黑体" panose="02010609060101010101" pitchFamily="49" charset="-122"/>
              </a:rPr>
              <a:t>按氧化还原电位递增顺序传递</a:t>
            </a:r>
          </a:p>
        </p:txBody>
      </p:sp>
      <p:sp>
        <p:nvSpPr>
          <p:cNvPr id="2" name="Text Box 5">
            <a:extLst>
              <a:ext uri="{FF2B5EF4-FFF2-40B4-BE49-F238E27FC236}">
                <a16:creationId xmlns:a16="http://schemas.microsoft.com/office/drawing/2014/main" id="{FBDB7F25-01F1-7808-3CC3-383BE8ADCD7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6CFC98D-C256-6C89-B22B-AFF0350B0CC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51</a:t>
            </a:fld>
            <a:endParaRPr lang="en-US" altLang="zh-CN" sz="1800">
              <a:solidFill>
                <a:schemeClr val="tx1"/>
              </a:solidFill>
            </a:endParaRPr>
          </a:p>
        </p:txBody>
      </p:sp>
      <p:sp>
        <p:nvSpPr>
          <p:cNvPr id="4" name="Rectangle 5">
            <a:extLst>
              <a:ext uri="{FF2B5EF4-FFF2-40B4-BE49-F238E27FC236}">
                <a16:creationId xmlns:a16="http://schemas.microsoft.com/office/drawing/2014/main" id="{D6A26E91-99C1-0205-C00F-FA5255FE883E}"/>
              </a:ext>
            </a:extLst>
          </p:cNvPr>
          <p:cNvSpPr txBox="1">
            <a:spLocks noChangeArrowheads="1"/>
          </p:cNvSpPr>
          <p:nvPr/>
        </p:nvSpPr>
        <p:spPr>
          <a:xfrm>
            <a:off x="623392" y="1024561"/>
            <a:ext cx="8134350" cy="428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）有氧氧化中以分子氧为间接受体的氢传递过程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4"/>
          <p:cNvSpPr txBox="1">
            <a:spLocks noChangeArrowheads="1"/>
          </p:cNvSpPr>
          <p:nvPr/>
        </p:nvSpPr>
        <p:spPr bwMode="auto">
          <a:xfrm>
            <a:off x="2782889" y="1773238"/>
            <a:ext cx="64087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200" b="1">
                <a:solidFill>
                  <a:schemeClr val="tx1"/>
                </a:solidFill>
                <a:latin typeface="黑体" panose="02010609060101010101" pitchFamily="49" charset="-122"/>
                <a:ea typeface="黑体" panose="02010609060101010101" pitchFamily="49" charset="-122"/>
              </a:rPr>
              <a:t>生物去氢氧化中各反应的电极电位 </a:t>
            </a:r>
          </a:p>
        </p:txBody>
      </p:sp>
      <p:graphicFrame>
        <p:nvGraphicFramePr>
          <p:cNvPr id="4172" name="Group 76"/>
          <p:cNvGraphicFramePr>
            <a:graphicFrameLocks noGrp="1"/>
          </p:cNvGraphicFramePr>
          <p:nvPr>
            <p:extLst>
              <p:ext uri="{D42A27DB-BD31-4B8C-83A1-F6EECF244321}">
                <p14:modId xmlns:p14="http://schemas.microsoft.com/office/powerpoint/2010/main" val="3360661559"/>
              </p:ext>
            </p:extLst>
          </p:nvPr>
        </p:nvGraphicFramePr>
        <p:xfrm>
          <a:off x="1415480" y="2492376"/>
          <a:ext cx="9361040" cy="2124208"/>
        </p:xfrm>
        <a:graphic>
          <a:graphicData uri="http://schemas.openxmlformats.org/drawingml/2006/table">
            <a:tbl>
              <a:tblPr/>
              <a:tblGrid>
                <a:gridCol w="2833974">
                  <a:extLst>
                    <a:ext uri="{9D8B030D-6E8A-4147-A177-3AD203B41FA5}">
                      <a16:colId xmlns:a16="http://schemas.microsoft.com/office/drawing/2014/main" val="20000"/>
                    </a:ext>
                  </a:extLst>
                </a:gridCol>
                <a:gridCol w="1768444">
                  <a:extLst>
                    <a:ext uri="{9D8B030D-6E8A-4147-A177-3AD203B41FA5}">
                      <a16:colId xmlns:a16="http://schemas.microsoft.com/office/drawing/2014/main" val="20001"/>
                    </a:ext>
                  </a:extLst>
                </a:gridCol>
                <a:gridCol w="2873025">
                  <a:extLst>
                    <a:ext uri="{9D8B030D-6E8A-4147-A177-3AD203B41FA5}">
                      <a16:colId xmlns:a16="http://schemas.microsoft.com/office/drawing/2014/main" val="20002"/>
                    </a:ext>
                  </a:extLst>
                </a:gridCol>
                <a:gridCol w="1885597">
                  <a:extLst>
                    <a:ext uri="{9D8B030D-6E8A-4147-A177-3AD203B41FA5}">
                      <a16:colId xmlns:a16="http://schemas.microsoft.com/office/drawing/2014/main" val="20003"/>
                    </a:ext>
                  </a:extLst>
                </a:gridCol>
              </a:tblGrid>
              <a:tr h="457063">
                <a:tc>
                  <a:txBody>
                    <a:bodyPr/>
                    <a:lstStyle/>
                    <a:p>
                      <a:pPr marL="0" marR="0" lvl="0" indent="0" algn="l" defTabSz="914400" rtl="0" eaLnBrk="0" fontAlgn="base" latinLnBrk="0" hangingPunct="0">
                        <a:lnSpc>
                          <a:spcPct val="120000"/>
                        </a:lnSpc>
                        <a:spcBef>
                          <a:spcPct val="0"/>
                        </a:spcBef>
                        <a:spcAft>
                          <a:spcPct val="0"/>
                        </a:spcAft>
                        <a:buClrTx/>
                        <a:buSzTx/>
                        <a:buFontTx/>
                        <a:buNone/>
                      </a:pPr>
                      <a:r>
                        <a:rPr kumimoji="0" lang="zh-CN" altLang="en-US" sz="22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电   对</a:t>
                      </a:r>
                      <a:endParaRPr kumimoji="0" lang="zh-CN" altLang="en-US"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T="45658" marB="45658" horzOverflow="overflow">
                    <a:lnL w="9525" cap="flat" cmpd="sng" algn="ctr">
                      <a:noFill/>
                      <a:prstDash val="solid"/>
                      <a:round/>
                      <a:headEnd type="none" w="med" len="med"/>
                      <a:tailEnd type="none" w="med" len="med"/>
                    </a:lnL>
                    <a:lnR w="254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2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a:t>
                      </a:r>
                      <a:r>
                        <a:rPr kumimoji="0" lang="en-US" altLang="zh-CN" sz="22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 </a:t>
                      </a:r>
                      <a:r>
                        <a:rPr kumimoji="0" lang="en-US" altLang="zh-CN" sz="2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(V)</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T="45658" marB="45658"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Tx/>
                        <a:buSzTx/>
                        <a:buFontTx/>
                        <a:buNone/>
                      </a:pPr>
                      <a:r>
                        <a:rPr kumimoji="0" lang="zh-CN" altLang="en-US" sz="2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电    对</a:t>
                      </a:r>
                      <a:endPar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T="45658" marB="45658"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2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E</a:t>
                      </a:r>
                      <a:r>
                        <a:rPr kumimoji="0" lang="en-US" altLang="zh-CN" sz="22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  </a:t>
                      </a:r>
                      <a:r>
                        <a:rPr kumimoji="0" lang="en-US" altLang="zh-CN" sz="22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(V)  </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T="45658" marB="45658" horzOverflow="overflow">
                    <a:lnL w="254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300">
                <a:tc>
                  <a:txBody>
                    <a:bodyPr/>
                    <a:lstStyle/>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NAD</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/NADH+H</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FMN /FMNH</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CoQ / CoQH</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endPar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2cyt</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2Fe</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/Fe</a:t>
                      </a:r>
                      <a:r>
                        <a:rPr kumimoji="0" lang="en-US" altLang="zh-CN" sz="2200" b="0" i="0" u="none" strike="noStrike" cap="none" normalizeH="0" baseline="3000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T="45658" marB="45658" horzOverflow="overflow">
                    <a:lnL w="9525" cap="flat" cmpd="sng" algn="ctr">
                      <a:noFill/>
                      <a:prstDash val="solid"/>
                      <a:round/>
                      <a:headEnd type="none" w="med" len="med"/>
                      <a:tailEnd type="none" w="med" len="med"/>
                    </a:lnL>
                    <a:lnR w="254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―0.32</a:t>
                      </a:r>
                    </a:p>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―0.12</a:t>
                      </a: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0.10</a:t>
                      </a: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0.05</a:t>
                      </a:r>
                    </a:p>
                  </a:txBody>
                  <a:tcPr marT="45658" marB="45658"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2cyt  (2Fe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2cyt</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 </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(2Fe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2cyt</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(2Fe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/Fe</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l" defTabSz="914400" rtl="0" eaLnBrk="0" fontAlgn="base" latinLnBrk="0" hangingPunct="0">
                        <a:lnSpc>
                          <a:spcPct val="120000"/>
                        </a:lnSpc>
                        <a:spcBef>
                          <a:spcPct val="0"/>
                        </a:spcBef>
                        <a:spcAft>
                          <a:spcPct val="0"/>
                        </a:spcAft>
                        <a:buClrTx/>
                        <a:buSzTx/>
                        <a:buFontTx/>
                        <a:buNone/>
                      </a:pP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200" b="0" i="0" u="none" strike="noStrike" cap="none" normalizeH="0" baseline="-3000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22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p>
                  </a:txBody>
                  <a:tcPr marT="45658" marB="45658"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0.22</a:t>
                      </a: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0.26</a:t>
                      </a: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0.28</a:t>
                      </a: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0.82</a:t>
                      </a:r>
                    </a:p>
                  </a:txBody>
                  <a:tcPr marT="45658" marB="45658" horzOverflow="overflow">
                    <a:lnL w="254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25" name="矩形 4"/>
          <p:cNvSpPr>
            <a:spLocks noChangeArrowheads="1"/>
          </p:cNvSpPr>
          <p:nvPr/>
        </p:nvSpPr>
        <p:spPr bwMode="auto">
          <a:xfrm>
            <a:off x="6367463" y="311308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200">
                <a:solidFill>
                  <a:schemeClr val="bg2"/>
                </a:solidFill>
                <a:latin typeface="Times New Roman" panose="02020603050405020304" pitchFamily="18" charset="0"/>
              </a:rPr>
              <a:t>c</a:t>
            </a:r>
            <a:r>
              <a:rPr lang="en-US" altLang="zh-CN" sz="1200" baseline="-25000">
                <a:solidFill>
                  <a:schemeClr val="bg2"/>
                </a:solidFill>
                <a:latin typeface="Times New Roman" panose="02020603050405020304" pitchFamily="18" charset="0"/>
              </a:rPr>
              <a:t>1</a:t>
            </a:r>
            <a:endParaRPr lang="zh-CN" altLang="en-US" sz="1200" baseline="-25000">
              <a:solidFill>
                <a:schemeClr val="tx1"/>
              </a:solidFill>
              <a:latin typeface="宋体" panose="02010600030101010101" pitchFamily="2" charset="-122"/>
            </a:endParaRPr>
          </a:p>
        </p:txBody>
      </p:sp>
      <p:sp>
        <p:nvSpPr>
          <p:cNvPr id="72726" name="矩形 5"/>
          <p:cNvSpPr>
            <a:spLocks noChangeArrowheads="1"/>
          </p:cNvSpPr>
          <p:nvPr/>
        </p:nvSpPr>
        <p:spPr bwMode="auto">
          <a:xfrm>
            <a:off x="6367463" y="3843338"/>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200">
                <a:solidFill>
                  <a:schemeClr val="bg2"/>
                </a:solidFill>
                <a:latin typeface="Times New Roman" panose="02020603050405020304" pitchFamily="18" charset="0"/>
              </a:rPr>
              <a:t>a</a:t>
            </a:r>
            <a:r>
              <a:rPr lang="en-US" altLang="zh-CN" sz="1200" baseline="-25000">
                <a:solidFill>
                  <a:schemeClr val="bg2"/>
                </a:solidFill>
                <a:latin typeface="Times New Roman" panose="02020603050405020304" pitchFamily="18" charset="0"/>
              </a:rPr>
              <a:t>3</a:t>
            </a:r>
            <a:endParaRPr lang="zh-CN" altLang="en-US" sz="1200" baseline="-25000">
              <a:solidFill>
                <a:schemeClr val="tx1"/>
              </a:solidFill>
              <a:latin typeface="宋体" panose="02010600030101010101" pitchFamily="2" charset="-122"/>
            </a:endParaRPr>
          </a:p>
        </p:txBody>
      </p:sp>
      <p:sp>
        <p:nvSpPr>
          <p:cNvPr id="2" name="Text Box 5">
            <a:extLst>
              <a:ext uri="{FF2B5EF4-FFF2-40B4-BE49-F238E27FC236}">
                <a16:creationId xmlns:a16="http://schemas.microsoft.com/office/drawing/2014/main" id="{8B98ADE5-F277-C73A-0305-A3F2AF290DC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AF6BA0B-8F58-A7B1-C115-C877AD62FF5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52</a:t>
            </a:fld>
            <a:endParaRPr lang="en-US" altLang="zh-CN" sz="1800">
              <a:solidFill>
                <a:schemeClr val="tx1"/>
              </a:solidFill>
            </a:endParaRPr>
          </a:p>
        </p:txBody>
      </p:sp>
      <p:sp>
        <p:nvSpPr>
          <p:cNvPr id="4" name="文本框 1">
            <a:extLst>
              <a:ext uri="{FF2B5EF4-FFF2-40B4-BE49-F238E27FC236}">
                <a16:creationId xmlns:a16="http://schemas.microsoft.com/office/drawing/2014/main" id="{09BE15A5-A845-E9D4-2430-E69F52346D73}"/>
              </a:ext>
            </a:extLst>
          </p:cNvPr>
          <p:cNvSpPr txBox="1">
            <a:spLocks noChangeArrowheads="1"/>
          </p:cNvSpPr>
          <p:nvPr/>
        </p:nvSpPr>
        <p:spPr bwMode="auto">
          <a:xfrm>
            <a:off x="7392144" y="957775"/>
            <a:ext cx="3873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2200" b="1">
                <a:solidFill>
                  <a:srgbClr val="0033CC"/>
                </a:solidFill>
                <a:latin typeface="黑体" panose="02010609060101010101" pitchFamily="49" charset="-122"/>
                <a:ea typeface="黑体" panose="02010609060101010101" pitchFamily="49" charset="-122"/>
              </a:rPr>
              <a:t>按氧化还原电位递增顺序传递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7"/>
          <p:cNvSpPr txBox="1">
            <a:spLocks noChangeArrowheads="1"/>
          </p:cNvSpPr>
          <p:nvPr/>
        </p:nvSpPr>
        <p:spPr bwMode="auto">
          <a:xfrm>
            <a:off x="4583832" y="4018867"/>
            <a:ext cx="3744912"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b="1">
                <a:solidFill>
                  <a:schemeClr val="tx1"/>
                </a:solidFill>
                <a:latin typeface="黑体" panose="02010609060101010101" pitchFamily="49" charset="-122"/>
                <a:ea typeface="黑体" panose="02010609060101010101" pitchFamily="49" charset="-122"/>
              </a:rPr>
              <a:t>中间代谢产物作为受氢体</a:t>
            </a:r>
          </a:p>
        </p:txBody>
      </p:sp>
      <p:sp>
        <p:nvSpPr>
          <p:cNvPr id="2" name="Text Box 5">
            <a:extLst>
              <a:ext uri="{FF2B5EF4-FFF2-40B4-BE49-F238E27FC236}">
                <a16:creationId xmlns:a16="http://schemas.microsoft.com/office/drawing/2014/main" id="{A0513341-32F5-2C23-EFF5-9844B0F97C6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BC36808B-73CF-5FBA-069F-38164026C930}"/>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53</a:t>
            </a:fld>
            <a:endParaRPr lang="en-US" altLang="zh-CN" sz="1800">
              <a:solidFill>
                <a:schemeClr val="tx1"/>
              </a:solidFill>
            </a:endParaRPr>
          </a:p>
        </p:txBody>
      </p:sp>
      <p:sp>
        <p:nvSpPr>
          <p:cNvPr id="4" name="Rectangle 5">
            <a:extLst>
              <a:ext uri="{FF2B5EF4-FFF2-40B4-BE49-F238E27FC236}">
                <a16:creationId xmlns:a16="http://schemas.microsoft.com/office/drawing/2014/main" id="{B58ECB03-3CA1-9B0F-6D39-B6FB2463F893}"/>
              </a:ext>
            </a:extLst>
          </p:cNvPr>
          <p:cNvSpPr txBox="1">
            <a:spLocks noChangeArrowheads="1"/>
          </p:cNvSpPr>
          <p:nvPr/>
        </p:nvSpPr>
        <p:spPr>
          <a:xfrm>
            <a:off x="623392" y="1024561"/>
            <a:ext cx="8424936" cy="4286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）无氧氧化中有机底物转化中间产物作为受氢体的氢传递过程</a:t>
            </a:r>
          </a:p>
        </p:txBody>
      </p:sp>
      <p:pic>
        <p:nvPicPr>
          <p:cNvPr id="6" name="图片 5">
            <a:extLst>
              <a:ext uri="{FF2B5EF4-FFF2-40B4-BE49-F238E27FC236}">
                <a16:creationId xmlns:a16="http://schemas.microsoft.com/office/drawing/2014/main" id="{6C47389E-0D21-74E4-D48F-DBFE58A55299}"/>
              </a:ext>
            </a:extLst>
          </p:cNvPr>
          <p:cNvPicPr>
            <a:picLocks noChangeAspect="1"/>
          </p:cNvPicPr>
          <p:nvPr/>
        </p:nvPicPr>
        <p:blipFill>
          <a:blip r:embed="rId2" cstate="print">
            <a:extLst>
              <a:ext uri="{28A0092B-C50C-407E-A947-70E740481C1C}">
                <a14:useLocalDpi xmlns:a14="http://schemas.microsoft.com/office/drawing/2010/main" val="0"/>
              </a:ext>
            </a:extLst>
          </a:blip>
          <a:srcRect l="1397" t="4570" r="373" b="2688"/>
          <a:stretch>
            <a:fillRect/>
          </a:stretch>
        </p:blipFill>
        <p:spPr>
          <a:xfrm>
            <a:off x="2351584" y="1724458"/>
            <a:ext cx="7567762" cy="2208598"/>
          </a:xfrm>
          <a:prstGeom prst="rect">
            <a:avLst/>
          </a:prstGeom>
        </p:spPr>
      </p:pic>
      <p:pic>
        <p:nvPicPr>
          <p:cNvPr id="8" name="图片 7">
            <a:extLst>
              <a:ext uri="{FF2B5EF4-FFF2-40B4-BE49-F238E27FC236}">
                <a16:creationId xmlns:a16="http://schemas.microsoft.com/office/drawing/2014/main" id="{F913C004-6D3C-96E4-3FEB-13F5700ED871}"/>
              </a:ext>
            </a:extLst>
          </p:cNvPr>
          <p:cNvPicPr>
            <a:picLocks noChangeAspect="1"/>
          </p:cNvPicPr>
          <p:nvPr/>
        </p:nvPicPr>
        <p:blipFill>
          <a:blip r:embed="rId3" cstate="print">
            <a:extLst>
              <a:ext uri="{28A0092B-C50C-407E-A947-70E740481C1C}">
                <a14:useLocalDpi xmlns:a14="http://schemas.microsoft.com/office/drawing/2010/main" val="0"/>
              </a:ext>
            </a:extLst>
          </a:blip>
          <a:srcRect l="855" t="3246" r="855" b="985"/>
          <a:stretch>
            <a:fillRect/>
          </a:stretch>
        </p:blipFill>
        <p:spPr>
          <a:xfrm>
            <a:off x="2279576" y="4530665"/>
            <a:ext cx="7632848" cy="21538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6"/>
          <p:cNvSpPr>
            <a:spLocks noGrp="1" noChangeArrowheads="1"/>
          </p:cNvSpPr>
          <p:nvPr>
            <p:ph type="subTitle" idx="1"/>
          </p:nvPr>
        </p:nvSpPr>
        <p:spPr>
          <a:xfrm>
            <a:off x="1612900" y="1957941"/>
            <a:ext cx="7704137" cy="260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 typeface="Wingdings" panose="05000000000000000000" pitchFamily="2" charset="2"/>
              <a:buNone/>
            </a:pPr>
            <a:r>
              <a:rPr lang="en-US" altLang="zh-CN" sz="2200">
                <a:latin typeface="Times New Roman" panose="02020603050405020304" pitchFamily="18" charset="0"/>
                <a:ea typeface="宋体" panose="02010600030101010101" pitchFamily="2" charset="-122"/>
                <a:cs typeface="Times New Roman" panose="02020603050405020304" pitchFamily="18" charset="0"/>
              </a:rPr>
              <a:t>  10[H] + 2NO</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3</a:t>
            </a:r>
            <a:r>
              <a:rPr lang="en-US" altLang="zh-CN" sz="22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  + 2H</a:t>
            </a:r>
            <a:r>
              <a:rPr lang="en-US" altLang="zh-CN" sz="22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a:latin typeface="Times New Roman" panose="02020603050405020304" pitchFamily="18" charset="0"/>
                <a:ea typeface="宋体" panose="02010600030101010101" pitchFamily="2" charset="-122"/>
                <a:cs typeface="Times New Roman" panose="02020603050405020304" pitchFamily="18" charset="0"/>
              </a:rPr>
              <a:t>                  </a:t>
            </a:r>
            <a:r>
              <a:rPr lang="zh-CN" altLang="en-US" sz="220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a:latin typeface="Times New Roman" panose="02020603050405020304" pitchFamily="18" charset="0"/>
                <a:ea typeface="宋体" panose="02010600030101010101" pitchFamily="2" charset="-122"/>
                <a:cs typeface="Times New Roman" panose="02020603050405020304" pitchFamily="18" charset="0"/>
              </a:rPr>
              <a:t>N</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 + 6H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O</a:t>
            </a:r>
          </a:p>
          <a:p>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None/>
            </a:pPr>
            <a:r>
              <a:rPr lang="en-US" altLang="zh-CN" sz="2200">
                <a:latin typeface="Times New Roman" panose="02020603050405020304" pitchFamily="18" charset="0"/>
                <a:ea typeface="宋体" panose="02010600030101010101" pitchFamily="2" charset="-122"/>
                <a:cs typeface="Times New Roman" panose="02020603050405020304" pitchFamily="18" charset="0"/>
              </a:rPr>
              <a:t>  24[H] + 3H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SO</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                 </a:t>
            </a:r>
            <a:r>
              <a:rPr lang="zh-CN" altLang="en-US" sz="220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a:latin typeface="Times New Roman" panose="02020603050405020304" pitchFamily="18" charset="0"/>
                <a:ea typeface="宋体" panose="02010600030101010101" pitchFamily="2" charset="-122"/>
                <a:cs typeface="Times New Roman" panose="02020603050405020304" pitchFamily="18" charset="0"/>
              </a:rPr>
              <a:t>3H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S + 12H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O</a:t>
            </a:r>
          </a:p>
          <a:p>
            <a:endParaRPr lang="en-US" altLang="zh-CN" sz="2200">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None/>
            </a:pPr>
            <a:r>
              <a:rPr lang="en-US" altLang="zh-CN" sz="2200">
                <a:latin typeface="Times New Roman" panose="02020603050405020304" pitchFamily="18" charset="0"/>
                <a:ea typeface="宋体" panose="02010600030101010101" pitchFamily="2" charset="-122"/>
                <a:cs typeface="Times New Roman" panose="02020603050405020304" pitchFamily="18" charset="0"/>
              </a:rPr>
              <a:t>  8[H] + CO</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                       CH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4</a:t>
            </a:r>
            <a:r>
              <a:rPr lang="en-US" altLang="zh-CN" sz="2200">
                <a:latin typeface="Times New Roman" panose="02020603050405020304" pitchFamily="18" charset="0"/>
                <a:ea typeface="宋体" panose="02010600030101010101" pitchFamily="2" charset="-122"/>
                <a:cs typeface="Times New Roman" panose="02020603050405020304" pitchFamily="18" charset="0"/>
              </a:rPr>
              <a:t> + 2H</a:t>
            </a:r>
            <a:r>
              <a:rPr lang="en-US" altLang="zh-CN" sz="2200" baseline="-25000">
                <a:latin typeface="Times New Roman" panose="02020603050405020304" pitchFamily="18" charset="0"/>
                <a:ea typeface="宋体" panose="02010600030101010101" pitchFamily="2" charset="-122"/>
                <a:cs typeface="Times New Roman" panose="02020603050405020304" pitchFamily="18" charset="0"/>
              </a:rPr>
              <a:t>2</a:t>
            </a:r>
            <a:r>
              <a:rPr lang="en-US" altLang="zh-CN" sz="2200">
                <a:latin typeface="Times New Roman" panose="02020603050405020304" pitchFamily="18" charset="0"/>
                <a:ea typeface="宋体" panose="02010600030101010101" pitchFamily="2" charset="-122"/>
                <a:cs typeface="Times New Roman" panose="02020603050405020304" pitchFamily="18" charset="0"/>
              </a:rPr>
              <a:t>O</a:t>
            </a:r>
          </a:p>
          <a:p>
            <a:pPr>
              <a:buFont typeface="Wingdings" panose="05000000000000000000" pitchFamily="2" charset="2"/>
              <a:buNone/>
            </a:pPr>
            <a:endParaRPr lang="zh-CN" altLang="en-US" sz="22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4758" name="Group 7"/>
          <p:cNvGrpSpPr/>
          <p:nvPr/>
        </p:nvGrpSpPr>
        <p:grpSpPr bwMode="auto">
          <a:xfrm>
            <a:off x="5360466" y="1853584"/>
            <a:ext cx="1671638" cy="568330"/>
            <a:chOff x="2235" y="1167"/>
            <a:chExt cx="1053" cy="408"/>
          </a:xfrm>
        </p:grpSpPr>
        <p:sp>
          <p:nvSpPr>
            <p:cNvPr id="74766" name="Rectangle 8"/>
            <p:cNvSpPr>
              <a:spLocks noChangeArrowheads="1"/>
            </p:cNvSpPr>
            <p:nvPr/>
          </p:nvSpPr>
          <p:spPr bwMode="auto">
            <a:xfrm>
              <a:off x="2406" y="1167"/>
              <a:ext cx="7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2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兼性厌氧</a:t>
              </a:r>
            </a:p>
            <a:p>
              <a:pPr algn="ctr" eaLnBrk="1" hangingPunct="1">
                <a:lnSpc>
                  <a:spcPct val="12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反硝化菌</a:t>
              </a:r>
            </a:p>
          </p:txBody>
        </p:sp>
        <p:sp>
          <p:nvSpPr>
            <p:cNvPr id="226313" name="Line 9"/>
            <p:cNvSpPr>
              <a:spLocks noChangeShapeType="1"/>
            </p:cNvSpPr>
            <p:nvPr/>
          </p:nvSpPr>
          <p:spPr bwMode="auto">
            <a:xfrm flipV="1">
              <a:off x="2235" y="1389"/>
              <a:ext cx="1053" cy="10"/>
            </a:xfrm>
            <a:prstGeom prst="line">
              <a:avLst/>
            </a:prstGeom>
            <a:noFill/>
            <a:ln w="25400">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grpSp>
        <p:nvGrpSpPr>
          <p:cNvPr id="74759" name="Group 10"/>
          <p:cNvGrpSpPr/>
          <p:nvPr/>
        </p:nvGrpSpPr>
        <p:grpSpPr bwMode="auto">
          <a:xfrm>
            <a:off x="4796110" y="2642577"/>
            <a:ext cx="1671637" cy="647700"/>
            <a:chOff x="1782" y="1732"/>
            <a:chExt cx="1053" cy="408"/>
          </a:xfrm>
        </p:grpSpPr>
        <p:sp>
          <p:nvSpPr>
            <p:cNvPr id="74764" name="Rectangle 11"/>
            <p:cNvSpPr>
              <a:spLocks noChangeArrowheads="1"/>
            </p:cNvSpPr>
            <p:nvPr/>
          </p:nvSpPr>
          <p:spPr bwMode="auto">
            <a:xfrm>
              <a:off x="1953" y="1732"/>
              <a:ext cx="7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2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兼性厌氧</a:t>
              </a:r>
            </a:p>
            <a:p>
              <a:pPr algn="ctr" eaLnBrk="1" hangingPunct="1">
                <a:lnSpc>
                  <a:spcPct val="12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硫酸还原菌</a:t>
              </a:r>
            </a:p>
          </p:txBody>
        </p:sp>
        <p:sp>
          <p:nvSpPr>
            <p:cNvPr id="226316" name="Line 12"/>
            <p:cNvSpPr>
              <a:spLocks noChangeShapeType="1"/>
            </p:cNvSpPr>
            <p:nvPr/>
          </p:nvSpPr>
          <p:spPr bwMode="auto">
            <a:xfrm flipV="1">
              <a:off x="1782" y="1954"/>
              <a:ext cx="1053" cy="10"/>
            </a:xfrm>
            <a:prstGeom prst="line">
              <a:avLst/>
            </a:prstGeom>
            <a:noFill/>
            <a:ln w="25400">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grpSp>
        <p:nvGrpSpPr>
          <p:cNvPr id="74760" name="Group 13"/>
          <p:cNvGrpSpPr/>
          <p:nvPr/>
        </p:nvGrpSpPr>
        <p:grpSpPr bwMode="auto">
          <a:xfrm>
            <a:off x="4629149" y="3293023"/>
            <a:ext cx="1671637" cy="647700"/>
            <a:chOff x="1429" y="2160"/>
            <a:chExt cx="1053" cy="408"/>
          </a:xfrm>
        </p:grpSpPr>
        <p:sp>
          <p:nvSpPr>
            <p:cNvPr id="74762" name="Rectangle 14"/>
            <p:cNvSpPr>
              <a:spLocks noChangeArrowheads="1"/>
            </p:cNvSpPr>
            <p:nvPr/>
          </p:nvSpPr>
          <p:spPr bwMode="auto">
            <a:xfrm>
              <a:off x="1519" y="2160"/>
              <a:ext cx="917"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20000"/>
                </a:lnSpc>
                <a:spcBef>
                  <a:spcPct val="0"/>
                </a:spcBef>
                <a:buClrTx/>
                <a:buSzTx/>
                <a:buFont typeface="Wingdings" panose="05000000000000000000" pitchFamily="2" charset="2"/>
                <a:buNone/>
              </a:pPr>
              <a:r>
                <a:rPr lang="zh-CN" altLang="en-US" sz="1800">
                  <a:solidFill>
                    <a:schemeClr val="tx1"/>
                  </a:solidFill>
                  <a:latin typeface="黑体" panose="02010609060101010101" pitchFamily="49" charset="-122"/>
                  <a:ea typeface="黑体" panose="02010609060101010101" pitchFamily="49" charset="-122"/>
                </a:rPr>
                <a:t>厌氧甲烷菌</a:t>
              </a:r>
            </a:p>
          </p:txBody>
        </p:sp>
        <p:sp>
          <p:nvSpPr>
            <p:cNvPr id="226319" name="Line 15"/>
            <p:cNvSpPr>
              <a:spLocks noChangeShapeType="1"/>
            </p:cNvSpPr>
            <p:nvPr/>
          </p:nvSpPr>
          <p:spPr bwMode="auto">
            <a:xfrm flipV="1">
              <a:off x="1429" y="2503"/>
              <a:ext cx="1053" cy="10"/>
            </a:xfrm>
            <a:prstGeom prst="line">
              <a:avLst/>
            </a:prstGeom>
            <a:noFill/>
            <a:ln w="25400">
              <a:solidFill>
                <a:schemeClr val="tx1"/>
              </a:solidFill>
              <a:round/>
              <a:tailEnd type="triangle" w="med" len="me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grpSp>
      <p:sp>
        <p:nvSpPr>
          <p:cNvPr id="2" name="Text Box 5">
            <a:extLst>
              <a:ext uri="{FF2B5EF4-FFF2-40B4-BE49-F238E27FC236}">
                <a16:creationId xmlns:a16="http://schemas.microsoft.com/office/drawing/2014/main" id="{75940A5C-872F-6D63-9A44-36D22220ECB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18A3301-21FD-A299-3E16-E6E69DD0A0B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54</a:t>
            </a:fld>
            <a:endParaRPr lang="en-US" altLang="zh-CN" sz="1800">
              <a:solidFill>
                <a:schemeClr val="tx1"/>
              </a:solidFill>
            </a:endParaRPr>
          </a:p>
        </p:txBody>
      </p:sp>
      <p:sp>
        <p:nvSpPr>
          <p:cNvPr id="4" name="Rectangle 5">
            <a:extLst>
              <a:ext uri="{FF2B5EF4-FFF2-40B4-BE49-F238E27FC236}">
                <a16:creationId xmlns:a16="http://schemas.microsoft.com/office/drawing/2014/main" id="{56D31720-8341-C751-00A5-B8AE4F7981A1}"/>
              </a:ext>
            </a:extLst>
          </p:cNvPr>
          <p:cNvSpPr txBox="1">
            <a:spLocks noChangeArrowheads="1"/>
          </p:cNvSpPr>
          <p:nvPr/>
        </p:nvSpPr>
        <p:spPr>
          <a:xfrm>
            <a:off x="623392" y="1024561"/>
            <a:ext cx="8424936" cy="4286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）无氧氧化中有机底物转化中间产物作为受氢体的氢传递过程</a:t>
            </a:r>
          </a:p>
        </p:txBody>
      </p:sp>
      <p:sp>
        <p:nvSpPr>
          <p:cNvPr id="8" name="文本框 7">
            <a:extLst>
              <a:ext uri="{FF2B5EF4-FFF2-40B4-BE49-F238E27FC236}">
                <a16:creationId xmlns:a16="http://schemas.microsoft.com/office/drawing/2014/main" id="{52D29550-961D-D21C-8FB3-1A41B6367756}"/>
              </a:ext>
            </a:extLst>
          </p:cNvPr>
          <p:cNvSpPr txBox="1"/>
          <p:nvPr/>
        </p:nvSpPr>
        <p:spPr>
          <a:xfrm>
            <a:off x="1346048" y="4654297"/>
            <a:ext cx="6118104" cy="430887"/>
          </a:xfrm>
          <a:prstGeom prst="rect">
            <a:avLst/>
          </a:prstGeom>
          <a:noFill/>
        </p:spPr>
        <p:txBody>
          <a:bodyPr wrap="square">
            <a:spAutoFit/>
          </a:bodyPr>
          <a:lstStyle/>
          <a:p>
            <a:pPr marL="285750" indent="-285750">
              <a:buFont typeface="Wingdings" panose="05000000000000000000" pitchFamily="2" charset="2"/>
              <a:buChar char="Ø"/>
            </a:pPr>
            <a:r>
              <a:rPr lang="zh-CN" altLang="en-US" sz="2200">
                <a:latin typeface="黑体" panose="02010609060101010101" pitchFamily="49" charset="-122"/>
                <a:ea typeface="黑体" panose="02010609060101010101" pitchFamily="49" charset="-122"/>
              </a:rPr>
              <a:t>最常见的受氢体：硝酸根、硫酸根和二氧化碳。</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A7AD6-2181-3432-11B1-9EC5E37064C1}"/>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0F588663-332D-A14A-090A-86AF2C016297}"/>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9FE49796-BDFC-650B-9080-0BF355634DC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55</a:t>
            </a:fld>
            <a:endParaRPr lang="en-US" altLang="zh-CN" sz="1800">
              <a:solidFill>
                <a:schemeClr val="tx1"/>
              </a:solidFill>
            </a:endParaRPr>
          </a:p>
        </p:txBody>
      </p:sp>
      <p:sp>
        <p:nvSpPr>
          <p:cNvPr id="73732" name="Text Box 4">
            <a:extLst>
              <a:ext uri="{FF2B5EF4-FFF2-40B4-BE49-F238E27FC236}">
                <a16:creationId xmlns:a16="http://schemas.microsoft.com/office/drawing/2014/main" id="{F3588CBC-C49E-0985-169C-0813BA64F0AD}"/>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9EEDC33C-5029-3DBC-311C-D40C059EF950}"/>
              </a:ext>
            </a:extLst>
          </p:cNvPr>
          <p:cNvSpPr>
            <a:spLocks noChangeShapeType="1"/>
          </p:cNvSpPr>
          <p:nvPr/>
        </p:nvSpPr>
        <p:spPr bwMode="auto">
          <a:xfrm>
            <a:off x="551384" y="5085184"/>
            <a:ext cx="4392488"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83968240-9DD7-0958-A05A-158B8359DBD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41A9E88E-FAB7-8E2F-9280-9454D0EF0DA8}"/>
              </a:ext>
            </a:extLst>
          </p:cNvPr>
          <p:cNvSpPr txBox="1"/>
          <p:nvPr/>
        </p:nvSpPr>
        <p:spPr>
          <a:xfrm>
            <a:off x="5015880" y="1973462"/>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372151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Grp="1" noChangeArrowheads="1"/>
          </p:cNvSpPr>
          <p:nvPr>
            <p:ph type="subTitle" idx="1"/>
          </p:nvPr>
        </p:nvSpPr>
        <p:spPr>
          <a:xfrm>
            <a:off x="767409" y="3423286"/>
            <a:ext cx="10660414" cy="1373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indent="-342900" algn="l">
              <a:lnSpc>
                <a:spcPct val="130000"/>
              </a:lnSpc>
              <a:spcBef>
                <a:spcPts val="0"/>
              </a:spcBef>
              <a:buClr>
                <a:schemeClr val="tx1"/>
              </a:buClr>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生物降解</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Biodegradation</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）：有机物质通过生物氧化以及其他的生物转化，可以变成更小、更简单的分子过程。如果有机物质降解成二氧化碳、水等简单无机化合物，为彻底降解；否则为不彻底降解。</a:t>
            </a:r>
          </a:p>
        </p:txBody>
      </p:sp>
      <p:sp>
        <p:nvSpPr>
          <p:cNvPr id="76805" name="Text Box 6"/>
          <p:cNvSpPr txBox="1">
            <a:spLocks noChangeArrowheads="1"/>
          </p:cNvSpPr>
          <p:nvPr/>
        </p:nvSpPr>
        <p:spPr bwMode="auto">
          <a:xfrm>
            <a:off x="767409" y="2276872"/>
            <a:ext cx="10729191"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indent="-342900" eaLnBrk="1" hangingPunct="1">
              <a:lnSpc>
                <a:spcPct val="130000"/>
              </a:lnSpc>
              <a:spcBef>
                <a:spcPts val="0"/>
              </a:spcBef>
              <a:buClr>
                <a:schemeClr val="tx1"/>
              </a:buClr>
              <a:buSzTx/>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耗氧有机污染物质</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Oxygen Consumption Organic Pollutants</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是生物残体、排放废水和废弃物中的糖类、脂肪和蛋白质等较易生物降解的有机物质。</a:t>
            </a:r>
          </a:p>
        </p:txBody>
      </p:sp>
      <p:sp>
        <p:nvSpPr>
          <p:cNvPr id="2" name="Text Box 5">
            <a:extLst>
              <a:ext uri="{FF2B5EF4-FFF2-40B4-BE49-F238E27FC236}">
                <a16:creationId xmlns:a16="http://schemas.microsoft.com/office/drawing/2014/main" id="{EC3393D2-EDAA-538B-53AD-EA05DA635B3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0B776447-2C1D-8475-35A9-44F47A6CD86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56</a:t>
            </a:fld>
            <a:endParaRPr lang="en-US" altLang="zh-CN" sz="1800">
              <a:solidFill>
                <a:schemeClr val="tx1"/>
              </a:solidFill>
            </a:endParaRPr>
          </a:p>
        </p:txBody>
      </p:sp>
      <p:sp>
        <p:nvSpPr>
          <p:cNvPr id="6" name="Rectangle 4">
            <a:extLst>
              <a:ext uri="{FF2B5EF4-FFF2-40B4-BE49-F238E27FC236}">
                <a16:creationId xmlns:a16="http://schemas.microsoft.com/office/drawing/2014/main" id="{CC118564-1106-F3F2-896A-E2D50C87C87A}"/>
              </a:ext>
            </a:extLst>
          </p:cNvPr>
          <p:cNvSpPr>
            <a:spLocks noChangeArrowheads="1"/>
          </p:cNvSpPr>
          <p:nvPr/>
        </p:nvSpPr>
        <p:spPr bwMode="auto">
          <a:xfrm>
            <a:off x="623392" y="851782"/>
            <a:ext cx="11161240" cy="11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耗氧有机污染物质的微生物降解 </a:t>
            </a:r>
            <a:endParaRPr lang="en-US" altLang="zh-CN" sz="3000"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endParaRPr>
          </a:p>
          <a:p>
            <a:pPr eaLnBrk="1" hangingPunct="1">
              <a:lnSpc>
                <a:spcPct val="130000"/>
              </a:lnSpc>
              <a:spcBef>
                <a:spcPct val="0"/>
              </a:spcBef>
              <a:buClrTx/>
              <a:buSzTx/>
              <a:buFont typeface="Wingdings" panose="05000000000000000000" pitchFamily="2" charset="2"/>
              <a:buNone/>
            </a:pPr>
            <a:r>
              <a:rPr lang="en-US" altLang="zh-CN" sz="2400" b="1">
                <a:solidFill>
                  <a:schemeClr val="tx1"/>
                </a:solidFill>
                <a:latin typeface="Times New Roman" panose="02020603050405020304" pitchFamily="18" charset="0"/>
              </a:rPr>
              <a:t>         Microbial degradation of Oxygen Consumption Organic Pollutants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0"/>
          <p:cNvSpPr>
            <a:spLocks noGrp="1" noChangeArrowheads="1"/>
          </p:cNvSpPr>
          <p:nvPr>
            <p:ph type="ctrTitle"/>
          </p:nvPr>
        </p:nvSpPr>
        <p:spPr>
          <a:xfrm>
            <a:off x="759589" y="928799"/>
            <a:ext cx="7772400" cy="523220"/>
          </a:xfrm>
        </p:spPr>
        <p:txBody>
          <a:body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）糖类的微生物降解 </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5056" name="Text Box 16"/>
          <p:cNvSpPr txBox="1">
            <a:spLocks noChangeArrowheads="1"/>
          </p:cNvSpPr>
          <p:nvPr/>
        </p:nvSpPr>
        <p:spPr bwMode="auto">
          <a:xfrm>
            <a:off x="2711450" y="5124922"/>
            <a:ext cx="6408738" cy="366712"/>
          </a:xfrm>
          <a:prstGeom prst="rect">
            <a:avLst/>
          </a:prstGeom>
          <a:noFill/>
          <a:ln w="9525">
            <a:noFill/>
            <a:miter lim="800000"/>
          </a:ln>
          <a:effectLst/>
        </p:spPr>
        <p:txBody>
          <a:bodyPr>
            <a:spAutoFit/>
          </a:bodyPr>
          <a:lstStyle/>
          <a:p>
            <a:pPr eaLnBrk="1" hangingPunct="1">
              <a:spcBef>
                <a:spcPct val="50000"/>
              </a:spcBef>
              <a:defRPr/>
            </a:pPr>
            <a:endParaRPr lang="zh-CN" altLang="en-US">
              <a:effectLst>
                <a:outerShdw blurRad="38100" dist="38100" dir="2700000" algn="tl">
                  <a:srgbClr val="000000"/>
                </a:outerShdw>
              </a:effectLst>
              <a:latin typeface="Garamond" panose="02020404030301010803" pitchFamily="18" charset="0"/>
            </a:endParaRPr>
          </a:p>
        </p:txBody>
      </p:sp>
      <p:grpSp>
        <p:nvGrpSpPr>
          <p:cNvPr id="77830" name="Group 36"/>
          <p:cNvGrpSpPr/>
          <p:nvPr/>
        </p:nvGrpSpPr>
        <p:grpSpPr bwMode="auto">
          <a:xfrm>
            <a:off x="2351088" y="2308700"/>
            <a:ext cx="7781925" cy="1631951"/>
            <a:chOff x="383" y="1389"/>
            <a:chExt cx="4902" cy="1028"/>
          </a:xfrm>
        </p:grpSpPr>
        <p:sp>
          <p:nvSpPr>
            <p:cNvPr id="77844" name="Text Box 14"/>
            <p:cNvSpPr txBox="1">
              <a:spLocks noChangeArrowheads="1"/>
            </p:cNvSpPr>
            <p:nvPr/>
          </p:nvSpPr>
          <p:spPr bwMode="auto">
            <a:xfrm>
              <a:off x="383" y="1480"/>
              <a:ext cx="176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endParaRPr lang="zh-CN" altLang="en-US" sz="2000">
                <a:solidFill>
                  <a:schemeClr val="hlink"/>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多糖       单糖     丙酮酸</a:t>
              </a:r>
            </a:p>
            <a:p>
              <a:pPr eaLnBrk="1" hangingPunct="1">
                <a:spcBef>
                  <a:spcPct val="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77845" name="Text Box 17"/>
            <p:cNvSpPr txBox="1">
              <a:spLocks noChangeArrowheads="1"/>
            </p:cNvSpPr>
            <p:nvPr/>
          </p:nvSpPr>
          <p:spPr bwMode="auto">
            <a:xfrm>
              <a:off x="2336" y="1389"/>
              <a:ext cx="2949"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TCA</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循环，生成二氧化碳和水  （有氧）</a:t>
              </a:r>
            </a:p>
            <a:p>
              <a:pPr eaLnBrk="1" hangingPunct="1">
                <a:spcBef>
                  <a:spcPct val="50000"/>
                </a:spcBef>
                <a:buClrTx/>
                <a:buSzTx/>
                <a:buFont typeface="Wingdings" panose="05000000000000000000" pitchFamily="2" charset="2"/>
                <a:buNone/>
              </a:pPr>
              <a:endPar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0"/>
                </a:spcBef>
                <a:buClrTx/>
                <a:buSzTx/>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有机酸、二氧化碳、醇              （无氧）</a:t>
              </a:r>
            </a:p>
            <a:p>
              <a:pPr eaLnBrk="1" hangingPunct="1">
                <a:spcBef>
                  <a:spcPct val="50000"/>
                </a:spcBef>
                <a:buClrTx/>
                <a:buSzTx/>
                <a:buFont typeface="Wingdings" panose="05000000000000000000" pitchFamily="2" charset="2"/>
                <a:buNone/>
              </a:pPr>
              <a:endPar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7846" name="Line 18"/>
            <p:cNvSpPr>
              <a:spLocks noChangeShapeType="1"/>
            </p:cNvSpPr>
            <p:nvPr/>
          </p:nvSpPr>
          <p:spPr bwMode="auto">
            <a:xfrm flipV="1">
              <a:off x="2064" y="1525"/>
              <a:ext cx="318" cy="204"/>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7847" name="Line 19"/>
            <p:cNvSpPr>
              <a:spLocks noChangeShapeType="1"/>
            </p:cNvSpPr>
            <p:nvPr/>
          </p:nvSpPr>
          <p:spPr bwMode="auto">
            <a:xfrm>
              <a:off x="2052" y="1797"/>
              <a:ext cx="336" cy="141"/>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77831" name="Line 20"/>
          <p:cNvSpPr>
            <a:spLocks noChangeShapeType="1"/>
          </p:cNvSpPr>
          <p:nvPr/>
        </p:nvSpPr>
        <p:spPr bwMode="auto">
          <a:xfrm>
            <a:off x="2999656" y="2965103"/>
            <a:ext cx="360362"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7832" name="Line 21"/>
          <p:cNvSpPr>
            <a:spLocks noChangeShapeType="1"/>
          </p:cNvSpPr>
          <p:nvPr/>
        </p:nvSpPr>
        <p:spPr bwMode="auto">
          <a:xfrm>
            <a:off x="3863752" y="2956400"/>
            <a:ext cx="360362"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7833" name="Rectangle 14"/>
          <p:cNvSpPr>
            <a:spLocks noChangeArrowheads="1"/>
          </p:cNvSpPr>
          <p:nvPr/>
        </p:nvSpPr>
        <p:spPr bwMode="auto">
          <a:xfrm>
            <a:off x="1724026" y="3439154"/>
            <a:ext cx="26590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 </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多糖水解成单糖</a:t>
            </a:r>
          </a:p>
        </p:txBody>
      </p:sp>
      <p:sp>
        <p:nvSpPr>
          <p:cNvPr id="228357" name="Rectangle 5"/>
          <p:cNvSpPr>
            <a:spLocks noChangeArrowheads="1"/>
          </p:cNvSpPr>
          <p:nvPr/>
        </p:nvSpPr>
        <p:spPr bwMode="auto">
          <a:xfrm>
            <a:off x="1524001" y="3253259"/>
            <a:ext cx="8353425" cy="1511300"/>
          </a:xfrm>
          <a:prstGeom prst="rect">
            <a:avLst/>
          </a:prstGeom>
          <a:noFill/>
          <a:ln w="25400">
            <a:noFill/>
            <a:miter lim="800000"/>
          </a:ln>
        </p:spPr>
        <p:txBody>
          <a:bodyPr wrap="none" anchor="ct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77835" name="Text Box 6"/>
          <p:cNvSpPr txBox="1">
            <a:spLocks noChangeArrowheads="1"/>
          </p:cNvSpPr>
          <p:nvPr/>
        </p:nvSpPr>
        <p:spPr bwMode="auto">
          <a:xfrm>
            <a:off x="3113772" y="4027853"/>
            <a:ext cx="7416800" cy="44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多糖　　　　　　二糖　　　　　　单糖</a:t>
            </a:r>
          </a:p>
        </p:txBody>
      </p:sp>
      <p:sp>
        <p:nvSpPr>
          <p:cNvPr id="77837" name="Text Box 9"/>
          <p:cNvSpPr txBox="1">
            <a:spLocks noChangeArrowheads="1"/>
          </p:cNvSpPr>
          <p:nvPr/>
        </p:nvSpPr>
        <p:spPr bwMode="auto">
          <a:xfrm>
            <a:off x="4295045" y="3804881"/>
            <a:ext cx="4608513" cy="44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buFont typeface="Wingdings" panose="05000000000000000000" pitchFamily="2" charset="2"/>
              <a:buNone/>
            </a:pP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胞外水解酶            胞内水解酶            </a:t>
            </a:r>
          </a:p>
        </p:txBody>
      </p:sp>
      <p:sp>
        <p:nvSpPr>
          <p:cNvPr id="215072" name="Text Box 32"/>
          <p:cNvSpPr txBox="1">
            <a:spLocks noChangeArrowheads="1"/>
          </p:cNvSpPr>
          <p:nvPr/>
        </p:nvSpPr>
        <p:spPr bwMode="auto">
          <a:xfrm>
            <a:off x="1724026" y="4738380"/>
            <a:ext cx="6964262" cy="861774"/>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Arial" panose="020B0604020202020204" pitchFamily="34" charset="0"/>
              <a:buNone/>
              <a:defRP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 </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单糖酵解成丙酮酸</a:t>
            </a:r>
            <a:endPar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Tx/>
              <a:buSzTx/>
              <a:buFont typeface="Arial" panose="020B0604020202020204" pitchFamily="34" charset="0"/>
              <a:buNone/>
              <a:defRP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C</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6</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12</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6</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+ 2 NAD</a:t>
            </a:r>
            <a:r>
              <a:rPr lang="zh-CN" altLang="en-US" sz="20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2CH</a:t>
            </a:r>
            <a:r>
              <a:rPr lang="en-US" altLang="zh-CN" sz="20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COCOOH + 2NADH + 2H</a:t>
            </a:r>
            <a:r>
              <a:rPr lang="en-US" altLang="zh-CN" sz="20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000">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7839" name="Line 33"/>
          <p:cNvSpPr>
            <a:spLocks noChangeShapeType="1"/>
          </p:cNvSpPr>
          <p:nvPr/>
        </p:nvSpPr>
        <p:spPr bwMode="auto">
          <a:xfrm>
            <a:off x="4383088" y="5413375"/>
            <a:ext cx="360362"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15074" name="Text Box 34"/>
          <p:cNvSpPr txBox="1">
            <a:spLocks noChangeArrowheads="1"/>
          </p:cNvSpPr>
          <p:nvPr/>
        </p:nvSpPr>
        <p:spPr bwMode="auto">
          <a:xfrm>
            <a:off x="1724026" y="5739928"/>
            <a:ext cx="6121400" cy="861774"/>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None/>
              <a:defRPr/>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 </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丙酮酸的转化</a:t>
            </a:r>
          </a:p>
          <a:p>
            <a:pPr algn="ctr" eaLnBrk="1" hangingPunct="1">
              <a:spcBef>
                <a:spcPct val="50000"/>
              </a:spcBef>
              <a:buClrTx/>
              <a:buSzTx/>
              <a:buFont typeface="Arial" panose="020B0604020202020204" pitchFamily="34" charset="0"/>
              <a:buNone/>
              <a:defRPr/>
            </a:pPr>
            <a:endParaRPr lang="zh-CN" altLang="en-US" sz="2000">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5075" name="Text Box 35"/>
          <p:cNvSpPr txBox="1">
            <a:spLocks noChangeArrowheads="1"/>
          </p:cNvSpPr>
          <p:nvPr/>
        </p:nvSpPr>
        <p:spPr bwMode="auto">
          <a:xfrm>
            <a:off x="1401045" y="1946236"/>
            <a:ext cx="1800225" cy="430887"/>
          </a:xfrm>
          <a:prstGeom prst="rect">
            <a:avLst/>
          </a:prstGeom>
          <a:noFill/>
          <a:ln w="9525" algn="ctr">
            <a:noFill/>
            <a:miter lim="800000"/>
          </a:ln>
          <a:effectLst/>
        </p:spPr>
        <p:txBody>
          <a:bodyPr>
            <a:spAutoFit/>
          </a:bodyPr>
          <a:lstStyle/>
          <a:p>
            <a:pPr eaLnBrk="1" hangingPunct="1">
              <a:spcBef>
                <a:spcPct val="50000"/>
              </a:spcBef>
              <a:defRPr/>
            </a:pPr>
            <a:r>
              <a:rPr lang="zh-CN" altLang="en-US" sz="2200">
                <a:latin typeface="黑体" panose="02010609060101010101" pitchFamily="49" charset="-122"/>
                <a:ea typeface="黑体" panose="02010609060101010101" pitchFamily="49" charset="-122"/>
                <a:sym typeface="+mn-ea"/>
              </a:rPr>
              <a:t>主要途径：</a:t>
            </a:r>
          </a:p>
        </p:txBody>
      </p:sp>
      <p:sp>
        <p:nvSpPr>
          <p:cNvPr id="2" name="Text Box 5">
            <a:extLst>
              <a:ext uri="{FF2B5EF4-FFF2-40B4-BE49-F238E27FC236}">
                <a16:creationId xmlns:a16="http://schemas.microsoft.com/office/drawing/2014/main" id="{F1E72C19-DD95-7867-B764-69CA4E69D11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0E7EDD64-4E66-45EE-6A21-071F09030FF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57</a:t>
            </a:fld>
            <a:endParaRPr lang="en-US" altLang="zh-CN" sz="1800">
              <a:solidFill>
                <a:schemeClr val="tx1"/>
              </a:solidFill>
            </a:endParaRPr>
          </a:p>
        </p:txBody>
      </p:sp>
      <p:sp>
        <p:nvSpPr>
          <p:cNvPr id="4" name="Text Box 11">
            <a:extLst>
              <a:ext uri="{FF2B5EF4-FFF2-40B4-BE49-F238E27FC236}">
                <a16:creationId xmlns:a16="http://schemas.microsoft.com/office/drawing/2014/main" id="{E0DE6882-D143-D571-A5C7-CFF09ED8F156}"/>
              </a:ext>
            </a:extLst>
          </p:cNvPr>
          <p:cNvSpPr txBox="1">
            <a:spLocks noChangeArrowheads="1"/>
          </p:cNvSpPr>
          <p:nvPr/>
        </p:nvSpPr>
        <p:spPr bwMode="auto">
          <a:xfrm>
            <a:off x="8833644" y="1484784"/>
            <a:ext cx="2087563" cy="4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buClrTx/>
              <a:buSzTx/>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糖类</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200" i="1"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i="1" baseline="-25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y</a:t>
            </a:r>
          </a:p>
        </p:txBody>
      </p:sp>
      <p:sp>
        <p:nvSpPr>
          <p:cNvPr id="11" name="Line 33">
            <a:extLst>
              <a:ext uri="{FF2B5EF4-FFF2-40B4-BE49-F238E27FC236}">
                <a16:creationId xmlns:a16="http://schemas.microsoft.com/office/drawing/2014/main" id="{0A76A3A3-C038-F5BB-9F0B-6B05FEC61825}"/>
              </a:ext>
            </a:extLst>
          </p:cNvPr>
          <p:cNvSpPr>
            <a:spLocks noChangeShapeType="1"/>
          </p:cNvSpPr>
          <p:nvPr/>
        </p:nvSpPr>
        <p:spPr bwMode="auto">
          <a:xfrm>
            <a:off x="4295800" y="4261247"/>
            <a:ext cx="1512923"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2" name="Line 33">
            <a:extLst>
              <a:ext uri="{FF2B5EF4-FFF2-40B4-BE49-F238E27FC236}">
                <a16:creationId xmlns:a16="http://schemas.microsoft.com/office/drawing/2014/main" id="{6904BB7E-22D0-B8E9-7977-5FDA20A0508B}"/>
              </a:ext>
            </a:extLst>
          </p:cNvPr>
          <p:cNvSpPr>
            <a:spLocks noChangeShapeType="1"/>
          </p:cNvSpPr>
          <p:nvPr/>
        </p:nvSpPr>
        <p:spPr bwMode="auto">
          <a:xfrm>
            <a:off x="6384032" y="4252562"/>
            <a:ext cx="1512923"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Grp="1" noChangeArrowheads="1"/>
          </p:cNvSpPr>
          <p:nvPr>
            <p:ph type="ctrTitle"/>
          </p:nvPr>
        </p:nvSpPr>
        <p:spPr>
          <a:xfrm>
            <a:off x="767408" y="980728"/>
            <a:ext cx="7772400" cy="441324"/>
          </a:xfrm>
        </p:spPr>
        <p:txBody>
          <a:bodyPr>
            <a:normAutofit/>
          </a:bodyPr>
          <a:lstStyle/>
          <a:p>
            <a:pPr algn="l"/>
            <a:r>
              <a:rPr lang="en-US" altLang="zh-CN" sz="2200">
                <a:latin typeface="Times New Roman" panose="02020603050405020304" pitchFamily="18" charset="0"/>
                <a:ea typeface="黑体" panose="02010609060101010101" pitchFamily="49" charset="-122"/>
                <a:cs typeface="Times New Roman" panose="02020603050405020304" pitchFamily="18" charset="0"/>
              </a:rPr>
              <a:t>C.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丙酮酸的转化：有氧条件</a:t>
            </a:r>
          </a:p>
        </p:txBody>
      </p:sp>
      <p:sp>
        <p:nvSpPr>
          <p:cNvPr id="78852" name="Rectangle 5"/>
          <p:cNvSpPr>
            <a:spLocks noGrp="1" noChangeArrowheads="1"/>
          </p:cNvSpPr>
          <p:nvPr>
            <p:ph type="subTitle" idx="1"/>
          </p:nvPr>
        </p:nvSpPr>
        <p:spPr>
          <a:xfrm>
            <a:off x="839416" y="1708751"/>
            <a:ext cx="10513168" cy="129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2900" indent="-342900" algn="just">
              <a:lnSpc>
                <a:spcPct val="140000"/>
              </a:lnSpc>
              <a:spcBef>
                <a:spcPts val="0"/>
              </a:spcBef>
              <a:buFont typeface="Wingdings" panose="05000000000000000000" pitchFamily="2" charset="2"/>
              <a:buChar char="n"/>
            </a:pPr>
            <a:r>
              <a:rPr lang="zh-CN" altLang="en-US" sz="2200" noProof="1">
                <a:latin typeface="Times New Roman" panose="02020603050405020304" pitchFamily="18" charset="0"/>
                <a:ea typeface="黑体" panose="02010609060101010101" pitchFamily="49" charset="-122"/>
                <a:cs typeface="Times New Roman" panose="02020603050405020304" pitchFamily="18" charset="0"/>
              </a:rPr>
              <a:t>丙酮酸通过酶促反应转化成</a:t>
            </a:r>
            <a:r>
              <a:rPr lang="zh-CN" altLang="en-US" sz="2200" noProof="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乙酰辅酶</a:t>
            </a:r>
            <a:r>
              <a:rPr lang="en-US" altLang="zh-CN" sz="2200" noProof="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noProof="1">
                <a:latin typeface="Times New Roman" panose="02020603050405020304" pitchFamily="18" charset="0"/>
                <a:ea typeface="黑体" panose="02010609060101010101" pitchFamily="49" charset="-122"/>
                <a:cs typeface="Times New Roman" panose="02020603050405020304" pitchFamily="18" charset="0"/>
              </a:rPr>
              <a:t>。乙酰辅酶</a:t>
            </a:r>
            <a:r>
              <a:rPr lang="en-US" altLang="zh-CN" sz="2200" noProof="1">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noProof="1">
                <a:latin typeface="Times New Roman" panose="02020603050405020304" pitchFamily="18" charset="0"/>
                <a:ea typeface="黑体" panose="02010609060101010101" pitchFamily="49" charset="-122"/>
                <a:cs typeface="Times New Roman" panose="02020603050405020304" pitchFamily="18" charset="0"/>
              </a:rPr>
              <a:t>与草酰乙酸反应转化成柠檬酸。柠檬酸通过一系列转化最后生成草酰乙酸。</a:t>
            </a:r>
            <a:endParaRPr lang="en-US" altLang="zh-CN" sz="2200" noProof="1">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40000"/>
              </a:lnSpc>
              <a:spcBef>
                <a:spcPts val="0"/>
              </a:spcBef>
              <a:buFont typeface="Wingdings" panose="05000000000000000000" pitchFamily="2" charset="2"/>
              <a:buChar char="n"/>
            </a:pPr>
            <a:r>
              <a:rPr lang="zh-CN" altLang="en-US" sz="2200" noProof="1">
                <a:latin typeface="Times New Roman" panose="02020603050405020304" pitchFamily="18" charset="0"/>
                <a:ea typeface="黑体" panose="02010609060101010101" pitchFamily="49" charset="-122"/>
                <a:cs typeface="Times New Roman" panose="02020603050405020304" pitchFamily="18" charset="0"/>
              </a:rPr>
              <a:t>接着进行新一轮的转化。这种生物转化的途径称为</a:t>
            </a:r>
            <a:r>
              <a:rPr lang="en-US" altLang="zh-CN" sz="2200" noProof="1">
                <a:latin typeface="Times New Roman" panose="02020603050405020304" pitchFamily="18" charset="0"/>
                <a:ea typeface="黑体" panose="02010609060101010101" pitchFamily="49" charset="-122"/>
                <a:cs typeface="Times New Roman" panose="02020603050405020304" pitchFamily="18" charset="0"/>
              </a:rPr>
              <a:t>TCA</a:t>
            </a:r>
            <a:r>
              <a:rPr lang="zh-CN" altLang="en-US" sz="2200" noProof="1">
                <a:latin typeface="Times New Roman" panose="02020603050405020304" pitchFamily="18" charset="0"/>
                <a:ea typeface="黑体" panose="02010609060101010101" pitchFamily="49" charset="-122"/>
                <a:cs typeface="Times New Roman" panose="02020603050405020304" pitchFamily="18" charset="0"/>
              </a:rPr>
              <a:t>循环。</a:t>
            </a:r>
          </a:p>
        </p:txBody>
      </p:sp>
      <p:graphicFrame>
        <p:nvGraphicFramePr>
          <p:cNvPr id="78853" name="Object 9"/>
          <p:cNvGraphicFramePr>
            <a:graphicFrameLocks noChangeAspect="1"/>
          </p:cNvGraphicFramePr>
          <p:nvPr>
            <p:extLst>
              <p:ext uri="{D42A27DB-BD31-4B8C-83A1-F6EECF244321}">
                <p14:modId xmlns:p14="http://schemas.microsoft.com/office/powerpoint/2010/main" val="2363293584"/>
              </p:ext>
            </p:extLst>
          </p:nvPr>
        </p:nvGraphicFramePr>
        <p:xfrm>
          <a:off x="1631504" y="3443063"/>
          <a:ext cx="8377237" cy="1785937"/>
        </p:xfrm>
        <a:graphic>
          <a:graphicData uri="http://schemas.openxmlformats.org/presentationml/2006/ole">
            <mc:AlternateContent xmlns:mc="http://schemas.openxmlformats.org/markup-compatibility/2006">
              <mc:Choice xmlns:v="urn:schemas-microsoft-com:vml" Requires="v">
                <p:oleObj name="CS ChemDraw Drawing" r:id="rId2" imgW="7800340" imgH="1670685" progId="ChemDraw.Document.6.0">
                  <p:embed/>
                </p:oleObj>
              </mc:Choice>
              <mc:Fallback>
                <p:oleObj name="CS ChemDraw Drawing" r:id="rId2" imgW="7800340" imgH="1670685" progId="ChemDraw.Document.6.0">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3443063"/>
                        <a:ext cx="8377237" cy="1785937"/>
                      </a:xfrm>
                      <a:prstGeom prst="rect">
                        <a:avLst/>
                      </a:prstGeom>
                      <a:solidFill>
                        <a:schemeClr val="accent5">
                          <a:lumMod val="75000"/>
                        </a:schemeClr>
                      </a:solidFill>
                      <a:ln>
                        <a:noFill/>
                      </a:ln>
                    </p:spPr>
                  </p:pic>
                </p:oleObj>
              </mc:Fallback>
            </mc:AlternateContent>
          </a:graphicData>
        </a:graphic>
      </p:graphicFrame>
      <p:sp>
        <p:nvSpPr>
          <p:cNvPr id="2" name="Text Box 5">
            <a:extLst>
              <a:ext uri="{FF2B5EF4-FFF2-40B4-BE49-F238E27FC236}">
                <a16:creationId xmlns:a16="http://schemas.microsoft.com/office/drawing/2014/main" id="{8D153B49-1800-03A5-30E4-5C83CC701F3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347B788-0231-4E58-A116-D8C2951D655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58</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3EF16564-C941-13FA-D5A4-651EFBD924C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780D91A-593D-D763-6C80-ABDFBADB141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59</a:t>
            </a:fld>
            <a:endParaRPr lang="en-US" altLang="zh-CN" sz="1800">
              <a:solidFill>
                <a:schemeClr val="tx1"/>
              </a:solidFill>
            </a:endParaRPr>
          </a:p>
        </p:txBody>
      </p:sp>
      <p:pic>
        <p:nvPicPr>
          <p:cNvPr id="4" name="图片 4">
            <a:extLst>
              <a:ext uri="{FF2B5EF4-FFF2-40B4-BE49-F238E27FC236}">
                <a16:creationId xmlns:a16="http://schemas.microsoft.com/office/drawing/2014/main" id="{5A9E63F9-8AE5-C348-B372-E255B42224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775568"/>
            <a:ext cx="7181850" cy="5715000"/>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5"/>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F4445522-8DC9-4F71-97A2-A96E400200FA}" type="slidenum">
              <a:rPr lang="en-US" altLang="zh-CN" sz="1800">
                <a:solidFill>
                  <a:schemeClr val="tx1"/>
                </a:solidFill>
              </a:rPr>
              <a:t>6</a:t>
            </a:fld>
            <a:endParaRPr lang="en-US" altLang="zh-CN" sz="1800">
              <a:solidFill>
                <a:schemeClr val="tx1"/>
              </a:solidFill>
            </a:endParaRPr>
          </a:p>
        </p:txBody>
      </p:sp>
      <p:sp>
        <p:nvSpPr>
          <p:cNvPr id="39973" name="Text Box 37"/>
          <p:cNvSpPr txBox="1">
            <a:spLocks noChangeArrowheads="1"/>
          </p:cNvSpPr>
          <p:nvPr/>
        </p:nvSpPr>
        <p:spPr bwMode="auto">
          <a:xfrm>
            <a:off x="587388" y="3028009"/>
            <a:ext cx="11125236" cy="13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2200">
                <a:solidFill>
                  <a:srgbClr val="FFCC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膜孔滤过：</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直径小于</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膜孔</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的水溶性物质，可借助膜两侧静水压及渗透压经膜孔滤过。</a:t>
            </a:r>
          </a:p>
          <a:p>
            <a:pPr eaLnBrk="1" hangingPunct="1">
              <a:lnSpc>
                <a:spcPct val="130000"/>
              </a:lnSpc>
              <a:spcBef>
                <a:spcPts val="0"/>
              </a:spcBef>
              <a:buClrTx/>
              <a:buSzTx/>
              <a:buFont typeface="Wingdings" panose="05000000000000000000" pitchFamily="2" charset="2"/>
              <a:buNone/>
            </a:pPr>
            <a:r>
              <a:rPr lang="zh-CN" altLang="en-US" sz="2200">
                <a:solidFill>
                  <a:srgbClr val="00FF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　膜孔</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：在生物膜中带极性、常含有水的微小孔道。</a:t>
            </a:r>
            <a:r>
              <a:rPr lang="en-US" altLang="zh-CN" sz="2200">
                <a:solidFill>
                  <a:srgbClr val="FF99FF"/>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37"/>
          <p:cNvSpPr txBox="1">
            <a:spLocks noChangeArrowheads="1"/>
          </p:cNvSpPr>
          <p:nvPr/>
        </p:nvSpPr>
        <p:spPr bwMode="auto">
          <a:xfrm>
            <a:off x="587388" y="2091905"/>
            <a:ext cx="11125236"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物质通过生物膜的方式根据机制分为以下</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类。以何种方式通过，取决于机体各组织生物膜的特性和物质的结构、理化性质。</a:t>
            </a:r>
          </a:p>
        </p:txBody>
      </p:sp>
      <p:sp>
        <p:nvSpPr>
          <p:cNvPr id="3"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9" name="组合 21"/>
          <p:cNvGrpSpPr/>
          <p:nvPr/>
        </p:nvGrpSpPr>
        <p:grpSpPr bwMode="auto">
          <a:xfrm>
            <a:off x="2437151" y="826622"/>
            <a:ext cx="7612975" cy="5200650"/>
            <a:chOff x="601978" y="1085870"/>
            <a:chExt cx="7613360" cy="5200650"/>
          </a:xfrm>
        </p:grpSpPr>
        <p:pic>
          <p:nvPicPr>
            <p:cNvPr id="809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13" y="1085870"/>
              <a:ext cx="75914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矩形 7"/>
            <p:cNvSpPr>
              <a:spLocks noChangeArrowheads="1"/>
            </p:cNvSpPr>
            <p:nvPr/>
          </p:nvSpPr>
          <p:spPr bwMode="auto">
            <a:xfrm>
              <a:off x="6786578" y="3071810"/>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草酰琥珀酸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3" name="矩形 8"/>
            <p:cNvSpPr>
              <a:spLocks noChangeArrowheads="1"/>
            </p:cNvSpPr>
            <p:nvPr/>
          </p:nvSpPr>
          <p:spPr bwMode="auto">
            <a:xfrm>
              <a:off x="5143504" y="307181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异柠檬酸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4" name="矩形 9"/>
            <p:cNvSpPr>
              <a:spLocks noChangeArrowheads="1"/>
            </p:cNvSpPr>
            <p:nvPr/>
          </p:nvSpPr>
          <p:spPr bwMode="auto">
            <a:xfrm>
              <a:off x="3500430" y="307181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顺乌头酸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5" name="矩形 10"/>
            <p:cNvSpPr>
              <a:spLocks noChangeArrowheads="1"/>
            </p:cNvSpPr>
            <p:nvPr/>
          </p:nvSpPr>
          <p:spPr bwMode="auto">
            <a:xfrm>
              <a:off x="1928794" y="307181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柠檬酸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6" name="矩形 11"/>
            <p:cNvSpPr>
              <a:spLocks noChangeArrowheads="1"/>
            </p:cNvSpPr>
            <p:nvPr/>
          </p:nvSpPr>
          <p:spPr bwMode="auto">
            <a:xfrm>
              <a:off x="642910" y="307181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草酰乙酸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7" name="矩形 12"/>
            <p:cNvSpPr>
              <a:spLocks noChangeArrowheads="1"/>
            </p:cNvSpPr>
            <p:nvPr/>
          </p:nvSpPr>
          <p:spPr bwMode="auto">
            <a:xfrm>
              <a:off x="975881" y="521495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苹果酸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8" name="矩形 13"/>
            <p:cNvSpPr>
              <a:spLocks noChangeArrowheads="1"/>
            </p:cNvSpPr>
            <p:nvPr/>
          </p:nvSpPr>
          <p:spPr bwMode="auto">
            <a:xfrm>
              <a:off x="3143240" y="521495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延胡索酸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09" name="矩形 14"/>
            <p:cNvSpPr>
              <a:spLocks noChangeArrowheads="1"/>
            </p:cNvSpPr>
            <p:nvPr/>
          </p:nvSpPr>
          <p:spPr bwMode="auto">
            <a:xfrm>
              <a:off x="4929190" y="521495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琥珀酸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10" name="矩形 15"/>
            <p:cNvSpPr>
              <a:spLocks noChangeArrowheads="1"/>
            </p:cNvSpPr>
            <p:nvPr/>
          </p:nvSpPr>
          <p:spPr bwMode="auto">
            <a:xfrm>
              <a:off x="6572226" y="5857892"/>
              <a:ext cx="1516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α</a:t>
              </a:r>
              <a:r>
                <a:rPr lang="zh-CN" altLang="en-US" sz="18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－酮戊二酸</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11" name="矩形 17"/>
            <p:cNvSpPr>
              <a:spLocks noChangeArrowheads="1"/>
            </p:cNvSpPr>
            <p:nvPr/>
          </p:nvSpPr>
          <p:spPr bwMode="auto">
            <a:xfrm>
              <a:off x="601978" y="3549851"/>
              <a:ext cx="723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2[H]</a:t>
              </a:r>
              <a:endParaRPr lang="zh-CN" altLang="en-US" sz="14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12" name="矩形 18"/>
            <p:cNvSpPr>
              <a:spLocks noChangeArrowheads="1"/>
            </p:cNvSpPr>
            <p:nvPr/>
          </p:nvSpPr>
          <p:spPr bwMode="auto">
            <a:xfrm>
              <a:off x="4132934" y="4126534"/>
              <a:ext cx="723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2[H]</a:t>
              </a:r>
              <a:endParaRPr lang="zh-CN" altLang="en-US" sz="14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13" name="矩形 19"/>
            <p:cNvSpPr>
              <a:spLocks noChangeArrowheads="1"/>
            </p:cNvSpPr>
            <p:nvPr/>
          </p:nvSpPr>
          <p:spPr bwMode="auto">
            <a:xfrm>
              <a:off x="6000741" y="4143380"/>
              <a:ext cx="747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2[H],</a:t>
              </a:r>
              <a:endParaRPr lang="zh-CN" altLang="en-US" sz="14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0914" name="矩形 20"/>
            <p:cNvSpPr>
              <a:spLocks noChangeArrowheads="1"/>
            </p:cNvSpPr>
            <p:nvPr/>
          </p:nvSpPr>
          <p:spPr bwMode="auto">
            <a:xfrm>
              <a:off x="6418950" y="2005511"/>
              <a:ext cx="723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zh-CN" altLang="en-US"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a:solidFill>
                    <a:srgbClr val="080808"/>
                  </a:solidFill>
                  <a:latin typeface="Times New Roman" panose="02020603050405020304" pitchFamily="18" charset="0"/>
                  <a:ea typeface="黑体" panose="02010609060101010101" pitchFamily="49" charset="-122"/>
                  <a:cs typeface="Times New Roman" panose="02020603050405020304" pitchFamily="18" charset="0"/>
                </a:rPr>
                <a:t>2[H]</a:t>
              </a:r>
              <a:endParaRPr lang="zh-CN" altLang="en-US" sz="14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80900" name="文本框 1"/>
          <p:cNvSpPr txBox="1">
            <a:spLocks noChangeArrowheads="1"/>
          </p:cNvSpPr>
          <p:nvPr/>
        </p:nvSpPr>
        <p:spPr bwMode="auto">
          <a:xfrm>
            <a:off x="6235312" y="5978260"/>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1800">
                <a:solidFill>
                  <a:srgbClr val="0033CC"/>
                </a:solidFill>
                <a:latin typeface="黑体" panose="02010609060101010101" pitchFamily="49" charset="-122"/>
                <a:ea typeface="黑体" panose="02010609060101010101" pitchFamily="49" charset="-122"/>
              </a:rPr>
              <a:t>“三羧酸”是指谁？</a:t>
            </a:r>
          </a:p>
        </p:txBody>
      </p:sp>
      <p:sp>
        <p:nvSpPr>
          <p:cNvPr id="2" name="Text Box 5">
            <a:extLst>
              <a:ext uri="{FF2B5EF4-FFF2-40B4-BE49-F238E27FC236}">
                <a16:creationId xmlns:a16="http://schemas.microsoft.com/office/drawing/2014/main" id="{74CFF61E-E779-C62F-81C2-A9379350A6B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725BDE5-7073-14BA-F7D0-A302D8C5C1C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60</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Grp="1" noChangeArrowheads="1"/>
          </p:cNvSpPr>
          <p:nvPr>
            <p:ph type="subTitle" idx="1"/>
          </p:nvPr>
        </p:nvSpPr>
        <p:spPr>
          <a:xfrm>
            <a:off x="1739775" y="1628800"/>
            <a:ext cx="87487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 typeface="Wingdings" panose="05000000000000000000" pitchFamily="2" charset="2"/>
              <a:buNone/>
            </a:pP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a:p>
            <a:pPr>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COCOOH+2[H]              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CH(OH)COOH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乳酸</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p>
          <a:p>
            <a:pPr>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p>
          <a:p>
            <a:pPr>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COCOOH              CO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CHO</a:t>
            </a:r>
          </a:p>
          <a:p>
            <a:pPr>
              <a:lnSpc>
                <a:spcPct val="130000"/>
              </a:lnSpc>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CHO+2[H]               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OH</a:t>
            </a:r>
          </a:p>
          <a:p>
            <a:pPr>
              <a:buFont typeface="Wingdings" panose="05000000000000000000" pitchFamily="2" charset="2"/>
              <a:buNone/>
            </a:pPr>
            <a:endParaRPr lang="en-US" altLang="zh-CN" sz="2200">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ts val="0"/>
              </a:spcBef>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COCOOH +2[H]              CO</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OH</a:t>
            </a:r>
          </a:p>
          <a:p>
            <a:pPr>
              <a:lnSpc>
                <a:spcPct val="150000"/>
              </a:lnSpc>
              <a:buFont typeface="Wingdings" panose="05000000000000000000" pitchFamily="2" charset="2"/>
              <a:buNone/>
            </a:pP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1435" name="Line 11"/>
          <p:cNvSpPr>
            <a:spLocks noChangeShapeType="1"/>
          </p:cNvSpPr>
          <p:nvPr/>
        </p:nvSpPr>
        <p:spPr bwMode="auto">
          <a:xfrm>
            <a:off x="2349053" y="4043927"/>
            <a:ext cx="7848600" cy="0"/>
          </a:xfrm>
          <a:prstGeom prst="line">
            <a:avLst/>
          </a:prstGeom>
          <a:noFill/>
          <a:ln w="57150">
            <a:solidFill>
              <a:srgbClr val="FF0000"/>
            </a:solidFill>
            <a:round/>
          </a:ln>
          <a:effectLst/>
        </p:spPr>
        <p:txBody>
          <a:bodyPr lIns="90000" tIns="46800" rIns="90000" bIns="46800">
            <a:spAutoFit/>
          </a:bodyPr>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81926" name="Line 15"/>
          <p:cNvSpPr>
            <a:spLocks noChangeShapeType="1"/>
          </p:cNvSpPr>
          <p:nvPr/>
        </p:nvSpPr>
        <p:spPr bwMode="auto">
          <a:xfrm>
            <a:off x="5537323" y="2315735"/>
            <a:ext cx="954980"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4768" name="Text Box 16"/>
          <p:cNvSpPr txBox="1">
            <a:spLocks noChangeArrowheads="1"/>
          </p:cNvSpPr>
          <p:nvPr/>
        </p:nvSpPr>
        <p:spPr bwMode="auto">
          <a:xfrm>
            <a:off x="5433565" y="1944992"/>
            <a:ext cx="1152525" cy="366713"/>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Arial" panose="020B0604020202020204" pitchFamily="34" charset="0"/>
              <a:buNone/>
              <a:defRPr/>
            </a:pPr>
            <a:r>
              <a:rPr lang="zh-CN" altLang="en-US" sz="1800">
                <a:solidFill>
                  <a:schemeClr val="tx1"/>
                </a:solidFill>
                <a:latin typeface="黑体" panose="02010609060101010101" pitchFamily="49" charset="-122"/>
                <a:ea typeface="黑体" panose="02010609060101010101" pitchFamily="49" charset="-122"/>
              </a:rPr>
              <a:t>厌氧</a:t>
            </a:r>
          </a:p>
        </p:txBody>
      </p:sp>
      <p:sp>
        <p:nvSpPr>
          <p:cNvPr id="74769" name="Text Box 17"/>
          <p:cNvSpPr txBox="1">
            <a:spLocks noChangeArrowheads="1"/>
          </p:cNvSpPr>
          <p:nvPr/>
        </p:nvSpPr>
        <p:spPr bwMode="auto">
          <a:xfrm>
            <a:off x="5433565" y="2298829"/>
            <a:ext cx="1152525" cy="366713"/>
          </a:xfrm>
          <a:prstGeom prst="rect">
            <a:avLst/>
          </a:prstGeom>
          <a:noFill/>
          <a:ln>
            <a:noFill/>
          </a:ln>
        </p:spPr>
        <p:txBody>
          <a:bodyPr>
            <a:spAutoFit/>
          </a:bodyPr>
          <a:lstStyle>
            <a:lvl1pPr eaLnBrk="0" hangingPunct="0">
              <a:defRPr>
                <a:solidFill>
                  <a:schemeClr val="tx1"/>
                </a:solidFill>
                <a:latin typeface="宋体" panose="02010600030101010101" pitchFamily="2" charset="-122"/>
                <a:ea typeface="宋体" panose="02010600030101010101" pitchFamily="2" charset="-122"/>
              </a:defRPr>
            </a:lvl1pPr>
            <a:lvl2pPr eaLnBrk="0" hangingPunct="0">
              <a:defRPr>
                <a:solidFill>
                  <a:schemeClr val="tx1"/>
                </a:solidFill>
                <a:latin typeface="宋体" panose="02010600030101010101" pitchFamily="2" charset="-122"/>
                <a:ea typeface="宋体" panose="02010600030101010101" pitchFamily="2" charset="-122"/>
              </a:defRPr>
            </a:lvl2pPr>
            <a:lvl3pPr eaLnBrk="0" hangingPunct="0">
              <a:defRPr>
                <a:solidFill>
                  <a:schemeClr val="tx1"/>
                </a:solidFill>
                <a:latin typeface="宋体" panose="02010600030101010101" pitchFamily="2" charset="-122"/>
                <a:ea typeface="宋体" panose="02010600030101010101" pitchFamily="2" charset="-122"/>
              </a:defRPr>
            </a:lvl3pPr>
            <a:lvl4pPr eaLnBrk="0" hangingPunct="0">
              <a:defRPr>
                <a:solidFill>
                  <a:schemeClr val="tx1"/>
                </a:solidFill>
                <a:latin typeface="宋体" panose="02010600030101010101" pitchFamily="2" charset="-122"/>
                <a:ea typeface="宋体" panose="02010600030101010101" pitchFamily="2" charset="-122"/>
              </a:defRPr>
            </a:lvl4pPr>
            <a:lvl5pPr eaLnBrk="0" hangingPunct="0">
              <a:defRPr>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9pPr>
          </a:lstStyle>
          <a:p>
            <a:pPr algn="ctr" eaLnBrk="1" hangingPunct="1">
              <a:spcBef>
                <a:spcPct val="50000"/>
              </a:spcBef>
              <a:buFont typeface="Arial" panose="020B0604020202020204" pitchFamily="34" charset="0"/>
              <a:buNone/>
              <a:defRPr/>
            </a:pPr>
            <a:r>
              <a:rPr lang="zh-CN" altLang="en-US">
                <a:latin typeface="黑体" panose="02010609060101010101" pitchFamily="49" charset="-122"/>
                <a:ea typeface="黑体" panose="02010609060101010101" pitchFamily="49" charset="-122"/>
              </a:rPr>
              <a:t>乳酸菌</a:t>
            </a:r>
          </a:p>
        </p:txBody>
      </p:sp>
      <p:sp>
        <p:nvSpPr>
          <p:cNvPr id="81931" name="Line 20"/>
          <p:cNvSpPr>
            <a:spLocks noChangeShapeType="1"/>
          </p:cNvSpPr>
          <p:nvPr/>
        </p:nvSpPr>
        <p:spPr bwMode="auto">
          <a:xfrm>
            <a:off x="5818494" y="4468437"/>
            <a:ext cx="909717"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4773" name="Text Box 21"/>
          <p:cNvSpPr txBox="1">
            <a:spLocks noChangeArrowheads="1"/>
          </p:cNvSpPr>
          <p:nvPr/>
        </p:nvSpPr>
        <p:spPr bwMode="auto">
          <a:xfrm>
            <a:off x="5700215" y="4095164"/>
            <a:ext cx="1204953" cy="366712"/>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Arial" panose="020B0604020202020204" pitchFamily="34" charset="0"/>
              <a:buNone/>
              <a:defRPr/>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兼性厌氧</a:t>
            </a:r>
          </a:p>
        </p:txBody>
      </p:sp>
      <p:sp>
        <p:nvSpPr>
          <p:cNvPr id="74774" name="Text Box 22"/>
          <p:cNvSpPr txBox="1">
            <a:spLocks noChangeArrowheads="1"/>
          </p:cNvSpPr>
          <p:nvPr/>
        </p:nvSpPr>
        <p:spPr bwMode="auto">
          <a:xfrm>
            <a:off x="5802808" y="4469230"/>
            <a:ext cx="936624" cy="366713"/>
          </a:xfrm>
          <a:prstGeom prst="rect">
            <a:avLst/>
          </a:prstGeom>
          <a:noFill/>
          <a:ln>
            <a:noFill/>
          </a:ln>
        </p:spPr>
        <p:txBody>
          <a:bodyPr wrap="square">
            <a:spAutoFit/>
          </a:bodyPr>
          <a:lstStyle>
            <a:lvl1pPr eaLnBrk="0" hangingPunct="0">
              <a:defRPr>
                <a:solidFill>
                  <a:schemeClr val="tx1"/>
                </a:solidFill>
                <a:latin typeface="宋体" panose="02010600030101010101" pitchFamily="2" charset="-122"/>
                <a:ea typeface="宋体" panose="02010600030101010101" pitchFamily="2" charset="-122"/>
              </a:defRPr>
            </a:lvl1pPr>
            <a:lvl2pPr eaLnBrk="0" hangingPunct="0">
              <a:defRPr>
                <a:solidFill>
                  <a:schemeClr val="tx1"/>
                </a:solidFill>
                <a:latin typeface="宋体" panose="02010600030101010101" pitchFamily="2" charset="-122"/>
                <a:ea typeface="宋体" panose="02010600030101010101" pitchFamily="2" charset="-122"/>
              </a:defRPr>
            </a:lvl2pPr>
            <a:lvl3pPr eaLnBrk="0" hangingPunct="0">
              <a:defRPr>
                <a:solidFill>
                  <a:schemeClr val="tx1"/>
                </a:solidFill>
                <a:latin typeface="宋体" panose="02010600030101010101" pitchFamily="2" charset="-122"/>
                <a:ea typeface="宋体" panose="02010600030101010101" pitchFamily="2" charset="-122"/>
              </a:defRPr>
            </a:lvl3pPr>
            <a:lvl4pPr eaLnBrk="0" hangingPunct="0">
              <a:defRPr>
                <a:solidFill>
                  <a:schemeClr val="tx1"/>
                </a:solidFill>
                <a:latin typeface="宋体" panose="02010600030101010101" pitchFamily="2" charset="-122"/>
                <a:ea typeface="宋体" panose="02010600030101010101" pitchFamily="2" charset="-122"/>
              </a:defRPr>
            </a:lvl4pPr>
            <a:lvl5pPr eaLnBrk="0" hangingPunct="0">
              <a:defRPr>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宋体" panose="02010600030101010101" pitchFamily="2" charset="-122"/>
                <a:ea typeface="宋体" panose="02010600030101010101" pitchFamily="2" charset="-122"/>
              </a:defRPr>
            </a:lvl9pPr>
          </a:lstStyle>
          <a:p>
            <a:pPr eaLnBrk="1" hangingPunct="1">
              <a:spcBef>
                <a:spcPct val="50000"/>
              </a:spcBef>
              <a:buFont typeface="Arial" panose="020B0604020202020204" pitchFamily="34" charset="0"/>
              <a:buNone/>
              <a:defRPr/>
            </a:pPr>
            <a:r>
              <a:rPr lang="zh-CN" altLang="en-US">
                <a:latin typeface="黑体" panose="02010609060101010101" pitchFamily="49" charset="-122"/>
                <a:ea typeface="黑体" panose="02010609060101010101" pitchFamily="49" charset="-122"/>
              </a:rPr>
              <a:t>酵母菌</a:t>
            </a:r>
          </a:p>
        </p:txBody>
      </p:sp>
      <p:sp>
        <p:nvSpPr>
          <p:cNvPr id="2" name="Text Box 5">
            <a:extLst>
              <a:ext uri="{FF2B5EF4-FFF2-40B4-BE49-F238E27FC236}">
                <a16:creationId xmlns:a16="http://schemas.microsoft.com/office/drawing/2014/main" id="{1C4E47BE-328D-2706-7B8D-6E63C0D1F7C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BC940CE-0591-2E33-9DA8-4D89FF3F2C5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61</a:t>
            </a:fld>
            <a:endParaRPr lang="en-US" altLang="zh-CN" sz="1800">
              <a:solidFill>
                <a:schemeClr val="tx1"/>
              </a:solidFill>
            </a:endParaRPr>
          </a:p>
        </p:txBody>
      </p:sp>
      <p:sp>
        <p:nvSpPr>
          <p:cNvPr id="6" name="Rectangle 4">
            <a:extLst>
              <a:ext uri="{FF2B5EF4-FFF2-40B4-BE49-F238E27FC236}">
                <a16:creationId xmlns:a16="http://schemas.microsoft.com/office/drawing/2014/main" id="{84C9E2EC-A54E-0811-B85A-A4E007056F63}"/>
              </a:ext>
            </a:extLst>
          </p:cNvPr>
          <p:cNvSpPr txBox="1">
            <a:spLocks noChangeArrowheads="1"/>
          </p:cNvSpPr>
          <p:nvPr/>
        </p:nvSpPr>
        <p:spPr>
          <a:xfrm>
            <a:off x="767408" y="980728"/>
            <a:ext cx="7772400" cy="4413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200">
                <a:latin typeface="Times New Roman" panose="02020603050405020304" pitchFamily="18" charset="0"/>
                <a:ea typeface="黑体" panose="02010609060101010101" pitchFamily="49" charset="-122"/>
                <a:cs typeface="Times New Roman" panose="02020603050405020304" pitchFamily="18" charset="0"/>
              </a:rPr>
              <a:t>C.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丙酮酸的转化：无氧条件</a:t>
            </a:r>
          </a:p>
        </p:txBody>
      </p:sp>
      <p:sp>
        <p:nvSpPr>
          <p:cNvPr id="7" name="Line 15">
            <a:extLst>
              <a:ext uri="{FF2B5EF4-FFF2-40B4-BE49-F238E27FC236}">
                <a16:creationId xmlns:a16="http://schemas.microsoft.com/office/drawing/2014/main" id="{2C7236CB-0163-719D-6BB5-1B85F5314588}"/>
              </a:ext>
            </a:extLst>
          </p:cNvPr>
          <p:cNvSpPr>
            <a:spLocks noChangeShapeType="1"/>
          </p:cNvSpPr>
          <p:nvPr/>
        </p:nvSpPr>
        <p:spPr bwMode="auto">
          <a:xfrm>
            <a:off x="5700215" y="3107823"/>
            <a:ext cx="954980"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8" name="Line 15">
            <a:extLst>
              <a:ext uri="{FF2B5EF4-FFF2-40B4-BE49-F238E27FC236}">
                <a16:creationId xmlns:a16="http://schemas.microsoft.com/office/drawing/2014/main" id="{18E6609B-E2A4-5D62-5BCF-9428DFB1FF5B}"/>
              </a:ext>
            </a:extLst>
          </p:cNvPr>
          <p:cNvSpPr>
            <a:spLocks noChangeShapeType="1"/>
          </p:cNvSpPr>
          <p:nvPr/>
        </p:nvSpPr>
        <p:spPr bwMode="auto">
          <a:xfrm>
            <a:off x="5804148" y="3611879"/>
            <a:ext cx="954980"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91" name="Text Box 27"/>
          <p:cNvSpPr txBox="1">
            <a:spLocks noChangeArrowheads="1"/>
          </p:cNvSpPr>
          <p:nvPr/>
        </p:nvSpPr>
        <p:spPr bwMode="auto">
          <a:xfrm>
            <a:off x="1055440" y="2047481"/>
            <a:ext cx="10153128" cy="2245615"/>
          </a:xfrm>
          <a:prstGeom prst="rect">
            <a:avLst/>
          </a:prstGeom>
          <a:noFill/>
          <a:ln w="9525" algn="ctr">
            <a:noFill/>
            <a:miter lim="800000"/>
          </a:ln>
          <a:effectLst/>
        </p:spPr>
        <p:txBody>
          <a:bodyPr wrap="square">
            <a:spAutoFit/>
          </a:bodyP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eaLnBrk="1" hangingPunct="1">
              <a:lnSpc>
                <a:spcPct val="130000"/>
              </a:lnSpc>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A.   </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脂肪水解成脂肪酸和甘油</a:t>
            </a:r>
          </a:p>
          <a:p>
            <a:pPr eaLnBrk="1" hangingPunct="1">
              <a:lnSpc>
                <a:spcPct val="130000"/>
              </a:lnSpc>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B.   </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甘油转化成丙酮酸</a:t>
            </a:r>
          </a:p>
          <a:p>
            <a:pPr eaLnBrk="1" hangingPunct="1">
              <a:lnSpc>
                <a:spcPct val="130000"/>
              </a:lnSpc>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C.   </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脂肪酸的转化：  </a:t>
            </a:r>
          </a:p>
          <a:p>
            <a:pPr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       有氧条件下，经</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ß</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氧化，最后进入</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TCA</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循环，最终完全氧化成二氧化碳和水；</a:t>
            </a:r>
          </a:p>
          <a:p>
            <a:pPr eaLnBrk="1" hangingPunct="1">
              <a:lnSpc>
                <a:spcPct val="130000"/>
              </a:lnSpc>
              <a:defRPr/>
            </a:pP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       无氧条件下，转化成为有机酸、醇、二氧化碳，降解不彻底。</a:t>
            </a:r>
            <a:endPar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216092" name="Text Box 28"/>
          <p:cNvSpPr txBox="1">
            <a:spLocks noChangeArrowheads="1"/>
          </p:cNvSpPr>
          <p:nvPr/>
        </p:nvSpPr>
        <p:spPr bwMode="auto">
          <a:xfrm>
            <a:off x="1055440" y="1646653"/>
            <a:ext cx="1800225" cy="430887"/>
          </a:xfrm>
          <a:prstGeom prst="rect">
            <a:avLst/>
          </a:prstGeom>
          <a:noFill/>
          <a:ln w="9525" algn="ctr">
            <a:noFill/>
            <a:miter lim="800000"/>
          </a:ln>
          <a:effectLst/>
        </p:spPr>
        <p:txBody>
          <a:bodyPr>
            <a:spAutoFit/>
          </a:bodyPr>
          <a:lstStyle/>
          <a:p>
            <a:pPr eaLnBrk="1" hangingPunct="1">
              <a:spcBef>
                <a:spcPct val="50000"/>
              </a:spcBef>
              <a:defRPr/>
            </a:pPr>
            <a:r>
              <a:rPr lang="zh-CN" altLang="en-US" sz="2200">
                <a:latin typeface="黑体" panose="02010609060101010101" pitchFamily="49" charset="-122"/>
                <a:ea typeface="黑体" panose="02010609060101010101" pitchFamily="49" charset="-122"/>
                <a:sym typeface="+mn-ea"/>
              </a:rPr>
              <a:t>主要途径：</a:t>
            </a:r>
          </a:p>
        </p:txBody>
      </p:sp>
      <p:sp>
        <p:nvSpPr>
          <p:cNvPr id="2" name="Text Box 5">
            <a:extLst>
              <a:ext uri="{FF2B5EF4-FFF2-40B4-BE49-F238E27FC236}">
                <a16:creationId xmlns:a16="http://schemas.microsoft.com/office/drawing/2014/main" id="{2FBD1C97-C6F6-DDD8-C769-05464C4EE09F}"/>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3020B0B-68EE-ABDA-D528-71D623AE9DE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62</a:t>
            </a:fld>
            <a:endParaRPr lang="en-US" altLang="zh-CN" sz="1800">
              <a:solidFill>
                <a:schemeClr val="tx1"/>
              </a:solidFill>
            </a:endParaRPr>
          </a:p>
        </p:txBody>
      </p:sp>
      <p:sp>
        <p:nvSpPr>
          <p:cNvPr id="4" name="Rectangle 10">
            <a:extLst>
              <a:ext uri="{FF2B5EF4-FFF2-40B4-BE49-F238E27FC236}">
                <a16:creationId xmlns:a16="http://schemas.microsoft.com/office/drawing/2014/main" id="{450F5504-131C-FEE4-742D-09602F605A51}"/>
              </a:ext>
            </a:extLst>
          </p:cNvPr>
          <p:cNvSpPr txBox="1">
            <a:spLocks noChangeArrowheads="1"/>
          </p:cNvSpPr>
          <p:nvPr/>
        </p:nvSpPr>
        <p:spPr>
          <a:xfrm>
            <a:off x="759589"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）脂肪的微生物降解 </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5"/>
          <p:cNvSpPr>
            <a:spLocks noChangeArrowheads="1"/>
          </p:cNvSpPr>
          <p:nvPr/>
        </p:nvSpPr>
        <p:spPr bwMode="auto">
          <a:xfrm>
            <a:off x="911225" y="1051719"/>
            <a:ext cx="77724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脂肪水解成脂肪酸和甘油</a:t>
            </a:r>
          </a:p>
          <a:p>
            <a:pPr>
              <a:lnSpc>
                <a:spcPct val="110000"/>
              </a:lnSpc>
              <a:buFont typeface="Wingdings" panose="05000000000000000000" pitchFamily="2" charset="2"/>
              <a:buNone/>
            </a:pPr>
            <a:endParaRPr lang="zh-CN" altLang="en-US" sz="2200">
              <a:solidFill>
                <a:srgbClr val="CC0066"/>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marL="0">
              <a:lnSpc>
                <a:spcPct val="130000"/>
              </a:lnSpc>
              <a:spcBef>
                <a:spcPts val="4000"/>
              </a:spcBef>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甘油的转化</a:t>
            </a:r>
          </a:p>
        </p:txBody>
      </p:sp>
      <p:grpSp>
        <p:nvGrpSpPr>
          <p:cNvPr id="83972" name="Group 7"/>
          <p:cNvGrpSpPr/>
          <p:nvPr/>
        </p:nvGrpSpPr>
        <p:grpSpPr bwMode="auto">
          <a:xfrm>
            <a:off x="2279650" y="2061294"/>
            <a:ext cx="1447800" cy="838200"/>
            <a:chOff x="816" y="2208"/>
            <a:chExt cx="912" cy="528"/>
          </a:xfrm>
        </p:grpSpPr>
        <p:sp>
          <p:nvSpPr>
            <p:cNvPr id="83990" name="Rectangle 8"/>
            <p:cNvSpPr>
              <a:spLocks noChangeArrowheads="1"/>
            </p:cNvSpPr>
            <p:nvPr/>
          </p:nvSpPr>
          <p:spPr bwMode="auto">
            <a:xfrm>
              <a:off x="816" y="2208"/>
              <a:ext cx="9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OOCR</a:t>
              </a:r>
              <a:r>
                <a:rPr lang="en-US" altLang="zh-CN" sz="1800" baseline="-25000">
                  <a:solidFill>
                    <a:schemeClr val="tx1"/>
                  </a:solidFill>
                  <a:latin typeface="Times New Roman" panose="02020603050405020304" pitchFamily="18" charset="0"/>
                </a:rPr>
                <a:t>1</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CHOOCR</a:t>
              </a:r>
              <a:r>
                <a:rPr lang="en-US" altLang="zh-CN" sz="1800" baseline="-25000">
                  <a:solidFill>
                    <a:schemeClr val="tx1"/>
                  </a:solidFill>
                  <a:latin typeface="Times New Roman" panose="02020603050405020304" pitchFamily="18" charset="0"/>
                </a:rPr>
                <a:t>2</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OOCR</a:t>
              </a:r>
              <a:r>
                <a:rPr lang="en-US" altLang="zh-CN" sz="1800" baseline="-25000">
                  <a:solidFill>
                    <a:schemeClr val="tx1"/>
                  </a:solidFill>
                  <a:latin typeface="Times New Roman" panose="02020603050405020304" pitchFamily="18" charset="0"/>
                </a:rPr>
                <a:t>3</a:t>
              </a:r>
            </a:p>
          </p:txBody>
        </p:sp>
        <p:grpSp>
          <p:nvGrpSpPr>
            <p:cNvPr id="83991" name="Group 9"/>
            <p:cNvGrpSpPr/>
            <p:nvPr/>
          </p:nvGrpSpPr>
          <p:grpSpPr bwMode="auto">
            <a:xfrm>
              <a:off x="1008" y="2208"/>
              <a:ext cx="0" cy="528"/>
              <a:chOff x="1008" y="2208"/>
              <a:chExt cx="0" cy="528"/>
            </a:xfrm>
          </p:grpSpPr>
          <p:sp>
            <p:nvSpPr>
              <p:cNvPr id="232458" name="Line 10"/>
              <p:cNvSpPr>
                <a:spLocks noChangeShapeType="1"/>
              </p:cNvSpPr>
              <p:nvPr/>
            </p:nvSpPr>
            <p:spPr bwMode="auto">
              <a:xfrm>
                <a:off x="1008" y="2208"/>
                <a:ext cx="0" cy="192"/>
              </a:xfrm>
              <a:prstGeom prst="line">
                <a:avLst/>
              </a:pr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sp>
            <p:nvSpPr>
              <p:cNvPr id="232459" name="Line 11"/>
              <p:cNvSpPr>
                <a:spLocks noChangeShapeType="1"/>
              </p:cNvSpPr>
              <p:nvPr/>
            </p:nvSpPr>
            <p:spPr bwMode="auto">
              <a:xfrm>
                <a:off x="1008" y="2544"/>
                <a:ext cx="0" cy="192"/>
              </a:xfrm>
              <a:prstGeom prst="line">
                <a:avLst/>
              </a:prstGeom>
              <a:noFill/>
              <a:ln w="9525">
                <a:solidFill>
                  <a:schemeClr val="tx1"/>
                </a:solidFill>
                <a:round/>
              </a:ln>
              <a:effectLst/>
            </p:spPr>
            <p:txBody>
              <a:bodyPr wrap="none"/>
              <a:lstStyle/>
              <a:p>
                <a:pPr eaLnBrk="1" hangingPunct="1">
                  <a:defRPr/>
                </a:pPr>
                <a:endParaRPr lang="zh-CN" altLang="en-US">
                  <a:effectLst>
                    <a:outerShdw blurRad="38100" dist="38100" dir="2700000" algn="tl">
                      <a:srgbClr val="000000">
                        <a:alpha val="43137"/>
                      </a:srgbClr>
                    </a:outerShdw>
                  </a:effectLst>
                  <a:latin typeface="Garamond" panose="02020404030301010803" pitchFamily="18" charset="0"/>
                </a:endParaRPr>
              </a:p>
            </p:txBody>
          </p:sp>
        </p:grpSp>
      </p:grpSp>
      <p:sp>
        <p:nvSpPr>
          <p:cNvPr id="83973" name="Rectangle 12"/>
          <p:cNvSpPr>
            <a:spLocks noChangeArrowheads="1"/>
          </p:cNvSpPr>
          <p:nvPr/>
        </p:nvSpPr>
        <p:spPr bwMode="auto">
          <a:xfrm>
            <a:off x="4011613" y="2277194"/>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2400">
                <a:solidFill>
                  <a:schemeClr val="tx1"/>
                </a:solidFill>
                <a:latin typeface="Times New Roman" panose="02020603050405020304" pitchFamily="18" charset="0"/>
              </a:rPr>
              <a:t>   +</a:t>
            </a:r>
            <a:r>
              <a:rPr lang="en-US" altLang="zh-CN" sz="1800">
                <a:solidFill>
                  <a:schemeClr val="tx1"/>
                </a:solidFill>
                <a:latin typeface="Times New Roman" panose="02020603050405020304" pitchFamily="18" charset="0"/>
              </a:rPr>
              <a:t>  3H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O                 </a:t>
            </a:r>
          </a:p>
        </p:txBody>
      </p:sp>
      <p:sp>
        <p:nvSpPr>
          <p:cNvPr id="83974" name="Rectangle 14"/>
          <p:cNvSpPr>
            <a:spLocks noChangeArrowheads="1"/>
          </p:cNvSpPr>
          <p:nvPr/>
        </p:nvSpPr>
        <p:spPr bwMode="auto">
          <a:xfrm>
            <a:off x="5413375" y="1916832"/>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宋体" panose="02010600030101010101" pitchFamily="2" charset="-122"/>
              </a:rPr>
              <a:t>2</a:t>
            </a:r>
            <a:r>
              <a:rPr lang="en-US" altLang="zh-CN" sz="1800">
                <a:solidFill>
                  <a:schemeClr val="tx1"/>
                </a:solidFill>
                <a:latin typeface="Times New Roman" panose="02020603050405020304" pitchFamily="18" charset="0"/>
              </a:rPr>
              <a:t>OH</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CHOH</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宋体" panose="02010600030101010101" pitchFamily="2" charset="-122"/>
              </a:rPr>
              <a:t>2</a:t>
            </a:r>
            <a:r>
              <a:rPr lang="en-US" altLang="zh-CN" sz="1800">
                <a:solidFill>
                  <a:schemeClr val="tx1"/>
                </a:solidFill>
                <a:latin typeface="Times New Roman" panose="02020603050405020304" pitchFamily="18" charset="0"/>
              </a:rPr>
              <a:t>OH</a:t>
            </a:r>
          </a:p>
        </p:txBody>
      </p:sp>
      <p:grpSp>
        <p:nvGrpSpPr>
          <p:cNvPr id="83975" name="Group 15"/>
          <p:cNvGrpSpPr/>
          <p:nvPr/>
        </p:nvGrpSpPr>
        <p:grpSpPr bwMode="auto">
          <a:xfrm>
            <a:off x="5718175" y="2145432"/>
            <a:ext cx="0" cy="838200"/>
            <a:chOff x="3216" y="2208"/>
            <a:chExt cx="0" cy="528"/>
          </a:xfrm>
        </p:grpSpPr>
        <p:sp>
          <p:nvSpPr>
            <p:cNvPr id="83988" name="Line 16"/>
            <p:cNvSpPr>
              <a:spLocks noChangeShapeType="1"/>
            </p:cNvSpPr>
            <p:nvPr/>
          </p:nvSpPr>
          <p:spPr bwMode="auto">
            <a:xfrm>
              <a:off x="3216" y="2208"/>
              <a:ext cx="0" cy="19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83989" name="Line 17"/>
            <p:cNvSpPr>
              <a:spLocks noChangeShapeType="1"/>
            </p:cNvSpPr>
            <p:nvPr/>
          </p:nvSpPr>
          <p:spPr bwMode="auto">
            <a:xfrm>
              <a:off x="3216" y="2544"/>
              <a:ext cx="0" cy="19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grpSp>
      <p:sp>
        <p:nvSpPr>
          <p:cNvPr id="83976" name="Line 19"/>
          <p:cNvSpPr>
            <a:spLocks noChangeShapeType="1"/>
          </p:cNvSpPr>
          <p:nvPr/>
        </p:nvSpPr>
        <p:spPr bwMode="auto">
          <a:xfrm>
            <a:off x="4673600" y="2531194"/>
            <a:ext cx="762000"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grpSp>
        <p:nvGrpSpPr>
          <p:cNvPr id="83977" name="Group 28"/>
          <p:cNvGrpSpPr/>
          <p:nvPr/>
        </p:nvGrpSpPr>
        <p:grpSpPr bwMode="auto">
          <a:xfrm>
            <a:off x="2135560" y="4475956"/>
            <a:ext cx="4256087" cy="1295400"/>
            <a:chOff x="572" y="2715"/>
            <a:chExt cx="2681" cy="816"/>
          </a:xfrm>
        </p:grpSpPr>
        <p:sp>
          <p:nvSpPr>
            <p:cNvPr id="83985" name="Rectangle 22"/>
            <p:cNvSpPr>
              <a:spLocks noChangeArrowheads="1"/>
            </p:cNvSpPr>
            <p:nvPr/>
          </p:nvSpPr>
          <p:spPr bwMode="auto">
            <a:xfrm>
              <a:off x="572" y="2715"/>
              <a:ext cx="78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宋体" panose="02010600030101010101" pitchFamily="2" charset="-122"/>
                </a:rPr>
                <a:t>2</a:t>
              </a:r>
              <a:r>
                <a:rPr lang="en-US" altLang="zh-CN" sz="1800">
                  <a:solidFill>
                    <a:schemeClr val="tx1"/>
                  </a:solidFill>
                  <a:latin typeface="Times New Roman" panose="02020603050405020304" pitchFamily="18" charset="0"/>
                </a:rPr>
                <a:t>OH</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CHOH</a:t>
              </a:r>
            </a:p>
            <a:p>
              <a:pPr algn="ctr" eaLnBrk="1" hangingPunct="1">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ndParaRPr>
            </a:p>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宋体" panose="02010600030101010101" pitchFamily="2" charset="-122"/>
                </a:rPr>
                <a:t>2</a:t>
              </a:r>
              <a:r>
                <a:rPr lang="en-US" altLang="zh-CN" sz="1800">
                  <a:solidFill>
                    <a:schemeClr val="tx1"/>
                  </a:solidFill>
                  <a:latin typeface="Times New Roman" panose="02020603050405020304" pitchFamily="18" charset="0"/>
                </a:rPr>
                <a:t>OH</a:t>
              </a:r>
            </a:p>
          </p:txBody>
        </p:sp>
        <p:sp>
          <p:nvSpPr>
            <p:cNvPr id="83986" name="Rectangle 26"/>
            <p:cNvSpPr>
              <a:spLocks noChangeArrowheads="1"/>
            </p:cNvSpPr>
            <p:nvPr/>
          </p:nvSpPr>
          <p:spPr bwMode="auto">
            <a:xfrm>
              <a:off x="2154" y="2899"/>
              <a:ext cx="10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rPr>
                <a:t>CH</a:t>
              </a:r>
              <a:r>
                <a:rPr lang="en-US" altLang="zh-CN" sz="1800" baseline="-25000">
                  <a:solidFill>
                    <a:schemeClr val="tx1"/>
                  </a:solidFill>
                  <a:latin typeface="宋体" panose="02010600030101010101" pitchFamily="2" charset="-122"/>
                </a:rPr>
                <a:t>3</a:t>
              </a:r>
              <a:r>
                <a:rPr lang="en-US" altLang="zh-CN" sz="1800">
                  <a:solidFill>
                    <a:schemeClr val="tx1"/>
                  </a:solidFill>
                  <a:latin typeface="Times New Roman" panose="02020603050405020304" pitchFamily="18" charset="0"/>
                </a:rPr>
                <a:t>COCOOH+4[H]</a:t>
              </a:r>
            </a:p>
          </p:txBody>
        </p:sp>
        <p:sp>
          <p:nvSpPr>
            <p:cNvPr id="83987" name="Line 27"/>
            <p:cNvSpPr>
              <a:spLocks noChangeShapeType="1"/>
            </p:cNvSpPr>
            <p:nvPr/>
          </p:nvSpPr>
          <p:spPr bwMode="auto">
            <a:xfrm>
              <a:off x="1330" y="3054"/>
              <a:ext cx="680" cy="0"/>
            </a:xfrm>
            <a:prstGeom prst="line">
              <a:avLst/>
            </a:prstGeom>
            <a:noFill/>
            <a:ln w="3492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p>
          </p:txBody>
        </p:sp>
      </p:grpSp>
      <p:sp>
        <p:nvSpPr>
          <p:cNvPr id="83978" name="Line 30"/>
          <p:cNvSpPr>
            <a:spLocks noChangeShapeType="1"/>
          </p:cNvSpPr>
          <p:nvPr/>
        </p:nvSpPr>
        <p:spPr bwMode="auto">
          <a:xfrm>
            <a:off x="2494334" y="4691857"/>
            <a:ext cx="0" cy="2889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83979" name="Line 31"/>
          <p:cNvSpPr>
            <a:spLocks noChangeShapeType="1"/>
          </p:cNvSpPr>
          <p:nvPr/>
        </p:nvSpPr>
        <p:spPr bwMode="auto">
          <a:xfrm>
            <a:off x="2494334" y="5268120"/>
            <a:ext cx="0" cy="2889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83980" name="Text Box 33"/>
          <p:cNvSpPr txBox="1">
            <a:spLocks noChangeArrowheads="1"/>
          </p:cNvSpPr>
          <p:nvPr/>
        </p:nvSpPr>
        <p:spPr bwMode="auto">
          <a:xfrm>
            <a:off x="6527801" y="2348632"/>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400" b="1">
                <a:solidFill>
                  <a:schemeClr val="tx1"/>
                </a:solidFill>
                <a:latin typeface="Times New Roman" panose="02020603050405020304" pitchFamily="18" charset="0"/>
              </a:rPr>
              <a:t>+</a:t>
            </a:r>
          </a:p>
        </p:txBody>
      </p:sp>
      <p:sp>
        <p:nvSpPr>
          <p:cNvPr id="83981" name="Text Box 27"/>
          <p:cNvSpPr txBox="1">
            <a:spLocks noChangeArrowheads="1"/>
          </p:cNvSpPr>
          <p:nvPr/>
        </p:nvSpPr>
        <p:spPr bwMode="auto">
          <a:xfrm>
            <a:off x="7319963" y="1916832"/>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1</a:t>
            </a:r>
            <a:r>
              <a:rPr lang="en-US" altLang="zh-CN" sz="1800">
                <a:solidFill>
                  <a:schemeClr val="tx1"/>
                </a:solidFill>
                <a:latin typeface="Times New Roman" panose="02020603050405020304" pitchFamily="18" charset="0"/>
              </a:rPr>
              <a:t>COOH</a:t>
            </a:r>
          </a:p>
        </p:txBody>
      </p:sp>
      <p:sp>
        <p:nvSpPr>
          <p:cNvPr id="83982" name="Text Box 28"/>
          <p:cNvSpPr txBox="1">
            <a:spLocks noChangeArrowheads="1"/>
          </p:cNvSpPr>
          <p:nvPr/>
        </p:nvSpPr>
        <p:spPr bwMode="auto">
          <a:xfrm>
            <a:off x="7319963" y="242007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COOH</a:t>
            </a:r>
          </a:p>
        </p:txBody>
      </p:sp>
      <p:sp>
        <p:nvSpPr>
          <p:cNvPr id="83983" name="Text Box 29"/>
          <p:cNvSpPr txBox="1">
            <a:spLocks noChangeArrowheads="1"/>
          </p:cNvSpPr>
          <p:nvPr/>
        </p:nvSpPr>
        <p:spPr bwMode="auto">
          <a:xfrm>
            <a:off x="7319963" y="292489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3</a:t>
            </a:r>
            <a:r>
              <a:rPr lang="en-US" altLang="zh-CN" sz="1800">
                <a:solidFill>
                  <a:schemeClr val="tx1"/>
                </a:solidFill>
                <a:latin typeface="Times New Roman" panose="02020603050405020304" pitchFamily="18" charset="0"/>
              </a:rPr>
              <a:t>COOH</a:t>
            </a:r>
          </a:p>
        </p:txBody>
      </p:sp>
      <p:sp>
        <p:nvSpPr>
          <p:cNvPr id="83984" name="矩形 1"/>
          <p:cNvSpPr>
            <a:spLocks noChangeArrowheads="1"/>
          </p:cNvSpPr>
          <p:nvPr/>
        </p:nvSpPr>
        <p:spPr bwMode="auto">
          <a:xfrm>
            <a:off x="4818435" y="5203031"/>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1800">
                <a:solidFill>
                  <a:schemeClr val="tx1"/>
                </a:solidFill>
                <a:latin typeface="宋体" panose="02010600030101010101" pitchFamily="2" charset="-122"/>
              </a:rPr>
              <a:t>丙酮酸</a:t>
            </a:r>
          </a:p>
        </p:txBody>
      </p:sp>
      <p:sp>
        <p:nvSpPr>
          <p:cNvPr id="2" name="Text Box 5">
            <a:extLst>
              <a:ext uri="{FF2B5EF4-FFF2-40B4-BE49-F238E27FC236}">
                <a16:creationId xmlns:a16="http://schemas.microsoft.com/office/drawing/2014/main" id="{73CD868B-3E90-DEE2-F8A5-3E922B9090D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B86E49AF-BEBE-5B89-84E8-7CFA045D285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63</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4"/>
          <p:cNvSpPr txBox="1">
            <a:spLocks noChangeArrowheads="1"/>
          </p:cNvSpPr>
          <p:nvPr/>
        </p:nvSpPr>
        <p:spPr bwMode="auto">
          <a:xfrm>
            <a:off x="911225" y="912581"/>
            <a:ext cx="9001695" cy="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脂肪酸的微生物降解</a:t>
            </a:r>
          </a:p>
          <a:p>
            <a:pPr>
              <a:lnSpc>
                <a:spcPct val="130000"/>
              </a:lnSpc>
              <a:spcBef>
                <a:spcPct val="0"/>
              </a:spcBef>
              <a:buClrTx/>
              <a:buSzTx/>
              <a:buNone/>
            </a:pPr>
            <a:r>
              <a:rPr lang="zh-CN" altLang="en-US" sz="2200">
                <a:solidFill>
                  <a:srgbClr val="00FF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有氧条件：</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饱和脂肪酸一般通过</a:t>
            </a:r>
            <a:r>
              <a:rPr lang="en-US" altLang="zh-CN" sz="2200" i="1">
                <a:solidFill>
                  <a:srgbClr val="0033CC"/>
                </a:solidFill>
                <a:latin typeface="Times New Roman" panose="02020603050405020304" pitchFamily="18" charset="0"/>
                <a:ea typeface="黑体" panose="02010609060101010101" pitchFamily="49" charset="-122"/>
                <a:cs typeface="Times New Roman" panose="02020603050405020304" pitchFamily="18" charset="0"/>
              </a:rPr>
              <a:t>β</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氧化</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途径氧化成二氧化碳和水</a:t>
            </a:r>
          </a:p>
        </p:txBody>
      </p:sp>
      <p:sp>
        <p:nvSpPr>
          <p:cNvPr id="233478" name="Rectangle 6"/>
          <p:cNvSpPr>
            <a:spLocks noChangeArrowheads="1"/>
          </p:cNvSpPr>
          <p:nvPr/>
        </p:nvSpPr>
        <p:spPr bwMode="auto">
          <a:xfrm>
            <a:off x="2418208" y="2117999"/>
            <a:ext cx="6913562" cy="3795713"/>
          </a:xfrm>
          <a:prstGeom prst="rect">
            <a:avLst/>
          </a:prstGeom>
          <a:noFill/>
          <a:ln w="25400">
            <a:noFill/>
            <a:miter lim="800000"/>
          </a:ln>
        </p:spPr>
        <p:txBody>
          <a:bodyPr wrap="none" anchor="ctr"/>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4997" name="Rectangle 39"/>
          <p:cNvSpPr>
            <a:spLocks noChangeArrowheads="1"/>
          </p:cNvSpPr>
          <p:nvPr/>
        </p:nvSpPr>
        <p:spPr bwMode="auto">
          <a:xfrm>
            <a:off x="6091683" y="5358086"/>
            <a:ext cx="2438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COSCoA+RCOSCoA</a:t>
            </a:r>
          </a:p>
        </p:txBody>
      </p:sp>
      <p:sp>
        <p:nvSpPr>
          <p:cNvPr id="84999" name="Text Box 59"/>
          <p:cNvSpPr txBox="1">
            <a:spLocks noChangeArrowheads="1"/>
          </p:cNvSpPr>
          <p:nvPr/>
        </p:nvSpPr>
        <p:spPr bwMode="auto">
          <a:xfrm>
            <a:off x="6091684" y="2189436"/>
            <a:ext cx="1150937" cy="4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50000"/>
              </a:spcBef>
              <a:buClrTx/>
              <a:buSzTx/>
              <a:buFont typeface="Wingdings" panose="05000000000000000000" pitchFamily="2" charset="2"/>
              <a:buNone/>
            </a:pP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85000" name="Group 70"/>
          <p:cNvGrpSpPr/>
          <p:nvPr/>
        </p:nvGrpSpPr>
        <p:grpSpPr bwMode="auto">
          <a:xfrm>
            <a:off x="2445195" y="2060848"/>
            <a:ext cx="6477000" cy="3657600"/>
            <a:chOff x="657" y="1162"/>
            <a:chExt cx="4080" cy="2304"/>
          </a:xfrm>
        </p:grpSpPr>
        <p:sp>
          <p:nvSpPr>
            <p:cNvPr id="85003" name="Rectangle 9"/>
            <p:cNvSpPr>
              <a:spLocks noChangeArrowheads="1"/>
            </p:cNvSpPr>
            <p:nvPr/>
          </p:nvSpPr>
          <p:spPr bwMode="auto">
            <a:xfrm>
              <a:off x="657" y="1339"/>
              <a:ext cx="110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COOH</a:t>
              </a:r>
            </a:p>
          </p:txBody>
        </p:sp>
        <p:sp>
          <p:nvSpPr>
            <p:cNvPr id="85004" name="Rectangle 10"/>
            <p:cNvSpPr>
              <a:spLocks noChangeArrowheads="1"/>
            </p:cNvSpPr>
            <p:nvPr/>
          </p:nvSpPr>
          <p:spPr bwMode="auto">
            <a:xfrm>
              <a:off x="2835" y="1363"/>
              <a:ext cx="110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COSCoA</a:t>
              </a:r>
            </a:p>
          </p:txBody>
        </p:sp>
        <p:sp>
          <p:nvSpPr>
            <p:cNvPr id="85005" name="Rectangle 12"/>
            <p:cNvSpPr>
              <a:spLocks noChangeArrowheads="1"/>
            </p:cNvSpPr>
            <p:nvPr/>
          </p:nvSpPr>
          <p:spPr bwMode="auto">
            <a:xfrm>
              <a:off x="1746" y="1162"/>
              <a:ext cx="86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CoASH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a:p>
              <a:pPr eaLnBrk="1" hangingPunct="1">
                <a:lnSpc>
                  <a:spcPct val="130000"/>
                </a:lnSpc>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485" name="Line 13"/>
            <p:cNvSpPr>
              <a:spLocks noChangeShapeType="1"/>
            </p:cNvSpPr>
            <p:nvPr/>
          </p:nvSpPr>
          <p:spPr bwMode="auto">
            <a:xfrm>
              <a:off x="1794" y="1496"/>
              <a:ext cx="816"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487" name="Line 15"/>
            <p:cNvSpPr>
              <a:spLocks noChangeShapeType="1"/>
            </p:cNvSpPr>
            <p:nvPr/>
          </p:nvSpPr>
          <p:spPr bwMode="auto">
            <a:xfrm>
              <a:off x="4065" y="1496"/>
              <a:ext cx="576"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08" name="Rectangle 17"/>
            <p:cNvSpPr>
              <a:spLocks noChangeArrowheads="1"/>
            </p:cNvSpPr>
            <p:nvPr/>
          </p:nvSpPr>
          <p:spPr bwMode="auto">
            <a:xfrm>
              <a:off x="1882" y="1635"/>
              <a:ext cx="81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FAD   FADH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a:p>
              <a:pPr eaLnBrk="1" hangingPunct="1">
                <a:lnSpc>
                  <a:spcPct val="130000"/>
                </a:lnSpc>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490" name="Line 18"/>
            <p:cNvSpPr>
              <a:spLocks noChangeShapeType="1"/>
            </p:cNvSpPr>
            <p:nvPr/>
          </p:nvSpPr>
          <p:spPr bwMode="auto">
            <a:xfrm>
              <a:off x="1837" y="1952"/>
              <a:ext cx="816"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10" name="Rectangle 20"/>
            <p:cNvSpPr>
              <a:spLocks noChangeArrowheads="1"/>
            </p:cNvSpPr>
            <p:nvPr/>
          </p:nvSpPr>
          <p:spPr bwMode="auto">
            <a:xfrm>
              <a:off x="2789" y="1771"/>
              <a:ext cx="124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RCH=CHCOSCoA</a:t>
              </a:r>
            </a:p>
          </p:txBody>
        </p:sp>
        <p:sp>
          <p:nvSpPr>
            <p:cNvPr id="233493" name="Line 21"/>
            <p:cNvSpPr>
              <a:spLocks noChangeShapeType="1"/>
            </p:cNvSpPr>
            <p:nvPr/>
          </p:nvSpPr>
          <p:spPr bwMode="auto">
            <a:xfrm>
              <a:off x="4093" y="1943"/>
              <a:ext cx="576"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12" name="Rectangle 23"/>
            <p:cNvSpPr>
              <a:spLocks noChangeArrowheads="1"/>
            </p:cNvSpPr>
            <p:nvPr/>
          </p:nvSpPr>
          <p:spPr bwMode="auto">
            <a:xfrm>
              <a:off x="1863" y="2161"/>
              <a:ext cx="81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a:p>
              <a:pPr algn="ctr" eaLnBrk="1" hangingPunct="1">
                <a:lnSpc>
                  <a:spcPct val="130000"/>
                </a:lnSpc>
                <a:spcBef>
                  <a:spcPct val="0"/>
                </a:spcBef>
                <a:buClrTx/>
                <a:buSzTx/>
                <a:buFont typeface="Wingdings" panose="05000000000000000000" pitchFamily="2" charset="2"/>
                <a:buNone/>
              </a:pP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496" name="Line 24"/>
            <p:cNvSpPr>
              <a:spLocks noChangeShapeType="1"/>
            </p:cNvSpPr>
            <p:nvPr/>
          </p:nvSpPr>
          <p:spPr bwMode="auto">
            <a:xfrm>
              <a:off x="1867" y="2427"/>
              <a:ext cx="816"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497" name="Freeform 25"/>
            <p:cNvSpPr/>
            <p:nvPr/>
          </p:nvSpPr>
          <p:spPr bwMode="auto">
            <a:xfrm>
              <a:off x="2292" y="2242"/>
              <a:ext cx="144" cy="158"/>
            </a:xfrm>
            <a:custGeom>
              <a:avLst/>
              <a:gdLst/>
              <a:ahLst/>
              <a:cxnLst>
                <a:cxn ang="0">
                  <a:pos x="0" y="0"/>
                </a:cxn>
                <a:cxn ang="0">
                  <a:pos x="144" y="144"/>
                </a:cxn>
              </a:cxnLst>
              <a:rect l="0" t="0" r="r" b="b"/>
              <a:pathLst>
                <a:path w="144" h="144">
                  <a:moveTo>
                    <a:pt x="0" y="0"/>
                  </a:moveTo>
                  <a:cubicBezTo>
                    <a:pt x="60" y="60"/>
                    <a:pt x="120" y="120"/>
                    <a:pt x="144" y="144"/>
                  </a:cubicBezTo>
                </a:path>
              </a:pathLst>
            </a:cu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15" name="Rectangle 26"/>
            <p:cNvSpPr>
              <a:spLocks noChangeArrowheads="1"/>
            </p:cNvSpPr>
            <p:nvPr/>
          </p:nvSpPr>
          <p:spPr bwMode="auto">
            <a:xfrm>
              <a:off x="2817" y="2265"/>
              <a:ext cx="144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RCH(OH)CH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COSCoA</a:t>
              </a:r>
            </a:p>
          </p:txBody>
        </p:sp>
        <p:sp>
          <p:nvSpPr>
            <p:cNvPr id="233499" name="Line 27"/>
            <p:cNvSpPr>
              <a:spLocks noChangeShapeType="1"/>
            </p:cNvSpPr>
            <p:nvPr/>
          </p:nvSpPr>
          <p:spPr bwMode="auto">
            <a:xfrm>
              <a:off x="4305" y="2370"/>
              <a:ext cx="432"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17" name="Rectangle 30"/>
            <p:cNvSpPr>
              <a:spLocks noChangeArrowheads="1"/>
            </p:cNvSpPr>
            <p:nvPr/>
          </p:nvSpPr>
          <p:spPr bwMode="auto">
            <a:xfrm>
              <a:off x="1809" y="2678"/>
              <a:ext cx="81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endParaRPr lang="zh-CN" altLang="en-US"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endParaRPr lang="zh-CN" altLang="en-US"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endParaRPr lang="zh-CN" altLang="en-US"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503" name="Line 31"/>
            <p:cNvSpPr>
              <a:spLocks noChangeShapeType="1"/>
            </p:cNvSpPr>
            <p:nvPr/>
          </p:nvSpPr>
          <p:spPr bwMode="auto">
            <a:xfrm>
              <a:off x="1857" y="2896"/>
              <a:ext cx="912"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19" name="Rectangle 33"/>
            <p:cNvSpPr>
              <a:spLocks noChangeArrowheads="1"/>
            </p:cNvSpPr>
            <p:nvPr/>
          </p:nvSpPr>
          <p:spPr bwMode="auto">
            <a:xfrm>
              <a:off x="2865" y="2762"/>
              <a:ext cx="124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RC(O)CH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COSCoA</a:t>
              </a:r>
            </a:p>
          </p:txBody>
        </p:sp>
        <p:sp>
          <p:nvSpPr>
            <p:cNvPr id="233506" name="Line 34"/>
            <p:cNvSpPr>
              <a:spLocks noChangeShapeType="1"/>
            </p:cNvSpPr>
            <p:nvPr/>
          </p:nvSpPr>
          <p:spPr bwMode="auto">
            <a:xfrm>
              <a:off x="4209" y="2867"/>
              <a:ext cx="528"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85021" name="Group 47"/>
            <p:cNvGrpSpPr/>
            <p:nvPr/>
          </p:nvGrpSpPr>
          <p:grpSpPr bwMode="auto">
            <a:xfrm>
              <a:off x="1865" y="3098"/>
              <a:ext cx="768" cy="368"/>
              <a:chOff x="1865" y="3151"/>
              <a:chExt cx="768" cy="368"/>
            </a:xfrm>
          </p:grpSpPr>
          <p:sp>
            <p:nvSpPr>
              <p:cNvPr id="85034" name="Rectangle 36"/>
              <p:cNvSpPr>
                <a:spLocks noChangeArrowheads="1"/>
              </p:cNvSpPr>
              <p:nvPr/>
            </p:nvSpPr>
            <p:spPr bwMode="auto">
              <a:xfrm>
                <a:off x="1865" y="3151"/>
                <a:ext cx="7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CoASH</a:t>
                </a:r>
              </a:p>
              <a:p>
                <a:pPr algn="ctr" eaLnBrk="1" hangingPunct="1">
                  <a:lnSpc>
                    <a:spcPct val="130000"/>
                  </a:lnSpc>
                  <a:spcBef>
                    <a:spcPct val="0"/>
                  </a:spcBef>
                  <a:buClrTx/>
                  <a:buSzTx/>
                  <a:buFont typeface="Wingdings" panose="05000000000000000000" pitchFamily="2" charset="2"/>
                  <a:buNone/>
                </a:pP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509" name="Line 37"/>
              <p:cNvSpPr>
                <a:spLocks noChangeShapeType="1"/>
              </p:cNvSpPr>
              <p:nvPr/>
            </p:nvSpPr>
            <p:spPr bwMode="auto">
              <a:xfrm>
                <a:off x="1865" y="3466"/>
                <a:ext cx="768" cy="0"/>
              </a:xfrm>
              <a:prstGeom prst="line">
                <a:avLst/>
              </a:pr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3510" name="Freeform 38"/>
              <p:cNvSpPr/>
              <p:nvPr/>
            </p:nvSpPr>
            <p:spPr bwMode="auto">
              <a:xfrm>
                <a:off x="2201" y="3309"/>
                <a:ext cx="144" cy="157"/>
              </a:xfrm>
              <a:custGeom>
                <a:avLst/>
                <a:gdLst/>
                <a:ahLst/>
                <a:cxnLst>
                  <a:cxn ang="0">
                    <a:pos x="0" y="0"/>
                  </a:cxn>
                  <a:cxn ang="0">
                    <a:pos x="144" y="144"/>
                  </a:cxn>
                </a:cxnLst>
                <a:rect l="0" t="0" r="r" b="b"/>
                <a:pathLst>
                  <a:path w="144" h="144">
                    <a:moveTo>
                      <a:pt x="0" y="0"/>
                    </a:moveTo>
                    <a:cubicBezTo>
                      <a:pt x="60" y="60"/>
                      <a:pt x="120" y="120"/>
                      <a:pt x="144" y="144"/>
                    </a:cubicBezTo>
                  </a:path>
                </a:pathLst>
              </a:custGeom>
              <a:noFill/>
              <a:ln w="9525">
                <a:solidFill>
                  <a:schemeClr val="tx1"/>
                </a:solidFill>
                <a:round/>
                <a:tailEnd type="triangle" w="med" len="med"/>
              </a:ln>
              <a:effectLst/>
            </p:spPr>
            <p:txBody>
              <a:bodyPr wrap="none"/>
              <a:lstStyle/>
              <a:p>
                <a:pPr eaLnBrk="1" hangingPunct="1">
                  <a:lnSpc>
                    <a:spcPct val="130000"/>
                  </a:lnSpc>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85022" name="Text Box 41"/>
            <p:cNvSpPr txBox="1">
              <a:spLocks noChangeArrowheads="1"/>
            </p:cNvSpPr>
            <p:nvPr/>
          </p:nvSpPr>
          <p:spPr bwMode="auto">
            <a:xfrm>
              <a:off x="740" y="164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饱和脂肪酸</a:t>
              </a:r>
            </a:p>
          </p:txBody>
        </p:sp>
        <p:sp>
          <p:nvSpPr>
            <p:cNvPr id="85023" name="Text Box 42"/>
            <p:cNvSpPr txBox="1">
              <a:spLocks noChangeArrowheads="1"/>
            </p:cNvSpPr>
            <p:nvPr/>
          </p:nvSpPr>
          <p:spPr bwMode="auto">
            <a:xfrm>
              <a:off x="3070" y="161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p>
          </p:txBody>
        </p:sp>
        <p:sp>
          <p:nvSpPr>
            <p:cNvPr id="85024" name="Text Box 43"/>
            <p:cNvSpPr txBox="1">
              <a:spLocks noChangeArrowheads="1"/>
            </p:cNvSpPr>
            <p:nvPr/>
          </p:nvSpPr>
          <p:spPr bwMode="auto">
            <a:xfrm>
              <a:off x="2925" y="2043"/>
              <a:ext cx="136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烯脂酰辅酶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p>
          </p:txBody>
        </p:sp>
        <p:sp>
          <p:nvSpPr>
            <p:cNvPr id="85025" name="Text Box 44"/>
            <p:cNvSpPr txBox="1">
              <a:spLocks noChangeArrowheads="1"/>
            </p:cNvSpPr>
            <p:nvPr/>
          </p:nvSpPr>
          <p:spPr bwMode="auto">
            <a:xfrm>
              <a:off x="2987" y="2505"/>
              <a:ext cx="129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羟脂酰辅酶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p>
          </p:txBody>
        </p:sp>
        <p:sp>
          <p:nvSpPr>
            <p:cNvPr id="85026" name="Text Box 45"/>
            <p:cNvSpPr txBox="1">
              <a:spLocks noChangeArrowheads="1"/>
            </p:cNvSpPr>
            <p:nvPr/>
          </p:nvSpPr>
          <p:spPr bwMode="auto">
            <a:xfrm>
              <a:off x="3005" y="3020"/>
              <a:ext cx="128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酮脂酰辅酶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p>
          </p:txBody>
        </p:sp>
        <p:sp>
          <p:nvSpPr>
            <p:cNvPr id="85027" name="Line 60"/>
            <p:cNvSpPr>
              <a:spLocks noChangeShapeType="1"/>
            </p:cNvSpPr>
            <p:nvPr/>
          </p:nvSpPr>
          <p:spPr bwMode="auto">
            <a:xfrm>
              <a:off x="1973" y="1363"/>
              <a:ext cx="136"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28" name="Line 62"/>
            <p:cNvSpPr>
              <a:spLocks noChangeShapeType="1"/>
            </p:cNvSpPr>
            <p:nvPr/>
          </p:nvSpPr>
          <p:spPr bwMode="auto">
            <a:xfrm flipV="1">
              <a:off x="2304" y="1339"/>
              <a:ext cx="136" cy="15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29" name="Line 63"/>
            <p:cNvSpPr>
              <a:spLocks noChangeShapeType="1"/>
            </p:cNvSpPr>
            <p:nvPr/>
          </p:nvSpPr>
          <p:spPr bwMode="auto">
            <a:xfrm>
              <a:off x="2012" y="1774"/>
              <a:ext cx="170" cy="1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30" name="Line 64"/>
            <p:cNvSpPr>
              <a:spLocks noChangeShapeType="1"/>
            </p:cNvSpPr>
            <p:nvPr/>
          </p:nvSpPr>
          <p:spPr bwMode="auto">
            <a:xfrm flipV="1">
              <a:off x="2296" y="1768"/>
              <a:ext cx="146" cy="183"/>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31" name="Line 65"/>
            <p:cNvSpPr>
              <a:spLocks noChangeShapeType="1"/>
            </p:cNvSpPr>
            <p:nvPr/>
          </p:nvSpPr>
          <p:spPr bwMode="auto">
            <a:xfrm>
              <a:off x="1958" y="2702"/>
              <a:ext cx="170" cy="1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32" name="Line 66"/>
            <p:cNvSpPr>
              <a:spLocks noChangeShapeType="1"/>
            </p:cNvSpPr>
            <p:nvPr/>
          </p:nvSpPr>
          <p:spPr bwMode="auto">
            <a:xfrm flipV="1">
              <a:off x="2302" y="2686"/>
              <a:ext cx="146" cy="183"/>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5033" name="Rectangle 67"/>
            <p:cNvSpPr>
              <a:spLocks noChangeArrowheads="1"/>
            </p:cNvSpPr>
            <p:nvPr/>
          </p:nvSpPr>
          <p:spPr bwMode="auto">
            <a:xfrm>
              <a:off x="1503" y="2512"/>
              <a:ext cx="145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a:t>
              </a:r>
              <a:r>
                <a:rPr lang="zh-CN" altLang="en-US"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NADH+H</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85001" name="Text Box 45"/>
          <p:cNvSpPr txBox="1">
            <a:spLocks noChangeArrowheads="1"/>
          </p:cNvSpPr>
          <p:nvPr/>
        </p:nvSpPr>
        <p:spPr bwMode="auto">
          <a:xfrm>
            <a:off x="5924995" y="5862912"/>
            <a:ext cx="2033588" cy="41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乙</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p>
        </p:txBody>
      </p:sp>
      <p:sp>
        <p:nvSpPr>
          <p:cNvPr id="85002" name="Text Box 45"/>
          <p:cNvSpPr txBox="1">
            <a:spLocks noChangeArrowheads="1"/>
          </p:cNvSpPr>
          <p:nvPr/>
        </p:nvSpPr>
        <p:spPr bwMode="auto">
          <a:xfrm>
            <a:off x="7242621" y="5875612"/>
            <a:ext cx="3317875" cy="41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较原酸少二个碳的脂酰辅酶</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a:t>
            </a:r>
            <a:endPar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E3396CCE-4D43-C656-F5C4-A1A2EA44D2A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68F9656C-4359-FF38-CD0A-F1B5DCF6064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64</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5"/>
          <p:cNvSpPr>
            <a:spLocks noGrp="1" noChangeArrowheads="1"/>
          </p:cNvSpPr>
          <p:nvPr>
            <p:ph type="subTitle" idx="1"/>
          </p:nvPr>
        </p:nvSpPr>
        <p:spPr>
          <a:xfrm>
            <a:off x="1533848" y="2012913"/>
            <a:ext cx="4202112" cy="8042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lnSpc>
                <a:spcPct val="140000"/>
              </a:lnSpc>
              <a:spcBef>
                <a:spcPts val="0"/>
              </a:spcBef>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A.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蛋白质水解成氨基酸      </a:t>
            </a:r>
          </a:p>
          <a:p>
            <a:pPr algn="l">
              <a:lnSpc>
                <a:spcPct val="140000"/>
              </a:lnSpc>
              <a:spcBef>
                <a:spcPts val="0"/>
              </a:spcBef>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B.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氨基酸脱氨脱羧成脂肪酸</a:t>
            </a:r>
          </a:p>
        </p:txBody>
      </p:sp>
      <p:pic>
        <p:nvPicPr>
          <p:cNvPr id="86021" name="Picture 6" descr="图片4"/>
          <p:cNvPicPr>
            <a:picLocks noChangeAspect="1" noChangeArrowheads="1"/>
          </p:cNvPicPr>
          <p:nvPr/>
        </p:nvPicPr>
        <p:blipFill>
          <a:blip r:embed="rId2">
            <a:extLst>
              <a:ext uri="{28A0092B-C50C-407E-A947-70E740481C1C}">
                <a14:useLocalDpi xmlns:a14="http://schemas.microsoft.com/office/drawing/2010/main" val="0"/>
              </a:ext>
            </a:extLst>
          </a:blip>
          <a:srcRect l="18541" r="19016"/>
          <a:stretch>
            <a:fillRect/>
          </a:stretch>
        </p:blipFill>
        <p:spPr bwMode="auto">
          <a:xfrm>
            <a:off x="6256409" y="1646653"/>
            <a:ext cx="4563991" cy="39425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86022" name="Text Box 7"/>
          <p:cNvSpPr txBox="1">
            <a:spLocks noChangeArrowheads="1"/>
          </p:cNvSpPr>
          <p:nvPr/>
        </p:nvSpPr>
        <p:spPr bwMode="auto">
          <a:xfrm>
            <a:off x="1583060" y="3429000"/>
            <a:ext cx="4103687" cy="224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有氧条件（降解彻底） ：</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二氧化碳、水、氨；</a:t>
            </a:r>
          </a:p>
          <a:p>
            <a:pPr algn="ctr" eaLnBrk="1" hangingPunct="1">
              <a:lnSpc>
                <a:spcPct val="130000"/>
              </a:lnSpc>
              <a:spcBef>
                <a:spcPct val="0"/>
              </a:spcBef>
              <a:buClrTx/>
              <a:buSzTx/>
              <a:buFont typeface="Wingdings" panose="05000000000000000000" pitchFamily="2" charset="2"/>
              <a:buNone/>
            </a:pP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无氧条件</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降解不彻底</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简单有机酸、醇、二氧化碳。</a:t>
            </a:r>
          </a:p>
        </p:txBody>
      </p:sp>
      <p:sp>
        <p:nvSpPr>
          <p:cNvPr id="2" name="Text Box 5">
            <a:extLst>
              <a:ext uri="{FF2B5EF4-FFF2-40B4-BE49-F238E27FC236}">
                <a16:creationId xmlns:a16="http://schemas.microsoft.com/office/drawing/2014/main" id="{A4D679F3-B3CC-38EA-5714-9D6748D1084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446D058-933A-DAE9-B467-3BE4CDE93C4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65</a:t>
            </a:fld>
            <a:endParaRPr lang="en-US" altLang="zh-CN" sz="1800">
              <a:solidFill>
                <a:schemeClr val="tx1"/>
              </a:solidFill>
            </a:endParaRPr>
          </a:p>
        </p:txBody>
      </p:sp>
      <p:sp>
        <p:nvSpPr>
          <p:cNvPr id="4" name="Rectangle 10">
            <a:extLst>
              <a:ext uri="{FF2B5EF4-FFF2-40B4-BE49-F238E27FC236}">
                <a16:creationId xmlns:a16="http://schemas.microsoft.com/office/drawing/2014/main" id="{DD505788-5496-420A-2E1E-052A27D86604}"/>
              </a:ext>
            </a:extLst>
          </p:cNvPr>
          <p:cNvSpPr txBox="1">
            <a:spLocks noChangeArrowheads="1"/>
          </p:cNvSpPr>
          <p:nvPr/>
        </p:nvSpPr>
        <p:spPr>
          <a:xfrm>
            <a:off x="759589"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）蛋白质的微生物降解 </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Text Box 28">
            <a:extLst>
              <a:ext uri="{FF2B5EF4-FFF2-40B4-BE49-F238E27FC236}">
                <a16:creationId xmlns:a16="http://schemas.microsoft.com/office/drawing/2014/main" id="{CD13437D-5743-E9DB-2062-08D918B76ADC}"/>
              </a:ext>
            </a:extLst>
          </p:cNvPr>
          <p:cNvSpPr txBox="1">
            <a:spLocks noChangeArrowheads="1"/>
          </p:cNvSpPr>
          <p:nvPr/>
        </p:nvSpPr>
        <p:spPr bwMode="auto">
          <a:xfrm>
            <a:off x="1678063" y="1646653"/>
            <a:ext cx="1800225" cy="430887"/>
          </a:xfrm>
          <a:prstGeom prst="rect">
            <a:avLst/>
          </a:prstGeom>
          <a:noFill/>
          <a:ln w="9525" algn="ctr">
            <a:noFill/>
            <a:miter lim="800000"/>
          </a:ln>
          <a:effectLst/>
        </p:spPr>
        <p:txBody>
          <a:bodyPr>
            <a:spAutoFit/>
          </a:bodyPr>
          <a:lstStyle/>
          <a:p>
            <a:pPr eaLnBrk="1" hangingPunct="1">
              <a:spcBef>
                <a:spcPct val="50000"/>
              </a:spcBef>
              <a:defRPr/>
            </a:pPr>
            <a:r>
              <a:rPr lang="zh-CN" altLang="en-US" sz="2200">
                <a:latin typeface="黑体" panose="02010609060101010101" pitchFamily="49" charset="-122"/>
                <a:ea typeface="黑体" panose="02010609060101010101" pitchFamily="49" charset="-122"/>
                <a:sym typeface="+mn-ea"/>
              </a:rPr>
              <a:t>主要途径：</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Grp="1" noChangeArrowheads="1"/>
          </p:cNvSpPr>
          <p:nvPr>
            <p:ph type="subTitle" idx="1"/>
          </p:nvPr>
        </p:nvSpPr>
        <p:spPr>
          <a:xfrm>
            <a:off x="847235" y="1535709"/>
            <a:ext cx="10657184" cy="1650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indent="457200" algn="just">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在无氧氧化条件下，糖类、脂肪和蛋白质降解成简单的有机酸、醇等。这些有机化合物在产氢菌和产乙酸菌作用下，可转化为乙酸、甲酸、氢气和二氧化碳，进而经产甲烷菌作用产生甲烷。这一总过程称为甲烷发酵。在甲烷发酵中，</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糖类的降解率和降解速率最高，脂肪次之， 蛋白质最低。</a:t>
            </a:r>
          </a:p>
        </p:txBody>
      </p:sp>
      <p:sp>
        <p:nvSpPr>
          <p:cNvPr id="235526" name="Text Box 6"/>
          <p:cNvSpPr txBox="1">
            <a:spLocks noChangeArrowheads="1"/>
          </p:cNvSpPr>
          <p:nvPr/>
        </p:nvSpPr>
        <p:spPr bwMode="auto">
          <a:xfrm>
            <a:off x="847235" y="3429000"/>
            <a:ext cx="6840537" cy="136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产生甲烷的主要途径：</a:t>
            </a:r>
          </a:p>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COOH → CH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CO</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a:p>
            <a:pPr eaLnBrk="1" hangingPunct="1">
              <a:lnSpc>
                <a:spcPct val="130000"/>
              </a:lnSpc>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CO</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+ 4H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CH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+ 2H</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p:txBody>
      </p:sp>
      <p:sp>
        <p:nvSpPr>
          <p:cNvPr id="2" name="Text Box 5">
            <a:extLst>
              <a:ext uri="{FF2B5EF4-FFF2-40B4-BE49-F238E27FC236}">
                <a16:creationId xmlns:a16="http://schemas.microsoft.com/office/drawing/2014/main" id="{2648696C-9BD7-B1C2-5A19-5A1714E5FD4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F263D0A-B5E8-1995-5DD8-EED4ADF96A18}"/>
              </a:ext>
            </a:extLst>
          </p:cNvPr>
          <p:cNvSpPr txBox="1">
            <a:spLocks noChangeArrowheads="1"/>
          </p:cNvSpPr>
          <p:nvPr/>
        </p:nvSpPr>
        <p:spPr>
          <a:xfrm>
            <a:off x="11353800" y="6492875"/>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smtClean="0">
                <a:solidFill>
                  <a:schemeClr val="tx1"/>
                </a:solidFill>
              </a:rPr>
              <a:pPr>
                <a:spcBef>
                  <a:spcPct val="0"/>
                </a:spcBef>
                <a:buClrTx/>
                <a:buSzTx/>
                <a:buFont typeface="Wingdings" panose="05000000000000000000" pitchFamily="2" charset="2"/>
                <a:buNone/>
              </a:pPr>
              <a:t>66</a:t>
            </a:fld>
            <a:endParaRPr lang="en-US" altLang="zh-CN" sz="1800">
              <a:solidFill>
                <a:schemeClr val="tx1"/>
              </a:solidFill>
            </a:endParaRPr>
          </a:p>
        </p:txBody>
      </p:sp>
      <p:sp>
        <p:nvSpPr>
          <p:cNvPr id="4" name="Rectangle 10">
            <a:extLst>
              <a:ext uri="{FF2B5EF4-FFF2-40B4-BE49-F238E27FC236}">
                <a16:creationId xmlns:a16="http://schemas.microsoft.com/office/drawing/2014/main" id="{4CBD3A42-2354-D8E1-5A28-7754B5DD8D74}"/>
              </a:ext>
            </a:extLst>
          </p:cNvPr>
          <p:cNvSpPr txBox="1">
            <a:spLocks noChangeArrowheads="1"/>
          </p:cNvSpPr>
          <p:nvPr/>
        </p:nvSpPr>
        <p:spPr>
          <a:xfrm>
            <a:off x="551384"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）甲烷发酵</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4">
            <a:extLst>
              <a:ext uri="{FF2B5EF4-FFF2-40B4-BE49-F238E27FC236}">
                <a16:creationId xmlns:a16="http://schemas.microsoft.com/office/drawing/2014/main" id="{D1608146-B465-1C72-676E-868399281307}"/>
              </a:ext>
            </a:extLst>
          </p:cNvPr>
          <p:cNvSpPr txBox="1">
            <a:spLocks noChangeArrowheads="1"/>
          </p:cNvSpPr>
          <p:nvPr/>
        </p:nvSpPr>
        <p:spPr>
          <a:xfrm>
            <a:off x="847235" y="4941168"/>
            <a:ext cx="10585176" cy="13343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甲烷发酵需要满足</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产酸菌、产氢菌、产乙酸菌和产甲烷菌</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等各种菌种所需的生活条件。</a:t>
            </a:r>
          </a:p>
          <a:p>
            <a:pPr algn="just">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产甲烷菌是专一厌氧菌，因此甲烷发酵必须处于无氧条件下。</a:t>
            </a:r>
          </a:p>
          <a:p>
            <a:pPr algn="just">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产甲烷菌生长要求：弱碱性环境；一般</a:t>
            </a:r>
            <a:r>
              <a:rPr lang="en-US" altLang="zh-CN" sz="2200">
                <a:latin typeface="Times New Roman" panose="02020603050405020304" pitchFamily="18" charset="0"/>
                <a:ea typeface="黑体" panose="02010609060101010101" pitchFamily="49" charset="-122"/>
                <a:cs typeface="Times New Roman" panose="02020603050405020304" pitchFamily="18" charset="0"/>
              </a:rPr>
              <a:t>pH</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7 ~ 8</a:t>
            </a:r>
            <a:r>
              <a:rPr lang="zh-CN" altLang="en-US" sz="2200">
                <a:latin typeface="Times New Roman" panose="02020603050405020304" pitchFamily="18" charset="0"/>
                <a:ea typeface="黑体" panose="02010609060101010101" pitchFamily="49" charset="-122"/>
                <a:cs typeface="Times New Roman" panose="02020603050405020304" pitchFamily="18" charset="0"/>
              </a:rPr>
              <a:t>；适宜碳氮比为</a:t>
            </a:r>
            <a:r>
              <a:rPr lang="en-US" altLang="zh-CN" sz="2200">
                <a:latin typeface="Times New Roman" panose="02020603050405020304" pitchFamily="18" charset="0"/>
                <a:ea typeface="黑体" panose="02010609060101010101" pitchFamily="49" charset="-122"/>
                <a:cs typeface="Times New Roman" panose="02020603050405020304" pitchFamily="18" charset="0"/>
              </a:rPr>
              <a:t>30</a:t>
            </a:r>
            <a:r>
              <a:rPr lang="zh-CN" altLang="en-US" sz="2200">
                <a:latin typeface="Times New Roman" panose="02020603050405020304" pitchFamily="18" charset="0"/>
                <a:ea typeface="黑体" panose="02010609060101010101" pitchFamily="49" charset="-122"/>
                <a:cs typeface="Times New Roman" panose="02020603050405020304" pitchFamily="18" charset="0"/>
              </a:rPr>
              <a:t>左右。</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E443-D002-2D88-1BBD-EBEF9823E3B2}"/>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D2D2DF82-08C1-54CC-2DDD-7C5B0DBF2560}"/>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FAF55575-6E66-3E08-D2B4-10236C62071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67</a:t>
            </a:fld>
            <a:endParaRPr lang="en-US" altLang="zh-CN" sz="1800">
              <a:solidFill>
                <a:schemeClr val="tx1"/>
              </a:solidFill>
            </a:endParaRPr>
          </a:p>
        </p:txBody>
      </p:sp>
      <p:sp>
        <p:nvSpPr>
          <p:cNvPr id="73732" name="Text Box 4">
            <a:extLst>
              <a:ext uri="{FF2B5EF4-FFF2-40B4-BE49-F238E27FC236}">
                <a16:creationId xmlns:a16="http://schemas.microsoft.com/office/drawing/2014/main" id="{E68D1CDB-B3E6-7F2F-EC12-0C54C2FDEC35}"/>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F91DB969-1541-DAB8-1990-F7D4BC005FD4}"/>
              </a:ext>
            </a:extLst>
          </p:cNvPr>
          <p:cNvSpPr>
            <a:spLocks noChangeShapeType="1"/>
          </p:cNvSpPr>
          <p:nvPr/>
        </p:nvSpPr>
        <p:spPr bwMode="auto">
          <a:xfrm>
            <a:off x="5087888" y="2420888"/>
            <a:ext cx="3816424"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50007398-569D-E96B-457D-D80B70EA866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DFF2D838-E997-8A66-224B-534F0A309D4A}"/>
              </a:ext>
            </a:extLst>
          </p:cNvPr>
          <p:cNvSpPr txBox="1"/>
          <p:nvPr/>
        </p:nvSpPr>
        <p:spPr>
          <a:xfrm>
            <a:off x="5015880" y="1973462"/>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999811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ChangeArrowheads="1"/>
          </p:cNvSpPr>
          <p:nvPr/>
        </p:nvSpPr>
        <p:spPr bwMode="auto">
          <a:xfrm>
            <a:off x="695400" y="2204864"/>
            <a:ext cx="1077391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0" indent="0">
              <a:lnSpc>
                <a:spcPct val="130000"/>
              </a:lnSpc>
              <a:spcBef>
                <a:spcPts val="0"/>
              </a:spcBef>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生物转化的结果，一方面往往使有机毒物水溶性和极性增加易于排出体外；另一方面也会改变有机毒物的毒性，多数是毒性减小，少数毒性反而增大。</a:t>
            </a:r>
          </a:p>
        </p:txBody>
      </p:sp>
      <p:sp>
        <p:nvSpPr>
          <p:cNvPr id="2" name="Text Box 5">
            <a:extLst>
              <a:ext uri="{FF2B5EF4-FFF2-40B4-BE49-F238E27FC236}">
                <a16:creationId xmlns:a16="http://schemas.microsoft.com/office/drawing/2014/main" id="{DDD47584-D455-F9B7-CDF9-258B1F2068F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B26E6077-4D11-7C79-7D46-49D9ED0EC53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68</a:t>
            </a:fld>
            <a:endParaRPr lang="en-US" altLang="zh-CN" sz="1800">
              <a:solidFill>
                <a:schemeClr val="tx1"/>
              </a:solidFill>
            </a:endParaRPr>
          </a:p>
        </p:txBody>
      </p:sp>
      <p:sp>
        <p:nvSpPr>
          <p:cNvPr id="6" name="Rectangle 4">
            <a:extLst>
              <a:ext uri="{FF2B5EF4-FFF2-40B4-BE49-F238E27FC236}">
                <a16:creationId xmlns:a16="http://schemas.microsoft.com/office/drawing/2014/main" id="{CF1843DF-BB83-57F8-A333-D0EDFA9F83D5}"/>
              </a:ext>
            </a:extLst>
          </p:cNvPr>
          <p:cNvSpPr>
            <a:spLocks noChangeArrowheads="1"/>
          </p:cNvSpPr>
          <p:nvPr/>
        </p:nvSpPr>
        <p:spPr bwMode="auto">
          <a:xfrm>
            <a:off x="623392" y="900083"/>
            <a:ext cx="11737304" cy="123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有毒有机污染物质生物转化 </a:t>
            </a:r>
            <a:endPar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400" b="1">
                <a:solidFill>
                  <a:schemeClr val="tx1"/>
                </a:solidFill>
                <a:latin typeface="Times New Roman" panose="02020603050405020304" pitchFamily="18" charset="0"/>
              </a:rPr>
              <a:t>Biotransformation of Toxic Organic Pollutants</a:t>
            </a:r>
          </a:p>
        </p:txBody>
      </p:sp>
      <p:sp>
        <p:nvSpPr>
          <p:cNvPr id="7" name="Rectangle 5">
            <a:extLst>
              <a:ext uri="{FF2B5EF4-FFF2-40B4-BE49-F238E27FC236}">
                <a16:creationId xmlns:a16="http://schemas.microsoft.com/office/drawing/2014/main" id="{B9F99080-68A5-7212-91F5-E29F51F651F7}"/>
              </a:ext>
            </a:extLst>
          </p:cNvPr>
          <p:cNvSpPr>
            <a:spLocks noChangeArrowheads="1"/>
          </p:cNvSpPr>
          <p:nvPr/>
        </p:nvSpPr>
        <p:spPr bwMode="auto">
          <a:xfrm>
            <a:off x="661702" y="3273313"/>
            <a:ext cx="1077391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spcBef>
                <a:spcPts val="0"/>
              </a:spcBef>
              <a:buClr>
                <a:schemeClr val="tx1"/>
              </a:buCl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第一阶段反应：氧化、还原和水解</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spcBef>
                <a:spcPts val="0"/>
              </a:spcBef>
              <a:buClr>
                <a:schemeClr val="tx1"/>
              </a:buCl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第二阶段反应：结合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2"/>
          <p:cNvSpPr>
            <a:spLocks noChangeArrowheads="1"/>
          </p:cNvSpPr>
          <p:nvPr/>
        </p:nvSpPr>
        <p:spPr bwMode="auto">
          <a:xfrm>
            <a:off x="2711624" y="1700808"/>
            <a:ext cx="8137525" cy="376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混合功能氧化酶加氧氧化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C=C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环氧化</a:t>
            </a:r>
          </a:p>
          <a:p>
            <a:pPr marL="0" indent="0" eaLnBrk="1" hangingPunct="1">
              <a:lnSpc>
                <a:spcPct val="130000"/>
              </a:lnSpc>
              <a:spcBef>
                <a:spcPct val="0"/>
              </a:spcBef>
              <a:buClrTx/>
              <a:buSzTx/>
              <a:buFont typeface="Wingdings" panose="05000000000000000000" pitchFamily="2" charset="2"/>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C</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羟基化</a:t>
            </a:r>
          </a:p>
          <a:p>
            <a:pPr marL="0" indent="0"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氧脱烃</a:t>
            </a:r>
          </a:p>
          <a:p>
            <a:pPr marL="0" indent="0"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硫脱烃、硫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氧化及脱硫</a:t>
            </a:r>
          </a:p>
          <a:p>
            <a:pPr marL="0" indent="0"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脱烃、氮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氧化及脱氮</a:t>
            </a:r>
          </a:p>
          <a:p>
            <a:pPr marL="0" indent="0" eaLnBrk="1" hangingPunct="1">
              <a:lnSpc>
                <a:spcPct val="130000"/>
              </a:lnSpc>
              <a:spcBef>
                <a:spcPct val="0"/>
              </a:spcBef>
              <a:buClrTx/>
              <a:buSzTx/>
              <a:buFont typeface="Wingdings" panose="05000000000000000000" pitchFamily="2" charset="2"/>
              <a:buNone/>
            </a:pP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脱氢酶脱氢氧化                    醇氧化成醛</a:t>
            </a:r>
          </a:p>
          <a:p>
            <a:pPr marL="0" indent="0"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醇氧化成酮</a:t>
            </a:r>
          </a:p>
          <a:p>
            <a:pPr marL="0" indent="0"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醛氧化成羧酸</a:t>
            </a:r>
          </a:p>
          <a:p>
            <a:pPr eaLnBrk="1" hangingPunct="1">
              <a:lnSpc>
                <a:spcPct val="130000"/>
              </a:lnSpc>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氧化酶氧化</a:t>
            </a:r>
          </a:p>
        </p:txBody>
      </p:sp>
      <p:sp>
        <p:nvSpPr>
          <p:cNvPr id="2" name="Text Box 5">
            <a:extLst>
              <a:ext uri="{FF2B5EF4-FFF2-40B4-BE49-F238E27FC236}">
                <a16:creationId xmlns:a16="http://schemas.microsoft.com/office/drawing/2014/main" id="{7A0ECE21-5665-C9B9-A4D2-3F913BDAA69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2A116EA-A8FC-F108-0DB7-6F8CF30DE0B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69</a:t>
            </a:fld>
            <a:endParaRPr lang="en-US" altLang="zh-CN" sz="1800">
              <a:solidFill>
                <a:schemeClr val="tx1"/>
              </a:solidFill>
            </a:endParaRPr>
          </a:p>
        </p:txBody>
      </p:sp>
      <p:sp>
        <p:nvSpPr>
          <p:cNvPr id="4" name="Rectangle 10">
            <a:extLst>
              <a:ext uri="{FF2B5EF4-FFF2-40B4-BE49-F238E27FC236}">
                <a16:creationId xmlns:a16="http://schemas.microsoft.com/office/drawing/2014/main" id="{7D1C51B3-33BD-B5C0-F111-87BBB23C9BCE}"/>
              </a:ext>
            </a:extLst>
          </p:cNvPr>
          <p:cNvSpPr txBox="1">
            <a:spLocks noChangeArrowheads="1"/>
          </p:cNvSpPr>
          <p:nvPr/>
        </p:nvSpPr>
        <p:spPr>
          <a:xfrm>
            <a:off x="551384"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）氧化反应类型</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5"/>
          <p:cNvSpPr>
            <a:spLocks noGrp="1" noChangeArrowheads="1"/>
          </p:cNvSpPr>
          <p:nvPr>
            <p:ph type="sldNum" sz="quarter" idx="12"/>
          </p:nvPr>
        </p:nvSpPr>
        <p:spPr>
          <a:xfrm>
            <a:off x="9448800" y="646519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3D694D32-4FC7-40F7-81C8-0655C64A4ABB}" type="slidenum">
              <a:rPr lang="en-US" altLang="zh-CN" sz="1800">
                <a:solidFill>
                  <a:schemeClr val="tx1"/>
                </a:solidFill>
              </a:rPr>
              <a:t>7</a:t>
            </a:fld>
            <a:endParaRPr lang="en-US" altLang="zh-CN" sz="1800">
              <a:solidFill>
                <a:schemeClr val="tx1"/>
              </a:solidFill>
            </a:endParaRPr>
          </a:p>
        </p:txBody>
      </p:sp>
      <p:sp>
        <p:nvSpPr>
          <p:cNvPr id="17411" name="Text Box 37"/>
          <p:cNvSpPr txBox="1">
            <a:spLocks noChangeArrowheads="1"/>
          </p:cNvSpPr>
          <p:nvPr/>
        </p:nvSpPr>
        <p:spPr bwMode="auto">
          <a:xfrm>
            <a:off x="623392" y="1196752"/>
            <a:ext cx="11090448"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rgbClr val="FFCC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被动扩散：</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脂溶性物质从高浓度侧向低浓度侧，即顺浓度梯度扩散通过有类脂层屏障的生物膜。</a:t>
            </a:r>
          </a:p>
        </p:txBody>
      </p:sp>
      <p:sp>
        <p:nvSpPr>
          <p:cNvPr id="197638" name="Text Box 6"/>
          <p:cNvSpPr txBox="1">
            <a:spLocks noChangeArrowheads="1"/>
          </p:cNvSpPr>
          <p:nvPr/>
        </p:nvSpPr>
        <p:spPr bwMode="auto">
          <a:xfrm>
            <a:off x="4460652" y="1988840"/>
            <a:ext cx="3414712" cy="925253"/>
          </a:xfrm>
          <a:prstGeom prst="rect">
            <a:avLst/>
          </a:prstGeom>
          <a:noFill/>
          <a:ln w="9525">
            <a:noFill/>
            <a:miter lim="800000"/>
          </a:ln>
          <a:effectLst/>
        </p:spPr>
        <p:txBody>
          <a:bodyPr wrap="square">
            <a:spAutoFit/>
          </a:bodyP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eaLnBrk="1" hangingPunct="1">
              <a:lnSpc>
                <a:spcPct val="130000"/>
              </a:lnSpc>
              <a:defRPr/>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扩散速率：</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Fick</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定律</a:t>
            </a:r>
          </a:p>
          <a:p>
            <a:pPr eaLnBrk="1" hangingPunct="1">
              <a:lnSpc>
                <a:spcPct val="130000"/>
              </a:lnSpc>
              <a:defRPr/>
            </a:pP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d</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Q</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/d</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t </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DA</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c</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i="1">
                <a:latin typeface="Times New Roman" panose="02020603050405020304" pitchFamily="18" charset="0"/>
                <a:ea typeface="黑体" panose="02010609060101010101" pitchFamily="49" charset="-122"/>
                <a:cs typeface="Times New Roman" panose="02020603050405020304" pitchFamily="18" charset="0"/>
                <a:sym typeface="+mn-ea"/>
              </a:rPr>
              <a:t>x</a:t>
            </a:r>
          </a:p>
        </p:txBody>
      </p:sp>
      <p:graphicFrame>
        <p:nvGraphicFramePr>
          <p:cNvPr id="6" name="表格 5"/>
          <p:cNvGraphicFramePr>
            <a:graphicFrameLocks noGrp="1"/>
          </p:cNvGraphicFramePr>
          <p:nvPr>
            <p:extLst>
              <p:ext uri="{D42A27DB-BD31-4B8C-83A1-F6EECF244321}">
                <p14:modId xmlns:p14="http://schemas.microsoft.com/office/powerpoint/2010/main" val="523548038"/>
              </p:ext>
            </p:extLst>
          </p:nvPr>
        </p:nvGraphicFramePr>
        <p:xfrm>
          <a:off x="1055440" y="3040175"/>
          <a:ext cx="10225136" cy="1962150"/>
        </p:xfrm>
        <a:graphic>
          <a:graphicData uri="http://schemas.openxmlformats.org/drawingml/2006/table">
            <a:tbl>
              <a:tblPr/>
              <a:tblGrid>
                <a:gridCol w="1083642">
                  <a:extLst>
                    <a:ext uri="{9D8B030D-6E8A-4147-A177-3AD203B41FA5}">
                      <a16:colId xmlns:a16="http://schemas.microsoft.com/office/drawing/2014/main" val="20000"/>
                    </a:ext>
                  </a:extLst>
                </a:gridCol>
                <a:gridCol w="923341">
                  <a:extLst>
                    <a:ext uri="{9D8B030D-6E8A-4147-A177-3AD203B41FA5}">
                      <a16:colId xmlns:a16="http://schemas.microsoft.com/office/drawing/2014/main" val="20001"/>
                    </a:ext>
                  </a:extLst>
                </a:gridCol>
                <a:gridCol w="8218153">
                  <a:extLst>
                    <a:ext uri="{9D8B030D-6E8A-4147-A177-3AD203B41FA5}">
                      <a16:colId xmlns:a16="http://schemas.microsoft.com/office/drawing/2014/main" val="20002"/>
                    </a:ext>
                  </a:extLst>
                </a:gridCol>
              </a:tblGrid>
              <a:tr h="383259">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Q</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ts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物质膜扩散速率，即</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 </a:t>
                      </a: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间隔时间内垂直向扩散通过膜的物质的量；</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6">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b="0" i="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x</a:t>
                      </a: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zh-CN"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膜厚度；</a:t>
                      </a:r>
                    </a:p>
                  </a:txBody>
                  <a:tcPr marL="0" marR="0" marT="0" marB="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5866">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膜两侧物质的浓度梯度；</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5866">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扩散面积；</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866">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30000"/>
                        </a:lnSpc>
                        <a:spcBef>
                          <a:spcPct val="0"/>
                        </a:spcBef>
                        <a:spcAft>
                          <a:spcPct val="0"/>
                        </a:spcAft>
                        <a:buClrTx/>
                        <a:buSzTx/>
                        <a:buFontTx/>
                        <a:buNone/>
                      </a:pPr>
                      <a:r>
                        <a:rPr kumimoji="0" lang="en-US"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endParaRPr kumimoji="0" lang="zh-CN" altLang="zh-CN" sz="2200" b="0" i="1"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扩散系数，取决于通过物质和膜的性质。</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文本框 3">
            <a:extLst>
              <a:ext uri="{FF2B5EF4-FFF2-40B4-BE49-F238E27FC236}">
                <a16:creationId xmlns:a16="http://schemas.microsoft.com/office/drawing/2014/main" id="{6CB930ED-B4B6-DB53-C138-FD42B0A261FE}"/>
              </a:ext>
            </a:extLst>
          </p:cNvPr>
          <p:cNvSpPr txBox="1"/>
          <p:nvPr/>
        </p:nvSpPr>
        <p:spPr>
          <a:xfrm>
            <a:off x="623392" y="5042473"/>
            <a:ext cx="11090448" cy="535916"/>
          </a:xfrm>
          <a:prstGeom prst="rect">
            <a:avLst/>
          </a:prstGeom>
          <a:noFill/>
        </p:spPr>
        <p:txBody>
          <a:bodyPr wrap="square">
            <a:spAutoFit/>
          </a:bodyPr>
          <a:lstStyle/>
          <a:p>
            <a:pPr eaLnBrk="1" hangingPunct="1">
              <a:lnSpc>
                <a:spcPct val="150000"/>
              </a:lnSpc>
              <a:defRPr/>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sym typeface="+mn-ea"/>
              </a:rPr>
              <a:t>被动扩散特征：</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不需要耗能、不需要载体参与，无特异性选择、竞争性抑制和饱和现象。</a:t>
            </a:r>
            <a:endPar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1"/>
          <p:cNvSpPr>
            <a:spLocks noChangeArrowheads="1"/>
          </p:cNvSpPr>
          <p:nvPr/>
        </p:nvSpPr>
        <p:spPr bwMode="auto">
          <a:xfrm>
            <a:off x="785812" y="980728"/>
            <a:ext cx="464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Tx/>
              <a:buSzTx/>
            </a:pPr>
            <a:r>
              <a:rPr lang="zh-CN" altLang="en-US" sz="2200">
                <a:solidFill>
                  <a:schemeClr val="tx1"/>
                </a:solidFill>
                <a:latin typeface="黑体" panose="02010609060101010101" pitchFamily="49" charset="-122"/>
                <a:ea typeface="黑体" panose="02010609060101010101" pitchFamily="49" charset="-122"/>
              </a:rPr>
              <a:t>混合功能氧化酶加氧氧化</a:t>
            </a:r>
          </a:p>
        </p:txBody>
      </p:sp>
      <p:sp>
        <p:nvSpPr>
          <p:cNvPr id="92164" name="Rectangle 22"/>
          <p:cNvSpPr>
            <a:spLocks noChangeArrowheads="1"/>
          </p:cNvSpPr>
          <p:nvPr/>
        </p:nvSpPr>
        <p:spPr bwMode="auto">
          <a:xfrm>
            <a:off x="1075184" y="1772816"/>
            <a:ext cx="5246957" cy="25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130000"/>
              </a:lnSpc>
              <a:spcBef>
                <a:spcPts val="0"/>
              </a:spcBef>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混合功能氧化酶又称单加氧酶，功能是利用细胞内的分子氧，将其中的一个氧原子与有机底物结合，使之氧化，而使另一个氧原子与氢原子结合成水。在该过程中，细胞色素</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P450</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酶起着关键作用。活性部位是</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铁卟啉的</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Fe</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，它在</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与</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价态间进行变换。</a:t>
            </a:r>
          </a:p>
        </p:txBody>
      </p:sp>
      <p:sp>
        <p:nvSpPr>
          <p:cNvPr id="92165" name="Text Box 23"/>
          <p:cNvSpPr txBox="1">
            <a:spLocks noChangeArrowheads="1"/>
          </p:cNvSpPr>
          <p:nvPr/>
        </p:nvSpPr>
        <p:spPr bwMode="auto">
          <a:xfrm>
            <a:off x="1577826" y="5477775"/>
            <a:ext cx="5041974"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r" rtl="1" eaLnBrk="1" hangingPunct="1">
              <a:spcBef>
                <a:spcPct val="50000"/>
              </a:spcBef>
              <a:buClrTx/>
              <a:buSzTx/>
              <a:buFont typeface="Wingdings" panose="05000000000000000000" pitchFamily="2" charset="2"/>
              <a:buNone/>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两个电子是由</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NADPH</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H</a:t>
            </a:r>
            <a:r>
              <a:rPr lang="zh-CN" altLang="en-US" sz="2200" baseline="300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传递来的。</a:t>
            </a:r>
            <a:endParaRPr lang="en-US" altLang="zh-CN"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92166" name="组合 8"/>
          <p:cNvGrpSpPr/>
          <p:nvPr/>
        </p:nvGrpSpPr>
        <p:grpSpPr bwMode="auto">
          <a:xfrm>
            <a:off x="6403776" y="1844824"/>
            <a:ext cx="4876800" cy="3679825"/>
            <a:chOff x="4185312" y="1844675"/>
            <a:chExt cx="4876800" cy="3679825"/>
          </a:xfrm>
        </p:grpSpPr>
        <p:pic>
          <p:nvPicPr>
            <p:cNvPr id="92168" name="Picture 24"/>
            <p:cNvPicPr>
              <a:picLocks noChangeAspect="1" noChangeArrowheads="1"/>
            </p:cNvPicPr>
            <p:nvPr/>
          </p:nvPicPr>
          <p:blipFill>
            <a:blip r:embed="rId2">
              <a:extLst>
                <a:ext uri="{28A0092B-C50C-407E-A947-70E740481C1C}">
                  <a14:useLocalDpi xmlns:a14="http://schemas.microsoft.com/office/drawing/2010/main" val="0"/>
                </a:ext>
              </a:extLst>
            </a:blip>
            <a:srcRect l="2948"/>
            <a:stretch>
              <a:fillRect/>
            </a:stretch>
          </p:blipFill>
          <p:spPr bwMode="auto">
            <a:xfrm>
              <a:off x="4185312" y="1844675"/>
              <a:ext cx="4876800" cy="3679825"/>
            </a:xfrm>
            <a:prstGeom prst="rect">
              <a:avLst/>
            </a:prstGeom>
            <a:noFill/>
            <a:ln w="38100">
              <a:no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92169" name="Text Box 25"/>
            <p:cNvSpPr txBox="1">
              <a:spLocks noChangeArrowheads="1"/>
            </p:cNvSpPr>
            <p:nvPr/>
          </p:nvSpPr>
          <p:spPr bwMode="auto">
            <a:xfrm>
              <a:off x="5893760" y="4278010"/>
              <a:ext cx="287338"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1800" b="1">
                  <a:solidFill>
                    <a:schemeClr val="tx1"/>
                  </a:solidFill>
                  <a:latin typeface="Times New Roman" panose="02020603050405020304" pitchFamily="18" charset="0"/>
                </a:rPr>
                <a:t>-</a:t>
              </a:r>
            </a:p>
          </p:txBody>
        </p:sp>
      </p:grpSp>
      <p:sp>
        <p:nvSpPr>
          <p:cNvPr id="92167" name="Text Box 26"/>
          <p:cNvSpPr txBox="1">
            <a:spLocks noChangeArrowheads="1"/>
          </p:cNvSpPr>
          <p:nvPr/>
        </p:nvSpPr>
        <p:spPr bwMode="auto">
          <a:xfrm>
            <a:off x="6707187" y="2393951"/>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1800">
                <a:solidFill>
                  <a:schemeClr val="bg2"/>
                </a:solidFill>
                <a:latin typeface="Times New Roman" panose="02020603050405020304" pitchFamily="18" charset="0"/>
              </a:rPr>
              <a:t>-</a:t>
            </a:r>
          </a:p>
        </p:txBody>
      </p:sp>
      <p:sp>
        <p:nvSpPr>
          <p:cNvPr id="2" name="Text Box 5">
            <a:extLst>
              <a:ext uri="{FF2B5EF4-FFF2-40B4-BE49-F238E27FC236}">
                <a16:creationId xmlns:a16="http://schemas.microsoft.com/office/drawing/2014/main" id="{72533018-11A4-EC66-67C7-BAB8D5F621C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D8C492B-CEA8-64A4-E3A8-1F1D2C01A34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70</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FB945-D495-EAD6-B909-7185EE0E0AD1}"/>
            </a:ext>
          </a:extLst>
        </p:cNvPr>
        <p:cNvGrpSpPr/>
        <p:nvPr/>
      </p:nvGrpSpPr>
      <p:grpSpPr>
        <a:xfrm>
          <a:off x="0" y="0"/>
          <a:ext cx="0" cy="0"/>
          <a:chOff x="0" y="0"/>
          <a:chExt cx="0" cy="0"/>
        </a:xfrm>
      </p:grpSpPr>
      <p:sp>
        <p:nvSpPr>
          <p:cNvPr id="92163" name="Rectangle 21">
            <a:extLst>
              <a:ext uri="{FF2B5EF4-FFF2-40B4-BE49-F238E27FC236}">
                <a16:creationId xmlns:a16="http://schemas.microsoft.com/office/drawing/2014/main" id="{2E376C7A-13C8-46F7-267E-AED2B1EE0A4F}"/>
              </a:ext>
            </a:extLst>
          </p:cNvPr>
          <p:cNvSpPr>
            <a:spLocks noChangeArrowheads="1"/>
          </p:cNvSpPr>
          <p:nvPr/>
        </p:nvSpPr>
        <p:spPr bwMode="auto">
          <a:xfrm>
            <a:off x="877958" y="1124744"/>
            <a:ext cx="464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Tx/>
              <a:buSzTx/>
              <a:buFont typeface="Wingdings" panose="05000000000000000000" pitchFamily="2" charset="2"/>
              <a:buChar char="l"/>
            </a:pPr>
            <a:r>
              <a:rPr lang="zh-CN" altLang="en-US" sz="2200">
                <a:solidFill>
                  <a:schemeClr val="tx1"/>
                </a:solidFill>
                <a:latin typeface="黑体" panose="02010609060101010101" pitchFamily="49" charset="-122"/>
                <a:ea typeface="黑体" panose="02010609060101010101" pitchFamily="49" charset="-122"/>
              </a:rPr>
              <a:t>细胞色素</a:t>
            </a:r>
            <a:r>
              <a:rPr lang="en-US" altLang="zh-CN" sz="2200">
                <a:solidFill>
                  <a:schemeClr val="tx1"/>
                </a:solidFill>
                <a:latin typeface="黑体" panose="02010609060101010101" pitchFamily="49" charset="-122"/>
                <a:ea typeface="黑体" panose="02010609060101010101" pitchFamily="49" charset="-122"/>
              </a:rPr>
              <a:t>P450</a:t>
            </a:r>
            <a:r>
              <a:rPr lang="zh-CN" altLang="en-US" sz="2200">
                <a:solidFill>
                  <a:schemeClr val="tx1"/>
                </a:solidFill>
                <a:latin typeface="黑体" panose="02010609060101010101" pitchFamily="49" charset="-122"/>
                <a:ea typeface="黑体" panose="02010609060101010101" pitchFamily="49" charset="-122"/>
              </a:rPr>
              <a:t>单加氧酶的结构</a:t>
            </a:r>
          </a:p>
          <a:p>
            <a:pPr marL="342900" indent="-342900">
              <a:spcBef>
                <a:spcPct val="0"/>
              </a:spcBef>
              <a:buClrTx/>
              <a:buSzTx/>
            </a:pPr>
            <a:endParaRPr lang="zh-CN" altLang="en-US" sz="2200">
              <a:solidFill>
                <a:schemeClr val="tx1"/>
              </a:solidFill>
              <a:latin typeface="黑体" panose="02010609060101010101" pitchFamily="49" charset="-122"/>
              <a:ea typeface="黑体" panose="02010609060101010101" pitchFamily="49" charset="-122"/>
            </a:endParaRPr>
          </a:p>
        </p:txBody>
      </p:sp>
      <p:sp>
        <p:nvSpPr>
          <p:cNvPr id="92167" name="Text Box 26">
            <a:extLst>
              <a:ext uri="{FF2B5EF4-FFF2-40B4-BE49-F238E27FC236}">
                <a16:creationId xmlns:a16="http://schemas.microsoft.com/office/drawing/2014/main" id="{9314AF7F-24F5-BB0A-ED62-80AF2CED18FE}"/>
              </a:ext>
            </a:extLst>
          </p:cNvPr>
          <p:cNvSpPr txBox="1">
            <a:spLocks noChangeArrowheads="1"/>
          </p:cNvSpPr>
          <p:nvPr/>
        </p:nvSpPr>
        <p:spPr bwMode="auto">
          <a:xfrm>
            <a:off x="6975475" y="2393951"/>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1800">
                <a:solidFill>
                  <a:schemeClr val="bg2"/>
                </a:solidFill>
                <a:latin typeface="Times New Roman" panose="02020603050405020304" pitchFamily="18" charset="0"/>
              </a:rPr>
              <a:t>-</a:t>
            </a:r>
          </a:p>
        </p:txBody>
      </p:sp>
      <p:sp>
        <p:nvSpPr>
          <p:cNvPr id="2" name="Text Box 5">
            <a:extLst>
              <a:ext uri="{FF2B5EF4-FFF2-40B4-BE49-F238E27FC236}">
                <a16:creationId xmlns:a16="http://schemas.microsoft.com/office/drawing/2014/main" id="{9D7F3893-6B17-0E7C-38AC-F6DD737D6D0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85FC79E1-9B74-7717-4BB0-7C07668E11B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71</a:t>
            </a:fld>
            <a:endParaRPr lang="en-US" altLang="zh-CN" sz="1800">
              <a:solidFill>
                <a:schemeClr val="tx1"/>
              </a:solidFill>
            </a:endParaRPr>
          </a:p>
        </p:txBody>
      </p:sp>
      <p:graphicFrame>
        <p:nvGraphicFramePr>
          <p:cNvPr id="5" name="Object 9">
            <a:extLst>
              <a:ext uri="{FF2B5EF4-FFF2-40B4-BE49-F238E27FC236}">
                <a16:creationId xmlns:a16="http://schemas.microsoft.com/office/drawing/2014/main" id="{F43C9FA2-21B7-D30A-8D0C-17A394980701}"/>
              </a:ext>
            </a:extLst>
          </p:cNvPr>
          <p:cNvGraphicFramePr>
            <a:graphicFrameLocks noChangeAspect="1"/>
          </p:cNvGraphicFramePr>
          <p:nvPr>
            <p:extLst>
              <p:ext uri="{D42A27DB-BD31-4B8C-83A1-F6EECF244321}">
                <p14:modId xmlns:p14="http://schemas.microsoft.com/office/powerpoint/2010/main" val="4116813270"/>
              </p:ext>
            </p:extLst>
          </p:nvPr>
        </p:nvGraphicFramePr>
        <p:xfrm>
          <a:off x="5159896" y="1772816"/>
          <a:ext cx="3482834" cy="4242857"/>
        </p:xfrm>
        <a:graphic>
          <a:graphicData uri="http://schemas.openxmlformats.org/presentationml/2006/ole">
            <mc:AlternateContent xmlns:mc="http://schemas.openxmlformats.org/markup-compatibility/2006">
              <mc:Choice xmlns:v="urn:schemas-microsoft-com:vml" Requires="v">
                <p:oleObj r:id="rId2" imgW="3990240" imgH="4859640" progId="ChemDraw.Document.6.0">
                  <p:embed/>
                </p:oleObj>
              </mc:Choice>
              <mc:Fallback>
                <p:oleObj r:id="rId2" imgW="3990240" imgH="4859640" progId="ChemDraw.Document.6.0">
                  <p:embed/>
                  <p:pic>
                    <p:nvPicPr>
                      <p:cNvPr id="93191" name="Object 9">
                        <a:extLst>
                          <a:ext uri="{FF2B5EF4-FFF2-40B4-BE49-F238E27FC236}">
                            <a16:creationId xmlns:a16="http://schemas.microsoft.com/office/drawing/2014/main" id="{33AA9C1F-F706-4128-B2FD-4AE6148D0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96" y="1772816"/>
                        <a:ext cx="3482834" cy="4242857"/>
                      </a:xfrm>
                      <a:prstGeom prst="rect">
                        <a:avLst/>
                      </a:prstGeom>
                      <a:noFill/>
                      <a:ln>
                        <a:noFill/>
                      </a:ln>
                    </p:spPr>
                  </p:pic>
                </p:oleObj>
              </mc:Fallback>
            </mc:AlternateContent>
          </a:graphicData>
        </a:graphic>
      </p:graphicFrame>
      <p:sp>
        <p:nvSpPr>
          <p:cNvPr id="8" name="Text Box 7">
            <a:extLst>
              <a:ext uri="{FF2B5EF4-FFF2-40B4-BE49-F238E27FC236}">
                <a16:creationId xmlns:a16="http://schemas.microsoft.com/office/drawing/2014/main" id="{3EF49D67-623E-F901-19BE-2EB3A6604963}"/>
              </a:ext>
            </a:extLst>
          </p:cNvPr>
          <p:cNvSpPr txBox="1">
            <a:spLocks noChangeArrowheads="1"/>
          </p:cNvSpPr>
          <p:nvPr/>
        </p:nvSpPr>
        <p:spPr bwMode="auto">
          <a:xfrm>
            <a:off x="2928601" y="3925812"/>
            <a:ext cx="1090612" cy="346249"/>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75000"/>
              </a:lnSpc>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铁卟啉</a:t>
            </a:r>
            <a:endParaRPr lang="en-US" altLang="zh-CN" sz="2200">
              <a:solidFill>
                <a:schemeClr val="tx1"/>
              </a:solidFill>
              <a:latin typeface="黑体" panose="02010609060101010101" pitchFamily="49" charset="-122"/>
              <a:ea typeface="黑体" panose="02010609060101010101" pitchFamily="49" charset="-122"/>
            </a:endParaRPr>
          </a:p>
        </p:txBody>
      </p:sp>
      <p:cxnSp>
        <p:nvCxnSpPr>
          <p:cNvPr id="9" name="直接箭头连接符 15">
            <a:extLst>
              <a:ext uri="{FF2B5EF4-FFF2-40B4-BE49-F238E27FC236}">
                <a16:creationId xmlns:a16="http://schemas.microsoft.com/office/drawing/2014/main" id="{866D952F-805B-DE25-592C-BB7BD6E8DC77}"/>
              </a:ext>
            </a:extLst>
          </p:cNvPr>
          <p:cNvCxnSpPr>
            <a:cxnSpLocks noChangeShapeType="1"/>
          </p:cNvCxnSpPr>
          <p:nvPr/>
        </p:nvCxnSpPr>
        <p:spPr bwMode="auto">
          <a:xfrm flipV="1">
            <a:off x="3862292" y="3717032"/>
            <a:ext cx="2000250" cy="3571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Text Box 8">
            <a:extLst>
              <a:ext uri="{FF2B5EF4-FFF2-40B4-BE49-F238E27FC236}">
                <a16:creationId xmlns:a16="http://schemas.microsoft.com/office/drawing/2014/main" id="{821DF39B-562D-7CE9-80EA-9FF67E539972}"/>
              </a:ext>
            </a:extLst>
          </p:cNvPr>
          <p:cNvSpPr txBox="1">
            <a:spLocks noChangeArrowheads="1"/>
          </p:cNvSpPr>
          <p:nvPr/>
        </p:nvSpPr>
        <p:spPr bwMode="auto">
          <a:xfrm>
            <a:off x="2932575" y="4944826"/>
            <a:ext cx="116819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75000"/>
              </a:lnSpc>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蛋白质</a:t>
            </a:r>
            <a:endParaRPr lang="en-US" altLang="zh-CN" sz="2200">
              <a:solidFill>
                <a:schemeClr val="tx1"/>
              </a:solidFill>
              <a:latin typeface="黑体" panose="02010609060101010101" pitchFamily="49" charset="-122"/>
              <a:ea typeface="黑体" panose="02010609060101010101" pitchFamily="49" charset="-122"/>
            </a:endParaRPr>
          </a:p>
        </p:txBody>
      </p:sp>
      <p:cxnSp>
        <p:nvCxnSpPr>
          <p:cNvPr id="11" name="直接箭头连接符 11">
            <a:extLst>
              <a:ext uri="{FF2B5EF4-FFF2-40B4-BE49-F238E27FC236}">
                <a16:creationId xmlns:a16="http://schemas.microsoft.com/office/drawing/2014/main" id="{0A06B629-70F6-BF8D-8123-23C8D367AE77}"/>
              </a:ext>
            </a:extLst>
          </p:cNvPr>
          <p:cNvCxnSpPr>
            <a:cxnSpLocks noChangeShapeType="1"/>
          </p:cNvCxnSpPr>
          <p:nvPr/>
        </p:nvCxnSpPr>
        <p:spPr bwMode="auto">
          <a:xfrm flipV="1">
            <a:off x="3887693" y="5073501"/>
            <a:ext cx="585787" cy="44450"/>
          </a:xfrm>
          <a:prstGeom prst="straightConnector1">
            <a:avLst/>
          </a:prstGeom>
          <a:ln w="19050">
            <a:headEnd/>
            <a:tailEnd type="arrow"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76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Grp="1" noChangeArrowheads="1"/>
          </p:cNvSpPr>
          <p:nvPr>
            <p:ph type="subTitle" idx="1"/>
          </p:nvPr>
        </p:nvSpPr>
        <p:spPr>
          <a:xfrm>
            <a:off x="1127448" y="1057277"/>
            <a:ext cx="648071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2900" indent="-342900">
              <a:buFont typeface="Wingdings" panose="05000000000000000000" pitchFamily="2" charset="2"/>
              <a:buChar char="l"/>
            </a:pPr>
            <a:r>
              <a:rPr lang="zh-CN" altLang="en-US" sz="2200">
                <a:latin typeface="黑体" panose="02010609060101010101" pitchFamily="49" charset="-122"/>
                <a:ea typeface="黑体" panose="02010609060101010101" pitchFamily="49" charset="-122"/>
              </a:rPr>
              <a:t>混合功能氧化酶的专一性较差，能催化很多底物</a:t>
            </a:r>
            <a:endParaRPr lang="en-US" altLang="zh-CN" sz="2200">
              <a:latin typeface="黑体" panose="02010609060101010101" pitchFamily="49" charset="-122"/>
              <a:ea typeface="黑体" panose="02010609060101010101" pitchFamily="49" charset="-122"/>
            </a:endParaRPr>
          </a:p>
        </p:txBody>
      </p:sp>
      <p:sp>
        <p:nvSpPr>
          <p:cNvPr id="95236" name="Rectangle 5"/>
          <p:cNvSpPr>
            <a:spLocks noChangeArrowheads="1"/>
          </p:cNvSpPr>
          <p:nvPr/>
        </p:nvSpPr>
        <p:spPr bwMode="auto">
          <a:xfrm>
            <a:off x="1132300" y="1538710"/>
            <a:ext cx="252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Tx/>
              <a:buFont typeface="Wingdings" panose="05000000000000000000" pitchFamily="2" charset="2"/>
              <a:buChar char="Ø"/>
            </a:pPr>
            <a:r>
              <a:rPr lang="zh-CN" altLang="en-US" sz="2200">
                <a:solidFill>
                  <a:schemeClr val="tx1"/>
                </a:solidFill>
                <a:latin typeface="黑体" panose="02010609060101010101" pitchFamily="49" charset="-122"/>
                <a:ea typeface="黑体" panose="02010609060101010101" pitchFamily="49" charset="-122"/>
              </a:rPr>
              <a:t>碳双键环氧化</a:t>
            </a:r>
          </a:p>
        </p:txBody>
      </p:sp>
      <p:grpSp>
        <p:nvGrpSpPr>
          <p:cNvPr id="95238" name="Group 25"/>
          <p:cNvGrpSpPr/>
          <p:nvPr/>
        </p:nvGrpSpPr>
        <p:grpSpPr bwMode="auto">
          <a:xfrm>
            <a:off x="3492400" y="2041948"/>
            <a:ext cx="5195888" cy="3384376"/>
            <a:chOff x="748" y="1480"/>
            <a:chExt cx="3824" cy="2466"/>
          </a:xfrm>
        </p:grpSpPr>
        <p:pic>
          <p:nvPicPr>
            <p:cNvPr id="9524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1480"/>
              <a:ext cx="3824" cy="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Line 12"/>
            <p:cNvSpPr>
              <a:spLocks noChangeShapeType="1"/>
            </p:cNvSpPr>
            <p:nvPr/>
          </p:nvSpPr>
          <p:spPr bwMode="auto">
            <a:xfrm>
              <a:off x="3314" y="1724"/>
              <a:ext cx="249" cy="168"/>
            </a:xfrm>
            <a:prstGeom prst="line">
              <a:avLst/>
            </a:prstGeom>
            <a:ln w="19050"/>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95243" name="Line 13"/>
            <p:cNvSpPr>
              <a:spLocks noChangeShapeType="1"/>
            </p:cNvSpPr>
            <p:nvPr/>
          </p:nvSpPr>
          <p:spPr bwMode="auto">
            <a:xfrm flipH="1">
              <a:off x="3758" y="1733"/>
              <a:ext cx="194" cy="159"/>
            </a:xfrm>
            <a:prstGeom prst="line">
              <a:avLst/>
            </a:prstGeom>
            <a:ln w="19050"/>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grpSp>
          <p:nvGrpSpPr>
            <p:cNvPr id="95244" name="Group 18"/>
            <p:cNvGrpSpPr/>
            <p:nvPr/>
          </p:nvGrpSpPr>
          <p:grpSpPr bwMode="auto">
            <a:xfrm>
              <a:off x="2205" y="1495"/>
              <a:ext cx="712" cy="336"/>
              <a:chOff x="2205" y="1495"/>
              <a:chExt cx="712" cy="336"/>
            </a:xfrm>
          </p:grpSpPr>
          <p:sp>
            <p:nvSpPr>
              <p:cNvPr id="95251" name="Text Box 16"/>
              <p:cNvSpPr txBox="1">
                <a:spLocks noChangeArrowheads="1"/>
              </p:cNvSpPr>
              <p:nvPr/>
            </p:nvSpPr>
            <p:spPr bwMode="auto">
              <a:xfrm>
                <a:off x="2205" y="1495"/>
                <a:ext cx="48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400">
                    <a:solidFill>
                      <a:schemeClr val="tx1"/>
                    </a:solidFill>
                    <a:latin typeface="Times New Roman" panose="02020603050405020304" pitchFamily="18" charset="0"/>
                    <a:cs typeface="Times New Roman" panose="02020603050405020304" pitchFamily="18" charset="0"/>
                  </a:rPr>
                  <a:t>[O]</a:t>
                </a:r>
              </a:p>
            </p:txBody>
          </p:sp>
          <p:sp>
            <p:nvSpPr>
              <p:cNvPr id="95252" name="Line 17"/>
              <p:cNvSpPr>
                <a:spLocks noChangeShapeType="1"/>
              </p:cNvSpPr>
              <p:nvPr/>
            </p:nvSpPr>
            <p:spPr bwMode="auto">
              <a:xfrm>
                <a:off x="2554" y="1643"/>
                <a:ext cx="363" cy="0"/>
              </a:xfrm>
              <a:prstGeom prst="line">
                <a:avLst/>
              </a:prstGeom>
              <a:ln w="19050">
                <a:tailEnd type="triangle" w="sm"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grpSp>
        <p:grpSp>
          <p:nvGrpSpPr>
            <p:cNvPr id="95245" name="Group 19"/>
            <p:cNvGrpSpPr/>
            <p:nvPr/>
          </p:nvGrpSpPr>
          <p:grpSpPr bwMode="auto">
            <a:xfrm>
              <a:off x="2205" y="2281"/>
              <a:ext cx="749" cy="336"/>
              <a:chOff x="2168" y="1495"/>
              <a:chExt cx="749" cy="336"/>
            </a:xfrm>
          </p:grpSpPr>
          <p:sp>
            <p:nvSpPr>
              <p:cNvPr id="95249" name="Text Box 20"/>
              <p:cNvSpPr txBox="1">
                <a:spLocks noChangeArrowheads="1"/>
              </p:cNvSpPr>
              <p:nvPr/>
            </p:nvSpPr>
            <p:spPr bwMode="auto">
              <a:xfrm>
                <a:off x="2168" y="1495"/>
                <a:ext cx="48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400">
                    <a:solidFill>
                      <a:schemeClr val="tx1"/>
                    </a:solidFill>
                    <a:latin typeface="Times New Roman" panose="02020603050405020304" pitchFamily="18" charset="0"/>
                    <a:cs typeface="Times New Roman" panose="02020603050405020304" pitchFamily="18" charset="0"/>
                  </a:rPr>
                  <a:t>[O]</a:t>
                </a:r>
              </a:p>
            </p:txBody>
          </p:sp>
          <p:sp>
            <p:nvSpPr>
              <p:cNvPr id="95250" name="Line 21"/>
              <p:cNvSpPr>
                <a:spLocks noChangeShapeType="1"/>
              </p:cNvSpPr>
              <p:nvPr/>
            </p:nvSpPr>
            <p:spPr bwMode="auto">
              <a:xfrm>
                <a:off x="2554" y="1643"/>
                <a:ext cx="363" cy="0"/>
              </a:xfrm>
              <a:prstGeom prst="line">
                <a:avLst/>
              </a:prstGeom>
              <a:ln w="19050">
                <a:tailEnd type="triangle" w="sm"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grpSp>
        <p:grpSp>
          <p:nvGrpSpPr>
            <p:cNvPr id="95246" name="Group 22"/>
            <p:cNvGrpSpPr/>
            <p:nvPr/>
          </p:nvGrpSpPr>
          <p:grpSpPr bwMode="auto">
            <a:xfrm>
              <a:off x="2267" y="3111"/>
              <a:ext cx="721" cy="336"/>
              <a:chOff x="2196" y="1495"/>
              <a:chExt cx="721" cy="336"/>
            </a:xfrm>
          </p:grpSpPr>
          <p:sp>
            <p:nvSpPr>
              <p:cNvPr id="95247" name="Text Box 23"/>
              <p:cNvSpPr txBox="1">
                <a:spLocks noChangeArrowheads="1"/>
              </p:cNvSpPr>
              <p:nvPr/>
            </p:nvSpPr>
            <p:spPr bwMode="auto">
              <a:xfrm>
                <a:off x="2196" y="1495"/>
                <a:ext cx="48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400">
                    <a:solidFill>
                      <a:schemeClr val="tx1"/>
                    </a:solidFill>
                    <a:latin typeface="Times New Roman" panose="02020603050405020304" pitchFamily="18" charset="0"/>
                    <a:cs typeface="Times New Roman" panose="02020603050405020304" pitchFamily="18" charset="0"/>
                  </a:rPr>
                  <a:t>[O]</a:t>
                </a:r>
              </a:p>
            </p:txBody>
          </p:sp>
          <p:sp>
            <p:nvSpPr>
              <p:cNvPr id="95248" name="Line 24"/>
              <p:cNvSpPr>
                <a:spLocks noChangeShapeType="1"/>
              </p:cNvSpPr>
              <p:nvPr/>
            </p:nvSpPr>
            <p:spPr bwMode="auto">
              <a:xfrm>
                <a:off x="2554" y="1643"/>
                <a:ext cx="363" cy="0"/>
              </a:xfrm>
              <a:prstGeom prst="line">
                <a:avLst/>
              </a:prstGeom>
              <a:ln w="19050">
                <a:tailEnd type="triangle" w="sm"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grpSp>
      </p:grpSp>
      <p:sp>
        <p:nvSpPr>
          <p:cNvPr id="95239" name="Rectangle 8"/>
          <p:cNvSpPr>
            <a:spLocks noChangeArrowheads="1"/>
          </p:cNvSpPr>
          <p:nvPr/>
        </p:nvSpPr>
        <p:spPr bwMode="auto">
          <a:xfrm>
            <a:off x="4146984" y="5189911"/>
            <a:ext cx="965200"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b="1">
                <a:solidFill>
                  <a:schemeClr val="tx1"/>
                </a:solidFill>
                <a:latin typeface="黑体" panose="02010609060101010101" pitchFamily="49" charset="-122"/>
                <a:ea typeface="黑体" panose="02010609060101010101" pitchFamily="49" charset="-122"/>
              </a:rPr>
              <a:t>艾氏剂</a:t>
            </a:r>
          </a:p>
        </p:txBody>
      </p:sp>
      <p:sp>
        <p:nvSpPr>
          <p:cNvPr id="95240" name="Rectangle 9"/>
          <p:cNvSpPr>
            <a:spLocks noChangeArrowheads="1"/>
          </p:cNvSpPr>
          <p:nvPr/>
        </p:nvSpPr>
        <p:spPr bwMode="auto">
          <a:xfrm>
            <a:off x="6879071" y="5187291"/>
            <a:ext cx="96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zh-CN" altLang="en-US" sz="1800" b="1">
                <a:solidFill>
                  <a:schemeClr val="tx1"/>
                </a:solidFill>
                <a:latin typeface="黑体" panose="02010609060101010101" pitchFamily="49" charset="-122"/>
                <a:ea typeface="黑体" panose="02010609060101010101" pitchFamily="49" charset="-122"/>
              </a:rPr>
              <a:t>狄氏剂</a:t>
            </a:r>
          </a:p>
        </p:txBody>
      </p:sp>
      <p:sp>
        <p:nvSpPr>
          <p:cNvPr id="2" name="Text Box 5">
            <a:extLst>
              <a:ext uri="{FF2B5EF4-FFF2-40B4-BE49-F238E27FC236}">
                <a16:creationId xmlns:a16="http://schemas.microsoft.com/office/drawing/2014/main" id="{2C4C51D4-DB2F-5E9C-0B7B-B325E9F7155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C381603-E1DC-4401-0047-98ACADA4077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72</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127473" y="1052736"/>
            <a:ext cx="2808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Pct val="125000"/>
              <a:buFont typeface="Wingdings" panose="05000000000000000000" pitchFamily="2" charset="2"/>
              <a:buChar char="Ø"/>
            </a:pPr>
            <a:r>
              <a:rPr lang="zh-CN" altLang="en-US" sz="2200">
                <a:solidFill>
                  <a:schemeClr val="tx1"/>
                </a:solidFill>
                <a:latin typeface="黑体" panose="02010609060101010101" pitchFamily="49" charset="-122"/>
                <a:ea typeface="黑体" panose="02010609060101010101" pitchFamily="49" charset="-122"/>
              </a:rPr>
              <a:t>碳羟基化</a:t>
            </a:r>
          </a:p>
        </p:txBody>
      </p:sp>
      <p:sp>
        <p:nvSpPr>
          <p:cNvPr id="2" name="Text Box 5">
            <a:extLst>
              <a:ext uri="{FF2B5EF4-FFF2-40B4-BE49-F238E27FC236}">
                <a16:creationId xmlns:a16="http://schemas.microsoft.com/office/drawing/2014/main" id="{D54D4702-E639-B9E9-F1DE-A82821AB96A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290C417-618F-4823-3266-08AE2C61945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73</a:t>
            </a:fld>
            <a:endParaRPr lang="en-US" altLang="zh-CN" sz="1800">
              <a:solidFill>
                <a:schemeClr val="tx1"/>
              </a:solidFill>
            </a:endParaRPr>
          </a:p>
        </p:txBody>
      </p:sp>
      <p:sp>
        <p:nvSpPr>
          <p:cNvPr id="11" name="Text Box 4">
            <a:extLst>
              <a:ext uri="{FF2B5EF4-FFF2-40B4-BE49-F238E27FC236}">
                <a16:creationId xmlns:a16="http://schemas.microsoft.com/office/drawing/2014/main" id="{C5EACFF5-F6F2-269A-B6B8-3AA6A4422F3D}"/>
              </a:ext>
            </a:extLst>
          </p:cNvPr>
          <p:cNvSpPr txBox="1">
            <a:spLocks noChangeArrowheads="1"/>
          </p:cNvSpPr>
          <p:nvPr/>
        </p:nvSpPr>
        <p:spPr bwMode="auto">
          <a:xfrm>
            <a:off x="1127473" y="4437112"/>
            <a:ext cx="28082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Pct val="125000"/>
              <a:buFont typeface="Wingdings" panose="05000000000000000000" pitchFamily="2" charset="2"/>
              <a:buChar char="Ø"/>
            </a:pPr>
            <a:r>
              <a:rPr lang="zh-CN" altLang="en-US" sz="2200">
                <a:solidFill>
                  <a:schemeClr val="tx1"/>
                </a:solidFill>
                <a:latin typeface="黑体" panose="02010609060101010101" pitchFamily="49" charset="-122"/>
                <a:ea typeface="黑体" panose="02010609060101010101" pitchFamily="49" charset="-122"/>
              </a:rPr>
              <a:t>氧脱烃</a:t>
            </a:r>
          </a:p>
          <a:p>
            <a:pPr marL="342900" indent="-342900" eaLnBrk="1" hangingPunct="1">
              <a:spcBef>
                <a:spcPct val="0"/>
              </a:spcBef>
              <a:buClr>
                <a:schemeClr val="tx1"/>
              </a:buClr>
              <a:buSzPct val="125000"/>
              <a:buFont typeface="Wingdings" panose="05000000000000000000" pitchFamily="2" charset="2"/>
              <a:buChar char="Ø"/>
            </a:pPr>
            <a:endParaRPr lang="zh-CN" altLang="en-US" sz="2200">
              <a:solidFill>
                <a:schemeClr val="tx1"/>
              </a:solidFill>
              <a:latin typeface="黑体" panose="02010609060101010101" pitchFamily="49" charset="-122"/>
              <a:ea typeface="黑体" panose="02010609060101010101" pitchFamily="49" charset="-122"/>
            </a:endParaRPr>
          </a:p>
        </p:txBody>
      </p:sp>
      <p:grpSp>
        <p:nvGrpSpPr>
          <p:cNvPr id="20" name="组合 19">
            <a:extLst>
              <a:ext uri="{FF2B5EF4-FFF2-40B4-BE49-F238E27FC236}">
                <a16:creationId xmlns:a16="http://schemas.microsoft.com/office/drawing/2014/main" id="{CF8F5DC1-04A3-11A1-0C7A-C129C1D9910D}"/>
              </a:ext>
            </a:extLst>
          </p:cNvPr>
          <p:cNvGrpSpPr/>
          <p:nvPr/>
        </p:nvGrpSpPr>
        <p:grpSpPr>
          <a:xfrm>
            <a:off x="3542236" y="1631932"/>
            <a:ext cx="4386804" cy="397619"/>
            <a:chOff x="4167641" y="2929832"/>
            <a:chExt cx="4386804" cy="397619"/>
          </a:xfrm>
        </p:grpSpPr>
        <p:sp>
          <p:nvSpPr>
            <p:cNvPr id="16" name="文本框 15">
              <a:extLst>
                <a:ext uri="{FF2B5EF4-FFF2-40B4-BE49-F238E27FC236}">
                  <a16:creationId xmlns:a16="http://schemas.microsoft.com/office/drawing/2014/main" id="{974B17BA-6460-FF6B-90EA-A1943B4F9384}"/>
                </a:ext>
              </a:extLst>
            </p:cNvPr>
            <p:cNvSpPr txBox="1"/>
            <p:nvPr/>
          </p:nvSpPr>
          <p:spPr>
            <a:xfrm>
              <a:off x="4167641" y="2929832"/>
              <a:ext cx="160813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3</a:t>
              </a:r>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a:t>
              </a:r>
              <a:r>
                <a:rPr lang="en-US" altLang="zh-CN" baseline="-25000">
                  <a:latin typeface="Times New Roman" panose="02020603050405020304" pitchFamily="18" charset="0"/>
                  <a:cs typeface="Times New Roman" panose="02020603050405020304" pitchFamily="18" charset="0"/>
                </a:rPr>
                <a:t>n</a:t>
              </a:r>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3</a:t>
              </a:r>
              <a:endParaRPr lang="zh-CN" altLang="en-US" baseline="-2500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A6A4BDD-8E1D-CBB0-E5E0-EB0632DE6450}"/>
                </a:ext>
              </a:extLst>
            </p:cNvPr>
            <p:cNvSpPr txBox="1"/>
            <p:nvPr/>
          </p:nvSpPr>
          <p:spPr>
            <a:xfrm>
              <a:off x="5643236" y="2930621"/>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01719C22-1644-6378-0A6C-3EBBC13AFA32}"/>
                </a:ext>
              </a:extLst>
            </p:cNvPr>
            <p:cNvCxnSpPr/>
            <p:nvPr/>
          </p:nvCxnSpPr>
          <p:spPr>
            <a:xfrm>
              <a:off x="6196593" y="3118335"/>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484B99FC-D50D-8190-847E-5958EF2E5B3F}"/>
                </a:ext>
              </a:extLst>
            </p:cNvPr>
            <p:cNvSpPr txBox="1"/>
            <p:nvPr/>
          </p:nvSpPr>
          <p:spPr>
            <a:xfrm>
              <a:off x="6612888" y="2958119"/>
              <a:ext cx="1941557"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3</a:t>
              </a:r>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a:t>
              </a:r>
              <a:r>
                <a:rPr lang="en-US" altLang="zh-CN" baseline="-25000">
                  <a:latin typeface="Times New Roman" panose="02020603050405020304" pitchFamily="18" charset="0"/>
                  <a:cs typeface="Times New Roman" panose="02020603050405020304" pitchFamily="18" charset="0"/>
                </a:rPr>
                <a:t>n</a:t>
              </a:r>
              <a:r>
                <a:rPr lang="en-US" altLang="zh-CN">
                  <a:latin typeface="Times New Roman" panose="02020603050405020304" pitchFamily="18" charset="0"/>
                  <a:cs typeface="Times New Roman" panose="02020603050405020304" pitchFamily="18" charset="0"/>
                </a:rPr>
                <a:t>CH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OH</a:t>
              </a:r>
              <a:endParaRPr lang="zh-CN" altLang="en-US">
                <a:latin typeface="Times New Roman" panose="02020603050405020304" pitchFamily="18" charset="0"/>
                <a:cs typeface="Times New Roman" panose="02020603050405020304" pitchFamily="18" charset="0"/>
              </a:endParaRPr>
            </a:p>
          </p:txBody>
        </p:sp>
      </p:grpSp>
      <p:grpSp>
        <p:nvGrpSpPr>
          <p:cNvPr id="33" name="组合 32">
            <a:extLst>
              <a:ext uri="{FF2B5EF4-FFF2-40B4-BE49-F238E27FC236}">
                <a16:creationId xmlns:a16="http://schemas.microsoft.com/office/drawing/2014/main" id="{8CF244BE-EE8F-6F44-3229-9151840D1869}"/>
              </a:ext>
            </a:extLst>
          </p:cNvPr>
          <p:cNvGrpSpPr/>
          <p:nvPr/>
        </p:nvGrpSpPr>
        <p:grpSpPr>
          <a:xfrm>
            <a:off x="3359696" y="2233686"/>
            <a:ext cx="4533399" cy="537005"/>
            <a:chOff x="3814425" y="2243923"/>
            <a:chExt cx="4533399" cy="537005"/>
          </a:xfrm>
        </p:grpSpPr>
        <p:graphicFrame>
          <p:nvGraphicFramePr>
            <p:cNvPr id="7" name="对象 6">
              <a:extLst>
                <a:ext uri="{FF2B5EF4-FFF2-40B4-BE49-F238E27FC236}">
                  <a16:creationId xmlns:a16="http://schemas.microsoft.com/office/drawing/2014/main" id="{833B0D14-6ADF-16B1-F372-F1C22CF81CE5}"/>
                </a:ext>
              </a:extLst>
            </p:cNvPr>
            <p:cNvGraphicFramePr>
              <a:graphicFrameLocks noChangeAspect="1"/>
            </p:cNvGraphicFramePr>
            <p:nvPr>
              <p:extLst>
                <p:ext uri="{D42A27DB-BD31-4B8C-83A1-F6EECF244321}">
                  <p14:modId xmlns:p14="http://schemas.microsoft.com/office/powerpoint/2010/main" val="2745248652"/>
                </p:ext>
              </p:extLst>
            </p:nvPr>
          </p:nvGraphicFramePr>
          <p:xfrm>
            <a:off x="3814425" y="2243923"/>
            <a:ext cx="1656184" cy="537005"/>
          </p:xfrm>
          <a:graphic>
            <a:graphicData uri="http://schemas.openxmlformats.org/presentationml/2006/ole">
              <mc:AlternateContent xmlns:mc="http://schemas.openxmlformats.org/markup-compatibility/2006">
                <mc:Choice xmlns:v="urn:schemas-microsoft-com:vml" Requires="v">
                  <p:oleObj name="KingDrawXObject" r:id="rId2" imgW="2095450" imgH="679518" progId="KingDrawXObject">
                    <p:embed/>
                  </p:oleObj>
                </mc:Choice>
                <mc:Fallback>
                  <p:oleObj name="KingDrawXObject" r:id="rId2" imgW="2095450" imgH="679518" progId="KingDrawXObject">
                    <p:embed/>
                    <p:pic>
                      <p:nvPicPr>
                        <p:cNvPr id="0" name=""/>
                        <p:cNvPicPr/>
                        <p:nvPr/>
                      </p:nvPicPr>
                      <p:blipFill>
                        <a:blip r:embed="rId3"/>
                        <a:stretch>
                          <a:fillRect/>
                        </a:stretch>
                      </p:blipFill>
                      <p:spPr>
                        <a:xfrm>
                          <a:off x="3814425" y="2243923"/>
                          <a:ext cx="1656184" cy="537005"/>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2E2222F1-1AEA-1A20-3697-4F68F5297FE7}"/>
                </a:ext>
              </a:extLst>
            </p:cNvPr>
            <p:cNvSpPr txBox="1"/>
            <p:nvPr/>
          </p:nvSpPr>
          <p:spPr>
            <a:xfrm>
              <a:off x="5441654" y="2327759"/>
              <a:ext cx="65434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  O</a:t>
              </a:r>
              <a:endParaRPr lang="zh-CN" altLang="en-US">
                <a:latin typeface="Times New Roman" panose="02020603050405020304" pitchFamily="18" charset="0"/>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id="{620BD3CE-6910-53B7-BB88-DDDE17471F6F}"/>
                </a:ext>
              </a:extLst>
            </p:cNvPr>
            <p:cNvGraphicFramePr>
              <a:graphicFrameLocks noChangeAspect="1"/>
            </p:cNvGraphicFramePr>
            <p:nvPr>
              <p:extLst>
                <p:ext uri="{D42A27DB-BD31-4B8C-83A1-F6EECF244321}">
                  <p14:modId xmlns:p14="http://schemas.microsoft.com/office/powerpoint/2010/main" val="1084143917"/>
                </p:ext>
              </p:extLst>
            </p:nvPr>
          </p:nvGraphicFramePr>
          <p:xfrm>
            <a:off x="6511129" y="2254516"/>
            <a:ext cx="1836695" cy="515817"/>
          </p:xfrm>
          <a:graphic>
            <a:graphicData uri="http://schemas.openxmlformats.org/presentationml/2006/ole">
              <mc:AlternateContent xmlns:mc="http://schemas.openxmlformats.org/markup-compatibility/2006">
                <mc:Choice xmlns:v="urn:schemas-microsoft-com:vml" Requires="v">
                  <p:oleObj name="KingDrawXObject" r:id="rId4" imgW="2419493" imgH="679518" progId="KingDrawXObject">
                    <p:embed/>
                  </p:oleObj>
                </mc:Choice>
                <mc:Fallback>
                  <p:oleObj name="KingDrawXObject" r:id="rId4" imgW="2419493" imgH="679518" progId="KingDrawXObject">
                    <p:embed/>
                    <p:pic>
                      <p:nvPicPr>
                        <p:cNvPr id="0" name=""/>
                        <p:cNvPicPr/>
                        <p:nvPr/>
                      </p:nvPicPr>
                      <p:blipFill>
                        <a:blip r:embed="rId5"/>
                        <a:stretch>
                          <a:fillRect/>
                        </a:stretch>
                      </p:blipFill>
                      <p:spPr>
                        <a:xfrm>
                          <a:off x="6511129" y="2254516"/>
                          <a:ext cx="1836695" cy="515817"/>
                        </a:xfrm>
                        <a:prstGeom prst="rect">
                          <a:avLst/>
                        </a:prstGeom>
                      </p:spPr>
                    </p:pic>
                  </p:oleObj>
                </mc:Fallback>
              </mc:AlternateContent>
            </a:graphicData>
          </a:graphic>
        </p:graphicFrame>
        <p:cxnSp>
          <p:nvCxnSpPr>
            <p:cNvPr id="22" name="直接箭头连接符 21">
              <a:extLst>
                <a:ext uri="{FF2B5EF4-FFF2-40B4-BE49-F238E27FC236}">
                  <a16:creationId xmlns:a16="http://schemas.microsoft.com/office/drawing/2014/main" id="{57933954-42BF-76A8-90E7-D4D1AB2BB7DF}"/>
                </a:ext>
              </a:extLst>
            </p:cNvPr>
            <p:cNvCxnSpPr/>
            <p:nvPr/>
          </p:nvCxnSpPr>
          <p:spPr>
            <a:xfrm>
              <a:off x="6042404" y="2514736"/>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2" name="组合 31">
            <a:extLst>
              <a:ext uri="{FF2B5EF4-FFF2-40B4-BE49-F238E27FC236}">
                <a16:creationId xmlns:a16="http://schemas.microsoft.com/office/drawing/2014/main" id="{78DB8803-3C2B-D3A4-89AC-69EED9CB6A81}"/>
              </a:ext>
            </a:extLst>
          </p:cNvPr>
          <p:cNvGrpSpPr/>
          <p:nvPr/>
        </p:nvGrpSpPr>
        <p:grpSpPr>
          <a:xfrm>
            <a:off x="3972894" y="2867253"/>
            <a:ext cx="3525488" cy="633755"/>
            <a:chOff x="3814425" y="2950590"/>
            <a:chExt cx="3525488" cy="633755"/>
          </a:xfrm>
        </p:grpSpPr>
        <p:graphicFrame>
          <p:nvGraphicFramePr>
            <p:cNvPr id="23" name="对象 22">
              <a:extLst>
                <a:ext uri="{FF2B5EF4-FFF2-40B4-BE49-F238E27FC236}">
                  <a16:creationId xmlns:a16="http://schemas.microsoft.com/office/drawing/2014/main" id="{8B9F6D78-4E85-F2CD-1665-06945C8CA0FF}"/>
                </a:ext>
              </a:extLst>
            </p:cNvPr>
            <p:cNvGraphicFramePr>
              <a:graphicFrameLocks noChangeAspect="1"/>
            </p:cNvGraphicFramePr>
            <p:nvPr>
              <p:extLst>
                <p:ext uri="{D42A27DB-BD31-4B8C-83A1-F6EECF244321}">
                  <p14:modId xmlns:p14="http://schemas.microsoft.com/office/powerpoint/2010/main" val="2795749764"/>
                </p:ext>
              </p:extLst>
            </p:nvPr>
          </p:nvGraphicFramePr>
          <p:xfrm>
            <a:off x="3814425" y="3010567"/>
            <a:ext cx="476780" cy="537005"/>
          </p:xfrm>
          <a:graphic>
            <a:graphicData uri="http://schemas.openxmlformats.org/presentationml/2006/ole">
              <mc:AlternateContent xmlns:mc="http://schemas.openxmlformats.org/markup-compatibility/2006">
                <mc:Choice xmlns:v="urn:schemas-microsoft-com:vml" Requires="v">
                  <p:oleObj name="KingDrawXObject" r:id="rId6" imgW="603343" imgH="679518" progId="KingDrawXObject">
                    <p:embed/>
                  </p:oleObj>
                </mc:Choice>
                <mc:Fallback>
                  <p:oleObj name="KingDrawXObject" r:id="rId6" imgW="603343" imgH="679518" progId="KingDrawXObject">
                    <p:embed/>
                    <p:pic>
                      <p:nvPicPr>
                        <p:cNvPr id="0" name=""/>
                        <p:cNvPicPr/>
                        <p:nvPr/>
                      </p:nvPicPr>
                      <p:blipFill>
                        <a:blip r:embed="rId7"/>
                        <a:stretch>
                          <a:fillRect/>
                        </a:stretch>
                      </p:blipFill>
                      <p:spPr>
                        <a:xfrm>
                          <a:off x="3814425" y="3010567"/>
                          <a:ext cx="476780" cy="537005"/>
                        </a:xfrm>
                        <a:prstGeom prst="rect">
                          <a:avLst/>
                        </a:prstGeom>
                      </p:spPr>
                    </p:pic>
                  </p:oleObj>
                </mc:Fallback>
              </mc:AlternateContent>
            </a:graphicData>
          </a:graphic>
        </p:graphicFrame>
        <p:sp>
          <p:nvSpPr>
            <p:cNvPr id="24" name="文本框 23">
              <a:extLst>
                <a:ext uri="{FF2B5EF4-FFF2-40B4-BE49-F238E27FC236}">
                  <a16:creationId xmlns:a16="http://schemas.microsoft.com/office/drawing/2014/main" id="{0B232DA6-172C-7AFD-280D-7E9A2CD8097C}"/>
                </a:ext>
              </a:extLst>
            </p:cNvPr>
            <p:cNvSpPr txBox="1"/>
            <p:nvPr/>
          </p:nvSpPr>
          <p:spPr>
            <a:xfrm>
              <a:off x="4261612" y="3094341"/>
              <a:ext cx="65434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  O</a:t>
              </a:r>
              <a:endParaRPr lang="zh-CN" altLang="en-US">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AEDB97BE-9B5A-B825-602D-AA784E7D109D}"/>
                </a:ext>
              </a:extLst>
            </p:cNvPr>
            <p:cNvCxnSpPr/>
            <p:nvPr/>
          </p:nvCxnSpPr>
          <p:spPr>
            <a:xfrm>
              <a:off x="4915958" y="3309475"/>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6" name="对象 25">
              <a:extLst>
                <a:ext uri="{FF2B5EF4-FFF2-40B4-BE49-F238E27FC236}">
                  <a16:creationId xmlns:a16="http://schemas.microsoft.com/office/drawing/2014/main" id="{F3A7D36C-E52F-E7B1-0CC8-D3365F6F2B17}"/>
                </a:ext>
              </a:extLst>
            </p:cNvPr>
            <p:cNvGraphicFramePr>
              <a:graphicFrameLocks noChangeAspect="1"/>
            </p:cNvGraphicFramePr>
            <p:nvPr>
              <p:extLst>
                <p:ext uri="{D42A27DB-BD31-4B8C-83A1-F6EECF244321}">
                  <p14:modId xmlns:p14="http://schemas.microsoft.com/office/powerpoint/2010/main" val="47191595"/>
                </p:ext>
              </p:extLst>
            </p:nvPr>
          </p:nvGraphicFramePr>
          <p:xfrm>
            <a:off x="5283914" y="3012967"/>
            <a:ext cx="731577" cy="571378"/>
          </p:xfrm>
          <a:graphic>
            <a:graphicData uri="http://schemas.openxmlformats.org/presentationml/2006/ole">
              <mc:AlternateContent xmlns:mc="http://schemas.openxmlformats.org/markup-compatibility/2006">
                <mc:Choice xmlns:v="urn:schemas-microsoft-com:vml" Requires="v">
                  <p:oleObj name="KingDrawXObject" r:id="rId8" imgW="869925" imgH="679518" progId="KingDrawXObject">
                    <p:embed/>
                  </p:oleObj>
                </mc:Choice>
                <mc:Fallback>
                  <p:oleObj name="KingDrawXObject" r:id="rId8" imgW="869925" imgH="679518" progId="KingDrawXObject">
                    <p:embed/>
                    <p:pic>
                      <p:nvPicPr>
                        <p:cNvPr id="0" name=""/>
                        <p:cNvPicPr/>
                        <p:nvPr/>
                      </p:nvPicPr>
                      <p:blipFill>
                        <a:blip r:embed="rId9"/>
                        <a:stretch>
                          <a:fillRect/>
                        </a:stretch>
                      </p:blipFill>
                      <p:spPr>
                        <a:xfrm>
                          <a:off x="5283914" y="3012967"/>
                          <a:ext cx="731577" cy="571378"/>
                        </a:xfrm>
                        <a:prstGeom prst="rect">
                          <a:avLst/>
                        </a:prstGeom>
                      </p:spPr>
                    </p:pic>
                  </p:oleObj>
                </mc:Fallback>
              </mc:AlternateContent>
            </a:graphicData>
          </a:graphic>
        </p:graphicFrame>
        <p:cxnSp>
          <p:nvCxnSpPr>
            <p:cNvPr id="27" name="直接箭头连接符 26">
              <a:extLst>
                <a:ext uri="{FF2B5EF4-FFF2-40B4-BE49-F238E27FC236}">
                  <a16:creationId xmlns:a16="http://schemas.microsoft.com/office/drawing/2014/main" id="{DAED53F1-959B-FFD9-5A3F-77E7C5F391B3}"/>
                </a:ext>
              </a:extLst>
            </p:cNvPr>
            <p:cNvCxnSpPr>
              <a:cxnSpLocks/>
            </p:cNvCxnSpPr>
            <p:nvPr/>
          </p:nvCxnSpPr>
          <p:spPr>
            <a:xfrm>
              <a:off x="6042404" y="3309475"/>
              <a:ext cx="41629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407D85C9-9DA9-4EFE-3250-37E317D095D3}"/>
                </a:ext>
              </a:extLst>
            </p:cNvPr>
            <p:cNvSpPr txBox="1"/>
            <p:nvPr/>
          </p:nvSpPr>
          <p:spPr>
            <a:xfrm>
              <a:off x="5950300" y="2950590"/>
              <a:ext cx="600501" cy="338554"/>
            </a:xfrm>
            <a:prstGeom prst="rect">
              <a:avLst/>
            </a:prstGeom>
            <a:noFill/>
          </p:spPr>
          <p:txBody>
            <a:bodyPr wrap="square">
              <a:spAutoFit/>
            </a:bodyPr>
            <a:lstStyle/>
            <a:p>
              <a:r>
                <a:rPr lang="zh-CN" altLang="en-US" sz="1600">
                  <a:latin typeface="黑体" panose="02010609060101010101" pitchFamily="49" charset="-122"/>
                  <a:ea typeface="黑体" panose="02010609060101010101" pitchFamily="49" charset="-122"/>
                </a:rPr>
                <a:t>重排</a:t>
              </a:r>
              <a:endParaRPr lang="zh-CN" altLang="en-US" sz="1600"/>
            </a:p>
          </p:txBody>
        </p:sp>
        <p:graphicFrame>
          <p:nvGraphicFramePr>
            <p:cNvPr id="30" name="对象 29">
              <a:extLst>
                <a:ext uri="{FF2B5EF4-FFF2-40B4-BE49-F238E27FC236}">
                  <a16:creationId xmlns:a16="http://schemas.microsoft.com/office/drawing/2014/main" id="{1373B1BA-EA44-2B72-DEE3-89A83137162A}"/>
                </a:ext>
              </a:extLst>
            </p:cNvPr>
            <p:cNvGraphicFramePr>
              <a:graphicFrameLocks noChangeAspect="1"/>
            </p:cNvGraphicFramePr>
            <p:nvPr>
              <p:extLst>
                <p:ext uri="{D42A27DB-BD31-4B8C-83A1-F6EECF244321}">
                  <p14:modId xmlns:p14="http://schemas.microsoft.com/office/powerpoint/2010/main" val="2121622855"/>
                </p:ext>
              </p:extLst>
            </p:nvPr>
          </p:nvGraphicFramePr>
          <p:xfrm>
            <a:off x="6517754" y="3040220"/>
            <a:ext cx="822159" cy="523637"/>
          </p:xfrm>
          <a:graphic>
            <a:graphicData uri="http://schemas.openxmlformats.org/presentationml/2006/ole">
              <mc:AlternateContent xmlns:mc="http://schemas.openxmlformats.org/markup-compatibility/2006">
                <mc:Choice xmlns:v="urn:schemas-microsoft-com:vml" Requires="v">
                  <p:oleObj name="KingDrawXObject" r:id="rId10" imgW="1066800" imgH="679518" progId="KingDrawXObject">
                    <p:embed/>
                  </p:oleObj>
                </mc:Choice>
                <mc:Fallback>
                  <p:oleObj name="KingDrawXObject" r:id="rId10" imgW="1066800" imgH="679518" progId="KingDrawXObject">
                    <p:embed/>
                    <p:pic>
                      <p:nvPicPr>
                        <p:cNvPr id="0" name=""/>
                        <p:cNvPicPr/>
                        <p:nvPr/>
                      </p:nvPicPr>
                      <p:blipFill>
                        <a:blip r:embed="rId11"/>
                        <a:stretch>
                          <a:fillRect/>
                        </a:stretch>
                      </p:blipFill>
                      <p:spPr>
                        <a:xfrm>
                          <a:off x="6517754" y="3040220"/>
                          <a:ext cx="822159" cy="523637"/>
                        </a:xfrm>
                        <a:prstGeom prst="rect">
                          <a:avLst/>
                        </a:prstGeom>
                      </p:spPr>
                    </p:pic>
                  </p:oleObj>
                </mc:Fallback>
              </mc:AlternateContent>
            </a:graphicData>
          </a:graphic>
        </p:graphicFrame>
      </p:grpSp>
      <p:grpSp>
        <p:nvGrpSpPr>
          <p:cNvPr id="38" name="组合 37">
            <a:extLst>
              <a:ext uri="{FF2B5EF4-FFF2-40B4-BE49-F238E27FC236}">
                <a16:creationId xmlns:a16="http://schemas.microsoft.com/office/drawing/2014/main" id="{7F1219A7-D94B-FE80-E1B3-F192CAEF1DBF}"/>
              </a:ext>
            </a:extLst>
          </p:cNvPr>
          <p:cNvGrpSpPr/>
          <p:nvPr/>
        </p:nvGrpSpPr>
        <p:grpSpPr>
          <a:xfrm>
            <a:off x="3355940" y="3603563"/>
            <a:ext cx="4540260" cy="473509"/>
            <a:chOff x="3355940" y="3603563"/>
            <a:chExt cx="4540260" cy="473509"/>
          </a:xfrm>
        </p:grpSpPr>
        <p:graphicFrame>
          <p:nvGraphicFramePr>
            <p:cNvPr id="34" name="对象 33">
              <a:extLst>
                <a:ext uri="{FF2B5EF4-FFF2-40B4-BE49-F238E27FC236}">
                  <a16:creationId xmlns:a16="http://schemas.microsoft.com/office/drawing/2014/main" id="{D5672DFB-6EE8-74BE-AA80-30E939B4B1C9}"/>
                </a:ext>
              </a:extLst>
            </p:cNvPr>
            <p:cNvGraphicFramePr>
              <a:graphicFrameLocks noChangeAspect="1"/>
            </p:cNvGraphicFramePr>
            <p:nvPr>
              <p:extLst>
                <p:ext uri="{D42A27DB-BD31-4B8C-83A1-F6EECF244321}">
                  <p14:modId xmlns:p14="http://schemas.microsoft.com/office/powerpoint/2010/main" val="531159882"/>
                </p:ext>
              </p:extLst>
            </p:nvPr>
          </p:nvGraphicFramePr>
          <p:xfrm>
            <a:off x="3355940" y="3605544"/>
            <a:ext cx="1656185" cy="457377"/>
          </p:xfrm>
          <a:graphic>
            <a:graphicData uri="http://schemas.openxmlformats.org/presentationml/2006/ole">
              <mc:AlternateContent xmlns:mc="http://schemas.openxmlformats.org/markup-compatibility/2006">
                <mc:Choice xmlns:v="urn:schemas-microsoft-com:vml" Requires="v">
                  <p:oleObj name="KingDrawXObject" r:id="rId12" imgW="2184467" imgH="603385" progId="KingDrawXObject">
                    <p:embed/>
                  </p:oleObj>
                </mc:Choice>
                <mc:Fallback>
                  <p:oleObj name="KingDrawXObject" r:id="rId12" imgW="2184467" imgH="603385" progId="KingDrawXObject">
                    <p:embed/>
                    <p:pic>
                      <p:nvPicPr>
                        <p:cNvPr id="0" name=""/>
                        <p:cNvPicPr/>
                        <p:nvPr/>
                      </p:nvPicPr>
                      <p:blipFill>
                        <a:blip r:embed="rId13"/>
                        <a:stretch>
                          <a:fillRect/>
                        </a:stretch>
                      </p:blipFill>
                      <p:spPr>
                        <a:xfrm>
                          <a:off x="3355940" y="3605544"/>
                          <a:ext cx="1656185" cy="457377"/>
                        </a:xfrm>
                        <a:prstGeom prst="rect">
                          <a:avLst/>
                        </a:prstGeom>
                      </p:spPr>
                    </p:pic>
                  </p:oleObj>
                </mc:Fallback>
              </mc:AlternateContent>
            </a:graphicData>
          </a:graphic>
        </p:graphicFrame>
        <p:sp>
          <p:nvSpPr>
            <p:cNvPr id="35" name="文本框 34">
              <a:extLst>
                <a:ext uri="{FF2B5EF4-FFF2-40B4-BE49-F238E27FC236}">
                  <a16:creationId xmlns:a16="http://schemas.microsoft.com/office/drawing/2014/main" id="{C07018E6-2668-076C-7789-D8D2D3B95102}"/>
                </a:ext>
              </a:extLst>
            </p:cNvPr>
            <p:cNvSpPr txBox="1"/>
            <p:nvPr/>
          </p:nvSpPr>
          <p:spPr>
            <a:xfrm>
              <a:off x="4922469" y="3648140"/>
              <a:ext cx="65434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  O</a:t>
              </a:r>
              <a:endParaRPr lang="zh-CN" altLang="en-US">
                <a:latin typeface="Times New Roman" panose="02020603050405020304" pitchFamily="18" charset="0"/>
                <a:cs typeface="Times New Roman" panose="02020603050405020304" pitchFamily="18" charset="0"/>
              </a:endParaRPr>
            </a:p>
          </p:txBody>
        </p:sp>
        <p:cxnSp>
          <p:nvCxnSpPr>
            <p:cNvPr id="36" name="直接箭头连接符 35">
              <a:extLst>
                <a:ext uri="{FF2B5EF4-FFF2-40B4-BE49-F238E27FC236}">
                  <a16:creationId xmlns:a16="http://schemas.microsoft.com/office/drawing/2014/main" id="{43BC8B68-B4AE-0508-4EFC-86FACADB3CFD}"/>
                </a:ext>
              </a:extLst>
            </p:cNvPr>
            <p:cNvCxnSpPr/>
            <p:nvPr/>
          </p:nvCxnSpPr>
          <p:spPr>
            <a:xfrm>
              <a:off x="5584369" y="3847911"/>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37" name="对象 36">
              <a:extLst>
                <a:ext uri="{FF2B5EF4-FFF2-40B4-BE49-F238E27FC236}">
                  <a16:creationId xmlns:a16="http://schemas.microsoft.com/office/drawing/2014/main" id="{FEEDE839-40AB-94DF-44B0-ADDDD7403172}"/>
                </a:ext>
              </a:extLst>
            </p:cNvPr>
            <p:cNvGraphicFramePr>
              <a:graphicFrameLocks noChangeAspect="1"/>
            </p:cNvGraphicFramePr>
            <p:nvPr>
              <p:extLst>
                <p:ext uri="{D42A27DB-BD31-4B8C-83A1-F6EECF244321}">
                  <p14:modId xmlns:p14="http://schemas.microsoft.com/office/powerpoint/2010/main" val="3333137494"/>
                </p:ext>
              </p:extLst>
            </p:nvPr>
          </p:nvGraphicFramePr>
          <p:xfrm>
            <a:off x="6061972" y="3603563"/>
            <a:ext cx="1834228" cy="473509"/>
          </p:xfrm>
          <a:graphic>
            <a:graphicData uri="http://schemas.openxmlformats.org/presentationml/2006/ole">
              <mc:AlternateContent xmlns:mc="http://schemas.openxmlformats.org/markup-compatibility/2006">
                <mc:Choice xmlns:v="urn:schemas-microsoft-com:vml" Requires="v">
                  <p:oleObj name="KingDrawXObject" r:id="rId14" imgW="2336598" imgH="603385" progId="KingDrawXObject">
                    <p:embed/>
                  </p:oleObj>
                </mc:Choice>
                <mc:Fallback>
                  <p:oleObj name="KingDrawXObject" r:id="rId14" imgW="2336598" imgH="603385" progId="KingDrawXObject">
                    <p:embed/>
                    <p:pic>
                      <p:nvPicPr>
                        <p:cNvPr id="0" name=""/>
                        <p:cNvPicPr/>
                        <p:nvPr/>
                      </p:nvPicPr>
                      <p:blipFill>
                        <a:blip r:embed="rId15"/>
                        <a:stretch>
                          <a:fillRect/>
                        </a:stretch>
                      </p:blipFill>
                      <p:spPr>
                        <a:xfrm>
                          <a:off x="6061972" y="3603563"/>
                          <a:ext cx="1834228" cy="473509"/>
                        </a:xfrm>
                        <a:prstGeom prst="rect">
                          <a:avLst/>
                        </a:prstGeom>
                      </p:spPr>
                    </p:pic>
                  </p:oleObj>
                </mc:Fallback>
              </mc:AlternateContent>
            </a:graphicData>
          </a:graphic>
        </p:graphicFrame>
      </p:grpSp>
      <p:grpSp>
        <p:nvGrpSpPr>
          <p:cNvPr id="50" name="组合 49">
            <a:extLst>
              <a:ext uri="{FF2B5EF4-FFF2-40B4-BE49-F238E27FC236}">
                <a16:creationId xmlns:a16="http://schemas.microsoft.com/office/drawing/2014/main" id="{78C4C493-6AB9-20D7-7670-34FA5AF3CB16}"/>
              </a:ext>
            </a:extLst>
          </p:cNvPr>
          <p:cNvGrpSpPr/>
          <p:nvPr/>
        </p:nvGrpSpPr>
        <p:grpSpPr>
          <a:xfrm>
            <a:off x="3553328" y="4882017"/>
            <a:ext cx="4365980" cy="1110423"/>
            <a:chOff x="3553328" y="4882017"/>
            <a:chExt cx="4365980" cy="1110423"/>
          </a:xfrm>
        </p:grpSpPr>
        <p:grpSp>
          <p:nvGrpSpPr>
            <p:cNvPr id="44" name="组合 43">
              <a:extLst>
                <a:ext uri="{FF2B5EF4-FFF2-40B4-BE49-F238E27FC236}">
                  <a16:creationId xmlns:a16="http://schemas.microsoft.com/office/drawing/2014/main" id="{4309EB85-7792-3DE9-AA46-2D8723A64330}"/>
                </a:ext>
              </a:extLst>
            </p:cNvPr>
            <p:cNvGrpSpPr/>
            <p:nvPr/>
          </p:nvGrpSpPr>
          <p:grpSpPr>
            <a:xfrm>
              <a:off x="3553328" y="4882017"/>
              <a:ext cx="4035719" cy="392116"/>
              <a:chOff x="3529411" y="4889460"/>
              <a:chExt cx="4035719" cy="392116"/>
            </a:xfrm>
          </p:grpSpPr>
          <p:sp>
            <p:nvSpPr>
              <p:cNvPr id="40" name="文本框 39">
                <a:extLst>
                  <a:ext uri="{FF2B5EF4-FFF2-40B4-BE49-F238E27FC236}">
                    <a16:creationId xmlns:a16="http://schemas.microsoft.com/office/drawing/2014/main" id="{AC5C5240-983B-C635-0FA1-E56145E067B2}"/>
                  </a:ext>
                </a:extLst>
              </p:cNvPr>
              <p:cNvSpPr txBox="1"/>
              <p:nvPr/>
            </p:nvSpPr>
            <p:spPr>
              <a:xfrm>
                <a:off x="3529411" y="4912244"/>
                <a:ext cx="163378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R — O — CH</a:t>
                </a:r>
                <a:r>
                  <a:rPr lang="en-US" altLang="zh-CN" baseline="-25000">
                    <a:latin typeface="Times New Roman" panose="02020603050405020304" pitchFamily="18" charset="0"/>
                    <a:cs typeface="Times New Roman" panose="02020603050405020304" pitchFamily="18" charset="0"/>
                  </a:rPr>
                  <a:t>3</a:t>
                </a:r>
                <a:endParaRPr lang="zh-CN" altLang="en-US" baseline="-2500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A555B189-DF2B-0CBC-43CD-FC93F95FD694}"/>
                  </a:ext>
                </a:extLst>
              </p:cNvPr>
              <p:cNvSpPr txBox="1"/>
              <p:nvPr/>
            </p:nvSpPr>
            <p:spPr>
              <a:xfrm>
                <a:off x="5017172" y="4911248"/>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42" name="直接箭头连接符 41">
                <a:extLst>
                  <a:ext uri="{FF2B5EF4-FFF2-40B4-BE49-F238E27FC236}">
                    <a16:creationId xmlns:a16="http://schemas.microsoft.com/office/drawing/2014/main" id="{09140AD5-6C8B-9D7A-BA5B-C132EF89CB9D}"/>
                  </a:ext>
                </a:extLst>
              </p:cNvPr>
              <p:cNvCxnSpPr/>
              <p:nvPr/>
            </p:nvCxnSpPr>
            <p:spPr>
              <a:xfrm>
                <a:off x="5570529" y="5098962"/>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文本框 42">
                <a:extLst>
                  <a:ext uri="{FF2B5EF4-FFF2-40B4-BE49-F238E27FC236}">
                    <a16:creationId xmlns:a16="http://schemas.microsoft.com/office/drawing/2014/main" id="{B580B1D7-AB21-7381-329B-11AED439992F}"/>
                  </a:ext>
                </a:extLst>
              </p:cNvPr>
              <p:cNvSpPr txBox="1"/>
              <p:nvPr/>
            </p:nvSpPr>
            <p:spPr>
              <a:xfrm>
                <a:off x="5878450" y="4889460"/>
                <a:ext cx="1686680"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ROH  +  HCHO</a:t>
                </a:r>
                <a:endParaRPr lang="zh-CN" altLang="en-US">
                  <a:latin typeface="Times New Roman" panose="02020603050405020304" pitchFamily="18" charset="0"/>
                  <a:cs typeface="Times New Roman" panose="02020603050405020304" pitchFamily="18" charset="0"/>
                </a:endParaRPr>
              </a:p>
            </p:txBody>
          </p:sp>
        </p:grpSp>
        <p:graphicFrame>
          <p:nvGraphicFramePr>
            <p:cNvPr id="45" name="对象 44">
              <a:extLst>
                <a:ext uri="{FF2B5EF4-FFF2-40B4-BE49-F238E27FC236}">
                  <a16:creationId xmlns:a16="http://schemas.microsoft.com/office/drawing/2014/main" id="{6D1A6B74-2821-BB8F-0712-B96D4215957B}"/>
                </a:ext>
              </a:extLst>
            </p:cNvPr>
            <p:cNvGraphicFramePr>
              <a:graphicFrameLocks noChangeAspect="1"/>
            </p:cNvGraphicFramePr>
            <p:nvPr>
              <p:extLst>
                <p:ext uri="{D42A27DB-BD31-4B8C-83A1-F6EECF244321}">
                  <p14:modId xmlns:p14="http://schemas.microsoft.com/office/powerpoint/2010/main" val="1158835562"/>
                </p:ext>
              </p:extLst>
            </p:nvPr>
          </p:nvGraphicFramePr>
          <p:xfrm>
            <a:off x="3854888" y="5431048"/>
            <a:ext cx="1162611" cy="505689"/>
          </p:xfrm>
          <a:graphic>
            <a:graphicData uri="http://schemas.openxmlformats.org/presentationml/2006/ole">
              <mc:AlternateContent xmlns:mc="http://schemas.openxmlformats.org/markup-compatibility/2006">
                <mc:Choice xmlns:v="urn:schemas-microsoft-com:vml" Requires="v">
                  <p:oleObj name="KingDrawXObject" r:id="rId16" imgW="1562285" imgH="679518" progId="KingDrawXObject">
                    <p:embed/>
                  </p:oleObj>
                </mc:Choice>
                <mc:Fallback>
                  <p:oleObj name="KingDrawXObject" r:id="rId16" imgW="1562285" imgH="679518" progId="KingDrawXObject">
                    <p:embed/>
                    <p:pic>
                      <p:nvPicPr>
                        <p:cNvPr id="0" name=""/>
                        <p:cNvPicPr/>
                        <p:nvPr/>
                      </p:nvPicPr>
                      <p:blipFill>
                        <a:blip r:embed="rId17"/>
                        <a:stretch>
                          <a:fillRect/>
                        </a:stretch>
                      </p:blipFill>
                      <p:spPr>
                        <a:xfrm>
                          <a:off x="3854888" y="5431048"/>
                          <a:ext cx="1162611" cy="505689"/>
                        </a:xfrm>
                        <a:prstGeom prst="rect">
                          <a:avLst/>
                        </a:prstGeom>
                      </p:spPr>
                    </p:pic>
                  </p:oleObj>
                </mc:Fallback>
              </mc:AlternateContent>
            </a:graphicData>
          </a:graphic>
        </p:graphicFrame>
        <p:sp>
          <p:nvSpPr>
            <p:cNvPr id="46" name="文本框 45">
              <a:extLst>
                <a:ext uri="{FF2B5EF4-FFF2-40B4-BE49-F238E27FC236}">
                  <a16:creationId xmlns:a16="http://schemas.microsoft.com/office/drawing/2014/main" id="{A51898AD-CD38-4EB8-CE59-C1C80C864CC5}"/>
                </a:ext>
              </a:extLst>
            </p:cNvPr>
            <p:cNvSpPr txBox="1"/>
            <p:nvPr/>
          </p:nvSpPr>
          <p:spPr>
            <a:xfrm>
              <a:off x="5012125" y="5482639"/>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47" name="直接箭头连接符 46">
              <a:extLst>
                <a:ext uri="{FF2B5EF4-FFF2-40B4-BE49-F238E27FC236}">
                  <a16:creationId xmlns:a16="http://schemas.microsoft.com/office/drawing/2014/main" id="{A3469DA4-D78A-B0CD-5BB1-D28F8BB58E4D}"/>
                </a:ext>
              </a:extLst>
            </p:cNvPr>
            <p:cNvCxnSpPr/>
            <p:nvPr/>
          </p:nvCxnSpPr>
          <p:spPr>
            <a:xfrm>
              <a:off x="5594446" y="5683892"/>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48" name="对象 47">
              <a:extLst>
                <a:ext uri="{FF2B5EF4-FFF2-40B4-BE49-F238E27FC236}">
                  <a16:creationId xmlns:a16="http://schemas.microsoft.com/office/drawing/2014/main" id="{6CF20354-2D10-BDFC-A614-3909F13D37A0}"/>
                </a:ext>
              </a:extLst>
            </p:cNvPr>
            <p:cNvGraphicFramePr>
              <a:graphicFrameLocks noChangeAspect="1"/>
            </p:cNvGraphicFramePr>
            <p:nvPr>
              <p:extLst>
                <p:ext uri="{D42A27DB-BD31-4B8C-83A1-F6EECF244321}">
                  <p14:modId xmlns:p14="http://schemas.microsoft.com/office/powerpoint/2010/main" val="2467281323"/>
                </p:ext>
              </p:extLst>
            </p:nvPr>
          </p:nvGraphicFramePr>
          <p:xfrm>
            <a:off x="5996363" y="5458081"/>
            <a:ext cx="838994" cy="534359"/>
          </p:xfrm>
          <a:graphic>
            <a:graphicData uri="http://schemas.openxmlformats.org/presentationml/2006/ole">
              <mc:AlternateContent xmlns:mc="http://schemas.openxmlformats.org/markup-compatibility/2006">
                <mc:Choice xmlns:v="urn:schemas-microsoft-com:vml" Requires="v">
                  <p:oleObj name="KingDrawXObject" r:id="rId18" imgW="1066800" imgH="679518" progId="KingDrawXObject">
                    <p:embed/>
                  </p:oleObj>
                </mc:Choice>
                <mc:Fallback>
                  <p:oleObj name="KingDrawXObject" r:id="rId18" imgW="1066800" imgH="679518" progId="KingDrawXObject">
                    <p:embed/>
                    <p:pic>
                      <p:nvPicPr>
                        <p:cNvPr id="0" name=""/>
                        <p:cNvPicPr/>
                        <p:nvPr/>
                      </p:nvPicPr>
                      <p:blipFill>
                        <a:blip r:embed="rId11"/>
                        <a:stretch>
                          <a:fillRect/>
                        </a:stretch>
                      </p:blipFill>
                      <p:spPr>
                        <a:xfrm>
                          <a:off x="5996363" y="5458081"/>
                          <a:ext cx="838994" cy="534359"/>
                        </a:xfrm>
                        <a:prstGeom prst="rect">
                          <a:avLst/>
                        </a:prstGeom>
                      </p:spPr>
                    </p:pic>
                  </p:oleObj>
                </mc:Fallback>
              </mc:AlternateContent>
            </a:graphicData>
          </a:graphic>
        </p:graphicFrame>
        <p:sp>
          <p:nvSpPr>
            <p:cNvPr id="49" name="文本框 48">
              <a:extLst>
                <a:ext uri="{FF2B5EF4-FFF2-40B4-BE49-F238E27FC236}">
                  <a16:creationId xmlns:a16="http://schemas.microsoft.com/office/drawing/2014/main" id="{BD239A1D-1DEF-6B02-55E2-A618546E12ED}"/>
                </a:ext>
              </a:extLst>
            </p:cNvPr>
            <p:cNvSpPr txBox="1"/>
            <p:nvPr/>
          </p:nvSpPr>
          <p:spPr>
            <a:xfrm>
              <a:off x="6835357" y="5462867"/>
              <a:ext cx="108395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HCHO</a:t>
              </a:r>
              <a:endParaRPr lang="zh-CN" altLang="en-US">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36"/>
          <p:cNvSpPr txBox="1">
            <a:spLocks noChangeArrowheads="1"/>
          </p:cNvSpPr>
          <p:nvPr/>
        </p:nvSpPr>
        <p:spPr bwMode="auto">
          <a:xfrm>
            <a:off x="2424114" y="1268413"/>
            <a:ext cx="4103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endParaRPr lang="zh-CN" altLang="en-US" sz="2400">
              <a:solidFill>
                <a:schemeClr val="tx1"/>
              </a:solidFill>
              <a:latin typeface="Times New Roman" panose="02020603050405020304" pitchFamily="18" charset="0"/>
            </a:endParaRPr>
          </a:p>
        </p:txBody>
      </p:sp>
      <p:sp>
        <p:nvSpPr>
          <p:cNvPr id="3" name="Text Box 5">
            <a:extLst>
              <a:ext uri="{FF2B5EF4-FFF2-40B4-BE49-F238E27FC236}">
                <a16:creationId xmlns:a16="http://schemas.microsoft.com/office/drawing/2014/main" id="{FBE6A049-0C76-43BD-56A1-3772C6FD138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4" name="Rectangle 15">
            <a:extLst>
              <a:ext uri="{FF2B5EF4-FFF2-40B4-BE49-F238E27FC236}">
                <a16:creationId xmlns:a16="http://schemas.microsoft.com/office/drawing/2014/main" id="{DECDB073-4B1B-9191-1BE7-C445461499F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74</a:t>
            </a:fld>
            <a:endParaRPr lang="en-US" altLang="zh-CN" sz="1800">
              <a:solidFill>
                <a:schemeClr val="tx1"/>
              </a:solidFill>
            </a:endParaRPr>
          </a:p>
        </p:txBody>
      </p:sp>
      <p:sp>
        <p:nvSpPr>
          <p:cNvPr id="5" name="Text Box 4">
            <a:extLst>
              <a:ext uri="{FF2B5EF4-FFF2-40B4-BE49-F238E27FC236}">
                <a16:creationId xmlns:a16="http://schemas.microsoft.com/office/drawing/2014/main" id="{8595C422-F331-123C-DAD0-A3AD8CF087C0}"/>
              </a:ext>
            </a:extLst>
          </p:cNvPr>
          <p:cNvSpPr txBox="1">
            <a:spLocks noChangeArrowheads="1"/>
          </p:cNvSpPr>
          <p:nvPr/>
        </p:nvSpPr>
        <p:spPr bwMode="auto">
          <a:xfrm>
            <a:off x="1127473" y="1052736"/>
            <a:ext cx="38163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Pct val="125000"/>
              <a:buFont typeface="Wingdings" panose="05000000000000000000" pitchFamily="2" charset="2"/>
              <a:buChar char="Ø"/>
            </a:pPr>
            <a:r>
              <a:rPr lang="zh-CN" altLang="en-US" sz="2200">
                <a:solidFill>
                  <a:schemeClr val="tx1"/>
                </a:solidFill>
                <a:latin typeface="黑体" panose="02010609060101010101" pitchFamily="49" charset="-122"/>
                <a:ea typeface="黑体" panose="02010609060101010101" pitchFamily="49" charset="-122"/>
              </a:rPr>
              <a:t>硫脱烃、硫 </a:t>
            </a:r>
            <a:r>
              <a:rPr lang="en-US" altLang="zh-CN" sz="2200">
                <a:solidFill>
                  <a:schemeClr val="tx1"/>
                </a:solidFill>
                <a:latin typeface="黑体" panose="02010609060101010101" pitchFamily="49" charset="-122"/>
                <a:ea typeface="黑体" panose="02010609060101010101" pitchFamily="49" charset="-122"/>
              </a:rPr>
              <a:t>- </a:t>
            </a:r>
            <a:r>
              <a:rPr lang="zh-CN" altLang="en-US" sz="2200">
                <a:solidFill>
                  <a:schemeClr val="tx1"/>
                </a:solidFill>
                <a:latin typeface="黑体" panose="02010609060101010101" pitchFamily="49" charset="-122"/>
                <a:ea typeface="黑体" panose="02010609060101010101" pitchFamily="49" charset="-122"/>
              </a:rPr>
              <a:t>氧化及脱硫</a:t>
            </a:r>
          </a:p>
        </p:txBody>
      </p:sp>
      <p:sp>
        <p:nvSpPr>
          <p:cNvPr id="9" name="文本框 8">
            <a:extLst>
              <a:ext uri="{FF2B5EF4-FFF2-40B4-BE49-F238E27FC236}">
                <a16:creationId xmlns:a16="http://schemas.microsoft.com/office/drawing/2014/main" id="{9973C38A-2644-21E0-C412-9D9D858048E7}"/>
              </a:ext>
            </a:extLst>
          </p:cNvPr>
          <p:cNvSpPr txBox="1"/>
          <p:nvPr/>
        </p:nvSpPr>
        <p:spPr>
          <a:xfrm>
            <a:off x="3860404" y="3060902"/>
            <a:ext cx="1415772" cy="338554"/>
          </a:xfrm>
          <a:prstGeom prst="rect">
            <a:avLst/>
          </a:prstGeom>
          <a:solidFill>
            <a:schemeClr val="bg1"/>
          </a:solidFill>
        </p:spPr>
        <p:txBody>
          <a:bodyPr wrap="none" rtlCol="0">
            <a:spAutoFit/>
          </a:bodyPr>
          <a:lstStyle/>
          <a:p>
            <a:r>
              <a:rPr lang="en-US" altLang="zh-CN" sz="1600">
                <a:latin typeface="黑体" panose="02010609060101010101" pitchFamily="49" charset="-122"/>
                <a:ea typeface="黑体" panose="02010609060101010101" pitchFamily="49" charset="-122"/>
              </a:rPr>
              <a:t>6-</a:t>
            </a:r>
            <a:r>
              <a:rPr lang="zh-CN" altLang="en-US" sz="1600">
                <a:latin typeface="黑体" panose="02010609060101010101" pitchFamily="49" charset="-122"/>
                <a:ea typeface="黑体" panose="02010609060101010101" pitchFamily="49" charset="-122"/>
              </a:rPr>
              <a:t>甲巯基嘌呤</a:t>
            </a:r>
          </a:p>
        </p:txBody>
      </p:sp>
      <p:sp>
        <p:nvSpPr>
          <p:cNvPr id="10" name="文本框 9">
            <a:extLst>
              <a:ext uri="{FF2B5EF4-FFF2-40B4-BE49-F238E27FC236}">
                <a16:creationId xmlns:a16="http://schemas.microsoft.com/office/drawing/2014/main" id="{058A5FA1-89F4-55EF-C3A2-63312E1874A7}"/>
              </a:ext>
            </a:extLst>
          </p:cNvPr>
          <p:cNvSpPr txBox="1"/>
          <p:nvPr/>
        </p:nvSpPr>
        <p:spPr>
          <a:xfrm>
            <a:off x="5803101" y="3057231"/>
            <a:ext cx="1210588" cy="338554"/>
          </a:xfrm>
          <a:prstGeom prst="rect">
            <a:avLst/>
          </a:prstGeom>
          <a:solidFill>
            <a:schemeClr val="bg1"/>
          </a:solidFill>
          <a:ln>
            <a:noFill/>
          </a:ln>
        </p:spPr>
        <p:txBody>
          <a:bodyPr wrap="none" rtlCol="0">
            <a:spAutoFit/>
          </a:bodyPr>
          <a:lstStyle/>
          <a:p>
            <a:r>
              <a:rPr lang="en-US" altLang="zh-CN" sz="1600">
                <a:latin typeface="黑体" panose="02010609060101010101" pitchFamily="49" charset="-122"/>
                <a:ea typeface="黑体" panose="02010609060101010101" pitchFamily="49" charset="-122"/>
              </a:rPr>
              <a:t>6-</a:t>
            </a:r>
            <a:r>
              <a:rPr lang="zh-CN" altLang="en-US" sz="1600">
                <a:latin typeface="黑体" panose="02010609060101010101" pitchFamily="49" charset="-122"/>
                <a:ea typeface="黑体" panose="02010609060101010101" pitchFamily="49" charset="-122"/>
              </a:rPr>
              <a:t>巯基嘌呤</a:t>
            </a:r>
          </a:p>
        </p:txBody>
      </p:sp>
      <p:sp>
        <p:nvSpPr>
          <p:cNvPr id="11" name="文本框 10">
            <a:extLst>
              <a:ext uri="{FF2B5EF4-FFF2-40B4-BE49-F238E27FC236}">
                <a16:creationId xmlns:a16="http://schemas.microsoft.com/office/drawing/2014/main" id="{7AA2216D-4673-6DD6-8522-901584AD0777}"/>
              </a:ext>
            </a:extLst>
          </p:cNvPr>
          <p:cNvSpPr txBox="1"/>
          <p:nvPr/>
        </p:nvSpPr>
        <p:spPr>
          <a:xfrm>
            <a:off x="3675738" y="5777887"/>
            <a:ext cx="800219" cy="338554"/>
          </a:xfrm>
          <a:prstGeom prst="rect">
            <a:avLst/>
          </a:prstGeom>
          <a:solidFill>
            <a:schemeClr val="bg1"/>
          </a:solidFill>
        </p:spPr>
        <p:txBody>
          <a:bodyPr wrap="none" rtlCol="0">
            <a:spAutoFit/>
          </a:bodyPr>
          <a:lstStyle/>
          <a:p>
            <a:r>
              <a:rPr lang="zh-CN" altLang="en-US" sz="1600">
                <a:latin typeface="黑体" panose="02010609060101010101" pitchFamily="49" charset="-122"/>
                <a:ea typeface="黑体" panose="02010609060101010101" pitchFamily="49" charset="-122"/>
              </a:rPr>
              <a:t>对硫磷</a:t>
            </a:r>
          </a:p>
        </p:txBody>
      </p:sp>
      <p:sp>
        <p:nvSpPr>
          <p:cNvPr id="12" name="文本框 11">
            <a:extLst>
              <a:ext uri="{FF2B5EF4-FFF2-40B4-BE49-F238E27FC236}">
                <a16:creationId xmlns:a16="http://schemas.microsoft.com/office/drawing/2014/main" id="{CE2972D2-CCED-8DB5-AD8E-96E6E5EB03CA}"/>
              </a:ext>
            </a:extLst>
          </p:cNvPr>
          <p:cNvSpPr txBox="1"/>
          <p:nvPr/>
        </p:nvSpPr>
        <p:spPr>
          <a:xfrm>
            <a:off x="6781323" y="5777887"/>
            <a:ext cx="800219" cy="338554"/>
          </a:xfrm>
          <a:prstGeom prst="rect">
            <a:avLst/>
          </a:prstGeom>
          <a:solidFill>
            <a:schemeClr val="bg1"/>
          </a:solidFill>
        </p:spPr>
        <p:txBody>
          <a:bodyPr wrap="none" rtlCol="0">
            <a:spAutoFit/>
          </a:bodyPr>
          <a:lstStyle/>
          <a:p>
            <a:r>
              <a:rPr lang="zh-CN" altLang="en-US" sz="1600">
                <a:latin typeface="黑体" panose="02010609060101010101" pitchFamily="49" charset="-122"/>
                <a:ea typeface="黑体" panose="02010609060101010101" pitchFamily="49" charset="-122"/>
              </a:rPr>
              <a:t>对氧磷</a:t>
            </a:r>
          </a:p>
        </p:txBody>
      </p:sp>
      <p:sp>
        <p:nvSpPr>
          <p:cNvPr id="2" name="文本框 1">
            <a:extLst>
              <a:ext uri="{FF2B5EF4-FFF2-40B4-BE49-F238E27FC236}">
                <a16:creationId xmlns:a16="http://schemas.microsoft.com/office/drawing/2014/main" id="{04EC9E4C-7553-D1F6-6325-81425EA14A68}"/>
              </a:ext>
            </a:extLst>
          </p:cNvPr>
          <p:cNvSpPr txBox="1"/>
          <p:nvPr/>
        </p:nvSpPr>
        <p:spPr>
          <a:xfrm>
            <a:off x="3550062" y="1778493"/>
            <a:ext cx="155683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R — S — CH</a:t>
            </a:r>
            <a:r>
              <a:rPr lang="en-US" altLang="zh-CN" baseline="-25000">
                <a:latin typeface="Times New Roman" panose="02020603050405020304" pitchFamily="18" charset="0"/>
                <a:cs typeface="Times New Roman" panose="02020603050405020304" pitchFamily="18" charset="0"/>
              </a:rPr>
              <a:t>3</a:t>
            </a:r>
            <a:endParaRPr lang="zh-CN" altLang="en-US" baseline="-2500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BA54EBC-BDB8-D5F7-595B-FB93A7A3C47D}"/>
              </a:ext>
            </a:extLst>
          </p:cNvPr>
          <p:cNvSpPr txBox="1"/>
          <p:nvPr/>
        </p:nvSpPr>
        <p:spPr>
          <a:xfrm>
            <a:off x="5015880" y="1782224"/>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7" name="直接箭头连接符 6">
            <a:extLst>
              <a:ext uri="{FF2B5EF4-FFF2-40B4-BE49-F238E27FC236}">
                <a16:creationId xmlns:a16="http://schemas.microsoft.com/office/drawing/2014/main" id="{B585C365-0D22-6FD6-56C4-9A171D510ED1}"/>
              </a:ext>
            </a:extLst>
          </p:cNvPr>
          <p:cNvCxnSpPr/>
          <p:nvPr/>
        </p:nvCxnSpPr>
        <p:spPr>
          <a:xfrm>
            <a:off x="5569237" y="1969938"/>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BB89A3EC-C785-5ED1-BBF5-FD69C3DF815F}"/>
              </a:ext>
            </a:extLst>
          </p:cNvPr>
          <p:cNvSpPr txBox="1"/>
          <p:nvPr/>
        </p:nvSpPr>
        <p:spPr>
          <a:xfrm>
            <a:off x="5919437" y="1753367"/>
            <a:ext cx="1994457"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R — SH  +  HCHO</a:t>
            </a:r>
            <a:endParaRPr lang="zh-CN" altLang="en-US" baseline="-25000">
              <a:latin typeface="Times New Roman" panose="02020603050405020304" pitchFamily="18" charset="0"/>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id="{EC2FD01A-3A52-54EF-C372-E9287CE6BC89}"/>
              </a:ext>
            </a:extLst>
          </p:cNvPr>
          <p:cNvGraphicFramePr>
            <a:graphicFrameLocks noChangeAspect="1"/>
          </p:cNvGraphicFramePr>
          <p:nvPr>
            <p:extLst>
              <p:ext uri="{D42A27DB-BD31-4B8C-83A1-F6EECF244321}">
                <p14:modId xmlns:p14="http://schemas.microsoft.com/office/powerpoint/2010/main" val="1980125337"/>
              </p:ext>
            </p:extLst>
          </p:nvPr>
        </p:nvGraphicFramePr>
        <p:xfrm>
          <a:off x="4197623" y="2253673"/>
          <a:ext cx="818257" cy="803558"/>
        </p:xfrm>
        <a:graphic>
          <a:graphicData uri="http://schemas.openxmlformats.org/presentationml/2006/ole">
            <mc:AlternateContent xmlns:mc="http://schemas.openxmlformats.org/markup-compatibility/2006">
              <mc:Choice xmlns:v="urn:schemas-microsoft-com:vml" Requires="v">
                <p:oleObj name="KingDrawXObject" r:id="rId2" imgW="1060677" imgH="1041265" progId="KingDrawXObject">
                  <p:embed/>
                </p:oleObj>
              </mc:Choice>
              <mc:Fallback>
                <p:oleObj name="KingDrawXObject" r:id="rId2" imgW="1060677" imgH="1041265" progId="KingDrawXObject">
                  <p:embed/>
                  <p:pic>
                    <p:nvPicPr>
                      <p:cNvPr id="0" name=""/>
                      <p:cNvPicPr/>
                      <p:nvPr/>
                    </p:nvPicPr>
                    <p:blipFill>
                      <a:blip r:embed="rId3"/>
                      <a:stretch>
                        <a:fillRect/>
                      </a:stretch>
                    </p:blipFill>
                    <p:spPr>
                      <a:xfrm>
                        <a:off x="4197623" y="2253673"/>
                        <a:ext cx="818257" cy="803558"/>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F9531BBA-353B-6093-BBB2-DAFCD79F2255}"/>
              </a:ext>
            </a:extLst>
          </p:cNvPr>
          <p:cNvSpPr txBox="1"/>
          <p:nvPr/>
        </p:nvSpPr>
        <p:spPr>
          <a:xfrm>
            <a:off x="5015880" y="2521206"/>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16" name="直接箭头连接符 15">
            <a:extLst>
              <a:ext uri="{FF2B5EF4-FFF2-40B4-BE49-F238E27FC236}">
                <a16:creationId xmlns:a16="http://schemas.microsoft.com/office/drawing/2014/main" id="{8EE0574D-DA9A-CF91-2A8D-3EBCAC5F3322}"/>
              </a:ext>
            </a:extLst>
          </p:cNvPr>
          <p:cNvCxnSpPr/>
          <p:nvPr/>
        </p:nvCxnSpPr>
        <p:spPr>
          <a:xfrm>
            <a:off x="5569237" y="2708920"/>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17" name="对象 16">
            <a:extLst>
              <a:ext uri="{FF2B5EF4-FFF2-40B4-BE49-F238E27FC236}">
                <a16:creationId xmlns:a16="http://schemas.microsoft.com/office/drawing/2014/main" id="{7F69FBC6-8E69-6E77-E4E0-46A6F5208884}"/>
              </a:ext>
            </a:extLst>
          </p:cNvPr>
          <p:cNvGraphicFramePr>
            <a:graphicFrameLocks noChangeAspect="1"/>
          </p:cNvGraphicFramePr>
          <p:nvPr>
            <p:extLst>
              <p:ext uri="{D42A27DB-BD31-4B8C-83A1-F6EECF244321}">
                <p14:modId xmlns:p14="http://schemas.microsoft.com/office/powerpoint/2010/main" val="3627096271"/>
              </p:ext>
            </p:extLst>
          </p:nvPr>
        </p:nvGraphicFramePr>
        <p:xfrm>
          <a:off x="5999267" y="2268372"/>
          <a:ext cx="818257" cy="788859"/>
        </p:xfrm>
        <a:graphic>
          <a:graphicData uri="http://schemas.openxmlformats.org/presentationml/2006/ole">
            <mc:AlternateContent xmlns:mc="http://schemas.openxmlformats.org/markup-compatibility/2006">
              <mc:Choice xmlns:v="urn:schemas-microsoft-com:vml" Requires="v">
                <p:oleObj name="KingDrawXObject" r:id="rId4" imgW="1060677" imgH="1022350" progId="KingDrawXObject">
                  <p:embed/>
                </p:oleObj>
              </mc:Choice>
              <mc:Fallback>
                <p:oleObj name="KingDrawXObject" r:id="rId4" imgW="1060677" imgH="1022350" progId="KingDrawXObject">
                  <p:embed/>
                  <p:pic>
                    <p:nvPicPr>
                      <p:cNvPr id="0" name=""/>
                      <p:cNvPicPr/>
                      <p:nvPr/>
                    </p:nvPicPr>
                    <p:blipFill>
                      <a:blip r:embed="rId5"/>
                      <a:stretch>
                        <a:fillRect/>
                      </a:stretch>
                    </p:blipFill>
                    <p:spPr>
                      <a:xfrm>
                        <a:off x="5999267" y="2268372"/>
                        <a:ext cx="818257" cy="788859"/>
                      </a:xfrm>
                      <a:prstGeom prst="rect">
                        <a:avLst/>
                      </a:prstGeom>
                    </p:spPr>
                  </p:pic>
                </p:oleObj>
              </mc:Fallback>
            </mc:AlternateContent>
          </a:graphicData>
        </a:graphic>
      </p:graphicFrame>
      <p:sp>
        <p:nvSpPr>
          <p:cNvPr id="19" name="文本框 18">
            <a:extLst>
              <a:ext uri="{FF2B5EF4-FFF2-40B4-BE49-F238E27FC236}">
                <a16:creationId xmlns:a16="http://schemas.microsoft.com/office/drawing/2014/main" id="{961AF329-0C51-7A93-7D9A-C73E514E3F8D}"/>
              </a:ext>
            </a:extLst>
          </p:cNvPr>
          <p:cNvSpPr txBox="1"/>
          <p:nvPr/>
        </p:nvSpPr>
        <p:spPr>
          <a:xfrm>
            <a:off x="6816080" y="2530330"/>
            <a:ext cx="1137046" cy="369332"/>
          </a:xfrm>
          <a:prstGeom prst="rect">
            <a:avLst/>
          </a:prstGeom>
          <a:noFill/>
        </p:spPr>
        <p:txBody>
          <a:bodyPr wrap="square">
            <a:spAutoFit/>
          </a:bodyPr>
          <a:lstStyle/>
          <a:p>
            <a:r>
              <a:rPr lang="en-US" altLang="zh-CN">
                <a:latin typeface="Times New Roman" panose="02020603050405020304" pitchFamily="18" charset="0"/>
                <a:cs typeface="Times New Roman" panose="02020603050405020304" pitchFamily="18" charset="0"/>
              </a:rPr>
              <a:t>+  HCHO</a:t>
            </a:r>
            <a:endParaRPr lang="zh-CN" altLang="en-US"/>
          </a:p>
        </p:txBody>
      </p:sp>
      <p:sp>
        <p:nvSpPr>
          <p:cNvPr id="20" name="文本框 19">
            <a:extLst>
              <a:ext uri="{FF2B5EF4-FFF2-40B4-BE49-F238E27FC236}">
                <a16:creationId xmlns:a16="http://schemas.microsoft.com/office/drawing/2014/main" id="{8357545D-C22F-38B5-2648-0970FE3944EC}"/>
              </a:ext>
            </a:extLst>
          </p:cNvPr>
          <p:cNvSpPr txBox="1"/>
          <p:nvPr/>
        </p:nvSpPr>
        <p:spPr>
          <a:xfrm>
            <a:off x="3594946" y="3522664"/>
            <a:ext cx="146706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R</a:t>
            </a:r>
            <a:r>
              <a:rPr lang="en-US" altLang="zh-CN" baseline="-25000">
                <a:latin typeface="Times New Roman" panose="02020603050405020304" pitchFamily="18" charset="0"/>
                <a:cs typeface="Times New Roman" panose="02020603050405020304" pitchFamily="18" charset="0"/>
              </a:rPr>
              <a:t>1</a:t>
            </a:r>
            <a:r>
              <a:rPr lang="en-US" altLang="zh-CN">
                <a:latin typeface="Times New Roman" panose="02020603050405020304" pitchFamily="18" charset="0"/>
                <a:cs typeface="Times New Roman" panose="02020603050405020304" pitchFamily="18" charset="0"/>
              </a:rPr>
              <a:t> — S — R</a:t>
            </a:r>
            <a:r>
              <a:rPr lang="en-US" altLang="zh-CN" baseline="-25000">
                <a:latin typeface="Times New Roman" panose="02020603050405020304" pitchFamily="18" charset="0"/>
                <a:cs typeface="Times New Roman" panose="02020603050405020304" pitchFamily="18" charset="0"/>
              </a:rPr>
              <a:t>2</a:t>
            </a:r>
            <a:endParaRPr lang="zh-CN" altLang="en-US" baseline="-2500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B8191728-F1F1-642B-70AC-08247263B6FA}"/>
              </a:ext>
            </a:extLst>
          </p:cNvPr>
          <p:cNvSpPr txBox="1"/>
          <p:nvPr/>
        </p:nvSpPr>
        <p:spPr>
          <a:xfrm>
            <a:off x="4969530" y="3540637"/>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22" name="直接箭头连接符 21">
            <a:extLst>
              <a:ext uri="{FF2B5EF4-FFF2-40B4-BE49-F238E27FC236}">
                <a16:creationId xmlns:a16="http://schemas.microsoft.com/office/drawing/2014/main" id="{82C7D81B-0EE5-9202-9157-797D216D8BEC}"/>
              </a:ext>
            </a:extLst>
          </p:cNvPr>
          <p:cNvCxnSpPr/>
          <p:nvPr/>
        </p:nvCxnSpPr>
        <p:spPr>
          <a:xfrm>
            <a:off x="5522887" y="3728351"/>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3" name="对象 22">
            <a:extLst>
              <a:ext uri="{FF2B5EF4-FFF2-40B4-BE49-F238E27FC236}">
                <a16:creationId xmlns:a16="http://schemas.microsoft.com/office/drawing/2014/main" id="{C5DE1541-D62B-6804-451F-5AB48A0D56CB}"/>
              </a:ext>
            </a:extLst>
          </p:cNvPr>
          <p:cNvGraphicFramePr>
            <a:graphicFrameLocks noChangeAspect="1"/>
          </p:cNvGraphicFramePr>
          <p:nvPr>
            <p:extLst>
              <p:ext uri="{D42A27DB-BD31-4B8C-83A1-F6EECF244321}">
                <p14:modId xmlns:p14="http://schemas.microsoft.com/office/powerpoint/2010/main" val="3729950189"/>
              </p:ext>
            </p:extLst>
          </p:nvPr>
        </p:nvGraphicFramePr>
        <p:xfrm>
          <a:off x="5963895" y="3601615"/>
          <a:ext cx="889000" cy="488950"/>
        </p:xfrm>
        <a:graphic>
          <a:graphicData uri="http://schemas.openxmlformats.org/presentationml/2006/ole">
            <mc:AlternateContent xmlns:mc="http://schemas.openxmlformats.org/markup-compatibility/2006">
              <mc:Choice xmlns:v="urn:schemas-microsoft-com:vml" Requires="v">
                <p:oleObj name="KingDrawXObject" r:id="rId6" imgW="889235" imgH="488950" progId="KingDrawXObject">
                  <p:embed/>
                </p:oleObj>
              </mc:Choice>
              <mc:Fallback>
                <p:oleObj name="KingDrawXObject" r:id="rId6" imgW="889235" imgH="488950" progId="KingDrawXObject">
                  <p:embed/>
                  <p:pic>
                    <p:nvPicPr>
                      <p:cNvPr id="0" name=""/>
                      <p:cNvPicPr/>
                      <p:nvPr/>
                    </p:nvPicPr>
                    <p:blipFill>
                      <a:blip r:embed="rId7"/>
                      <a:stretch>
                        <a:fillRect/>
                      </a:stretch>
                    </p:blipFill>
                    <p:spPr>
                      <a:xfrm>
                        <a:off x="5963895" y="3601615"/>
                        <a:ext cx="889000" cy="488950"/>
                      </a:xfrm>
                      <a:prstGeom prst="rect">
                        <a:avLst/>
                      </a:prstGeom>
                    </p:spPr>
                  </p:pic>
                </p:oleObj>
              </mc:Fallback>
            </mc:AlternateContent>
          </a:graphicData>
        </a:graphic>
      </p:graphicFrame>
      <p:cxnSp>
        <p:nvCxnSpPr>
          <p:cNvPr id="25" name="直接连接符 24">
            <a:extLst>
              <a:ext uri="{FF2B5EF4-FFF2-40B4-BE49-F238E27FC236}">
                <a16:creationId xmlns:a16="http://schemas.microsoft.com/office/drawing/2014/main" id="{9930BA55-54C4-AFC5-7837-36830BCF05A3}"/>
              </a:ext>
            </a:extLst>
          </p:cNvPr>
          <p:cNvCxnSpPr>
            <a:cxnSpLocks/>
          </p:cNvCxnSpPr>
          <p:nvPr/>
        </p:nvCxnSpPr>
        <p:spPr>
          <a:xfrm>
            <a:off x="6408395" y="4149080"/>
            <a:ext cx="0" cy="216024"/>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30" name="对象 29">
            <a:extLst>
              <a:ext uri="{FF2B5EF4-FFF2-40B4-BE49-F238E27FC236}">
                <a16:creationId xmlns:a16="http://schemas.microsoft.com/office/drawing/2014/main" id="{6D9A5B30-C99E-7B32-83C4-5CE44251FBD3}"/>
              </a:ext>
            </a:extLst>
          </p:cNvPr>
          <p:cNvGraphicFramePr>
            <a:graphicFrameLocks noChangeAspect="1"/>
          </p:cNvGraphicFramePr>
          <p:nvPr>
            <p:extLst>
              <p:ext uri="{D42A27DB-BD31-4B8C-83A1-F6EECF244321}">
                <p14:modId xmlns:p14="http://schemas.microsoft.com/office/powerpoint/2010/main" val="4156949325"/>
              </p:ext>
            </p:extLst>
          </p:nvPr>
        </p:nvGraphicFramePr>
        <p:xfrm>
          <a:off x="6852895" y="4030729"/>
          <a:ext cx="800214" cy="668750"/>
        </p:xfrm>
        <a:graphic>
          <a:graphicData uri="http://schemas.openxmlformats.org/presentationml/2006/ole">
            <mc:AlternateContent xmlns:mc="http://schemas.openxmlformats.org/markup-compatibility/2006">
              <mc:Choice xmlns:v="urn:schemas-microsoft-com:vml" Requires="v">
                <p:oleObj name="KingDrawXObject" r:id="rId8" imgW="889235" imgH="742882" progId="KingDrawXObject">
                  <p:embed/>
                </p:oleObj>
              </mc:Choice>
              <mc:Fallback>
                <p:oleObj name="KingDrawXObject" r:id="rId8" imgW="889235" imgH="742882" progId="KingDrawXObject">
                  <p:embed/>
                  <p:pic>
                    <p:nvPicPr>
                      <p:cNvPr id="0" name=""/>
                      <p:cNvPicPr/>
                      <p:nvPr/>
                    </p:nvPicPr>
                    <p:blipFill>
                      <a:blip r:embed="rId9"/>
                      <a:stretch>
                        <a:fillRect/>
                      </a:stretch>
                    </p:blipFill>
                    <p:spPr>
                      <a:xfrm>
                        <a:off x="6852895" y="4030729"/>
                        <a:ext cx="800214" cy="668750"/>
                      </a:xfrm>
                      <a:prstGeom prst="rect">
                        <a:avLst/>
                      </a:prstGeom>
                    </p:spPr>
                  </p:pic>
                </p:oleObj>
              </mc:Fallback>
            </mc:AlternateContent>
          </a:graphicData>
        </a:graphic>
      </p:graphicFrame>
      <p:sp>
        <p:nvSpPr>
          <p:cNvPr id="31" name="文本框 30">
            <a:extLst>
              <a:ext uri="{FF2B5EF4-FFF2-40B4-BE49-F238E27FC236}">
                <a16:creationId xmlns:a16="http://schemas.microsoft.com/office/drawing/2014/main" id="{9C3954C7-9118-C389-8A16-BA7A8E9CEC24}"/>
              </a:ext>
            </a:extLst>
          </p:cNvPr>
          <p:cNvSpPr txBox="1"/>
          <p:nvPr/>
        </p:nvSpPr>
        <p:spPr>
          <a:xfrm>
            <a:off x="6364578" y="4077552"/>
            <a:ext cx="447558" cy="338554"/>
          </a:xfrm>
          <a:prstGeom prst="rect">
            <a:avLst/>
          </a:prstGeom>
          <a:noFill/>
        </p:spPr>
        <p:txBody>
          <a:bodyPr wrap="none" rtlCol="0">
            <a:spAutoFit/>
          </a:bodyPr>
          <a:lstStyle/>
          <a:p>
            <a:r>
              <a:rPr lang="en-US" altLang="zh-CN" sz="1600">
                <a:latin typeface="Times New Roman" panose="02020603050405020304" pitchFamily="18" charset="0"/>
                <a:cs typeface="Times New Roman" panose="02020603050405020304" pitchFamily="18" charset="0"/>
              </a:rPr>
              <a:t>+O</a:t>
            </a:r>
            <a:endParaRPr lang="zh-CN" altLang="en-US" sz="1600">
              <a:latin typeface="Times New Roman" panose="02020603050405020304" pitchFamily="18" charset="0"/>
              <a:cs typeface="Times New Roman" panose="02020603050405020304" pitchFamily="18" charset="0"/>
            </a:endParaRPr>
          </a:p>
        </p:txBody>
      </p:sp>
      <p:cxnSp>
        <p:nvCxnSpPr>
          <p:cNvPr id="29" name="直接箭头连接符 28">
            <a:extLst>
              <a:ext uri="{FF2B5EF4-FFF2-40B4-BE49-F238E27FC236}">
                <a16:creationId xmlns:a16="http://schemas.microsoft.com/office/drawing/2014/main" id="{FFC294E9-29CA-FC7C-49C3-BA05D08A1557}"/>
              </a:ext>
            </a:extLst>
          </p:cNvPr>
          <p:cNvCxnSpPr/>
          <p:nvPr/>
        </p:nvCxnSpPr>
        <p:spPr>
          <a:xfrm>
            <a:off x="6408395" y="4365104"/>
            <a:ext cx="40768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33" name="对象 32">
            <a:extLst>
              <a:ext uri="{FF2B5EF4-FFF2-40B4-BE49-F238E27FC236}">
                <a16:creationId xmlns:a16="http://schemas.microsoft.com/office/drawing/2014/main" id="{9D2C16EF-8037-A3EB-5340-88CFCD751459}"/>
              </a:ext>
            </a:extLst>
          </p:cNvPr>
          <p:cNvGraphicFramePr>
            <a:graphicFrameLocks noChangeAspect="1"/>
          </p:cNvGraphicFramePr>
          <p:nvPr>
            <p:extLst>
              <p:ext uri="{D42A27DB-BD31-4B8C-83A1-F6EECF244321}">
                <p14:modId xmlns:p14="http://schemas.microsoft.com/office/powerpoint/2010/main" val="1419975203"/>
              </p:ext>
            </p:extLst>
          </p:nvPr>
        </p:nvGraphicFramePr>
        <p:xfrm>
          <a:off x="2778095" y="4869160"/>
          <a:ext cx="2237785" cy="637711"/>
        </p:xfrm>
        <a:graphic>
          <a:graphicData uri="http://schemas.openxmlformats.org/presentationml/2006/ole">
            <mc:AlternateContent xmlns:mc="http://schemas.openxmlformats.org/markup-compatibility/2006">
              <mc:Choice xmlns:v="urn:schemas-microsoft-com:vml" Requires="v">
                <p:oleObj name="KingDrawXObject" r:id="rId10" imgW="2451050" imgH="698432" progId="KingDrawXObject">
                  <p:embed/>
                </p:oleObj>
              </mc:Choice>
              <mc:Fallback>
                <p:oleObj name="KingDrawXObject" r:id="rId10" imgW="2451050" imgH="698432" progId="KingDrawXObject">
                  <p:embed/>
                  <p:pic>
                    <p:nvPicPr>
                      <p:cNvPr id="0" name=""/>
                      <p:cNvPicPr/>
                      <p:nvPr/>
                    </p:nvPicPr>
                    <p:blipFill>
                      <a:blip r:embed="rId11"/>
                      <a:stretch>
                        <a:fillRect/>
                      </a:stretch>
                    </p:blipFill>
                    <p:spPr>
                      <a:xfrm>
                        <a:off x="2778095" y="4869160"/>
                        <a:ext cx="2237785" cy="637711"/>
                      </a:xfrm>
                      <a:prstGeom prst="rect">
                        <a:avLst/>
                      </a:prstGeom>
                    </p:spPr>
                  </p:pic>
                </p:oleObj>
              </mc:Fallback>
            </mc:AlternateContent>
          </a:graphicData>
        </a:graphic>
      </p:graphicFrame>
      <p:sp>
        <p:nvSpPr>
          <p:cNvPr id="34" name="文本框 33">
            <a:extLst>
              <a:ext uri="{FF2B5EF4-FFF2-40B4-BE49-F238E27FC236}">
                <a16:creationId xmlns:a16="http://schemas.microsoft.com/office/drawing/2014/main" id="{D7269C0D-EFAE-2743-3079-27CDD7789371}"/>
              </a:ext>
            </a:extLst>
          </p:cNvPr>
          <p:cNvSpPr txBox="1"/>
          <p:nvPr/>
        </p:nvSpPr>
        <p:spPr>
          <a:xfrm>
            <a:off x="5018780" y="4985018"/>
            <a:ext cx="5966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O</a:t>
            </a:r>
            <a:endParaRPr lang="zh-CN" altLang="en-US">
              <a:latin typeface="Times New Roman" panose="02020603050405020304" pitchFamily="18" charset="0"/>
              <a:cs typeface="Times New Roman" panose="02020603050405020304" pitchFamily="18" charset="0"/>
            </a:endParaRPr>
          </a:p>
        </p:txBody>
      </p:sp>
      <p:cxnSp>
        <p:nvCxnSpPr>
          <p:cNvPr id="35" name="直接箭头连接符 34">
            <a:extLst>
              <a:ext uri="{FF2B5EF4-FFF2-40B4-BE49-F238E27FC236}">
                <a16:creationId xmlns:a16="http://schemas.microsoft.com/office/drawing/2014/main" id="{8287B34F-F7AB-0770-26F9-EE98BA289852}"/>
              </a:ext>
            </a:extLst>
          </p:cNvPr>
          <p:cNvCxnSpPr/>
          <p:nvPr/>
        </p:nvCxnSpPr>
        <p:spPr>
          <a:xfrm>
            <a:off x="5572137" y="5172732"/>
            <a:ext cx="350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36" name="对象 35">
            <a:extLst>
              <a:ext uri="{FF2B5EF4-FFF2-40B4-BE49-F238E27FC236}">
                <a16:creationId xmlns:a16="http://schemas.microsoft.com/office/drawing/2014/main" id="{40A5D3A3-EFD2-FB58-CF36-0E770600D5D0}"/>
              </a:ext>
            </a:extLst>
          </p:cNvPr>
          <p:cNvGraphicFramePr>
            <a:graphicFrameLocks noChangeAspect="1"/>
          </p:cNvGraphicFramePr>
          <p:nvPr>
            <p:extLst>
              <p:ext uri="{D42A27DB-BD31-4B8C-83A1-F6EECF244321}">
                <p14:modId xmlns:p14="http://schemas.microsoft.com/office/powerpoint/2010/main" val="1328095509"/>
              </p:ext>
            </p:extLst>
          </p:nvPr>
        </p:nvGraphicFramePr>
        <p:xfrm>
          <a:off x="5996372" y="4833711"/>
          <a:ext cx="2451100" cy="698500"/>
        </p:xfrm>
        <a:graphic>
          <a:graphicData uri="http://schemas.openxmlformats.org/presentationml/2006/ole">
            <mc:AlternateContent xmlns:mc="http://schemas.openxmlformats.org/markup-compatibility/2006">
              <mc:Choice xmlns:v="urn:schemas-microsoft-com:vml" Requires="v">
                <p:oleObj name="KingDrawXObject" r:id="rId12" imgW="2451050" imgH="698432" progId="KingDrawXObject">
                  <p:embed/>
                </p:oleObj>
              </mc:Choice>
              <mc:Fallback>
                <p:oleObj name="KingDrawXObject" r:id="rId12" imgW="2451050" imgH="698432" progId="KingDrawXObject">
                  <p:embed/>
                  <p:pic>
                    <p:nvPicPr>
                      <p:cNvPr id="0" name=""/>
                      <p:cNvPicPr/>
                      <p:nvPr/>
                    </p:nvPicPr>
                    <p:blipFill>
                      <a:blip r:embed="rId13"/>
                      <a:stretch>
                        <a:fillRect/>
                      </a:stretch>
                    </p:blipFill>
                    <p:spPr>
                      <a:xfrm>
                        <a:off x="5996372" y="4833711"/>
                        <a:ext cx="2451100" cy="698500"/>
                      </a:xfrm>
                      <a:prstGeom prst="rect">
                        <a:avLst/>
                      </a:prstGeom>
                    </p:spPr>
                  </p:pic>
                </p:oleObj>
              </mc:Fallback>
            </mc:AlternateContent>
          </a:graphicData>
        </a:graphic>
      </p:graphicFrame>
      <p:sp>
        <p:nvSpPr>
          <p:cNvPr id="37" name="文本框 36">
            <a:extLst>
              <a:ext uri="{FF2B5EF4-FFF2-40B4-BE49-F238E27FC236}">
                <a16:creationId xmlns:a16="http://schemas.microsoft.com/office/drawing/2014/main" id="{B1F2AECE-2D99-EE37-CC85-055FEC48F152}"/>
              </a:ext>
            </a:extLst>
          </p:cNvPr>
          <p:cNvSpPr txBox="1"/>
          <p:nvPr/>
        </p:nvSpPr>
        <p:spPr>
          <a:xfrm>
            <a:off x="8447472" y="4998295"/>
            <a:ext cx="55816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S</a:t>
            </a: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0">
            <a:extLst>
              <a:ext uri="{FF2B5EF4-FFF2-40B4-BE49-F238E27FC236}">
                <a16:creationId xmlns:a16="http://schemas.microsoft.com/office/drawing/2014/main" id="{DC3F3903-92C9-2038-38EB-DDAC25487AF5}"/>
              </a:ext>
            </a:extLst>
          </p:cNvPr>
          <p:cNvGrpSpPr/>
          <p:nvPr/>
        </p:nvGrpSpPr>
        <p:grpSpPr bwMode="auto">
          <a:xfrm>
            <a:off x="3753370" y="5897438"/>
            <a:ext cx="4751388" cy="784225"/>
            <a:chOff x="869" y="3095"/>
            <a:chExt cx="2993" cy="494"/>
          </a:xfrm>
        </p:grpSpPr>
        <p:pic>
          <p:nvPicPr>
            <p:cNvPr id="31" name="Picture 19">
              <a:extLst>
                <a:ext uri="{FF2B5EF4-FFF2-40B4-BE49-F238E27FC236}">
                  <a16:creationId xmlns:a16="http://schemas.microsoft.com/office/drawing/2014/main" id="{6A05E5DD-BD1E-85B8-8D14-FB2A9BFF1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 y="3127"/>
              <a:ext cx="433"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0">
              <a:extLst>
                <a:ext uri="{FF2B5EF4-FFF2-40B4-BE49-F238E27FC236}">
                  <a16:creationId xmlns:a16="http://schemas.microsoft.com/office/drawing/2014/main" id="{E98990D3-D3A1-DE11-D04F-FE11ED96C34F}"/>
                </a:ext>
              </a:extLst>
            </p:cNvPr>
            <p:cNvSpPr txBox="1">
              <a:spLocks noChangeArrowheads="1"/>
            </p:cNvSpPr>
            <p:nvPr/>
          </p:nvSpPr>
          <p:spPr bwMode="auto">
            <a:xfrm>
              <a:off x="1166" y="3127"/>
              <a:ext cx="9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NH</a:t>
              </a: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R</a:t>
              </a:r>
            </a:p>
          </p:txBody>
        </p:sp>
        <p:sp>
          <p:nvSpPr>
            <p:cNvPr id="33" name="Text Box 21">
              <a:extLst>
                <a:ext uri="{FF2B5EF4-FFF2-40B4-BE49-F238E27FC236}">
                  <a16:creationId xmlns:a16="http://schemas.microsoft.com/office/drawing/2014/main" id="{2811F401-F4D1-A46D-9001-09490286F49C}"/>
                </a:ext>
              </a:extLst>
            </p:cNvPr>
            <p:cNvSpPr txBox="1">
              <a:spLocks noChangeArrowheads="1"/>
            </p:cNvSpPr>
            <p:nvPr/>
          </p:nvSpPr>
          <p:spPr bwMode="auto">
            <a:xfrm>
              <a:off x="1842" y="3167"/>
              <a:ext cx="9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 [O] →</a:t>
              </a:r>
            </a:p>
          </p:txBody>
        </p:sp>
        <p:pic>
          <p:nvPicPr>
            <p:cNvPr id="34" name="Picture 22">
              <a:extLst>
                <a:ext uri="{FF2B5EF4-FFF2-40B4-BE49-F238E27FC236}">
                  <a16:creationId xmlns:a16="http://schemas.microsoft.com/office/drawing/2014/main" id="{1F721EF2-71C9-6754-4248-DDA4A67A6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3105"/>
              <a:ext cx="43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3">
              <a:extLst>
                <a:ext uri="{FF2B5EF4-FFF2-40B4-BE49-F238E27FC236}">
                  <a16:creationId xmlns:a16="http://schemas.microsoft.com/office/drawing/2014/main" id="{EE0F2B4B-557E-6DF3-F4F1-B313CDA75BF4}"/>
                </a:ext>
              </a:extLst>
            </p:cNvPr>
            <p:cNvSpPr txBox="1">
              <a:spLocks noChangeArrowheads="1"/>
            </p:cNvSpPr>
            <p:nvPr/>
          </p:nvSpPr>
          <p:spPr bwMode="auto">
            <a:xfrm>
              <a:off x="2909" y="3095"/>
              <a:ext cx="95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a:t>
              </a: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R</a:t>
              </a:r>
            </a:p>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OH                 </a:t>
              </a:r>
            </a:p>
          </p:txBody>
        </p:sp>
        <p:sp>
          <p:nvSpPr>
            <p:cNvPr id="36" name="Line 24">
              <a:extLst>
                <a:ext uri="{FF2B5EF4-FFF2-40B4-BE49-F238E27FC236}">
                  <a16:creationId xmlns:a16="http://schemas.microsoft.com/office/drawing/2014/main" id="{7448A74F-3B5D-10D3-5D20-BD39615D1E58}"/>
                </a:ext>
              </a:extLst>
            </p:cNvPr>
            <p:cNvSpPr>
              <a:spLocks noChangeShapeType="1"/>
            </p:cNvSpPr>
            <p:nvPr/>
          </p:nvSpPr>
          <p:spPr bwMode="auto">
            <a:xfrm>
              <a:off x="3163" y="3284"/>
              <a:ext cx="0" cy="127"/>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aphicFrame>
        <p:nvGraphicFramePr>
          <p:cNvPr id="37" name="Object 4">
            <a:extLst>
              <a:ext uri="{FF2B5EF4-FFF2-40B4-BE49-F238E27FC236}">
                <a16:creationId xmlns:a16="http://schemas.microsoft.com/office/drawing/2014/main" id="{D2A48D45-10D4-5AAB-2A1B-8CFC4A126334}"/>
              </a:ext>
            </a:extLst>
          </p:cNvPr>
          <p:cNvGraphicFramePr>
            <a:graphicFrameLocks noChangeAspect="1"/>
          </p:cNvGraphicFramePr>
          <p:nvPr>
            <p:extLst>
              <p:ext uri="{D42A27DB-BD31-4B8C-83A1-F6EECF244321}">
                <p14:modId xmlns:p14="http://schemas.microsoft.com/office/powerpoint/2010/main" val="640525010"/>
              </p:ext>
            </p:extLst>
          </p:nvPr>
        </p:nvGraphicFramePr>
        <p:xfrm>
          <a:off x="2783632" y="2873000"/>
          <a:ext cx="7040562" cy="2011362"/>
        </p:xfrm>
        <a:graphic>
          <a:graphicData uri="http://schemas.openxmlformats.org/presentationml/2006/ole">
            <mc:AlternateContent xmlns:mc="http://schemas.openxmlformats.org/markup-compatibility/2006">
              <mc:Choice xmlns:v="urn:schemas-microsoft-com:vml" Requires="v">
                <p:oleObj name="Slide" r:id="rId3" imgW="1674845" imgH="1256085" progId="PowerPoint.Slide.8">
                  <p:embed/>
                </p:oleObj>
              </mc:Choice>
              <mc:Fallback>
                <p:oleObj name="Slide" r:id="rId3" imgW="1674845" imgH="1256085" progId="PowerPoint.Slide.8">
                  <p:embed/>
                  <p:pic>
                    <p:nvPicPr>
                      <p:cNvPr id="99333" name="Object 4"/>
                      <p:cNvPicPr>
                        <a:picLocks noChangeAspect="1" noChangeArrowheads="1"/>
                      </p:cNvPicPr>
                      <p:nvPr/>
                    </p:nvPicPr>
                    <p:blipFill>
                      <a:blip r:embed="rId4"/>
                      <a:srcRect l="12500" t="7208" r="17499" b="64389"/>
                      <a:stretch>
                        <a:fillRect/>
                      </a:stretch>
                    </p:blipFill>
                    <p:spPr bwMode="auto">
                      <a:xfrm>
                        <a:off x="2783632" y="2873000"/>
                        <a:ext cx="704056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38" name="Group 49">
            <a:extLst>
              <a:ext uri="{FF2B5EF4-FFF2-40B4-BE49-F238E27FC236}">
                <a16:creationId xmlns:a16="http://schemas.microsoft.com/office/drawing/2014/main" id="{38E6B8BE-F7B0-4005-FDBB-214EB94E1E45}"/>
              </a:ext>
            </a:extLst>
          </p:cNvPr>
          <p:cNvGrpSpPr/>
          <p:nvPr/>
        </p:nvGrpSpPr>
        <p:grpSpPr bwMode="auto">
          <a:xfrm>
            <a:off x="3753370" y="4548705"/>
            <a:ext cx="5287963" cy="1052513"/>
            <a:chOff x="743" y="2212"/>
            <a:chExt cx="3331" cy="663"/>
          </a:xfrm>
        </p:grpSpPr>
        <p:sp>
          <p:nvSpPr>
            <p:cNvPr id="39" name="Text Box 12">
              <a:extLst>
                <a:ext uri="{FF2B5EF4-FFF2-40B4-BE49-F238E27FC236}">
                  <a16:creationId xmlns:a16="http://schemas.microsoft.com/office/drawing/2014/main" id="{79ECBF85-2E49-95C4-CA50-8D708B8E48DD}"/>
                </a:ext>
              </a:extLst>
            </p:cNvPr>
            <p:cNvSpPr txBox="1">
              <a:spLocks noChangeArrowheads="1"/>
            </p:cNvSpPr>
            <p:nvPr/>
          </p:nvSpPr>
          <p:spPr bwMode="auto">
            <a:xfrm>
              <a:off x="2735" y="2352"/>
              <a:ext cx="589" cy="494"/>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a:t>
              </a:r>
              <a:endParaRPr lang="zh-CN" altLang="en-US" sz="1800" baseline="3000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O</a:t>
              </a:r>
              <a:r>
                <a:rPr lang="zh-CN" altLang="en-US" sz="1800" baseline="30000">
                  <a:solidFill>
                    <a:schemeClr val="tx1"/>
                  </a:solidFill>
                  <a:latin typeface="Times New Roman" panose="02020603050405020304" pitchFamily="18" charset="0"/>
                  <a:cs typeface="Times New Roman" panose="02020603050405020304" pitchFamily="18" charset="0"/>
                </a:rPr>
                <a:t>－</a:t>
              </a:r>
            </a:p>
          </p:txBody>
        </p:sp>
        <p:pic>
          <p:nvPicPr>
            <p:cNvPr id="40" name="Picture 7">
              <a:extLst>
                <a:ext uri="{FF2B5EF4-FFF2-40B4-BE49-F238E27FC236}">
                  <a16:creationId xmlns:a16="http://schemas.microsoft.com/office/drawing/2014/main" id="{C05E6E34-91EF-6A59-DE48-AC2232620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 y="2352"/>
              <a:ext cx="433"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a:extLst>
                <a:ext uri="{FF2B5EF4-FFF2-40B4-BE49-F238E27FC236}">
                  <a16:creationId xmlns:a16="http://schemas.microsoft.com/office/drawing/2014/main" id="{64B6FFFD-0250-BC02-BB82-BB87FC4EA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 y="2412"/>
              <a:ext cx="433"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0">
              <a:extLst>
                <a:ext uri="{FF2B5EF4-FFF2-40B4-BE49-F238E27FC236}">
                  <a16:creationId xmlns:a16="http://schemas.microsoft.com/office/drawing/2014/main" id="{C48858CC-1119-FE2F-8EBF-4D07A1A4952C}"/>
                </a:ext>
              </a:extLst>
            </p:cNvPr>
            <p:cNvSpPr txBox="1">
              <a:spLocks noChangeArrowheads="1"/>
            </p:cNvSpPr>
            <p:nvPr/>
          </p:nvSpPr>
          <p:spPr bwMode="auto">
            <a:xfrm>
              <a:off x="1039" y="2426"/>
              <a:ext cx="5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a:t>
              </a:r>
            </a:p>
          </p:txBody>
        </p:sp>
        <p:sp>
          <p:nvSpPr>
            <p:cNvPr id="43" name="Text Box 11">
              <a:extLst>
                <a:ext uri="{FF2B5EF4-FFF2-40B4-BE49-F238E27FC236}">
                  <a16:creationId xmlns:a16="http://schemas.microsoft.com/office/drawing/2014/main" id="{912152E7-C1E4-96CF-C73F-61FD4F40783A}"/>
                </a:ext>
              </a:extLst>
            </p:cNvPr>
            <p:cNvSpPr txBox="1">
              <a:spLocks noChangeArrowheads="1"/>
            </p:cNvSpPr>
            <p:nvPr/>
          </p:nvSpPr>
          <p:spPr bwMode="auto">
            <a:xfrm>
              <a:off x="1551" y="2309"/>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a:t>
              </a:r>
            </a:p>
          </p:txBody>
        </p:sp>
        <p:sp>
          <p:nvSpPr>
            <p:cNvPr id="44" name="Text Box 14">
              <a:extLst>
                <a:ext uri="{FF2B5EF4-FFF2-40B4-BE49-F238E27FC236}">
                  <a16:creationId xmlns:a16="http://schemas.microsoft.com/office/drawing/2014/main" id="{37D60E1C-35E5-FDEE-1341-3287C7EC6C16}"/>
                </a:ext>
              </a:extLst>
            </p:cNvPr>
            <p:cNvSpPr txBox="1">
              <a:spLocks noChangeArrowheads="1"/>
            </p:cNvSpPr>
            <p:nvPr/>
          </p:nvSpPr>
          <p:spPr bwMode="auto">
            <a:xfrm>
              <a:off x="1785" y="2459"/>
              <a:ext cx="9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 [O] →</a:t>
              </a:r>
            </a:p>
          </p:txBody>
        </p:sp>
        <p:sp>
          <p:nvSpPr>
            <p:cNvPr id="45" name="Text Box 13">
              <a:extLst>
                <a:ext uri="{FF2B5EF4-FFF2-40B4-BE49-F238E27FC236}">
                  <a16:creationId xmlns:a16="http://schemas.microsoft.com/office/drawing/2014/main" id="{0306A043-02CA-467C-7897-4640CB28CC51}"/>
                </a:ext>
              </a:extLst>
            </p:cNvPr>
            <p:cNvSpPr txBox="1">
              <a:spLocks noChangeArrowheads="1"/>
            </p:cNvSpPr>
            <p:nvPr/>
          </p:nvSpPr>
          <p:spPr bwMode="auto">
            <a:xfrm>
              <a:off x="3303" y="2225"/>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a:t>
              </a:r>
            </a:p>
          </p:txBody>
        </p:sp>
        <p:sp>
          <p:nvSpPr>
            <p:cNvPr id="46" name="Text Box 40">
              <a:extLst>
                <a:ext uri="{FF2B5EF4-FFF2-40B4-BE49-F238E27FC236}">
                  <a16:creationId xmlns:a16="http://schemas.microsoft.com/office/drawing/2014/main" id="{0F71F3A5-9B92-FDFF-4B32-A0341B82785A}"/>
                </a:ext>
              </a:extLst>
            </p:cNvPr>
            <p:cNvSpPr txBox="1">
              <a:spLocks noChangeArrowheads="1"/>
            </p:cNvSpPr>
            <p:nvPr/>
          </p:nvSpPr>
          <p:spPr bwMode="auto">
            <a:xfrm>
              <a:off x="2870" y="2212"/>
              <a:ext cx="2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a:t>
              </a:r>
            </a:p>
          </p:txBody>
        </p:sp>
        <p:sp>
          <p:nvSpPr>
            <p:cNvPr id="47" name="Line 42">
              <a:extLst>
                <a:ext uri="{FF2B5EF4-FFF2-40B4-BE49-F238E27FC236}">
                  <a16:creationId xmlns:a16="http://schemas.microsoft.com/office/drawing/2014/main" id="{57EEB7E0-D51E-B868-6D0F-4D4EA5D6B95B}"/>
                </a:ext>
              </a:extLst>
            </p:cNvPr>
            <p:cNvSpPr>
              <a:spLocks noChangeShapeType="1"/>
            </p:cNvSpPr>
            <p:nvPr/>
          </p:nvSpPr>
          <p:spPr bwMode="auto">
            <a:xfrm>
              <a:off x="3114" y="2509"/>
              <a:ext cx="220" cy="136"/>
            </a:xfrm>
            <a:prstGeom prst="line">
              <a:avLst/>
            </a:pr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48" name="Line 43">
              <a:extLst>
                <a:ext uri="{FF2B5EF4-FFF2-40B4-BE49-F238E27FC236}">
                  <a16:creationId xmlns:a16="http://schemas.microsoft.com/office/drawing/2014/main" id="{E383FEB4-C043-DC44-F33A-A6B68F222111}"/>
                </a:ext>
              </a:extLst>
            </p:cNvPr>
            <p:cNvSpPr>
              <a:spLocks noChangeShapeType="1"/>
            </p:cNvSpPr>
            <p:nvPr/>
          </p:nvSpPr>
          <p:spPr bwMode="auto">
            <a:xfrm flipV="1">
              <a:off x="1383" y="2396"/>
              <a:ext cx="193" cy="110"/>
            </a:xfrm>
            <a:prstGeom prst="line">
              <a:avLst/>
            </a:pr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49" name="Line 44">
              <a:extLst>
                <a:ext uri="{FF2B5EF4-FFF2-40B4-BE49-F238E27FC236}">
                  <a16:creationId xmlns:a16="http://schemas.microsoft.com/office/drawing/2014/main" id="{664F1706-12EB-6792-716B-A90BDB449866}"/>
                </a:ext>
              </a:extLst>
            </p:cNvPr>
            <p:cNvSpPr>
              <a:spLocks noChangeShapeType="1"/>
            </p:cNvSpPr>
            <p:nvPr/>
          </p:nvSpPr>
          <p:spPr bwMode="auto">
            <a:xfrm>
              <a:off x="1383" y="2614"/>
              <a:ext cx="193" cy="128"/>
            </a:xfrm>
            <a:prstGeom prst="line">
              <a:avLst/>
            </a:pr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sp>
          <p:nvSpPr>
            <p:cNvPr id="50" name="Line 48">
              <a:extLst>
                <a:ext uri="{FF2B5EF4-FFF2-40B4-BE49-F238E27FC236}">
                  <a16:creationId xmlns:a16="http://schemas.microsoft.com/office/drawing/2014/main" id="{041D7D57-5782-41E4-AD7F-B2991E0D7FCC}"/>
                </a:ext>
              </a:extLst>
            </p:cNvPr>
            <p:cNvSpPr>
              <a:spLocks noChangeShapeType="1"/>
            </p:cNvSpPr>
            <p:nvPr/>
          </p:nvSpPr>
          <p:spPr bwMode="auto">
            <a:xfrm flipV="1">
              <a:off x="3110" y="2315"/>
              <a:ext cx="222" cy="139"/>
            </a:xfrm>
            <a:prstGeom prst="line">
              <a:avLst/>
            </a:prstGeom>
            <a:ln/>
          </p:spPr>
          <p:style>
            <a:lnRef idx="2">
              <a:schemeClr val="dk1"/>
            </a:lnRef>
            <a:fillRef idx="1">
              <a:schemeClr val="lt1"/>
            </a:fillRef>
            <a:effectRef idx="0">
              <a:schemeClr val="dk1"/>
            </a:effectRef>
            <a:fontRef idx="minor">
              <a:schemeClr val="dk1"/>
            </a:fontRef>
          </p:style>
          <p:txBody>
            <a:bodyPr/>
            <a:lstStyle/>
            <a:p>
              <a:endParaRPr lang="en-US">
                <a:latin typeface="Times New Roman" panose="02020603050405020304" pitchFamily="18" charset="0"/>
                <a:cs typeface="Times New Roman" panose="02020603050405020304" pitchFamily="18" charset="0"/>
              </a:endParaRPr>
            </a:p>
          </p:txBody>
        </p:sp>
      </p:grpSp>
      <p:sp>
        <p:nvSpPr>
          <p:cNvPr id="51" name="Text Box 14">
            <a:extLst>
              <a:ext uri="{FF2B5EF4-FFF2-40B4-BE49-F238E27FC236}">
                <a16:creationId xmlns:a16="http://schemas.microsoft.com/office/drawing/2014/main" id="{F846614D-86B6-5631-0A88-164024624A62}"/>
              </a:ext>
            </a:extLst>
          </p:cNvPr>
          <p:cNvSpPr txBox="1">
            <a:spLocks noChangeArrowheads="1"/>
          </p:cNvSpPr>
          <p:nvPr/>
        </p:nvSpPr>
        <p:spPr bwMode="auto">
          <a:xfrm>
            <a:off x="6010002" y="3396577"/>
            <a:ext cx="387350" cy="369332"/>
          </a:xfrm>
          <a:prstGeom prst="rect">
            <a:avLst/>
          </a:prstGeom>
          <a:solidFill>
            <a:schemeClr val="bg1"/>
          </a:solidFill>
          <a:ln>
            <a:noFill/>
          </a:ln>
        </p:spPr>
        <p:txBody>
          <a:bodyPr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[O]</a:t>
            </a:r>
          </a:p>
        </p:txBody>
      </p:sp>
      <p:sp>
        <p:nvSpPr>
          <p:cNvPr id="52" name="Line 24">
            <a:extLst>
              <a:ext uri="{FF2B5EF4-FFF2-40B4-BE49-F238E27FC236}">
                <a16:creationId xmlns:a16="http://schemas.microsoft.com/office/drawing/2014/main" id="{4D343E00-63D7-BED9-B3FC-4A7B3737C395}"/>
              </a:ext>
            </a:extLst>
          </p:cNvPr>
          <p:cNvSpPr>
            <a:spLocks noChangeShapeType="1"/>
          </p:cNvSpPr>
          <p:nvPr/>
        </p:nvSpPr>
        <p:spPr bwMode="auto">
          <a:xfrm>
            <a:off x="7302687" y="5056706"/>
            <a:ext cx="0" cy="20161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8310" name="Text Box 9"/>
          <p:cNvSpPr txBox="1">
            <a:spLocks noChangeArrowheads="1"/>
          </p:cNvSpPr>
          <p:nvPr/>
        </p:nvSpPr>
        <p:spPr bwMode="auto">
          <a:xfrm>
            <a:off x="4047903" y="1691516"/>
            <a:ext cx="5545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RNH</a:t>
            </a:r>
            <a:r>
              <a:rPr lang="zh-CN" altLang="en-US" sz="1800">
                <a:solidFill>
                  <a:schemeClr val="tx1"/>
                </a:solidFill>
                <a:latin typeface="Times New Roman" panose="02020603050405020304" pitchFamily="18" charset="0"/>
              </a:rPr>
              <a:t>－</a:t>
            </a:r>
            <a:r>
              <a:rPr lang="en-US" altLang="zh-CN" sz="1800">
                <a:solidFill>
                  <a:schemeClr val="tx1"/>
                </a:solidFill>
                <a:latin typeface="Times New Roman" panose="02020603050405020304" pitchFamily="18" charset="0"/>
              </a:rPr>
              <a:t>CH</a:t>
            </a:r>
            <a:r>
              <a:rPr lang="en-US" altLang="zh-CN" sz="1800" baseline="-25000">
                <a:solidFill>
                  <a:schemeClr val="tx1"/>
                </a:solidFill>
                <a:latin typeface="Times New Roman" panose="02020603050405020304" pitchFamily="18" charset="0"/>
              </a:rPr>
              <a:t>3</a:t>
            </a:r>
            <a:r>
              <a:rPr lang="en-US" altLang="zh-CN" sz="1800">
                <a:solidFill>
                  <a:schemeClr val="tx1"/>
                </a:solidFill>
                <a:latin typeface="Times New Roman" panose="02020603050405020304" pitchFamily="18" charset="0"/>
              </a:rPr>
              <a:t> + [O]→ RNH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 + HCHO</a:t>
            </a:r>
          </a:p>
        </p:txBody>
      </p:sp>
      <p:sp>
        <p:nvSpPr>
          <p:cNvPr id="98311" name="Text Box 11"/>
          <p:cNvSpPr txBox="1">
            <a:spLocks noChangeArrowheads="1"/>
          </p:cNvSpPr>
          <p:nvPr/>
        </p:nvSpPr>
        <p:spPr bwMode="auto">
          <a:xfrm>
            <a:off x="4287564" y="2413715"/>
            <a:ext cx="5545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N</a:t>
            </a:r>
            <a:r>
              <a:rPr lang="zh-CN" altLang="en-US" sz="1800">
                <a:solidFill>
                  <a:schemeClr val="tx1"/>
                </a:solidFill>
                <a:latin typeface="Times New Roman" panose="02020603050405020304" pitchFamily="18" charset="0"/>
              </a:rPr>
              <a:t>－</a:t>
            </a:r>
            <a:r>
              <a:rPr lang="en-US" altLang="zh-CN" sz="1800">
                <a:solidFill>
                  <a:schemeClr val="tx1"/>
                </a:solidFill>
                <a:latin typeface="Times New Roman" panose="02020603050405020304" pitchFamily="18" charset="0"/>
              </a:rPr>
              <a:t>CH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3</a:t>
            </a:r>
            <a:r>
              <a:rPr lang="en-US" altLang="zh-CN" sz="1800">
                <a:solidFill>
                  <a:schemeClr val="tx1"/>
                </a:solidFill>
                <a:latin typeface="Times New Roman" panose="02020603050405020304" pitchFamily="18" charset="0"/>
              </a:rPr>
              <a:t> + [O] →        NH + R</a:t>
            </a:r>
            <a:r>
              <a:rPr lang="en-US" altLang="zh-CN" sz="1800" baseline="-25000">
                <a:solidFill>
                  <a:schemeClr val="tx1"/>
                </a:solidFill>
                <a:latin typeface="Times New Roman" panose="02020603050405020304" pitchFamily="18" charset="0"/>
              </a:rPr>
              <a:t>3</a:t>
            </a:r>
            <a:r>
              <a:rPr lang="en-US" altLang="zh-CN" sz="1800">
                <a:solidFill>
                  <a:schemeClr val="tx1"/>
                </a:solidFill>
                <a:latin typeface="Times New Roman" panose="02020603050405020304" pitchFamily="18" charset="0"/>
              </a:rPr>
              <a:t>CHO</a:t>
            </a:r>
          </a:p>
        </p:txBody>
      </p:sp>
      <p:sp>
        <p:nvSpPr>
          <p:cNvPr id="98312" name="Text Box 12"/>
          <p:cNvSpPr txBox="1">
            <a:spLocks noChangeArrowheads="1"/>
          </p:cNvSpPr>
          <p:nvPr/>
        </p:nvSpPr>
        <p:spPr bwMode="auto">
          <a:xfrm>
            <a:off x="3712889" y="2137310"/>
            <a:ext cx="5746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2</a:t>
            </a:r>
          </a:p>
        </p:txBody>
      </p:sp>
      <p:sp>
        <p:nvSpPr>
          <p:cNvPr id="98313" name="Text Box 14"/>
          <p:cNvSpPr txBox="1">
            <a:spLocks noChangeArrowheads="1"/>
          </p:cNvSpPr>
          <p:nvPr/>
        </p:nvSpPr>
        <p:spPr bwMode="auto">
          <a:xfrm>
            <a:off x="6248127" y="2165209"/>
            <a:ext cx="5746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a:t>
            </a:r>
            <a:r>
              <a:rPr lang="en-US" altLang="zh-CN" sz="1800" baseline="-25000">
                <a:solidFill>
                  <a:schemeClr val="tx1"/>
                </a:solidFill>
                <a:latin typeface="Times New Roman" panose="02020603050405020304" pitchFamily="18" charset="0"/>
              </a:rPr>
              <a:t>2</a:t>
            </a:r>
          </a:p>
        </p:txBody>
      </p:sp>
      <p:sp>
        <p:nvSpPr>
          <p:cNvPr id="98315" name="Line 23"/>
          <p:cNvSpPr>
            <a:spLocks noChangeShapeType="1"/>
          </p:cNvSpPr>
          <p:nvPr/>
        </p:nvSpPr>
        <p:spPr bwMode="auto">
          <a:xfrm>
            <a:off x="4076427" y="2345785"/>
            <a:ext cx="293687" cy="18573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98316" name="Line 24"/>
          <p:cNvSpPr>
            <a:spLocks noChangeShapeType="1"/>
          </p:cNvSpPr>
          <p:nvPr/>
        </p:nvSpPr>
        <p:spPr bwMode="auto">
          <a:xfrm flipV="1">
            <a:off x="4079601" y="2693076"/>
            <a:ext cx="287337" cy="1428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98317" name="Line 25"/>
          <p:cNvSpPr>
            <a:spLocks noChangeShapeType="1"/>
          </p:cNvSpPr>
          <p:nvPr/>
        </p:nvSpPr>
        <p:spPr bwMode="auto">
          <a:xfrm>
            <a:off x="6541850" y="2336920"/>
            <a:ext cx="215900" cy="1428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98318" name="Line 26"/>
          <p:cNvSpPr>
            <a:spLocks noChangeShapeType="1"/>
          </p:cNvSpPr>
          <p:nvPr/>
        </p:nvSpPr>
        <p:spPr bwMode="auto">
          <a:xfrm flipV="1">
            <a:off x="6589439" y="2729222"/>
            <a:ext cx="215900" cy="10764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8F88E88C-36D5-4141-9171-97147A87387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1F1AC58-5D3B-06CF-B7B1-F81B1361B74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75</a:t>
            </a:fld>
            <a:endParaRPr lang="en-US" altLang="zh-CN" sz="1800">
              <a:solidFill>
                <a:schemeClr val="tx1"/>
              </a:solidFill>
            </a:endParaRPr>
          </a:p>
        </p:txBody>
      </p:sp>
      <p:sp>
        <p:nvSpPr>
          <p:cNvPr id="4" name="Text Box 4">
            <a:extLst>
              <a:ext uri="{FF2B5EF4-FFF2-40B4-BE49-F238E27FC236}">
                <a16:creationId xmlns:a16="http://schemas.microsoft.com/office/drawing/2014/main" id="{419EB4C0-80A3-FF84-01EA-76548E5EC835}"/>
              </a:ext>
            </a:extLst>
          </p:cNvPr>
          <p:cNvSpPr txBox="1">
            <a:spLocks noChangeArrowheads="1"/>
          </p:cNvSpPr>
          <p:nvPr/>
        </p:nvSpPr>
        <p:spPr bwMode="auto">
          <a:xfrm>
            <a:off x="1127473" y="1052736"/>
            <a:ext cx="38163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
                <a:schemeClr val="tx1"/>
              </a:buClr>
              <a:buSzPct val="125000"/>
              <a:buFont typeface="Wingdings" panose="05000000000000000000" pitchFamily="2" charset="2"/>
              <a:buChar char="Ø"/>
            </a:pPr>
            <a:r>
              <a:rPr lang="zh-CN" altLang="en-US" sz="2200">
                <a:solidFill>
                  <a:schemeClr val="tx1"/>
                </a:solidFill>
                <a:latin typeface="黑体" panose="02010609060101010101" pitchFamily="49" charset="-122"/>
                <a:ea typeface="黑体" panose="02010609060101010101" pitchFamily="49" charset="-122"/>
              </a:rPr>
              <a:t>氮脱烃、氮 </a:t>
            </a:r>
            <a:r>
              <a:rPr lang="en-US" altLang="zh-CN" sz="2200">
                <a:solidFill>
                  <a:schemeClr val="tx1"/>
                </a:solidFill>
                <a:latin typeface="黑体" panose="02010609060101010101" pitchFamily="49" charset="-122"/>
                <a:ea typeface="黑体" panose="02010609060101010101" pitchFamily="49" charset="-122"/>
              </a:rPr>
              <a:t>-</a:t>
            </a:r>
            <a:r>
              <a:rPr lang="zh-CN" altLang="en-US" sz="2200">
                <a:solidFill>
                  <a:schemeClr val="tx1"/>
                </a:solidFill>
                <a:latin typeface="黑体" panose="02010609060101010101" pitchFamily="49" charset="-122"/>
                <a:ea typeface="黑体" panose="02010609060101010101" pitchFamily="49" charset="-122"/>
              </a:rPr>
              <a:t>氧化及脱氮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26"/>
          <p:cNvSpPr txBox="1">
            <a:spLocks noChangeArrowheads="1"/>
          </p:cNvSpPr>
          <p:nvPr/>
        </p:nvSpPr>
        <p:spPr bwMode="auto">
          <a:xfrm>
            <a:off x="4151882" y="1556792"/>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                                                </a:t>
            </a: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baseline="-250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CH</a:t>
            </a: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NH</a:t>
            </a:r>
            <a:r>
              <a:rPr lang="en-US" altLang="zh-CN" sz="1800" baseline="-25000">
                <a:solidFill>
                  <a:schemeClr val="tx1"/>
                </a:solidFill>
                <a:latin typeface="Times New Roman" panose="02020603050405020304" pitchFamily="18" charset="0"/>
                <a:cs typeface="Times New Roman" panose="02020603050405020304" pitchFamily="18" charset="0"/>
              </a:rPr>
              <a:t>2 </a:t>
            </a:r>
            <a:r>
              <a:rPr lang="en-US" altLang="zh-CN" sz="1800">
                <a:solidFill>
                  <a:schemeClr val="tx1"/>
                </a:solidFill>
                <a:latin typeface="Times New Roman" panose="02020603050405020304" pitchFamily="18" charset="0"/>
                <a:cs typeface="Times New Roman" panose="02020603050405020304" pitchFamily="18" charset="0"/>
              </a:rPr>
              <a:t>+ 2[O]→    C=NOH + 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O</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                                                </a:t>
            </a: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a:t>
            </a:r>
          </a:p>
        </p:txBody>
      </p:sp>
      <p:sp>
        <p:nvSpPr>
          <p:cNvPr id="100357" name="Text Box 32"/>
          <p:cNvSpPr txBox="1">
            <a:spLocks noChangeArrowheads="1"/>
          </p:cNvSpPr>
          <p:nvPr/>
        </p:nvSpPr>
        <p:spPr bwMode="auto">
          <a:xfrm>
            <a:off x="4223320" y="3141117"/>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                                                </a:t>
            </a: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1</a:t>
            </a:r>
          </a:p>
          <a:p>
            <a:pPr eaLnBrk="1" hangingPunct="1">
              <a:spcBef>
                <a:spcPct val="50000"/>
              </a:spcBef>
              <a:buClrTx/>
              <a:buSzTx/>
              <a:buFont typeface="Wingdings" panose="05000000000000000000" pitchFamily="2" charset="2"/>
              <a:buNone/>
            </a:pPr>
            <a:r>
              <a:rPr lang="en-US" altLang="zh-CN" sz="1800" baseline="-250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CH</a:t>
            </a:r>
            <a:r>
              <a:rPr lang="zh-CN" altLang="en-US" sz="1800">
                <a:solidFill>
                  <a:schemeClr val="tx1"/>
                </a:solidFill>
                <a:latin typeface="Times New Roman" panose="02020603050405020304" pitchFamily="18" charset="0"/>
                <a:cs typeface="Times New Roman" panose="02020603050405020304" pitchFamily="18" charset="0"/>
              </a:rPr>
              <a:t>－</a:t>
            </a:r>
            <a:r>
              <a:rPr lang="en-US" altLang="zh-CN" sz="1800">
                <a:solidFill>
                  <a:schemeClr val="tx1"/>
                </a:solidFill>
                <a:latin typeface="Times New Roman" panose="02020603050405020304" pitchFamily="18" charset="0"/>
                <a:cs typeface="Times New Roman" panose="02020603050405020304" pitchFamily="18" charset="0"/>
              </a:rPr>
              <a:t>NH</a:t>
            </a:r>
            <a:r>
              <a:rPr lang="en-US" altLang="zh-CN" sz="1800" baseline="-25000">
                <a:solidFill>
                  <a:schemeClr val="tx1"/>
                </a:solidFill>
                <a:latin typeface="Times New Roman" panose="02020603050405020304" pitchFamily="18" charset="0"/>
                <a:cs typeface="Times New Roman" panose="02020603050405020304" pitchFamily="18" charset="0"/>
              </a:rPr>
              <a:t>2 </a:t>
            </a:r>
            <a:r>
              <a:rPr lang="en-US" altLang="zh-CN" sz="1800">
                <a:solidFill>
                  <a:schemeClr val="tx1"/>
                </a:solidFill>
                <a:latin typeface="Times New Roman" panose="02020603050405020304" pitchFamily="18" charset="0"/>
                <a:cs typeface="Times New Roman" panose="02020603050405020304" pitchFamily="18" charset="0"/>
              </a:rPr>
              <a:t>+ [O]</a:t>
            </a:r>
            <a:r>
              <a:rPr lang="en-US" altLang="zh-CN" sz="1800" baseline="-25000">
                <a:solidFill>
                  <a:schemeClr val="tx1"/>
                </a:solidFill>
                <a:latin typeface="Times New Roman" panose="02020603050405020304" pitchFamily="18" charset="0"/>
                <a:cs typeface="Times New Roman" panose="02020603050405020304" pitchFamily="18" charset="0"/>
              </a:rPr>
              <a:t> </a:t>
            </a:r>
            <a:r>
              <a:rPr lang="en-US" altLang="zh-CN" sz="1800">
                <a:solidFill>
                  <a:schemeClr val="tx1"/>
                </a:solidFill>
                <a:latin typeface="Times New Roman" panose="02020603050405020304" pitchFamily="18" charset="0"/>
                <a:cs typeface="Times New Roman" panose="02020603050405020304" pitchFamily="18" charset="0"/>
              </a:rPr>
              <a:t>→      C=O + NH</a:t>
            </a:r>
            <a:r>
              <a:rPr lang="en-US" altLang="zh-CN" sz="1800" baseline="-25000">
                <a:solidFill>
                  <a:schemeClr val="tx1"/>
                </a:solidFill>
                <a:latin typeface="Times New Roman" panose="02020603050405020304" pitchFamily="18" charset="0"/>
                <a:cs typeface="Times New Roman" panose="02020603050405020304" pitchFamily="18" charset="0"/>
              </a:rPr>
              <a:t>3</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                                                </a:t>
            </a:r>
            <a:r>
              <a:rPr lang="en-US" altLang="zh-CN" sz="1800">
                <a:solidFill>
                  <a:schemeClr val="tx1"/>
                </a:solidFill>
                <a:latin typeface="Times New Roman" panose="02020603050405020304" pitchFamily="18" charset="0"/>
                <a:cs typeface="Times New Roman" panose="02020603050405020304" pitchFamily="18" charset="0"/>
              </a:rPr>
              <a:t>R</a:t>
            </a:r>
            <a:r>
              <a:rPr lang="en-US" altLang="zh-CN" sz="1800" baseline="-25000">
                <a:solidFill>
                  <a:schemeClr val="tx1"/>
                </a:solidFill>
                <a:latin typeface="Times New Roman" panose="02020603050405020304" pitchFamily="18" charset="0"/>
                <a:cs typeface="Times New Roman" panose="02020603050405020304" pitchFamily="18" charset="0"/>
              </a:rPr>
              <a:t>2</a:t>
            </a:r>
          </a:p>
        </p:txBody>
      </p:sp>
      <p:grpSp>
        <p:nvGrpSpPr>
          <p:cNvPr id="100358" name="Group 38"/>
          <p:cNvGrpSpPr/>
          <p:nvPr/>
        </p:nvGrpSpPr>
        <p:grpSpPr bwMode="auto">
          <a:xfrm>
            <a:off x="4511055" y="1723549"/>
            <a:ext cx="2305050" cy="2451140"/>
            <a:chOff x="703" y="1398"/>
            <a:chExt cx="1951" cy="1533"/>
          </a:xfrm>
        </p:grpSpPr>
        <p:sp>
          <p:nvSpPr>
            <p:cNvPr id="243739" name="Line 27"/>
            <p:cNvSpPr>
              <a:spLocks noChangeShapeType="1"/>
            </p:cNvSpPr>
            <p:nvPr/>
          </p:nvSpPr>
          <p:spPr bwMode="auto">
            <a:xfrm>
              <a:off x="722" y="1426"/>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0" name="Line 28"/>
            <p:cNvSpPr>
              <a:spLocks noChangeShapeType="1"/>
            </p:cNvSpPr>
            <p:nvPr/>
          </p:nvSpPr>
          <p:spPr bwMode="auto">
            <a:xfrm>
              <a:off x="2446" y="1398"/>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1" name="Line 29"/>
            <p:cNvSpPr>
              <a:spLocks noChangeShapeType="1"/>
            </p:cNvSpPr>
            <p:nvPr/>
          </p:nvSpPr>
          <p:spPr bwMode="auto">
            <a:xfrm flipH="1">
              <a:off x="703" y="1751"/>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2" name="Line 30"/>
            <p:cNvSpPr>
              <a:spLocks noChangeShapeType="1"/>
            </p:cNvSpPr>
            <p:nvPr/>
          </p:nvSpPr>
          <p:spPr bwMode="auto">
            <a:xfrm flipH="1">
              <a:off x="2427" y="1751"/>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5" name="Line 33"/>
            <p:cNvSpPr>
              <a:spLocks noChangeShapeType="1"/>
            </p:cNvSpPr>
            <p:nvPr/>
          </p:nvSpPr>
          <p:spPr bwMode="auto">
            <a:xfrm>
              <a:off x="748" y="2387"/>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6" name="Line 34"/>
            <p:cNvSpPr>
              <a:spLocks noChangeShapeType="1"/>
            </p:cNvSpPr>
            <p:nvPr/>
          </p:nvSpPr>
          <p:spPr bwMode="auto">
            <a:xfrm>
              <a:off x="2518" y="2415"/>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7" name="Line 35"/>
            <p:cNvSpPr>
              <a:spLocks noChangeShapeType="1"/>
            </p:cNvSpPr>
            <p:nvPr/>
          </p:nvSpPr>
          <p:spPr bwMode="auto">
            <a:xfrm flipH="1">
              <a:off x="748" y="2749"/>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3748" name="Line 36"/>
            <p:cNvSpPr>
              <a:spLocks noChangeShapeType="1"/>
            </p:cNvSpPr>
            <p:nvPr/>
          </p:nvSpPr>
          <p:spPr bwMode="auto">
            <a:xfrm flipH="1">
              <a:off x="2472" y="2749"/>
              <a:ext cx="136" cy="182"/>
            </a:xfrm>
            <a:prstGeom prst="line">
              <a:avLst/>
            </a:prstGeom>
            <a:ln w="19050"/>
          </p:spPr>
          <p:style>
            <a:lnRef idx="1">
              <a:schemeClr val="dk1"/>
            </a:lnRef>
            <a:fillRef idx="0">
              <a:schemeClr val="dk1"/>
            </a:fillRef>
            <a:effectRef idx="0">
              <a:schemeClr val="dk1"/>
            </a:effectRef>
            <a:fontRef idx="minor">
              <a:schemeClr val="tx1"/>
            </a:fontRef>
          </p:style>
          <p:txBody>
            <a:bodyPr/>
            <a:lstStyle/>
            <a:p>
              <a:pPr eaLnBrk="1" hangingPunct="1">
                <a:defRPr/>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00359" name="Text Box 37"/>
          <p:cNvSpPr txBox="1">
            <a:spLocks noChangeArrowheads="1"/>
          </p:cNvSpPr>
          <p:nvPr/>
        </p:nvSpPr>
        <p:spPr bwMode="auto">
          <a:xfrm>
            <a:off x="4274121" y="4892130"/>
            <a:ext cx="6192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rPr>
              <a:t>RCH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NH</a:t>
            </a:r>
            <a:r>
              <a:rPr lang="en-US" altLang="zh-CN" sz="1800" baseline="-25000">
                <a:solidFill>
                  <a:schemeClr val="tx1"/>
                </a:solidFill>
                <a:latin typeface="Times New Roman" panose="02020603050405020304" pitchFamily="18" charset="0"/>
              </a:rPr>
              <a:t>2</a:t>
            </a:r>
            <a:r>
              <a:rPr lang="en-US" altLang="zh-CN" sz="1800">
                <a:solidFill>
                  <a:schemeClr val="tx1"/>
                </a:solidFill>
                <a:latin typeface="Times New Roman" panose="02020603050405020304" pitchFamily="18" charset="0"/>
              </a:rPr>
              <a:t> + [O] → RCHO + NH</a:t>
            </a:r>
            <a:r>
              <a:rPr lang="en-US" altLang="zh-CN" sz="1800" baseline="-25000">
                <a:solidFill>
                  <a:schemeClr val="tx1"/>
                </a:solidFill>
                <a:latin typeface="Times New Roman" panose="02020603050405020304" pitchFamily="18" charset="0"/>
              </a:rPr>
              <a:t>3</a:t>
            </a:r>
          </a:p>
        </p:txBody>
      </p:sp>
      <p:sp>
        <p:nvSpPr>
          <p:cNvPr id="2" name="Text Box 5">
            <a:extLst>
              <a:ext uri="{FF2B5EF4-FFF2-40B4-BE49-F238E27FC236}">
                <a16:creationId xmlns:a16="http://schemas.microsoft.com/office/drawing/2014/main" id="{68631310-553C-5D96-1AB3-86B860B356B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6F6EA200-1E55-EE78-3A1B-AEC3A3B68FB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76</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5"/>
          <p:cNvSpPr>
            <a:spLocks noGrp="1" noChangeArrowheads="1"/>
          </p:cNvSpPr>
          <p:nvPr>
            <p:ph type="subTitle" idx="1"/>
          </p:nvPr>
        </p:nvSpPr>
        <p:spPr>
          <a:xfrm>
            <a:off x="911424" y="1629122"/>
            <a:ext cx="10657184"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gn="l">
              <a:lnSpc>
                <a:spcPct val="140000"/>
              </a:lnSpc>
              <a:spcBef>
                <a:spcPts val="0"/>
              </a:spcBef>
              <a:buFont typeface="Wingdings" panose="05000000000000000000" pitchFamily="2" charset="2"/>
              <a:buNone/>
            </a:pPr>
            <a:r>
              <a:rPr lang="zh-CN" altLang="en-US">
                <a:latin typeface="Times New Roman" panose="02020603050405020304" pitchFamily="18" charset="0"/>
                <a:ea typeface="黑体" panose="02010609060101010101" pitchFamily="49" charset="-122"/>
                <a:cs typeface="Times New Roman" panose="02020603050405020304" pitchFamily="18" charset="0"/>
              </a:rPr>
              <a:t>脱氢酶是伴随有氢原子或电子转移，以非分子氧化合物为受氢体的酶类。脱氢酶能使相应的底物脱氢氧化。</a:t>
            </a:r>
            <a:endParaRPr lang="en-US" altLang="zh-CN">
              <a:latin typeface="Times New Roman" panose="02020603050405020304" pitchFamily="18" charset="0"/>
              <a:ea typeface="黑体" panose="02010609060101010101" pitchFamily="49" charset="-122"/>
              <a:cs typeface="Times New Roman" panose="02020603050405020304" pitchFamily="18" charset="0"/>
            </a:endParaRPr>
          </a:p>
          <a:p>
            <a:pPr algn="l">
              <a:lnSpc>
                <a:spcPct val="140000"/>
              </a:lnSpc>
              <a:spcBef>
                <a:spcPts val="0"/>
              </a:spcBef>
              <a:buFont typeface="Wingdings" panose="05000000000000000000" pitchFamily="2" charset="2"/>
              <a:buNone/>
            </a:pP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buFont typeface="Wingdings" panose="05000000000000000000" pitchFamily="2" charset="2"/>
              <a:buChar char="l"/>
            </a:pPr>
            <a:r>
              <a:rPr lang="zh-CN" altLang="en-US" sz="2400">
                <a:latin typeface="Times New Roman" panose="02020603050405020304" pitchFamily="18" charset="0"/>
                <a:ea typeface="黑体" panose="02010609060101010101" pitchFamily="49" charset="-122"/>
                <a:cs typeface="Times New Roman" panose="02020603050405020304" pitchFamily="18" charset="0"/>
              </a:rPr>
              <a:t>醇氧化成醛</a:t>
            </a:r>
          </a:p>
          <a:p>
            <a:pPr algn="l">
              <a:buFont typeface="Wingdings" panose="05000000000000000000" pitchFamily="2" charset="2"/>
              <a:buNone/>
            </a:pPr>
            <a:r>
              <a:rPr lang="en-US" altLang="zh-CN" sz="2400">
                <a:latin typeface="Times New Roman" panose="02020603050405020304" pitchFamily="18" charset="0"/>
                <a:ea typeface="黑体" panose="02010609060101010101" pitchFamily="49" charset="-122"/>
                <a:cs typeface="Times New Roman" panose="02020603050405020304" pitchFamily="18" charset="0"/>
              </a:rPr>
              <a:t>    RCH</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a:latin typeface="Times New Roman" panose="02020603050405020304" pitchFamily="18" charset="0"/>
                <a:ea typeface="黑体" panose="02010609060101010101" pitchFamily="49" charset="-122"/>
                <a:cs typeface="Times New Roman" panose="02020603050405020304" pitchFamily="18" charset="0"/>
              </a:rPr>
              <a:t>OH → RCHO + 2[H]</a:t>
            </a:r>
          </a:p>
          <a:p>
            <a:pPr algn="l"/>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buFont typeface="Wingdings" panose="05000000000000000000" pitchFamily="2" charset="2"/>
              <a:buChar char="l"/>
            </a:pPr>
            <a:r>
              <a:rPr lang="zh-CN" altLang="en-US" sz="2400">
                <a:latin typeface="Times New Roman" panose="02020603050405020304" pitchFamily="18" charset="0"/>
                <a:ea typeface="黑体" panose="02010609060101010101" pitchFamily="49" charset="-122"/>
                <a:cs typeface="Times New Roman" panose="02020603050405020304" pitchFamily="18" charset="0"/>
              </a:rPr>
              <a:t>醇氧化成酮</a:t>
            </a:r>
          </a:p>
          <a:p>
            <a:pPr algn="l">
              <a:buFont typeface="Wingdings" panose="05000000000000000000" pitchFamily="2" charset="2"/>
              <a:buNone/>
            </a:pPr>
            <a:r>
              <a:rPr lang="en-US" altLang="zh-CN" sz="2400">
                <a:latin typeface="Times New Roman" panose="02020603050405020304" pitchFamily="18" charset="0"/>
                <a:ea typeface="黑体" panose="02010609060101010101" pitchFamily="49" charset="-122"/>
                <a:cs typeface="Times New Roman" panose="02020603050405020304" pitchFamily="18" charset="0"/>
              </a:rPr>
              <a:t>    R</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a:latin typeface="Times New Roman" panose="02020603050405020304" pitchFamily="18" charset="0"/>
                <a:ea typeface="黑体" panose="02010609060101010101" pitchFamily="49" charset="-122"/>
                <a:cs typeface="Times New Roman" panose="02020603050405020304" pitchFamily="18" charset="0"/>
              </a:rPr>
              <a:t>CH(OH)R</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a:latin typeface="Times New Roman" panose="02020603050405020304" pitchFamily="18" charset="0"/>
                <a:ea typeface="黑体" panose="02010609060101010101" pitchFamily="49" charset="-122"/>
                <a:cs typeface="Times New Roman" panose="02020603050405020304" pitchFamily="18" charset="0"/>
              </a:rPr>
              <a:t> → R</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a:latin typeface="Times New Roman" panose="02020603050405020304" pitchFamily="18" charset="0"/>
                <a:ea typeface="黑体" panose="02010609060101010101" pitchFamily="49" charset="-122"/>
                <a:cs typeface="Times New Roman" panose="02020603050405020304" pitchFamily="18" charset="0"/>
              </a:rPr>
              <a:t>COR</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a:latin typeface="Times New Roman" panose="02020603050405020304" pitchFamily="18" charset="0"/>
                <a:ea typeface="黑体" panose="02010609060101010101" pitchFamily="49" charset="-122"/>
                <a:cs typeface="Times New Roman" panose="02020603050405020304" pitchFamily="18" charset="0"/>
              </a:rPr>
              <a:t> + 2[H]</a:t>
            </a:r>
          </a:p>
          <a:p>
            <a:pPr algn="l"/>
            <a:endParaRPr lang="en-US" altLang="zh-CN" sz="240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l">
              <a:buFont typeface="Wingdings" panose="05000000000000000000" pitchFamily="2" charset="2"/>
              <a:buChar char="l"/>
            </a:pPr>
            <a:r>
              <a:rPr lang="zh-CN" altLang="en-US" sz="2400">
                <a:latin typeface="Times New Roman" panose="02020603050405020304" pitchFamily="18" charset="0"/>
                <a:ea typeface="黑体" panose="02010609060101010101" pitchFamily="49" charset="-122"/>
                <a:cs typeface="Times New Roman" panose="02020603050405020304" pitchFamily="18" charset="0"/>
              </a:rPr>
              <a:t>醛氧化成羧酸</a:t>
            </a:r>
          </a:p>
          <a:p>
            <a:pPr algn="l">
              <a:buFont typeface="Wingdings" panose="05000000000000000000" pitchFamily="2" charset="2"/>
              <a:buNone/>
            </a:pPr>
            <a:r>
              <a:rPr lang="en-US" altLang="zh-CN" sz="2400">
                <a:latin typeface="Times New Roman" panose="02020603050405020304" pitchFamily="18" charset="0"/>
                <a:ea typeface="黑体" panose="02010609060101010101" pitchFamily="49" charset="-122"/>
                <a:cs typeface="Times New Roman" panose="02020603050405020304" pitchFamily="18" charset="0"/>
              </a:rPr>
              <a:t>    RCHO </a:t>
            </a:r>
            <a:r>
              <a:rPr lang="zh-CN" altLang="en-US" sz="240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a:latin typeface="Times New Roman" panose="02020603050405020304" pitchFamily="18" charset="0"/>
                <a:ea typeface="黑体" panose="02010609060101010101" pitchFamily="49" charset="-122"/>
                <a:cs typeface="Times New Roman" panose="02020603050405020304" pitchFamily="18" charset="0"/>
              </a:rPr>
              <a:t>H</a:t>
            </a:r>
            <a:r>
              <a:rPr lang="en-US" altLang="zh-CN" sz="2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a:latin typeface="Times New Roman" panose="02020603050405020304" pitchFamily="18" charset="0"/>
                <a:ea typeface="黑体" panose="02010609060101010101" pitchFamily="49" charset="-122"/>
                <a:cs typeface="Times New Roman" panose="02020603050405020304" pitchFamily="18" charset="0"/>
              </a:rPr>
              <a:t>O → RCOOH </a:t>
            </a:r>
            <a:r>
              <a:rPr lang="zh-CN" altLang="en-US" sz="240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a:latin typeface="Times New Roman" panose="02020603050405020304" pitchFamily="18" charset="0"/>
                <a:ea typeface="黑体" panose="02010609060101010101" pitchFamily="49" charset="-122"/>
                <a:cs typeface="Times New Roman" panose="02020603050405020304" pitchFamily="18" charset="0"/>
              </a:rPr>
              <a:t>2[H]</a:t>
            </a:r>
          </a:p>
        </p:txBody>
      </p:sp>
      <p:sp>
        <p:nvSpPr>
          <p:cNvPr id="2" name="Text Box 5">
            <a:extLst>
              <a:ext uri="{FF2B5EF4-FFF2-40B4-BE49-F238E27FC236}">
                <a16:creationId xmlns:a16="http://schemas.microsoft.com/office/drawing/2014/main" id="{79C0EDDA-4BE4-E8F2-258E-2A56EB1C56D2}"/>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FDE8382F-D8A8-13E7-1934-938ED18234B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77</a:t>
            </a:fld>
            <a:endParaRPr lang="en-US" altLang="zh-CN" sz="1800">
              <a:solidFill>
                <a:schemeClr val="tx1"/>
              </a:solidFill>
            </a:endParaRPr>
          </a:p>
        </p:txBody>
      </p:sp>
      <p:sp>
        <p:nvSpPr>
          <p:cNvPr id="4" name="Rectangle 21">
            <a:extLst>
              <a:ext uri="{FF2B5EF4-FFF2-40B4-BE49-F238E27FC236}">
                <a16:creationId xmlns:a16="http://schemas.microsoft.com/office/drawing/2014/main" id="{E2D99185-72DA-EDC3-0BF8-58E3F4DB714E}"/>
              </a:ext>
            </a:extLst>
          </p:cNvPr>
          <p:cNvSpPr>
            <a:spLocks noChangeArrowheads="1"/>
          </p:cNvSpPr>
          <p:nvPr/>
        </p:nvSpPr>
        <p:spPr bwMode="auto">
          <a:xfrm>
            <a:off x="911424" y="980728"/>
            <a:ext cx="464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Tx/>
              <a:buSzTx/>
            </a:pPr>
            <a:r>
              <a:rPr lang="zh-CN" altLang="en-US" sz="2200">
                <a:solidFill>
                  <a:schemeClr val="tx1"/>
                </a:solidFill>
                <a:latin typeface="黑体" panose="02010609060101010101" pitchFamily="49" charset="-122"/>
                <a:ea typeface="黑体" panose="02010609060101010101" pitchFamily="49" charset="-122"/>
              </a:rPr>
              <a:t>脱氢酶脱氢氧化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5"/>
          <p:cNvSpPr>
            <a:spLocks noGrp="1" noChangeArrowheads="1"/>
          </p:cNvSpPr>
          <p:nvPr>
            <p:ph type="subTitle" idx="1"/>
          </p:nvPr>
        </p:nvSpPr>
        <p:spPr>
          <a:xfrm>
            <a:off x="1055440" y="1700808"/>
            <a:ext cx="1044116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氧化酶是伴随有氢原子或电子转移，以分子氧为直接受氢体的酶类。氧化酶使相应底物氧化。</a:t>
            </a:r>
          </a:p>
          <a:p>
            <a:pPr>
              <a:lnSpc>
                <a:spcPct val="130000"/>
              </a:lnSpc>
              <a:spcBef>
                <a:spcPts val="0"/>
              </a:spcBef>
              <a:buFont typeface="Wingdings" panose="05000000000000000000" pitchFamily="2" charset="2"/>
              <a:buNone/>
            </a:pPr>
            <a:r>
              <a:rPr lang="en-US" altLang="zh-CN" sz="2200">
                <a:latin typeface="Times New Roman" panose="02020603050405020304" pitchFamily="18" charset="0"/>
                <a:ea typeface="黑体" panose="02010609060101010101" pitchFamily="49" charset="-122"/>
                <a:cs typeface="Times New Roman" panose="02020603050405020304" pitchFamily="18" charset="0"/>
              </a:rPr>
              <a:t>   RCH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NH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a:latin typeface="Times New Roman" panose="02020603050405020304" pitchFamily="18" charset="0"/>
                <a:ea typeface="黑体" panose="02010609060101010101" pitchFamily="49" charset="-122"/>
                <a:cs typeface="Times New Roman" panose="02020603050405020304" pitchFamily="18" charset="0"/>
              </a:rPr>
              <a:t>O → RCHO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NH</a:t>
            </a:r>
            <a:r>
              <a:rPr lang="en-US" altLang="zh-CN" sz="22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+ 2H</a:t>
            </a:r>
          </a:p>
          <a:p>
            <a:pPr algn="l">
              <a:lnSpc>
                <a:spcPct val="130000"/>
              </a:lnSpc>
              <a:spcBef>
                <a:spcPts val="0"/>
              </a:spcBef>
              <a:buFont typeface="Wingdings" panose="05000000000000000000" pitchFamily="2" charset="2"/>
              <a:buNone/>
            </a:pPr>
            <a:endParaRPr lang="zh-CN" altLang="en-US" sz="2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8B96E475-5AFC-FD73-8A39-D6DAB40D588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DC9C06AC-671A-8FDC-A1EA-2965C46E7473}"/>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78</a:t>
            </a:fld>
            <a:endParaRPr lang="en-US" altLang="zh-CN" sz="1800">
              <a:solidFill>
                <a:schemeClr val="tx1"/>
              </a:solidFill>
            </a:endParaRPr>
          </a:p>
        </p:txBody>
      </p:sp>
      <p:sp>
        <p:nvSpPr>
          <p:cNvPr id="4" name="Rectangle 21">
            <a:extLst>
              <a:ext uri="{FF2B5EF4-FFF2-40B4-BE49-F238E27FC236}">
                <a16:creationId xmlns:a16="http://schemas.microsoft.com/office/drawing/2014/main" id="{D4694AAA-CE55-37C1-CACF-3CCB7A1493CA}"/>
              </a:ext>
            </a:extLst>
          </p:cNvPr>
          <p:cNvSpPr>
            <a:spLocks noChangeArrowheads="1"/>
          </p:cNvSpPr>
          <p:nvPr/>
        </p:nvSpPr>
        <p:spPr bwMode="auto">
          <a:xfrm>
            <a:off x="785812" y="980728"/>
            <a:ext cx="464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a:spcBef>
                <a:spcPct val="0"/>
              </a:spcBef>
              <a:buClrTx/>
              <a:buSzTx/>
            </a:pPr>
            <a:r>
              <a:rPr lang="zh-CN" altLang="en-US" sz="2200">
                <a:solidFill>
                  <a:schemeClr val="tx1"/>
                </a:solidFill>
                <a:latin typeface="黑体" panose="02010609060101010101" pitchFamily="49" charset="-122"/>
                <a:ea typeface="黑体" panose="02010609060101010101" pitchFamily="49" charset="-122"/>
              </a:rPr>
              <a:t>氧化酶氧化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3"/>
          <p:cNvSpPr>
            <a:spLocks noGrp="1" noChangeArrowheads="1"/>
          </p:cNvSpPr>
          <p:nvPr>
            <p:ph type="subTitle" idx="1"/>
          </p:nvPr>
        </p:nvSpPr>
        <p:spPr>
          <a:xfrm>
            <a:off x="1199456" y="1579564"/>
            <a:ext cx="9865096"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l">
              <a:lnSpc>
                <a:spcPct val="130000"/>
              </a:lnSpc>
              <a:spcBef>
                <a:spcPct val="0"/>
              </a:spcBef>
              <a:buClrTx/>
              <a:buFont typeface="Wingdings" panose="05000000000000000000" pitchFamily="2" charset="2"/>
              <a:buChar char="n"/>
            </a:pPr>
            <a:r>
              <a:rPr lang="zh-CN" altLang="en-US" sz="2200">
                <a:latin typeface="黑体" panose="02010609060101010101" pitchFamily="49" charset="-122"/>
                <a:ea typeface="黑体" panose="02010609060101010101" pitchFamily="49" charset="-122"/>
              </a:rPr>
              <a:t> 可逆脱氢酶加氢还原：可逆脱氢酶是指起逆相作用的脱氢酶类，能使相应的底物加氢还原。</a:t>
            </a:r>
          </a:p>
        </p:txBody>
      </p:sp>
      <p:sp>
        <p:nvSpPr>
          <p:cNvPr id="103429" name="Text Box 10"/>
          <p:cNvSpPr txBox="1">
            <a:spLocks noChangeArrowheads="1"/>
          </p:cNvSpPr>
          <p:nvPr/>
        </p:nvSpPr>
        <p:spPr bwMode="auto">
          <a:xfrm>
            <a:off x="1199456" y="3853776"/>
            <a:ext cx="91097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50000"/>
              </a:spcBef>
              <a:buClrTx/>
              <a:buSzTx/>
            </a:pPr>
            <a:r>
              <a:rPr lang="zh-CN" altLang="en-US" sz="2200">
                <a:solidFill>
                  <a:schemeClr val="tx1"/>
                </a:solidFill>
                <a:latin typeface="黑体" panose="02010609060101010101" pitchFamily="49" charset="-122"/>
                <a:ea typeface="黑体" panose="02010609060101010101" pitchFamily="49" charset="-122"/>
              </a:rPr>
              <a:t>硝基还原酶还原：硝基还原酶能使硝基化合物还原，生成相应的胺。               </a:t>
            </a:r>
          </a:p>
        </p:txBody>
      </p:sp>
      <p:sp>
        <p:nvSpPr>
          <p:cNvPr id="103441" name="Text Box 31"/>
          <p:cNvSpPr txBox="1">
            <a:spLocks noChangeArrowheads="1"/>
          </p:cNvSpPr>
          <p:nvPr/>
        </p:nvSpPr>
        <p:spPr bwMode="auto">
          <a:xfrm>
            <a:off x="2754314" y="2492375"/>
            <a:ext cx="1295400" cy="396875"/>
          </a:xfrm>
          <a:prstGeom prst="rect">
            <a:avLst/>
          </a:prstGeom>
          <a:ln w="19050">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R</a:t>
            </a:r>
            <a:r>
              <a:rPr lang="en-US" altLang="zh-CN" sz="2000" baseline="-25000">
                <a:solidFill>
                  <a:schemeClr val="tx1"/>
                </a:solidFill>
                <a:latin typeface="Times New Roman" panose="02020603050405020304" pitchFamily="18" charset="0"/>
              </a:rPr>
              <a:t>1</a:t>
            </a:r>
          </a:p>
        </p:txBody>
      </p:sp>
      <p:sp>
        <p:nvSpPr>
          <p:cNvPr id="103442" name="Text Box 32"/>
          <p:cNvSpPr txBox="1">
            <a:spLocks noChangeArrowheads="1"/>
          </p:cNvSpPr>
          <p:nvPr/>
        </p:nvSpPr>
        <p:spPr bwMode="auto">
          <a:xfrm>
            <a:off x="2768601" y="2997200"/>
            <a:ext cx="1295400" cy="396875"/>
          </a:xfrm>
          <a:prstGeom prst="rect">
            <a:avLst/>
          </a:prstGeom>
          <a:ln w="19050">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R</a:t>
            </a:r>
            <a:r>
              <a:rPr lang="en-US" altLang="zh-CN" sz="2000" baseline="-25000">
                <a:solidFill>
                  <a:schemeClr val="tx1"/>
                </a:solidFill>
                <a:latin typeface="Times New Roman" panose="02020603050405020304" pitchFamily="18" charset="0"/>
              </a:rPr>
              <a:t>2</a:t>
            </a:r>
          </a:p>
        </p:txBody>
      </p:sp>
      <p:sp>
        <p:nvSpPr>
          <p:cNvPr id="103443" name="Line 35"/>
          <p:cNvSpPr>
            <a:spLocks noChangeShapeType="1"/>
          </p:cNvSpPr>
          <p:nvPr/>
        </p:nvSpPr>
        <p:spPr bwMode="auto">
          <a:xfrm>
            <a:off x="3575051" y="2708275"/>
            <a:ext cx="360362" cy="215900"/>
          </a:xfrm>
          <a:prstGeom prst="line">
            <a:avLst/>
          </a:prstGeom>
          <a:ln w="19050"/>
        </p:spPr>
        <p:style>
          <a:lnRef idx="2">
            <a:schemeClr val="dk1"/>
          </a:lnRef>
          <a:fillRef idx="1">
            <a:schemeClr val="lt1"/>
          </a:fillRef>
          <a:effectRef idx="0">
            <a:schemeClr val="dk1"/>
          </a:effectRef>
          <a:fontRef idx="minor">
            <a:schemeClr val="dk1"/>
          </a:fontRef>
        </p:style>
        <p:txBody>
          <a:bodyPr/>
          <a:lstStyle/>
          <a:p>
            <a:endParaRPr lang="en-US"/>
          </a:p>
        </p:txBody>
      </p:sp>
      <p:sp>
        <p:nvSpPr>
          <p:cNvPr id="103444" name="Line 36"/>
          <p:cNvSpPr>
            <a:spLocks noChangeShapeType="1"/>
          </p:cNvSpPr>
          <p:nvPr/>
        </p:nvSpPr>
        <p:spPr bwMode="auto">
          <a:xfrm flipV="1">
            <a:off x="3575051" y="3068638"/>
            <a:ext cx="360362" cy="144463"/>
          </a:xfrm>
          <a:prstGeom prst="line">
            <a:avLst/>
          </a:prstGeom>
          <a:ln w="19050"/>
        </p:spPr>
        <p:style>
          <a:lnRef idx="2">
            <a:schemeClr val="dk1"/>
          </a:lnRef>
          <a:fillRef idx="1">
            <a:schemeClr val="lt1"/>
          </a:fillRef>
          <a:effectRef idx="0">
            <a:schemeClr val="dk1"/>
          </a:effectRef>
          <a:fontRef idx="minor">
            <a:schemeClr val="dk1"/>
          </a:fontRef>
        </p:style>
        <p:txBody>
          <a:bodyPr/>
          <a:lstStyle/>
          <a:p>
            <a:endParaRPr lang="en-US"/>
          </a:p>
        </p:txBody>
      </p:sp>
      <p:sp>
        <p:nvSpPr>
          <p:cNvPr id="103433" name="Line 37"/>
          <p:cNvSpPr>
            <a:spLocks noChangeShapeType="1"/>
          </p:cNvSpPr>
          <p:nvPr/>
        </p:nvSpPr>
        <p:spPr bwMode="auto">
          <a:xfrm>
            <a:off x="5448301" y="2997200"/>
            <a:ext cx="619125" cy="7938"/>
          </a:xfrm>
          <a:prstGeom prst="line">
            <a:avLst/>
          </a:prstGeom>
          <a:ln w="19050">
            <a:tailEnd type="triangle" w="sm"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a:p>
        </p:txBody>
      </p:sp>
      <p:sp>
        <p:nvSpPr>
          <p:cNvPr id="103437" name="Text Box 40"/>
          <p:cNvSpPr txBox="1">
            <a:spLocks noChangeArrowheads="1"/>
          </p:cNvSpPr>
          <p:nvPr/>
        </p:nvSpPr>
        <p:spPr bwMode="auto">
          <a:xfrm>
            <a:off x="5656264" y="2562225"/>
            <a:ext cx="1295400" cy="396875"/>
          </a:xfrm>
          <a:prstGeom prst="rect">
            <a:avLst/>
          </a:prstGeom>
          <a:ln w="19050">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R</a:t>
            </a:r>
            <a:r>
              <a:rPr lang="en-US" altLang="zh-CN" sz="2000" baseline="-25000">
                <a:solidFill>
                  <a:schemeClr val="tx1"/>
                </a:solidFill>
                <a:latin typeface="Times New Roman" panose="02020603050405020304" pitchFamily="18" charset="0"/>
              </a:rPr>
              <a:t>1</a:t>
            </a:r>
          </a:p>
        </p:txBody>
      </p:sp>
      <p:sp>
        <p:nvSpPr>
          <p:cNvPr id="103438" name="Text Box 41"/>
          <p:cNvSpPr txBox="1">
            <a:spLocks noChangeArrowheads="1"/>
          </p:cNvSpPr>
          <p:nvPr/>
        </p:nvSpPr>
        <p:spPr bwMode="auto">
          <a:xfrm>
            <a:off x="5670551" y="3067050"/>
            <a:ext cx="1295400" cy="396875"/>
          </a:xfrm>
          <a:prstGeom prst="rect">
            <a:avLst/>
          </a:prstGeom>
          <a:ln w="19050">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R</a:t>
            </a:r>
            <a:r>
              <a:rPr lang="en-US" altLang="zh-CN" sz="2000" baseline="-25000">
                <a:solidFill>
                  <a:schemeClr val="tx1"/>
                </a:solidFill>
                <a:latin typeface="Times New Roman" panose="02020603050405020304" pitchFamily="18" charset="0"/>
              </a:rPr>
              <a:t>2</a:t>
            </a:r>
          </a:p>
        </p:txBody>
      </p:sp>
      <p:sp>
        <p:nvSpPr>
          <p:cNvPr id="103439" name="Line 42"/>
          <p:cNvSpPr>
            <a:spLocks noChangeShapeType="1"/>
          </p:cNvSpPr>
          <p:nvPr/>
        </p:nvSpPr>
        <p:spPr bwMode="auto">
          <a:xfrm>
            <a:off x="6477001" y="2778125"/>
            <a:ext cx="360362" cy="215900"/>
          </a:xfrm>
          <a:prstGeom prst="line">
            <a:avLst/>
          </a:prstGeom>
          <a:ln w="19050"/>
        </p:spPr>
        <p:style>
          <a:lnRef idx="2">
            <a:schemeClr val="dk1"/>
          </a:lnRef>
          <a:fillRef idx="1">
            <a:schemeClr val="lt1"/>
          </a:fillRef>
          <a:effectRef idx="0">
            <a:schemeClr val="dk1"/>
          </a:effectRef>
          <a:fontRef idx="minor">
            <a:schemeClr val="dk1"/>
          </a:fontRef>
        </p:style>
        <p:txBody>
          <a:bodyPr/>
          <a:lstStyle/>
          <a:p>
            <a:endParaRPr lang="en-US"/>
          </a:p>
        </p:txBody>
      </p:sp>
      <p:sp>
        <p:nvSpPr>
          <p:cNvPr id="103440" name="Line 43"/>
          <p:cNvSpPr>
            <a:spLocks noChangeShapeType="1"/>
          </p:cNvSpPr>
          <p:nvPr/>
        </p:nvSpPr>
        <p:spPr bwMode="auto">
          <a:xfrm flipV="1">
            <a:off x="6477001" y="3138488"/>
            <a:ext cx="360362" cy="144463"/>
          </a:xfrm>
          <a:prstGeom prst="line">
            <a:avLst/>
          </a:prstGeom>
          <a:ln w="19050"/>
        </p:spPr>
        <p:style>
          <a:lnRef idx="2">
            <a:schemeClr val="dk1"/>
          </a:lnRef>
          <a:fillRef idx="1">
            <a:schemeClr val="lt1"/>
          </a:fillRef>
          <a:effectRef idx="0">
            <a:schemeClr val="dk1"/>
          </a:effectRef>
          <a:fontRef idx="minor">
            <a:schemeClr val="dk1"/>
          </a:fontRef>
        </p:style>
        <p:txBody>
          <a:bodyPr/>
          <a:lstStyle/>
          <a:p>
            <a:endParaRPr lang="en-US"/>
          </a:p>
        </p:txBody>
      </p:sp>
      <p:sp>
        <p:nvSpPr>
          <p:cNvPr id="103435" name="Text Box 44"/>
          <p:cNvSpPr txBox="1">
            <a:spLocks noChangeArrowheads="1"/>
          </p:cNvSpPr>
          <p:nvPr/>
        </p:nvSpPr>
        <p:spPr bwMode="auto">
          <a:xfrm>
            <a:off x="6808788" y="2852739"/>
            <a:ext cx="159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CH — OH</a:t>
            </a:r>
          </a:p>
        </p:txBody>
      </p:sp>
      <p:sp>
        <p:nvSpPr>
          <p:cNvPr id="2" name="Text Box 5">
            <a:extLst>
              <a:ext uri="{FF2B5EF4-FFF2-40B4-BE49-F238E27FC236}">
                <a16:creationId xmlns:a16="http://schemas.microsoft.com/office/drawing/2014/main" id="{8C3313CA-CA65-8E7E-ADFB-F1371CE682B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A7843F2-A1F1-0314-58BF-26DF4B334B3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79</a:t>
            </a:fld>
            <a:endParaRPr lang="en-US" altLang="zh-CN" sz="1800">
              <a:solidFill>
                <a:schemeClr val="tx1"/>
              </a:solidFill>
            </a:endParaRPr>
          </a:p>
        </p:txBody>
      </p:sp>
      <p:sp>
        <p:nvSpPr>
          <p:cNvPr id="4" name="Rectangle 10">
            <a:extLst>
              <a:ext uri="{FF2B5EF4-FFF2-40B4-BE49-F238E27FC236}">
                <a16:creationId xmlns:a16="http://schemas.microsoft.com/office/drawing/2014/main" id="{AA3F3535-154F-CDC2-9FD8-9C5FCB49A78A}"/>
              </a:ext>
            </a:extLst>
          </p:cNvPr>
          <p:cNvSpPr txBox="1">
            <a:spLocks noChangeArrowheads="1"/>
          </p:cNvSpPr>
          <p:nvPr/>
        </p:nvSpPr>
        <p:spPr>
          <a:xfrm>
            <a:off x="551384"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）还原反应类型</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3431" name="Text Box 33"/>
          <p:cNvSpPr txBox="1">
            <a:spLocks noChangeArrowheads="1"/>
          </p:cNvSpPr>
          <p:nvPr/>
        </p:nvSpPr>
        <p:spPr bwMode="auto">
          <a:xfrm>
            <a:off x="3953504" y="2776536"/>
            <a:ext cx="295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rPr>
              <a:t>C=O + 2[H]</a:t>
            </a:r>
          </a:p>
        </p:txBody>
      </p:sp>
      <p:grpSp>
        <p:nvGrpSpPr>
          <p:cNvPr id="21" name="组合 20">
            <a:extLst>
              <a:ext uri="{FF2B5EF4-FFF2-40B4-BE49-F238E27FC236}">
                <a16:creationId xmlns:a16="http://schemas.microsoft.com/office/drawing/2014/main" id="{A2608E72-1BE7-831D-5999-8DA31102CAAC}"/>
              </a:ext>
            </a:extLst>
          </p:cNvPr>
          <p:cNvGrpSpPr/>
          <p:nvPr/>
        </p:nvGrpSpPr>
        <p:grpSpPr>
          <a:xfrm>
            <a:off x="3560590" y="4736723"/>
            <a:ext cx="4044329" cy="918884"/>
            <a:chOff x="3253385" y="4732271"/>
            <a:chExt cx="4044329" cy="918884"/>
          </a:xfrm>
        </p:grpSpPr>
        <p:graphicFrame>
          <p:nvGraphicFramePr>
            <p:cNvPr id="5" name="对象 4">
              <a:extLst>
                <a:ext uri="{FF2B5EF4-FFF2-40B4-BE49-F238E27FC236}">
                  <a16:creationId xmlns:a16="http://schemas.microsoft.com/office/drawing/2014/main" id="{C5AB0BA6-931D-EA97-0C8B-CE8E8808B64E}"/>
                </a:ext>
              </a:extLst>
            </p:cNvPr>
            <p:cNvGraphicFramePr>
              <a:graphicFrameLocks noChangeAspect="1"/>
            </p:cNvGraphicFramePr>
            <p:nvPr>
              <p:extLst>
                <p:ext uri="{D42A27DB-BD31-4B8C-83A1-F6EECF244321}">
                  <p14:modId xmlns:p14="http://schemas.microsoft.com/office/powerpoint/2010/main" val="1071226539"/>
                </p:ext>
              </p:extLst>
            </p:nvPr>
          </p:nvGraphicFramePr>
          <p:xfrm>
            <a:off x="3253385" y="4744364"/>
            <a:ext cx="501847" cy="825958"/>
          </p:xfrm>
          <a:graphic>
            <a:graphicData uri="http://schemas.openxmlformats.org/presentationml/2006/ole">
              <mc:AlternateContent xmlns:mc="http://schemas.openxmlformats.org/markup-compatibility/2006">
                <mc:Choice xmlns:v="urn:schemas-microsoft-com:vml" Requires="v">
                  <p:oleObj name="KingDrawXObject" r:id="rId2" imgW="609465" imgH="1003435" progId="KingDrawXObject">
                    <p:embed/>
                  </p:oleObj>
                </mc:Choice>
                <mc:Fallback>
                  <p:oleObj name="KingDrawXObject" r:id="rId2" imgW="609465" imgH="1003435" progId="KingDrawXObject">
                    <p:embed/>
                    <p:pic>
                      <p:nvPicPr>
                        <p:cNvPr id="0" name=""/>
                        <p:cNvPicPr/>
                        <p:nvPr/>
                      </p:nvPicPr>
                      <p:blipFill>
                        <a:blip r:embed="rId3"/>
                        <a:stretch>
                          <a:fillRect/>
                        </a:stretch>
                      </p:blipFill>
                      <p:spPr>
                        <a:xfrm>
                          <a:off x="3253385" y="4744364"/>
                          <a:ext cx="501847" cy="825958"/>
                        </a:xfrm>
                        <a:prstGeom prst="rect">
                          <a:avLst/>
                        </a:prstGeom>
                      </p:spPr>
                    </p:pic>
                  </p:oleObj>
                </mc:Fallback>
              </mc:AlternateContent>
            </a:graphicData>
          </a:graphic>
        </p:graphicFrame>
        <p:cxnSp>
          <p:nvCxnSpPr>
            <p:cNvPr id="8" name="直接箭头连接符 7">
              <a:extLst>
                <a:ext uri="{FF2B5EF4-FFF2-40B4-BE49-F238E27FC236}">
                  <a16:creationId xmlns:a16="http://schemas.microsoft.com/office/drawing/2014/main" id="{CFFC0B70-4BC5-7857-1815-D2A74DF4B91A}"/>
                </a:ext>
              </a:extLst>
            </p:cNvPr>
            <p:cNvCxnSpPr/>
            <p:nvPr/>
          </p:nvCxnSpPr>
          <p:spPr>
            <a:xfrm>
              <a:off x="3775969" y="5301208"/>
              <a:ext cx="57606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74EA90F8-657A-03FB-83C0-F34955628764}"/>
                </a:ext>
              </a:extLst>
            </p:cNvPr>
            <p:cNvSpPr txBox="1"/>
            <p:nvPr/>
          </p:nvSpPr>
          <p:spPr>
            <a:xfrm>
              <a:off x="3731350" y="4909104"/>
              <a:ext cx="62068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endParaRPr lang="zh-CN" altLang="en-US">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FB18E19E-EF6B-4E94-1C41-1B501A50381E}"/>
                </a:ext>
              </a:extLst>
            </p:cNvPr>
            <p:cNvSpPr txBox="1"/>
            <p:nvPr/>
          </p:nvSpPr>
          <p:spPr>
            <a:xfrm>
              <a:off x="3731349" y="5255356"/>
              <a:ext cx="671979"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a:t>
              </a:r>
              <a:endParaRPr lang="zh-CN" altLang="en-US">
                <a:latin typeface="Times New Roman" panose="02020603050405020304" pitchFamily="18" charset="0"/>
                <a:cs typeface="Times New Roman" panose="02020603050405020304" pitchFamily="18" charset="0"/>
              </a:endParaRPr>
            </a:p>
          </p:txBody>
        </p:sp>
        <p:graphicFrame>
          <p:nvGraphicFramePr>
            <p:cNvPr id="11" name="对象 10">
              <a:extLst>
                <a:ext uri="{FF2B5EF4-FFF2-40B4-BE49-F238E27FC236}">
                  <a16:creationId xmlns:a16="http://schemas.microsoft.com/office/drawing/2014/main" id="{DCE4F88A-4D07-D81A-1C3D-BBAA5ABDC0AA}"/>
                </a:ext>
              </a:extLst>
            </p:cNvPr>
            <p:cNvGraphicFramePr>
              <a:graphicFrameLocks noChangeAspect="1"/>
            </p:cNvGraphicFramePr>
            <p:nvPr>
              <p:extLst>
                <p:ext uri="{D42A27DB-BD31-4B8C-83A1-F6EECF244321}">
                  <p14:modId xmlns:p14="http://schemas.microsoft.com/office/powerpoint/2010/main" val="2718138625"/>
                </p:ext>
              </p:extLst>
            </p:nvPr>
          </p:nvGraphicFramePr>
          <p:xfrm>
            <a:off x="4424065" y="4744364"/>
            <a:ext cx="502987" cy="825958"/>
          </p:xfrm>
          <a:graphic>
            <a:graphicData uri="http://schemas.openxmlformats.org/presentationml/2006/ole">
              <mc:AlternateContent xmlns:mc="http://schemas.openxmlformats.org/markup-compatibility/2006">
                <mc:Choice xmlns:v="urn:schemas-microsoft-com:vml" Requires="v">
                  <p:oleObj name="KingDrawXObject" r:id="rId4" imgW="603343" imgH="990668" progId="KingDrawXObject">
                    <p:embed/>
                  </p:oleObj>
                </mc:Choice>
                <mc:Fallback>
                  <p:oleObj name="KingDrawXObject" r:id="rId4" imgW="603343" imgH="990668" progId="KingDrawXObject">
                    <p:embed/>
                    <p:pic>
                      <p:nvPicPr>
                        <p:cNvPr id="0" name=""/>
                        <p:cNvPicPr/>
                        <p:nvPr/>
                      </p:nvPicPr>
                      <p:blipFill>
                        <a:blip r:embed="rId5"/>
                        <a:stretch>
                          <a:fillRect/>
                        </a:stretch>
                      </p:blipFill>
                      <p:spPr>
                        <a:xfrm>
                          <a:off x="4424065" y="4744364"/>
                          <a:ext cx="502987" cy="825958"/>
                        </a:xfrm>
                        <a:prstGeom prst="rect">
                          <a:avLst/>
                        </a:prstGeom>
                      </p:spPr>
                    </p:pic>
                  </p:oleObj>
                </mc:Fallback>
              </mc:AlternateContent>
            </a:graphicData>
          </a:graphic>
        </p:graphicFrame>
        <p:cxnSp>
          <p:nvCxnSpPr>
            <p:cNvPr id="12" name="直接箭头连接符 11">
              <a:extLst>
                <a:ext uri="{FF2B5EF4-FFF2-40B4-BE49-F238E27FC236}">
                  <a16:creationId xmlns:a16="http://schemas.microsoft.com/office/drawing/2014/main" id="{5E1850B8-8A13-AB6E-DF42-9F69160CAFE2}"/>
                </a:ext>
              </a:extLst>
            </p:cNvPr>
            <p:cNvCxnSpPr>
              <a:cxnSpLocks/>
            </p:cNvCxnSpPr>
            <p:nvPr/>
          </p:nvCxnSpPr>
          <p:spPr>
            <a:xfrm>
              <a:off x="4968530" y="5301208"/>
              <a:ext cx="57606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184C7DF3-EB3B-715C-6237-5339BF1518FB}"/>
                </a:ext>
              </a:extLst>
            </p:cNvPr>
            <p:cNvSpPr txBox="1"/>
            <p:nvPr/>
          </p:nvSpPr>
          <p:spPr>
            <a:xfrm>
              <a:off x="4923911" y="4909104"/>
              <a:ext cx="62068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endParaRPr lang="zh-CN" altLang="en-US">
                <a:latin typeface="Times New Roman" panose="02020603050405020304" pitchFamily="18" charset="0"/>
                <a:cs typeface="Times New Roman" panose="02020603050405020304" pitchFamily="18" charset="0"/>
              </a:endParaRPr>
            </a:p>
          </p:txBody>
        </p:sp>
        <p:graphicFrame>
          <p:nvGraphicFramePr>
            <p:cNvPr id="16" name="对象 15">
              <a:extLst>
                <a:ext uri="{FF2B5EF4-FFF2-40B4-BE49-F238E27FC236}">
                  <a16:creationId xmlns:a16="http://schemas.microsoft.com/office/drawing/2014/main" id="{AFB1E523-8727-3364-033D-DE0FB5D21F28}"/>
                </a:ext>
              </a:extLst>
            </p:cNvPr>
            <p:cNvGraphicFramePr>
              <a:graphicFrameLocks noChangeAspect="1"/>
            </p:cNvGraphicFramePr>
            <p:nvPr>
              <p:extLst>
                <p:ext uri="{D42A27DB-BD31-4B8C-83A1-F6EECF244321}">
                  <p14:modId xmlns:p14="http://schemas.microsoft.com/office/powerpoint/2010/main" val="1059031700"/>
                </p:ext>
              </p:extLst>
            </p:nvPr>
          </p:nvGraphicFramePr>
          <p:xfrm>
            <a:off x="5565297" y="4735385"/>
            <a:ext cx="708673" cy="843916"/>
          </p:xfrm>
          <a:graphic>
            <a:graphicData uri="http://schemas.openxmlformats.org/presentationml/2006/ole">
              <mc:AlternateContent xmlns:mc="http://schemas.openxmlformats.org/markup-compatibility/2006">
                <mc:Choice xmlns:v="urn:schemas-microsoft-com:vml" Requires="v">
                  <p:oleObj name="KingDrawXObject" r:id="rId6" imgW="831774" imgH="990668" progId="KingDrawXObject">
                    <p:embed/>
                  </p:oleObj>
                </mc:Choice>
                <mc:Fallback>
                  <p:oleObj name="KingDrawXObject" r:id="rId6" imgW="831774" imgH="990668" progId="KingDrawXObject">
                    <p:embed/>
                    <p:pic>
                      <p:nvPicPr>
                        <p:cNvPr id="0" name=""/>
                        <p:cNvPicPr/>
                        <p:nvPr/>
                      </p:nvPicPr>
                      <p:blipFill>
                        <a:blip r:embed="rId7"/>
                        <a:stretch>
                          <a:fillRect/>
                        </a:stretch>
                      </p:blipFill>
                      <p:spPr>
                        <a:xfrm>
                          <a:off x="5565297" y="4735385"/>
                          <a:ext cx="708673" cy="843916"/>
                        </a:xfrm>
                        <a:prstGeom prst="rect">
                          <a:avLst/>
                        </a:prstGeom>
                      </p:spPr>
                    </p:pic>
                  </p:oleObj>
                </mc:Fallback>
              </mc:AlternateContent>
            </a:graphicData>
          </a:graphic>
        </p:graphicFrame>
        <p:cxnSp>
          <p:nvCxnSpPr>
            <p:cNvPr id="17" name="直接箭头连接符 16">
              <a:extLst>
                <a:ext uri="{FF2B5EF4-FFF2-40B4-BE49-F238E27FC236}">
                  <a16:creationId xmlns:a16="http://schemas.microsoft.com/office/drawing/2014/main" id="{644B2ED1-0FDF-0BC8-44DE-11D75C05C2FA}"/>
                </a:ext>
              </a:extLst>
            </p:cNvPr>
            <p:cNvCxnSpPr/>
            <p:nvPr/>
          </p:nvCxnSpPr>
          <p:spPr>
            <a:xfrm>
              <a:off x="6112046" y="5314774"/>
              <a:ext cx="57606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8682011B-E412-79E7-602E-11B2D3C76CA2}"/>
                </a:ext>
              </a:extLst>
            </p:cNvPr>
            <p:cNvSpPr txBox="1"/>
            <p:nvPr/>
          </p:nvSpPr>
          <p:spPr>
            <a:xfrm>
              <a:off x="6067427" y="4922670"/>
              <a:ext cx="62068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endParaRPr lang="zh-CN" altLang="en-US">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32003975-5FF6-AC8B-F2F4-E72EB307C5B8}"/>
                </a:ext>
              </a:extLst>
            </p:cNvPr>
            <p:cNvSpPr txBox="1"/>
            <p:nvPr/>
          </p:nvSpPr>
          <p:spPr>
            <a:xfrm>
              <a:off x="6067426" y="5268922"/>
              <a:ext cx="671979"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a:t>
              </a:r>
              <a:endParaRPr lang="zh-CN" altLang="en-US">
                <a:latin typeface="Times New Roman" panose="02020603050405020304" pitchFamily="18" charset="0"/>
                <a:cs typeface="Times New Roman" panose="02020603050405020304" pitchFamily="18" charset="0"/>
              </a:endParaRPr>
            </a:p>
          </p:txBody>
        </p:sp>
        <p:graphicFrame>
          <p:nvGraphicFramePr>
            <p:cNvPr id="20" name="对象 19">
              <a:extLst>
                <a:ext uri="{FF2B5EF4-FFF2-40B4-BE49-F238E27FC236}">
                  <a16:creationId xmlns:a16="http://schemas.microsoft.com/office/drawing/2014/main" id="{8FFBBEDE-679A-B63A-007C-B58DAB98F02A}"/>
                </a:ext>
              </a:extLst>
            </p:cNvPr>
            <p:cNvGraphicFramePr>
              <a:graphicFrameLocks noChangeAspect="1"/>
            </p:cNvGraphicFramePr>
            <p:nvPr>
              <p:extLst>
                <p:ext uri="{D42A27DB-BD31-4B8C-83A1-F6EECF244321}">
                  <p14:modId xmlns:p14="http://schemas.microsoft.com/office/powerpoint/2010/main" val="1762022240"/>
                </p:ext>
              </p:extLst>
            </p:nvPr>
          </p:nvGraphicFramePr>
          <p:xfrm>
            <a:off x="6739405" y="4732271"/>
            <a:ext cx="558309" cy="918884"/>
          </p:xfrm>
          <a:graphic>
            <a:graphicData uri="http://schemas.openxmlformats.org/presentationml/2006/ole">
              <mc:AlternateContent xmlns:mc="http://schemas.openxmlformats.org/markup-compatibility/2006">
                <mc:Choice xmlns:v="urn:schemas-microsoft-com:vml" Requires="v">
                  <p:oleObj name="KingDrawXObject" r:id="rId8" imgW="609465" imgH="1003435" progId="KingDrawXObject">
                    <p:embed/>
                  </p:oleObj>
                </mc:Choice>
                <mc:Fallback>
                  <p:oleObj name="KingDrawXObject" r:id="rId8" imgW="609465" imgH="1003435" progId="KingDrawXObject">
                    <p:embed/>
                    <p:pic>
                      <p:nvPicPr>
                        <p:cNvPr id="0" name=""/>
                        <p:cNvPicPr/>
                        <p:nvPr/>
                      </p:nvPicPr>
                      <p:blipFill>
                        <a:blip r:embed="rId9"/>
                        <a:stretch>
                          <a:fillRect/>
                        </a:stretch>
                      </p:blipFill>
                      <p:spPr>
                        <a:xfrm>
                          <a:off x="6739405" y="4732271"/>
                          <a:ext cx="558309" cy="918884"/>
                        </a:xfrm>
                        <a:prstGeom prst="rect">
                          <a:avLst/>
                        </a:prstGeom>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5"/>
          <p:cNvSpPr>
            <a:spLocks noGrp="1" noChangeArrowheads="1"/>
          </p:cNvSpPr>
          <p:nvPr>
            <p:ph type="sldNum" sz="quarter" idx="12"/>
          </p:nvPr>
        </p:nvSpPr>
        <p:spPr>
          <a:xfrm>
            <a:off x="9448800" y="647936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86455CB5-682B-48C6-B6D5-7F992DCA4C2B}" type="slidenum">
              <a:rPr lang="en-US" altLang="zh-CN" sz="1800">
                <a:solidFill>
                  <a:schemeClr val="tx1"/>
                </a:solidFill>
              </a:rPr>
              <a:t>8</a:t>
            </a:fld>
            <a:endParaRPr lang="en-US" altLang="zh-CN" sz="1800">
              <a:solidFill>
                <a:schemeClr val="tx1"/>
              </a:solidFill>
            </a:endParaRPr>
          </a:p>
        </p:txBody>
      </p:sp>
      <p:sp>
        <p:nvSpPr>
          <p:cNvPr id="200711" name="Text Box 7"/>
          <p:cNvSpPr txBox="1">
            <a:spLocks noChangeArrowheads="1"/>
          </p:cNvSpPr>
          <p:nvPr/>
        </p:nvSpPr>
        <p:spPr bwMode="auto">
          <a:xfrm>
            <a:off x="551384" y="1988840"/>
            <a:ext cx="11269252" cy="2230547"/>
          </a:xfrm>
          <a:prstGeom prst="rect">
            <a:avLst/>
          </a:prstGeom>
          <a:noFill/>
          <a:ln w="9525">
            <a:noFill/>
            <a:miter lim="800000"/>
          </a:ln>
          <a:effectLst/>
        </p:spPr>
        <p:txBody>
          <a:bodyPr wrap="square">
            <a:spAutoFit/>
          </a:bodyPr>
          <a:lstStyle>
            <a:lvl1pPr>
              <a:defRPr>
                <a:solidFill>
                  <a:schemeClr val="tx1"/>
                </a:solidFill>
                <a:latin typeface="宋体" panose="02010600030101010101" pitchFamily="2" charset="-122"/>
                <a:ea typeface="宋体" panose="02010600030101010101" pitchFamily="2" charset="-122"/>
              </a:defRPr>
            </a:lvl1pPr>
            <a:lvl2pPr marL="742950" indent="-285750">
              <a:defRPr>
                <a:solidFill>
                  <a:schemeClr val="tx1"/>
                </a:solidFill>
                <a:latin typeface="宋体" panose="02010600030101010101" pitchFamily="2" charset="-122"/>
                <a:ea typeface="宋体" panose="02010600030101010101" pitchFamily="2" charset="-122"/>
              </a:defRPr>
            </a:lvl2pPr>
            <a:lvl3pPr marL="1143000" indent="-228600">
              <a:defRPr>
                <a:solidFill>
                  <a:schemeClr val="tx1"/>
                </a:solidFill>
                <a:latin typeface="宋体" panose="02010600030101010101" pitchFamily="2" charset="-122"/>
                <a:ea typeface="宋体" panose="02010600030101010101" pitchFamily="2" charset="-122"/>
              </a:defRPr>
            </a:lvl3pPr>
            <a:lvl4pPr marL="1600200" indent="-228600">
              <a:defRPr>
                <a:solidFill>
                  <a:schemeClr val="tx1"/>
                </a:solidFill>
                <a:latin typeface="宋体" panose="02010600030101010101" pitchFamily="2" charset="-122"/>
                <a:ea typeface="宋体" panose="02010600030101010101" pitchFamily="2" charset="-122"/>
              </a:defRPr>
            </a:lvl4pPr>
            <a:lvl5pPr marL="2057400" indent="-228600">
              <a:defRPr>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宋体" panose="02010600030101010101" pitchFamily="2" charset="-122"/>
                <a:ea typeface="宋体" panose="02010600030101010101" pitchFamily="2" charset="-122"/>
              </a:defRPr>
            </a:lvl9pPr>
          </a:lstStyle>
          <a:p>
            <a:pPr eaLnBrk="1" hangingPunct="1">
              <a:lnSpc>
                <a:spcPct val="130000"/>
              </a:lnSpc>
              <a:defRPr/>
            </a:pPr>
            <a:r>
              <a:rPr lang="zh-CN" altLang="en-US" sz="2200">
                <a:solidFill>
                  <a:srgbClr val="00FF00"/>
                </a:solidFill>
                <a:latin typeface="黑体" panose="02010609060101010101" pitchFamily="49" charset="-122"/>
                <a:ea typeface="黑体" panose="02010609060101010101" pitchFamily="49" charset="-122"/>
                <a:cs typeface="Times New Roman" panose="02020603050405020304" pitchFamily="18" charset="0"/>
                <a:sym typeface="+mn-ea"/>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sym typeface="+mn-ea"/>
              </a:rPr>
              <a:t>3</a:t>
            </a:r>
            <a:r>
              <a:rPr lang="zh-CN" altLang="en-US" sz="220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220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被动易化扩散：</a:t>
            </a:r>
            <a:r>
              <a:rPr lang="zh-CN" altLang="en-US" sz="2200">
                <a:latin typeface="黑体" panose="02010609060101010101" pitchFamily="49" charset="-122"/>
                <a:ea typeface="黑体" panose="02010609060101010101" pitchFamily="49" charset="-122"/>
                <a:cs typeface="Times New Roman" panose="02020603050405020304" pitchFamily="18" charset="0"/>
                <a:sym typeface="+mn-ea"/>
              </a:rPr>
              <a:t>有些物质在高浓度侧与膜上特异蛋白质载体结合，通过生物膜，至低浓度侧解离出原物质。</a:t>
            </a:r>
            <a:endParaRPr lang="en-US" altLang="zh-CN" sz="2200">
              <a:latin typeface="黑体" panose="02010609060101010101" pitchFamily="49" charset="-122"/>
              <a:ea typeface="黑体" panose="02010609060101010101" pitchFamily="49" charset="-122"/>
              <a:cs typeface="Times New Roman" panose="02020603050405020304" pitchFamily="18" charset="0"/>
              <a:sym typeface="+mn-ea"/>
            </a:endParaRPr>
          </a:p>
          <a:p>
            <a:pPr eaLnBrk="1" hangingPunct="1">
              <a:lnSpc>
                <a:spcPct val="130000"/>
              </a:lnSpc>
              <a:defRPr/>
            </a:pPr>
            <a:endParaRPr lang="en-US" altLang="zh-CN" sz="2200">
              <a:latin typeface="黑体" panose="02010609060101010101" pitchFamily="49" charset="-122"/>
              <a:ea typeface="黑体" panose="02010609060101010101" pitchFamily="49" charset="-122"/>
              <a:cs typeface="Times New Roman" panose="02020603050405020304" pitchFamily="18" charset="0"/>
              <a:sym typeface="+mn-ea"/>
            </a:endParaRPr>
          </a:p>
          <a:p>
            <a:pPr eaLnBrk="1" hangingPunct="1">
              <a:lnSpc>
                <a:spcPct val="130000"/>
              </a:lnSpc>
              <a:defRPr/>
            </a:pPr>
            <a:r>
              <a:rPr lang="zh-CN" altLang="en-US" sz="2200">
                <a:solidFill>
                  <a:srgbClr val="00FF00"/>
                </a:solidFill>
                <a:latin typeface="黑体" panose="02010609060101010101" pitchFamily="49" charset="-122"/>
                <a:ea typeface="黑体" panose="02010609060101010101" pitchFamily="49" charset="-122"/>
                <a:cs typeface="Times New Roman" panose="02020603050405020304" pitchFamily="18" charset="0"/>
                <a:sym typeface="+mn-ea"/>
              </a:rPr>
              <a:t>　　</a:t>
            </a:r>
            <a:r>
              <a:rPr lang="zh-CN" altLang="en-US" sz="2200">
                <a:solidFill>
                  <a:srgbClr val="0033CC"/>
                </a:solidFill>
                <a:latin typeface="黑体" panose="02010609060101010101" pitchFamily="49" charset="-122"/>
                <a:ea typeface="黑体" panose="02010609060101010101" pitchFamily="49" charset="-122"/>
                <a:cs typeface="Times New Roman" panose="02020603050405020304" pitchFamily="18" charset="0"/>
                <a:sym typeface="+mn-ea"/>
              </a:rPr>
              <a:t>被动异化扩散特征：</a:t>
            </a:r>
            <a:r>
              <a:rPr lang="zh-CN" altLang="en-US" sz="2200">
                <a:latin typeface="黑体" panose="02010609060101010101" pitchFamily="49" charset="-122"/>
                <a:ea typeface="黑体" panose="02010609060101010101" pitchFamily="49" charset="-122"/>
                <a:cs typeface="Times New Roman" panose="02020603050405020304" pitchFamily="18" charset="0"/>
                <a:sym typeface="+mn-ea"/>
              </a:rPr>
              <a:t>与膜特异性载体及数量有关。具有特异性选择、类似物质竞争性抑制和饱和现象。</a:t>
            </a: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2"/>
          <p:cNvSpPr txBox="1">
            <a:spLocks noChangeArrowheads="1"/>
          </p:cNvSpPr>
          <p:nvPr/>
        </p:nvSpPr>
        <p:spPr bwMode="auto">
          <a:xfrm>
            <a:off x="1415480" y="764704"/>
            <a:ext cx="9577064"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偶氮还原酶还原：偶氮还原酶能使偶氮化合物还原，生成相应的胺。</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30000"/>
              </a:lnSpc>
              <a:spcBef>
                <a:spcPts val="0"/>
              </a:spcBef>
              <a:buClrTx/>
              <a:buSzTx/>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（增毒反应）</a:t>
            </a:r>
          </a:p>
        </p:txBody>
      </p:sp>
      <p:sp>
        <p:nvSpPr>
          <p:cNvPr id="104452" name="Text Box 17"/>
          <p:cNvSpPr txBox="1">
            <a:spLocks noChangeArrowheads="1"/>
          </p:cNvSpPr>
          <p:nvPr/>
        </p:nvSpPr>
        <p:spPr bwMode="auto">
          <a:xfrm>
            <a:off x="1415480" y="2854694"/>
            <a:ext cx="9433048"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还原脱氯酶还原：还原脱氯酶能使含氯化合物脱氯（用氢置换氯）被还原</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或脱氯化氢。</a:t>
            </a:r>
          </a:p>
        </p:txBody>
      </p:sp>
      <p:sp>
        <p:nvSpPr>
          <p:cNvPr id="2" name="Text Box 5">
            <a:extLst>
              <a:ext uri="{FF2B5EF4-FFF2-40B4-BE49-F238E27FC236}">
                <a16:creationId xmlns:a16="http://schemas.microsoft.com/office/drawing/2014/main" id="{22CB0B3A-0E76-D398-2E41-E58E0BFD0267}"/>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1CF2F2EF-0AEA-90D7-263B-A4C3FD453F4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80</a:t>
            </a:fld>
            <a:endParaRPr lang="en-US" altLang="zh-CN" sz="1800">
              <a:solidFill>
                <a:schemeClr val="tx1"/>
              </a:solidFill>
            </a:endParaRPr>
          </a:p>
        </p:txBody>
      </p:sp>
      <p:graphicFrame>
        <p:nvGraphicFramePr>
          <p:cNvPr id="4" name="对象 3">
            <a:extLst>
              <a:ext uri="{FF2B5EF4-FFF2-40B4-BE49-F238E27FC236}">
                <a16:creationId xmlns:a16="http://schemas.microsoft.com/office/drawing/2014/main" id="{97ED60C0-5AAB-A4D2-166F-2D0C7FF343D4}"/>
              </a:ext>
            </a:extLst>
          </p:cNvPr>
          <p:cNvGraphicFramePr>
            <a:graphicFrameLocks noChangeAspect="1"/>
          </p:cNvGraphicFramePr>
          <p:nvPr>
            <p:extLst>
              <p:ext uri="{D42A27DB-BD31-4B8C-83A1-F6EECF244321}">
                <p14:modId xmlns:p14="http://schemas.microsoft.com/office/powerpoint/2010/main" val="436432263"/>
              </p:ext>
            </p:extLst>
          </p:nvPr>
        </p:nvGraphicFramePr>
        <p:xfrm>
          <a:off x="2495600" y="1904391"/>
          <a:ext cx="1872208" cy="545582"/>
        </p:xfrm>
        <a:graphic>
          <a:graphicData uri="http://schemas.openxmlformats.org/presentationml/2006/ole">
            <mc:AlternateContent xmlns:mc="http://schemas.openxmlformats.org/markup-compatibility/2006">
              <mc:Choice xmlns:v="urn:schemas-microsoft-com:vml" Requires="v">
                <p:oleObj name="KingDrawXObject" r:id="rId2" imgW="2070016" imgH="603385" progId="KingDrawXObject">
                  <p:embed/>
                </p:oleObj>
              </mc:Choice>
              <mc:Fallback>
                <p:oleObj name="KingDrawXObject" r:id="rId2" imgW="2070016" imgH="603385" progId="KingDrawXObject">
                  <p:embed/>
                  <p:pic>
                    <p:nvPicPr>
                      <p:cNvPr id="0" name=""/>
                      <p:cNvPicPr/>
                      <p:nvPr/>
                    </p:nvPicPr>
                    <p:blipFill>
                      <a:blip r:embed="rId3"/>
                      <a:stretch>
                        <a:fillRect/>
                      </a:stretch>
                    </p:blipFill>
                    <p:spPr>
                      <a:xfrm>
                        <a:off x="2495600" y="1904391"/>
                        <a:ext cx="1872208" cy="545582"/>
                      </a:xfrm>
                      <a:prstGeom prst="rect">
                        <a:avLst/>
                      </a:prstGeom>
                    </p:spPr>
                  </p:pic>
                </p:oleObj>
              </mc:Fallback>
            </mc:AlternateContent>
          </a:graphicData>
        </a:graphic>
      </p:graphicFrame>
      <p:cxnSp>
        <p:nvCxnSpPr>
          <p:cNvPr id="7" name="直接箭头连接符 6">
            <a:extLst>
              <a:ext uri="{FF2B5EF4-FFF2-40B4-BE49-F238E27FC236}">
                <a16:creationId xmlns:a16="http://schemas.microsoft.com/office/drawing/2014/main" id="{AA10DEF0-38AD-04A9-DCC5-B2DBD1ED1EE1}"/>
              </a:ext>
            </a:extLst>
          </p:cNvPr>
          <p:cNvCxnSpPr>
            <a:cxnSpLocks/>
          </p:cNvCxnSpPr>
          <p:nvPr/>
        </p:nvCxnSpPr>
        <p:spPr>
          <a:xfrm>
            <a:off x="4439816" y="2204864"/>
            <a:ext cx="6480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F9B3DFBB-85B4-1A7B-5D06-9C4319C15A26}"/>
              </a:ext>
            </a:extLst>
          </p:cNvPr>
          <p:cNvSpPr txBox="1"/>
          <p:nvPr/>
        </p:nvSpPr>
        <p:spPr>
          <a:xfrm>
            <a:off x="4439816" y="1844824"/>
            <a:ext cx="62068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endParaRPr lang="zh-CN" altLang="en-US">
              <a:latin typeface="Times New Roman" panose="02020603050405020304" pitchFamily="18" charset="0"/>
              <a:cs typeface="Times New Roman" panose="02020603050405020304" pitchFamily="18" charset="0"/>
            </a:endParaRPr>
          </a:p>
        </p:txBody>
      </p:sp>
      <p:graphicFrame>
        <p:nvGraphicFramePr>
          <p:cNvPr id="11" name="对象 10">
            <a:extLst>
              <a:ext uri="{FF2B5EF4-FFF2-40B4-BE49-F238E27FC236}">
                <a16:creationId xmlns:a16="http://schemas.microsoft.com/office/drawing/2014/main" id="{0C0AADA5-BD29-871E-B68F-2354958374BC}"/>
              </a:ext>
            </a:extLst>
          </p:cNvPr>
          <p:cNvGraphicFramePr>
            <a:graphicFrameLocks noChangeAspect="1"/>
          </p:cNvGraphicFramePr>
          <p:nvPr>
            <p:extLst>
              <p:ext uri="{D42A27DB-BD31-4B8C-83A1-F6EECF244321}">
                <p14:modId xmlns:p14="http://schemas.microsoft.com/office/powerpoint/2010/main" val="2067398301"/>
              </p:ext>
            </p:extLst>
          </p:nvPr>
        </p:nvGraphicFramePr>
        <p:xfrm>
          <a:off x="5159896" y="1881461"/>
          <a:ext cx="1872208" cy="603012"/>
        </p:xfrm>
        <a:graphic>
          <a:graphicData uri="http://schemas.openxmlformats.org/presentationml/2006/ole">
            <mc:AlternateContent xmlns:mc="http://schemas.openxmlformats.org/markup-compatibility/2006">
              <mc:Choice xmlns:v="urn:schemas-microsoft-com:vml" Requires="v">
                <p:oleObj name="KingDrawXObject" r:id="rId4" imgW="2070016" imgH="666750" progId="KingDrawXObject">
                  <p:embed/>
                </p:oleObj>
              </mc:Choice>
              <mc:Fallback>
                <p:oleObj name="KingDrawXObject" r:id="rId4" imgW="2070016" imgH="666750" progId="KingDrawXObject">
                  <p:embed/>
                  <p:pic>
                    <p:nvPicPr>
                      <p:cNvPr id="0" name=""/>
                      <p:cNvPicPr/>
                      <p:nvPr/>
                    </p:nvPicPr>
                    <p:blipFill>
                      <a:blip r:embed="rId5"/>
                      <a:stretch>
                        <a:fillRect/>
                      </a:stretch>
                    </p:blipFill>
                    <p:spPr>
                      <a:xfrm>
                        <a:off x="5159896" y="1881461"/>
                        <a:ext cx="1872208" cy="603012"/>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DB9742DD-9D70-7BA9-8A94-58B7E0938CD1}"/>
              </a:ext>
            </a:extLst>
          </p:cNvPr>
          <p:cNvSpPr txBox="1"/>
          <p:nvPr/>
        </p:nvSpPr>
        <p:spPr>
          <a:xfrm>
            <a:off x="7113217" y="1868881"/>
            <a:ext cx="62068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2[H]</a:t>
            </a:r>
            <a:endParaRPr lang="zh-CN" altLang="en-US">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DB9A3674-9B0C-8234-BE38-F21B050D38AE}"/>
              </a:ext>
            </a:extLst>
          </p:cNvPr>
          <p:cNvCxnSpPr>
            <a:cxnSpLocks/>
          </p:cNvCxnSpPr>
          <p:nvPr/>
        </p:nvCxnSpPr>
        <p:spPr>
          <a:xfrm>
            <a:off x="7113217" y="2242894"/>
            <a:ext cx="6480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14" name="对象 13">
            <a:extLst>
              <a:ext uri="{FF2B5EF4-FFF2-40B4-BE49-F238E27FC236}">
                <a16:creationId xmlns:a16="http://schemas.microsoft.com/office/drawing/2014/main" id="{DF90650D-0964-4C08-CF5F-95CDFF629727}"/>
              </a:ext>
            </a:extLst>
          </p:cNvPr>
          <p:cNvGraphicFramePr>
            <a:graphicFrameLocks noChangeAspect="1"/>
          </p:cNvGraphicFramePr>
          <p:nvPr>
            <p:extLst>
              <p:ext uri="{D42A27DB-BD31-4B8C-83A1-F6EECF244321}">
                <p14:modId xmlns:p14="http://schemas.microsoft.com/office/powerpoint/2010/main" val="2304985039"/>
              </p:ext>
            </p:extLst>
          </p:nvPr>
        </p:nvGraphicFramePr>
        <p:xfrm>
          <a:off x="8035528" y="1698599"/>
          <a:ext cx="506400" cy="833450"/>
        </p:xfrm>
        <a:graphic>
          <a:graphicData uri="http://schemas.openxmlformats.org/presentationml/2006/ole">
            <mc:AlternateContent xmlns:mc="http://schemas.openxmlformats.org/markup-compatibility/2006">
              <mc:Choice xmlns:v="urn:schemas-microsoft-com:vml" Requires="v">
                <p:oleObj name="KingDrawXObject" r:id="rId6" imgW="609465" imgH="1003435" progId="KingDrawXObject">
                  <p:embed/>
                </p:oleObj>
              </mc:Choice>
              <mc:Fallback>
                <p:oleObj name="KingDrawXObject" r:id="rId6" imgW="609465" imgH="1003435" progId="KingDrawXObject">
                  <p:embed/>
                  <p:pic>
                    <p:nvPicPr>
                      <p:cNvPr id="0" name=""/>
                      <p:cNvPicPr/>
                      <p:nvPr/>
                    </p:nvPicPr>
                    <p:blipFill>
                      <a:blip r:embed="rId7"/>
                      <a:stretch>
                        <a:fillRect/>
                      </a:stretch>
                    </p:blipFill>
                    <p:spPr>
                      <a:xfrm>
                        <a:off x="8035528" y="1698599"/>
                        <a:ext cx="506400" cy="833450"/>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266DF25E-A511-971E-BD57-9CA856F869C8}"/>
              </a:ext>
            </a:extLst>
          </p:cNvPr>
          <p:cNvSpPr txBox="1"/>
          <p:nvPr/>
        </p:nvSpPr>
        <p:spPr>
          <a:xfrm>
            <a:off x="7816355" y="2060702"/>
            <a:ext cx="300082" cy="369332"/>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2</a:t>
            </a:r>
            <a:endParaRPr lang="zh-CN" altLang="en-US">
              <a:latin typeface="Times New Roman" panose="02020603050405020304" pitchFamily="18" charset="0"/>
              <a:cs typeface="Times New Roman" panose="02020603050405020304" pitchFamily="18" charset="0"/>
            </a:endParaRPr>
          </a:p>
        </p:txBody>
      </p:sp>
      <p:grpSp>
        <p:nvGrpSpPr>
          <p:cNvPr id="29" name="组合 28">
            <a:extLst>
              <a:ext uri="{FF2B5EF4-FFF2-40B4-BE49-F238E27FC236}">
                <a16:creationId xmlns:a16="http://schemas.microsoft.com/office/drawing/2014/main" id="{619416E8-F825-3F6B-5CFC-BF9E44130F4F}"/>
              </a:ext>
            </a:extLst>
          </p:cNvPr>
          <p:cNvGrpSpPr/>
          <p:nvPr/>
        </p:nvGrpSpPr>
        <p:grpSpPr>
          <a:xfrm>
            <a:off x="2960553" y="3773295"/>
            <a:ext cx="5261244" cy="2615837"/>
            <a:chOff x="2346924" y="3695264"/>
            <a:chExt cx="5261244" cy="2615837"/>
          </a:xfrm>
        </p:grpSpPr>
        <p:graphicFrame>
          <p:nvGraphicFramePr>
            <p:cNvPr id="16" name="对象 15">
              <a:extLst>
                <a:ext uri="{FF2B5EF4-FFF2-40B4-BE49-F238E27FC236}">
                  <a16:creationId xmlns:a16="http://schemas.microsoft.com/office/drawing/2014/main" id="{891894AD-B67E-D558-DC13-CB99FBEF271D}"/>
                </a:ext>
              </a:extLst>
            </p:cNvPr>
            <p:cNvGraphicFramePr>
              <a:graphicFrameLocks noChangeAspect="1"/>
            </p:cNvGraphicFramePr>
            <p:nvPr>
              <p:extLst>
                <p:ext uri="{D42A27DB-BD31-4B8C-83A1-F6EECF244321}">
                  <p14:modId xmlns:p14="http://schemas.microsoft.com/office/powerpoint/2010/main" val="2344313244"/>
                </p:ext>
              </p:extLst>
            </p:nvPr>
          </p:nvGraphicFramePr>
          <p:xfrm>
            <a:off x="2346924" y="4581128"/>
            <a:ext cx="2110474" cy="878001"/>
          </p:xfrm>
          <a:graphic>
            <a:graphicData uri="http://schemas.openxmlformats.org/presentationml/2006/ole">
              <mc:AlternateContent xmlns:mc="http://schemas.openxmlformats.org/markup-compatibility/2006">
                <mc:Choice xmlns:v="urn:schemas-microsoft-com:vml" Requires="v">
                  <p:oleObj name="KingDrawXObject" r:id="rId8" imgW="2457643" imgH="1022350" progId="KingDrawXObject">
                    <p:embed/>
                  </p:oleObj>
                </mc:Choice>
                <mc:Fallback>
                  <p:oleObj name="KingDrawXObject" r:id="rId8" imgW="2457643" imgH="1022350" progId="KingDrawXObject">
                    <p:embed/>
                    <p:pic>
                      <p:nvPicPr>
                        <p:cNvPr id="0" name=""/>
                        <p:cNvPicPr/>
                        <p:nvPr/>
                      </p:nvPicPr>
                      <p:blipFill>
                        <a:blip r:embed="rId9"/>
                        <a:stretch>
                          <a:fillRect/>
                        </a:stretch>
                      </p:blipFill>
                      <p:spPr>
                        <a:xfrm>
                          <a:off x="2346924" y="4581128"/>
                          <a:ext cx="2110474" cy="878001"/>
                        </a:xfrm>
                        <a:prstGeom prst="rect">
                          <a:avLst/>
                        </a:prstGeom>
                      </p:spPr>
                    </p:pic>
                  </p:oleObj>
                </mc:Fallback>
              </mc:AlternateContent>
            </a:graphicData>
          </a:graphic>
        </p:graphicFrame>
        <p:cxnSp>
          <p:nvCxnSpPr>
            <p:cNvPr id="18" name="直接连接符 17">
              <a:extLst>
                <a:ext uri="{FF2B5EF4-FFF2-40B4-BE49-F238E27FC236}">
                  <a16:creationId xmlns:a16="http://schemas.microsoft.com/office/drawing/2014/main" id="{56FAE55A-D429-B06D-F169-31EC56B7DE2B}"/>
                </a:ext>
              </a:extLst>
            </p:cNvPr>
            <p:cNvCxnSpPr/>
            <p:nvPr/>
          </p:nvCxnSpPr>
          <p:spPr>
            <a:xfrm>
              <a:off x="4583832" y="4005064"/>
              <a:ext cx="0" cy="180020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B523D89C-51D2-E49C-D037-CE2AA40D0F5B}"/>
                </a:ext>
              </a:extLst>
            </p:cNvPr>
            <p:cNvCxnSpPr/>
            <p:nvPr/>
          </p:nvCxnSpPr>
          <p:spPr>
            <a:xfrm>
              <a:off x="4583832" y="4005064"/>
              <a:ext cx="720080"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C14B5036-589D-4739-DDAA-958B7692C8F4}"/>
                </a:ext>
              </a:extLst>
            </p:cNvPr>
            <p:cNvCxnSpPr/>
            <p:nvPr/>
          </p:nvCxnSpPr>
          <p:spPr>
            <a:xfrm>
              <a:off x="4583832" y="5805264"/>
              <a:ext cx="720080"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D0C31377-6EFD-74B3-F971-DC363632A364}"/>
                </a:ext>
              </a:extLst>
            </p:cNvPr>
            <p:cNvSpPr txBox="1"/>
            <p:nvPr/>
          </p:nvSpPr>
          <p:spPr>
            <a:xfrm>
              <a:off x="4678474" y="3695264"/>
              <a:ext cx="538930"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H</a:t>
              </a:r>
              <a:endParaRPr lang="zh-CN" altLang="en-US">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34546F4C-C5B2-E359-259A-3B71BE07D1D5}"/>
                </a:ext>
              </a:extLst>
            </p:cNvPr>
            <p:cNvSpPr txBox="1"/>
            <p:nvPr/>
          </p:nvSpPr>
          <p:spPr>
            <a:xfrm>
              <a:off x="4684686" y="3965502"/>
              <a:ext cx="590226"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Cl</a:t>
              </a:r>
              <a:endParaRPr lang="zh-CN" altLang="en-US">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F793D85-6132-F290-5830-15BD64F173CB}"/>
                </a:ext>
              </a:extLst>
            </p:cNvPr>
            <p:cNvSpPr txBox="1"/>
            <p:nvPr/>
          </p:nvSpPr>
          <p:spPr>
            <a:xfrm>
              <a:off x="4511824" y="5749861"/>
              <a:ext cx="756938"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HCl</a:t>
              </a:r>
              <a:endParaRPr lang="zh-CN" altLang="en-US">
                <a:latin typeface="Times New Roman" panose="02020603050405020304" pitchFamily="18" charset="0"/>
                <a:cs typeface="Times New Roman" panose="02020603050405020304" pitchFamily="18" charset="0"/>
              </a:endParaRPr>
            </a:p>
          </p:txBody>
        </p:sp>
        <p:graphicFrame>
          <p:nvGraphicFramePr>
            <p:cNvPr id="27" name="对象 26">
              <a:extLst>
                <a:ext uri="{FF2B5EF4-FFF2-40B4-BE49-F238E27FC236}">
                  <a16:creationId xmlns:a16="http://schemas.microsoft.com/office/drawing/2014/main" id="{5CF7BACA-5F85-B75C-AC98-B041EADD1DE4}"/>
                </a:ext>
              </a:extLst>
            </p:cNvPr>
            <p:cNvGraphicFramePr>
              <a:graphicFrameLocks noChangeAspect="1"/>
            </p:cNvGraphicFramePr>
            <p:nvPr>
              <p:extLst>
                <p:ext uri="{D42A27DB-BD31-4B8C-83A1-F6EECF244321}">
                  <p14:modId xmlns:p14="http://schemas.microsoft.com/office/powerpoint/2010/main" val="335971759"/>
                </p:ext>
              </p:extLst>
            </p:nvPr>
          </p:nvGraphicFramePr>
          <p:xfrm>
            <a:off x="5399542" y="3695264"/>
            <a:ext cx="2106040" cy="876156"/>
          </p:xfrm>
          <a:graphic>
            <a:graphicData uri="http://schemas.openxmlformats.org/presentationml/2006/ole">
              <mc:AlternateContent xmlns:mc="http://schemas.openxmlformats.org/markup-compatibility/2006">
                <mc:Choice xmlns:v="urn:schemas-microsoft-com:vml" Requires="v">
                  <p:oleObj name="KingDrawXObject" r:id="rId10" imgW="2457643" imgH="1022350" progId="KingDrawXObject">
                    <p:embed/>
                  </p:oleObj>
                </mc:Choice>
                <mc:Fallback>
                  <p:oleObj name="KingDrawXObject" r:id="rId10" imgW="2457643" imgH="1022350" progId="KingDrawXObject">
                    <p:embed/>
                    <p:pic>
                      <p:nvPicPr>
                        <p:cNvPr id="0" name=""/>
                        <p:cNvPicPr/>
                        <p:nvPr/>
                      </p:nvPicPr>
                      <p:blipFill>
                        <a:blip r:embed="rId11"/>
                        <a:stretch>
                          <a:fillRect/>
                        </a:stretch>
                      </p:blipFill>
                      <p:spPr>
                        <a:xfrm>
                          <a:off x="5399542" y="3695264"/>
                          <a:ext cx="2106040" cy="876156"/>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C227840A-B9F7-2AD8-264D-4041493AEDDB}"/>
                </a:ext>
              </a:extLst>
            </p:cNvPr>
            <p:cNvGraphicFramePr>
              <a:graphicFrameLocks noChangeAspect="1"/>
            </p:cNvGraphicFramePr>
            <p:nvPr>
              <p:extLst>
                <p:ext uri="{D42A27DB-BD31-4B8C-83A1-F6EECF244321}">
                  <p14:modId xmlns:p14="http://schemas.microsoft.com/office/powerpoint/2010/main" val="3439517069"/>
                </p:ext>
              </p:extLst>
            </p:nvPr>
          </p:nvGraphicFramePr>
          <p:xfrm>
            <a:off x="5383217" y="5557952"/>
            <a:ext cx="2224951" cy="753149"/>
          </p:xfrm>
          <a:graphic>
            <a:graphicData uri="http://schemas.openxmlformats.org/presentationml/2006/ole">
              <mc:AlternateContent xmlns:mc="http://schemas.openxmlformats.org/markup-compatibility/2006">
                <mc:Choice xmlns:v="urn:schemas-microsoft-com:vml" Requires="v">
                  <p:oleObj name="KingDrawXObject" r:id="rId12" imgW="2457643" imgH="831782" progId="KingDrawXObject">
                    <p:embed/>
                  </p:oleObj>
                </mc:Choice>
                <mc:Fallback>
                  <p:oleObj name="KingDrawXObject" r:id="rId12" imgW="2457643" imgH="831782" progId="KingDrawXObject">
                    <p:embed/>
                    <p:pic>
                      <p:nvPicPr>
                        <p:cNvPr id="0" name=""/>
                        <p:cNvPicPr/>
                        <p:nvPr/>
                      </p:nvPicPr>
                      <p:blipFill>
                        <a:blip r:embed="rId13"/>
                        <a:stretch>
                          <a:fillRect/>
                        </a:stretch>
                      </p:blipFill>
                      <p:spPr>
                        <a:xfrm>
                          <a:off x="5383217" y="5557952"/>
                          <a:ext cx="2224951" cy="753149"/>
                        </a:xfrm>
                        <a:prstGeom prst="rect">
                          <a:avLst/>
                        </a:prstGeom>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type="subTitle" idx="1"/>
          </p:nvPr>
        </p:nvSpPr>
        <p:spPr>
          <a:xfrm>
            <a:off x="1127448" y="1746137"/>
            <a:ext cx="3795887"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lnSpc>
                <a:spcPct val="80000"/>
              </a:lnSpc>
              <a:spcBef>
                <a:spcPct val="50000"/>
              </a:spcBef>
              <a:buClrTx/>
              <a:buFont typeface="Wingdings" panose="05000000000000000000" pitchFamily="2" charset="2"/>
              <a:buChar char="n"/>
            </a:pPr>
            <a:r>
              <a:rPr lang="zh-CN" altLang="en-US" sz="2200">
                <a:latin typeface="黑体" panose="02010609060101010101" pitchFamily="49" charset="-122"/>
                <a:ea typeface="黑体" panose="02010609060101010101" pitchFamily="49" charset="-122"/>
              </a:rPr>
              <a:t>羧酸酯酶使脂肪族酯水解</a:t>
            </a:r>
          </a:p>
        </p:txBody>
      </p:sp>
      <p:sp>
        <p:nvSpPr>
          <p:cNvPr id="105477" name="Text Box 4"/>
          <p:cNvSpPr txBox="1">
            <a:spLocks noChangeArrowheads="1"/>
          </p:cNvSpPr>
          <p:nvPr/>
        </p:nvSpPr>
        <p:spPr bwMode="auto">
          <a:xfrm>
            <a:off x="4007768" y="2382871"/>
            <a:ext cx="4176464" cy="400110"/>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2000">
                <a:solidFill>
                  <a:schemeClr val="tx1"/>
                </a:solidFill>
                <a:latin typeface="Times New Roman" panose="02020603050405020304" pitchFamily="18" charset="0"/>
                <a:cs typeface="Times New Roman" panose="02020603050405020304" pitchFamily="18" charset="0"/>
              </a:rPr>
              <a:t>RCOOR + H</a:t>
            </a:r>
            <a:r>
              <a:rPr lang="en-US" altLang="zh-CN" sz="2000" baseline="-25000">
                <a:solidFill>
                  <a:schemeClr val="tx1"/>
                </a:solidFill>
                <a:latin typeface="Times New Roman" panose="02020603050405020304" pitchFamily="18" charset="0"/>
                <a:cs typeface="Times New Roman" panose="02020603050405020304" pitchFamily="18" charset="0"/>
              </a:rPr>
              <a:t>2</a:t>
            </a:r>
            <a:r>
              <a:rPr lang="en-US" altLang="zh-CN" sz="2000">
                <a:solidFill>
                  <a:schemeClr val="tx1"/>
                </a:solidFill>
                <a:latin typeface="Times New Roman" panose="02020603050405020304" pitchFamily="18" charset="0"/>
                <a:cs typeface="Times New Roman" panose="02020603050405020304" pitchFamily="18" charset="0"/>
              </a:rPr>
              <a:t>O → RCOOH + R'OH</a:t>
            </a:r>
          </a:p>
        </p:txBody>
      </p:sp>
      <p:sp>
        <p:nvSpPr>
          <p:cNvPr id="105478" name="Text Box 5"/>
          <p:cNvSpPr txBox="1">
            <a:spLocks noChangeArrowheads="1"/>
          </p:cNvSpPr>
          <p:nvPr/>
        </p:nvSpPr>
        <p:spPr bwMode="auto">
          <a:xfrm>
            <a:off x="1219993" y="3212976"/>
            <a:ext cx="3363839"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marL="342900" indent="-342900" algn="ctr" defTabSz="914400">
              <a:lnSpc>
                <a:spcPct val="80000"/>
              </a:lnSpc>
              <a:spcBef>
                <a:spcPct val="50000"/>
              </a:spcBef>
              <a:buClrTx/>
              <a:buFont typeface="Wingdings" panose="05000000000000000000" pitchFamily="2" charset="2"/>
              <a:buChar char="n"/>
              <a:defRPr sz="2200" b="1">
                <a:latin typeface="黑体" panose="02010609060101010101" pitchFamily="49" charset="-122"/>
                <a:ea typeface="黑体" panose="02010609060101010101" pitchFamily="49" charset="-122"/>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zh-CN" altLang="en-US" b="0"/>
              <a:t>芳香酯酶使芳香族酯水解</a:t>
            </a:r>
          </a:p>
        </p:txBody>
      </p:sp>
      <p:sp>
        <p:nvSpPr>
          <p:cNvPr id="2" name="Text Box 5">
            <a:extLst>
              <a:ext uri="{FF2B5EF4-FFF2-40B4-BE49-F238E27FC236}">
                <a16:creationId xmlns:a16="http://schemas.microsoft.com/office/drawing/2014/main" id="{ADC582CC-DD84-59A5-318B-E994F65881E1}"/>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CDE957B5-D4D0-E67E-1028-29FCBE915B91}"/>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81</a:t>
            </a:fld>
            <a:endParaRPr lang="en-US" altLang="zh-CN" sz="1800">
              <a:solidFill>
                <a:schemeClr val="tx1"/>
              </a:solidFill>
            </a:endParaRPr>
          </a:p>
        </p:txBody>
      </p:sp>
      <p:sp>
        <p:nvSpPr>
          <p:cNvPr id="4" name="Rectangle 10">
            <a:extLst>
              <a:ext uri="{FF2B5EF4-FFF2-40B4-BE49-F238E27FC236}">
                <a16:creationId xmlns:a16="http://schemas.microsoft.com/office/drawing/2014/main" id="{572DFFCF-F968-2474-B4B8-C2F7D0CAEDCA}"/>
              </a:ext>
            </a:extLst>
          </p:cNvPr>
          <p:cNvSpPr txBox="1">
            <a:spLocks noChangeArrowheads="1"/>
          </p:cNvSpPr>
          <p:nvPr/>
        </p:nvSpPr>
        <p:spPr>
          <a:xfrm>
            <a:off x="551384"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）水解反应类型</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 name="组合 15">
            <a:extLst>
              <a:ext uri="{FF2B5EF4-FFF2-40B4-BE49-F238E27FC236}">
                <a16:creationId xmlns:a16="http://schemas.microsoft.com/office/drawing/2014/main" id="{413E33AC-AFDB-BD82-9495-5248CE5462C3}"/>
              </a:ext>
            </a:extLst>
          </p:cNvPr>
          <p:cNvGrpSpPr/>
          <p:nvPr/>
        </p:nvGrpSpPr>
        <p:grpSpPr>
          <a:xfrm>
            <a:off x="2398381" y="3891955"/>
            <a:ext cx="6385588" cy="1265237"/>
            <a:chOff x="2446716" y="3822169"/>
            <a:chExt cx="6385588" cy="1265237"/>
          </a:xfrm>
        </p:grpSpPr>
        <p:graphicFrame>
          <p:nvGraphicFramePr>
            <p:cNvPr id="5" name="对象 4">
              <a:extLst>
                <a:ext uri="{FF2B5EF4-FFF2-40B4-BE49-F238E27FC236}">
                  <a16:creationId xmlns:a16="http://schemas.microsoft.com/office/drawing/2014/main" id="{80A8E300-1E68-849B-5D6E-1C838C4EAFD3}"/>
                </a:ext>
              </a:extLst>
            </p:cNvPr>
            <p:cNvGraphicFramePr>
              <a:graphicFrameLocks noChangeAspect="1"/>
            </p:cNvGraphicFramePr>
            <p:nvPr>
              <p:extLst>
                <p:ext uri="{D42A27DB-BD31-4B8C-83A1-F6EECF244321}">
                  <p14:modId xmlns:p14="http://schemas.microsoft.com/office/powerpoint/2010/main" val="1606228054"/>
                </p:ext>
              </p:extLst>
            </p:nvPr>
          </p:nvGraphicFramePr>
          <p:xfrm>
            <a:off x="2446716" y="3822169"/>
            <a:ext cx="1977124" cy="1263015"/>
          </p:xfrm>
          <a:graphic>
            <a:graphicData uri="http://schemas.openxmlformats.org/presentationml/2006/ole">
              <mc:AlternateContent xmlns:mc="http://schemas.openxmlformats.org/markup-compatibility/2006">
                <mc:Choice xmlns:v="urn:schemas-microsoft-com:vml" Requires="v">
                  <p:oleObj name="KingDrawXObject" r:id="rId2" imgW="2355909" imgH="1505153" progId="KingDrawXObject">
                    <p:embed/>
                  </p:oleObj>
                </mc:Choice>
                <mc:Fallback>
                  <p:oleObj name="KingDrawXObject" r:id="rId2" imgW="2355909" imgH="1505153" progId="KingDrawXObject">
                    <p:embed/>
                    <p:pic>
                      <p:nvPicPr>
                        <p:cNvPr id="0" name=""/>
                        <p:cNvPicPr/>
                        <p:nvPr/>
                      </p:nvPicPr>
                      <p:blipFill>
                        <a:blip r:embed="rId3"/>
                        <a:stretch>
                          <a:fillRect/>
                        </a:stretch>
                      </p:blipFill>
                      <p:spPr>
                        <a:xfrm>
                          <a:off x="2446716" y="3822169"/>
                          <a:ext cx="1977124" cy="1263015"/>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B5F27C21-E3C6-E759-510A-CA4A389CDAE5}"/>
                </a:ext>
              </a:extLst>
            </p:cNvPr>
            <p:cNvSpPr txBox="1"/>
            <p:nvPr/>
          </p:nvSpPr>
          <p:spPr>
            <a:xfrm>
              <a:off x="4423840" y="4237458"/>
              <a:ext cx="880072" cy="369332"/>
            </a:xfrm>
            <a:prstGeom prst="rect">
              <a:avLst/>
            </a:prstGeom>
            <a:noFill/>
          </p:spPr>
          <p:txBody>
            <a:bodyPr wrap="square">
              <a:spAutoFit/>
            </a:bodyPr>
            <a:lstStyle/>
            <a:p>
              <a:r>
                <a:rPr lang="en-US" altLang="zh-CN" sz="1800">
                  <a:solidFill>
                    <a:schemeClr val="tx1"/>
                  </a:solidFill>
                  <a:latin typeface="Times New Roman" panose="02020603050405020304" pitchFamily="18" charset="0"/>
                  <a:cs typeface="Times New Roman" panose="02020603050405020304" pitchFamily="18" charset="0"/>
                </a:rPr>
                <a:t>+  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O </a:t>
              </a:r>
              <a:endParaRPr lang="zh-CN" altLang="en-US"/>
            </a:p>
          </p:txBody>
        </p:sp>
        <p:sp>
          <p:nvSpPr>
            <p:cNvPr id="12" name="文本框 11">
              <a:extLst>
                <a:ext uri="{FF2B5EF4-FFF2-40B4-BE49-F238E27FC236}">
                  <a16:creationId xmlns:a16="http://schemas.microsoft.com/office/drawing/2014/main" id="{61176704-52CC-2C58-45D3-4A6D973401C4}"/>
                </a:ext>
              </a:extLst>
            </p:cNvPr>
            <p:cNvSpPr txBox="1"/>
            <p:nvPr/>
          </p:nvSpPr>
          <p:spPr>
            <a:xfrm>
              <a:off x="5159896" y="4237458"/>
              <a:ext cx="594557" cy="369332"/>
            </a:xfrm>
            <a:prstGeom prst="rect">
              <a:avLst/>
            </a:prstGeom>
            <a:noFill/>
          </p:spPr>
          <p:txBody>
            <a:bodyPr wrap="square">
              <a:spAutoFit/>
            </a:bodyPr>
            <a:lstStyle/>
            <a:p>
              <a:r>
                <a:rPr lang="en-US" altLang="zh-CN" sz="1800">
                  <a:solidFill>
                    <a:schemeClr val="tx1"/>
                  </a:solidFill>
                  <a:latin typeface="Times New Roman" panose="02020603050405020304" pitchFamily="18" charset="0"/>
                  <a:cs typeface="Times New Roman" panose="02020603050405020304" pitchFamily="18" charset="0"/>
                </a:rPr>
                <a:t>→ </a:t>
              </a:r>
              <a:endParaRPr lang="zh-CN" altLang="en-US"/>
            </a:p>
          </p:txBody>
        </p:sp>
        <p:graphicFrame>
          <p:nvGraphicFramePr>
            <p:cNvPr id="13" name="对象 12">
              <a:extLst>
                <a:ext uri="{FF2B5EF4-FFF2-40B4-BE49-F238E27FC236}">
                  <a16:creationId xmlns:a16="http://schemas.microsoft.com/office/drawing/2014/main" id="{813F8933-00B3-16AB-FA79-B1B249201F20}"/>
                </a:ext>
              </a:extLst>
            </p:cNvPr>
            <p:cNvGraphicFramePr>
              <a:graphicFrameLocks noChangeAspect="1"/>
            </p:cNvGraphicFramePr>
            <p:nvPr>
              <p:extLst>
                <p:ext uri="{D42A27DB-BD31-4B8C-83A1-F6EECF244321}">
                  <p14:modId xmlns:p14="http://schemas.microsoft.com/office/powerpoint/2010/main" val="1153738677"/>
                </p:ext>
              </p:extLst>
            </p:nvPr>
          </p:nvGraphicFramePr>
          <p:xfrm>
            <a:off x="5552705" y="3824391"/>
            <a:ext cx="690880" cy="1263015"/>
          </p:xfrm>
          <a:graphic>
            <a:graphicData uri="http://schemas.openxmlformats.org/presentationml/2006/ole">
              <mc:AlternateContent xmlns:mc="http://schemas.openxmlformats.org/markup-compatibility/2006">
                <mc:Choice xmlns:v="urn:schemas-microsoft-com:vml" Requires="v">
                  <p:oleObj name="KingDrawXObject" r:id="rId4" imgW="812935" imgH="1485765" progId="KingDrawXObject">
                    <p:embed/>
                  </p:oleObj>
                </mc:Choice>
                <mc:Fallback>
                  <p:oleObj name="KingDrawXObject" r:id="rId4" imgW="812935" imgH="1485765" progId="KingDrawXObject">
                    <p:embed/>
                    <p:pic>
                      <p:nvPicPr>
                        <p:cNvPr id="0" name=""/>
                        <p:cNvPicPr/>
                        <p:nvPr/>
                      </p:nvPicPr>
                      <p:blipFill>
                        <a:blip r:embed="rId5"/>
                        <a:stretch>
                          <a:fillRect/>
                        </a:stretch>
                      </p:blipFill>
                      <p:spPr>
                        <a:xfrm>
                          <a:off x="5552705" y="3824391"/>
                          <a:ext cx="690880" cy="1263015"/>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32AC46B4-CA8F-CADB-1FEC-02A5BC02C156}"/>
                </a:ext>
              </a:extLst>
            </p:cNvPr>
            <p:cNvSpPr txBox="1"/>
            <p:nvPr/>
          </p:nvSpPr>
          <p:spPr>
            <a:xfrm>
              <a:off x="6039968" y="4269010"/>
              <a:ext cx="2792336" cy="369332"/>
            </a:xfrm>
            <a:prstGeom prst="rect">
              <a:avLst/>
            </a:prstGeom>
            <a:noFill/>
          </p:spPr>
          <p:txBody>
            <a:bodyPr wrap="square">
              <a:spAutoFit/>
            </a:bodyPr>
            <a:lstStyle/>
            <a:p>
              <a:r>
                <a:rPr lang="en-US" altLang="zh-CN" sz="1800">
                  <a:solidFill>
                    <a:schemeClr val="tx1"/>
                  </a:solidFill>
                  <a:latin typeface="Times New Roman" panose="02020603050405020304" pitchFamily="18" charset="0"/>
                  <a:cs typeface="Times New Roman" panose="02020603050405020304" pitchFamily="18" charset="0"/>
                </a:rPr>
                <a:t> +  HOCH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CH</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N(C</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H</a:t>
              </a:r>
              <a:r>
                <a:rPr lang="en-US" altLang="zh-CN" sz="1800" baseline="-25000">
                  <a:solidFill>
                    <a:schemeClr val="tx1"/>
                  </a:solidFill>
                  <a:latin typeface="Times New Roman" panose="02020603050405020304" pitchFamily="18" charset="0"/>
                  <a:cs typeface="Times New Roman" panose="02020603050405020304" pitchFamily="18" charset="0"/>
                </a:rPr>
                <a:t>5</a:t>
              </a:r>
              <a:r>
                <a:rPr lang="en-US" altLang="zh-CN" sz="1800">
                  <a:solidFill>
                    <a:schemeClr val="tx1"/>
                  </a:solidFill>
                  <a:latin typeface="Times New Roman" panose="02020603050405020304" pitchFamily="18" charset="0"/>
                  <a:cs typeface="Times New Roman" panose="02020603050405020304" pitchFamily="18" charset="0"/>
                </a:rPr>
                <a:t>)</a:t>
              </a:r>
              <a:r>
                <a:rPr lang="en-US" altLang="zh-CN" sz="1800" baseline="-25000">
                  <a:solidFill>
                    <a:schemeClr val="tx1"/>
                  </a:solidFill>
                  <a:latin typeface="Times New Roman" panose="02020603050405020304" pitchFamily="18" charset="0"/>
                  <a:cs typeface="Times New Roman" panose="02020603050405020304" pitchFamily="18" charset="0"/>
                </a:rPr>
                <a:t>2</a:t>
              </a:r>
              <a:r>
                <a:rPr lang="en-US" altLang="zh-CN" sz="1800">
                  <a:solidFill>
                    <a:schemeClr val="tx1"/>
                  </a:solidFill>
                  <a:latin typeface="Times New Roman" panose="02020603050405020304" pitchFamily="18" charset="0"/>
                  <a:cs typeface="Times New Roman" panose="02020603050405020304" pitchFamily="18" charset="0"/>
                </a:rPr>
                <a:t> </a:t>
              </a: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94B0CD9-27E6-3FB1-C43B-FED52259BADD}"/>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B6DDE035-2A3E-AEFC-971D-73E28F9F7B2C}"/>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82</a:t>
            </a:fld>
            <a:endParaRPr lang="en-US" altLang="zh-CN" sz="1800">
              <a:solidFill>
                <a:schemeClr val="tx1"/>
              </a:solidFill>
            </a:endParaRPr>
          </a:p>
        </p:txBody>
      </p:sp>
      <p:sp>
        <p:nvSpPr>
          <p:cNvPr id="4" name="Text Box 5">
            <a:extLst>
              <a:ext uri="{FF2B5EF4-FFF2-40B4-BE49-F238E27FC236}">
                <a16:creationId xmlns:a16="http://schemas.microsoft.com/office/drawing/2014/main" id="{130FC65F-DE99-E2A9-BD3D-CD38771460D3}"/>
              </a:ext>
            </a:extLst>
          </p:cNvPr>
          <p:cNvSpPr txBox="1">
            <a:spLocks noChangeArrowheads="1"/>
          </p:cNvSpPr>
          <p:nvPr/>
        </p:nvSpPr>
        <p:spPr bwMode="auto">
          <a:xfrm>
            <a:off x="1461752" y="1118072"/>
            <a:ext cx="3363839"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ctr" defTabSz="914400">
              <a:lnSpc>
                <a:spcPct val="80000"/>
              </a:lnSpc>
              <a:spcBef>
                <a:spcPct val="50000"/>
              </a:spcBef>
              <a:buClrTx/>
              <a:buFont typeface="Wingdings" panose="05000000000000000000" pitchFamily="2" charset="2"/>
              <a:buChar char="n"/>
              <a:defRPr sz="2200" b="1">
                <a:latin typeface="黑体" panose="02010609060101010101" pitchFamily="49" charset="-122"/>
                <a:ea typeface="黑体" panose="02010609060101010101" pitchFamily="49" charset="-122"/>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zh-CN" altLang="en-US" b="0"/>
              <a:t>磷酸酯酶使磷酸酯水解</a:t>
            </a:r>
          </a:p>
        </p:txBody>
      </p:sp>
      <p:sp>
        <p:nvSpPr>
          <p:cNvPr id="7" name="Text Box 5">
            <a:extLst>
              <a:ext uri="{FF2B5EF4-FFF2-40B4-BE49-F238E27FC236}">
                <a16:creationId xmlns:a16="http://schemas.microsoft.com/office/drawing/2014/main" id="{02E83E0A-43F0-1FF4-0767-0927702DE25F}"/>
              </a:ext>
            </a:extLst>
          </p:cNvPr>
          <p:cNvSpPr txBox="1">
            <a:spLocks noChangeArrowheads="1"/>
          </p:cNvSpPr>
          <p:nvPr/>
        </p:nvSpPr>
        <p:spPr bwMode="auto">
          <a:xfrm>
            <a:off x="1199456" y="3315499"/>
            <a:ext cx="3363839"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ctr" defTabSz="914400">
              <a:lnSpc>
                <a:spcPct val="80000"/>
              </a:lnSpc>
              <a:spcBef>
                <a:spcPct val="50000"/>
              </a:spcBef>
              <a:buClrTx/>
              <a:buFont typeface="Wingdings" panose="05000000000000000000" pitchFamily="2" charset="2"/>
              <a:buChar char="n"/>
              <a:defRPr sz="2200" b="1">
                <a:latin typeface="黑体" panose="02010609060101010101" pitchFamily="49" charset="-122"/>
                <a:ea typeface="黑体" panose="02010609060101010101" pitchFamily="49" charset="-122"/>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zh-CN" altLang="en-US" b="0"/>
              <a:t>酰胺酶使酰胺水解</a:t>
            </a:r>
          </a:p>
        </p:txBody>
      </p:sp>
      <p:grpSp>
        <p:nvGrpSpPr>
          <p:cNvPr id="17" name="组合 16">
            <a:extLst>
              <a:ext uri="{FF2B5EF4-FFF2-40B4-BE49-F238E27FC236}">
                <a16:creationId xmlns:a16="http://schemas.microsoft.com/office/drawing/2014/main" id="{F649A5B1-FB7F-0D2C-544B-EEF935027B7B}"/>
              </a:ext>
            </a:extLst>
          </p:cNvPr>
          <p:cNvGrpSpPr/>
          <p:nvPr/>
        </p:nvGrpSpPr>
        <p:grpSpPr>
          <a:xfrm>
            <a:off x="3185529" y="1709015"/>
            <a:ext cx="5070711" cy="1143916"/>
            <a:chOff x="2795959" y="1851847"/>
            <a:chExt cx="4811291" cy="1006475"/>
          </a:xfrm>
        </p:grpSpPr>
        <p:sp>
          <p:nvSpPr>
            <p:cNvPr id="8" name="文本框 7">
              <a:extLst>
                <a:ext uri="{FF2B5EF4-FFF2-40B4-BE49-F238E27FC236}">
                  <a16:creationId xmlns:a16="http://schemas.microsoft.com/office/drawing/2014/main" id="{84B95436-A19F-D142-75AF-20E824C9B34F}"/>
                </a:ext>
              </a:extLst>
            </p:cNvPr>
            <p:cNvSpPr txBox="1"/>
            <p:nvPr/>
          </p:nvSpPr>
          <p:spPr>
            <a:xfrm>
              <a:off x="4655840" y="2201201"/>
              <a:ext cx="739305" cy="307777"/>
            </a:xfrm>
            <a:prstGeom prst="rect">
              <a:avLst/>
            </a:prstGeom>
            <a:noFill/>
          </p:spPr>
          <p:txBody>
            <a:bodyPr wrap="none" rtlCol="0">
              <a:spAutoFit/>
            </a:bodyPr>
            <a:lstStyle/>
            <a:p>
              <a:r>
                <a:rPr lang="en-US" altLang="zh-CN" sz="1400">
                  <a:latin typeface="Times New Roman" panose="02020603050405020304" pitchFamily="18" charset="0"/>
                  <a:ea typeface="黑体" panose="02010609060101010101" pitchFamily="49" charset="-122"/>
                  <a:cs typeface="Times New Roman" panose="02020603050405020304" pitchFamily="18" charset="0"/>
                </a:rPr>
                <a:t>+   H</a:t>
              </a:r>
              <a:r>
                <a:rPr lang="en-US" altLang="zh-CN" sz="1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1400">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140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0" name="直接箭头连接符 9">
              <a:extLst>
                <a:ext uri="{FF2B5EF4-FFF2-40B4-BE49-F238E27FC236}">
                  <a16:creationId xmlns:a16="http://schemas.microsoft.com/office/drawing/2014/main" id="{5639A11D-8429-2678-D7AC-AD61CFED25BA}"/>
                </a:ext>
              </a:extLst>
            </p:cNvPr>
            <p:cNvCxnSpPr>
              <a:stCxn id="8" idx="3"/>
            </p:cNvCxnSpPr>
            <p:nvPr/>
          </p:nvCxnSpPr>
          <p:spPr>
            <a:xfrm flipV="1">
              <a:off x="5395145" y="2355089"/>
              <a:ext cx="412823"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aphicFrame>
          <p:nvGraphicFramePr>
            <p:cNvPr id="12" name="对象 11">
              <a:extLst>
                <a:ext uri="{FF2B5EF4-FFF2-40B4-BE49-F238E27FC236}">
                  <a16:creationId xmlns:a16="http://schemas.microsoft.com/office/drawing/2014/main" id="{2AF48262-0E10-574F-8B1C-D5BDF6D98DF5}"/>
                </a:ext>
              </a:extLst>
            </p:cNvPr>
            <p:cNvGraphicFramePr>
              <a:graphicFrameLocks noChangeAspect="1"/>
            </p:cNvGraphicFramePr>
            <p:nvPr>
              <p:extLst>
                <p:ext uri="{D42A27DB-BD31-4B8C-83A1-F6EECF244321}">
                  <p14:modId xmlns:p14="http://schemas.microsoft.com/office/powerpoint/2010/main" val="68701509"/>
                </p:ext>
              </p:extLst>
            </p:nvPr>
          </p:nvGraphicFramePr>
          <p:xfrm>
            <a:off x="5832525" y="2067747"/>
            <a:ext cx="960437" cy="531812"/>
          </p:xfrm>
          <a:graphic>
            <a:graphicData uri="http://schemas.openxmlformats.org/presentationml/2006/ole">
              <mc:AlternateContent xmlns:mc="http://schemas.openxmlformats.org/markup-compatibility/2006">
                <mc:Choice xmlns:v="urn:schemas-microsoft-com:vml" Requires="v">
                  <p:oleObj name="KingDrawXObject" r:id="rId2" imgW="960840" imgH="531720" progId="KingDrawXObject">
                    <p:embed/>
                  </p:oleObj>
                </mc:Choice>
                <mc:Fallback>
                  <p:oleObj name="KingDrawXObject" r:id="rId2" imgW="960840" imgH="531720" progId="KingDrawXObject">
                    <p:embed/>
                    <p:pic>
                      <p:nvPicPr>
                        <p:cNvPr id="0" name=""/>
                        <p:cNvPicPr/>
                        <p:nvPr/>
                      </p:nvPicPr>
                      <p:blipFill>
                        <a:blip r:embed="rId3"/>
                        <a:stretch>
                          <a:fillRect/>
                        </a:stretch>
                      </p:blipFill>
                      <p:spPr>
                        <a:xfrm>
                          <a:off x="5832525" y="2067747"/>
                          <a:ext cx="960437" cy="53181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10C897AB-B06C-8BE7-F57F-C53881E111FB}"/>
                </a:ext>
              </a:extLst>
            </p:cNvPr>
            <p:cNvGraphicFramePr>
              <a:graphicFrameLocks noChangeAspect="1"/>
            </p:cNvGraphicFramePr>
            <p:nvPr>
              <p:extLst>
                <p:ext uri="{D42A27DB-BD31-4B8C-83A1-F6EECF244321}">
                  <p14:modId xmlns:p14="http://schemas.microsoft.com/office/powerpoint/2010/main" val="945689958"/>
                </p:ext>
              </p:extLst>
            </p:nvPr>
          </p:nvGraphicFramePr>
          <p:xfrm>
            <a:off x="2795959" y="2058222"/>
            <a:ext cx="1858963" cy="536575"/>
          </p:xfrm>
          <a:graphic>
            <a:graphicData uri="http://schemas.openxmlformats.org/presentationml/2006/ole">
              <mc:AlternateContent xmlns:mc="http://schemas.openxmlformats.org/markup-compatibility/2006">
                <mc:Choice xmlns:v="urn:schemas-microsoft-com:vml" Requires="v">
                  <p:oleObj name="KingDrawXObject" r:id="rId4" imgW="1859040" imgH="536760" progId="KingDrawXObject">
                    <p:embed/>
                  </p:oleObj>
                </mc:Choice>
                <mc:Fallback>
                  <p:oleObj name="KingDrawXObject" r:id="rId4" imgW="1859040" imgH="536760" progId="KingDrawXObject">
                    <p:embed/>
                    <p:pic>
                      <p:nvPicPr>
                        <p:cNvPr id="0" name=""/>
                        <p:cNvPicPr/>
                        <p:nvPr/>
                      </p:nvPicPr>
                      <p:blipFill>
                        <a:blip r:embed="rId5"/>
                        <a:stretch>
                          <a:fillRect/>
                        </a:stretch>
                      </p:blipFill>
                      <p:spPr>
                        <a:xfrm>
                          <a:off x="2795959" y="2058222"/>
                          <a:ext cx="1858963" cy="536575"/>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B95F2083-3F6C-5E7F-7CA3-F97E62082D4E}"/>
                </a:ext>
              </a:extLst>
            </p:cNvPr>
            <p:cNvSpPr txBox="1"/>
            <p:nvPr/>
          </p:nvSpPr>
          <p:spPr>
            <a:xfrm>
              <a:off x="6815162" y="2195572"/>
              <a:ext cx="257451" cy="369332"/>
            </a:xfrm>
            <a:prstGeom prst="rect">
              <a:avLst/>
            </a:prstGeom>
            <a:noFill/>
          </p:spPr>
          <p:txBody>
            <a:bodyPr wrap="square">
              <a:spAutoFit/>
            </a:bodyPr>
            <a:lstStyle/>
            <a:p>
              <a:r>
                <a:rPr lang="en-US" altLang="zh-CN" sz="1800">
                  <a:latin typeface="Times New Roman" panose="02020603050405020304" pitchFamily="18" charset="0"/>
                  <a:ea typeface="黑体" panose="02010609060101010101" pitchFamily="49" charset="-122"/>
                  <a:cs typeface="Times New Roman" panose="02020603050405020304" pitchFamily="18" charset="0"/>
                </a:rPr>
                <a:t>+</a:t>
              </a:r>
              <a:endParaRPr lang="zh-CN" altLang="en-US"/>
            </a:p>
          </p:txBody>
        </p:sp>
        <p:graphicFrame>
          <p:nvGraphicFramePr>
            <p:cNvPr id="16" name="对象 15">
              <a:extLst>
                <a:ext uri="{FF2B5EF4-FFF2-40B4-BE49-F238E27FC236}">
                  <a16:creationId xmlns:a16="http://schemas.microsoft.com/office/drawing/2014/main" id="{97113B61-DDF7-47D1-45C7-AC1E5AA01E10}"/>
                </a:ext>
              </a:extLst>
            </p:cNvPr>
            <p:cNvGraphicFramePr>
              <a:graphicFrameLocks noChangeAspect="1"/>
            </p:cNvGraphicFramePr>
            <p:nvPr>
              <p:extLst>
                <p:ext uri="{D42A27DB-BD31-4B8C-83A1-F6EECF244321}">
                  <p14:modId xmlns:p14="http://schemas.microsoft.com/office/powerpoint/2010/main" val="2833516336"/>
                </p:ext>
              </p:extLst>
            </p:nvPr>
          </p:nvGraphicFramePr>
          <p:xfrm>
            <a:off x="7140525" y="1851847"/>
            <a:ext cx="466725" cy="1006475"/>
          </p:xfrm>
          <a:graphic>
            <a:graphicData uri="http://schemas.openxmlformats.org/presentationml/2006/ole">
              <mc:AlternateContent xmlns:mc="http://schemas.openxmlformats.org/markup-compatibility/2006">
                <mc:Choice xmlns:v="urn:schemas-microsoft-com:vml" Requires="v">
                  <p:oleObj name="KingDrawXObject" r:id="rId6" imgW="465840" imgH="1000800" progId="KingDrawXObject">
                    <p:embed/>
                  </p:oleObj>
                </mc:Choice>
                <mc:Fallback>
                  <p:oleObj name="KingDrawXObject" r:id="rId6" imgW="465840" imgH="1000800" progId="KingDrawXObject">
                    <p:embed/>
                    <p:pic>
                      <p:nvPicPr>
                        <p:cNvPr id="0" name=""/>
                        <p:cNvPicPr/>
                        <p:nvPr/>
                      </p:nvPicPr>
                      <p:blipFill>
                        <a:blip r:embed="rId7"/>
                        <a:stretch>
                          <a:fillRect/>
                        </a:stretch>
                      </p:blipFill>
                      <p:spPr>
                        <a:xfrm>
                          <a:off x="7140525" y="1851847"/>
                          <a:ext cx="466725" cy="1006475"/>
                        </a:xfrm>
                        <a:prstGeom prst="rect">
                          <a:avLst/>
                        </a:prstGeom>
                      </p:spPr>
                    </p:pic>
                  </p:oleObj>
                </mc:Fallback>
              </mc:AlternateContent>
            </a:graphicData>
          </a:graphic>
        </p:graphicFrame>
      </p:grpSp>
      <p:grpSp>
        <p:nvGrpSpPr>
          <p:cNvPr id="23" name="组合 22">
            <a:extLst>
              <a:ext uri="{FF2B5EF4-FFF2-40B4-BE49-F238E27FC236}">
                <a16:creationId xmlns:a16="http://schemas.microsoft.com/office/drawing/2014/main" id="{85C2EBF2-42F4-665D-276B-B77F6D590AEF}"/>
              </a:ext>
            </a:extLst>
          </p:cNvPr>
          <p:cNvGrpSpPr/>
          <p:nvPr/>
        </p:nvGrpSpPr>
        <p:grpSpPr>
          <a:xfrm>
            <a:off x="3787502" y="4025867"/>
            <a:ext cx="3905274" cy="1275338"/>
            <a:chOff x="3837153" y="4021138"/>
            <a:chExt cx="3607345" cy="1112837"/>
          </a:xfrm>
        </p:grpSpPr>
        <p:graphicFrame>
          <p:nvGraphicFramePr>
            <p:cNvPr id="18" name="对象 17">
              <a:extLst>
                <a:ext uri="{FF2B5EF4-FFF2-40B4-BE49-F238E27FC236}">
                  <a16:creationId xmlns:a16="http://schemas.microsoft.com/office/drawing/2014/main" id="{805F7910-7577-61CA-F48B-FAB23DFC3997}"/>
                </a:ext>
              </a:extLst>
            </p:cNvPr>
            <p:cNvGraphicFramePr>
              <a:graphicFrameLocks noChangeAspect="1"/>
            </p:cNvGraphicFramePr>
            <p:nvPr>
              <p:extLst>
                <p:ext uri="{D42A27DB-BD31-4B8C-83A1-F6EECF244321}">
                  <p14:modId xmlns:p14="http://schemas.microsoft.com/office/powerpoint/2010/main" val="2391351823"/>
                </p:ext>
              </p:extLst>
            </p:nvPr>
          </p:nvGraphicFramePr>
          <p:xfrm>
            <a:off x="3837153" y="4021138"/>
            <a:ext cx="673100" cy="1062037"/>
          </p:xfrm>
          <a:graphic>
            <a:graphicData uri="http://schemas.openxmlformats.org/presentationml/2006/ole">
              <mc:AlternateContent xmlns:mc="http://schemas.openxmlformats.org/markup-compatibility/2006">
                <mc:Choice xmlns:v="urn:schemas-microsoft-com:vml" Requires="v">
                  <p:oleObj name="KingDrawXObject" r:id="rId8" imgW="786240" imgH="1421280" progId="KingDrawXObject">
                    <p:embed/>
                  </p:oleObj>
                </mc:Choice>
                <mc:Fallback>
                  <p:oleObj name="KingDrawXObject" r:id="rId8" imgW="786240" imgH="1421280" progId="KingDrawXObject">
                    <p:embed/>
                    <p:pic>
                      <p:nvPicPr>
                        <p:cNvPr id="0" name=""/>
                        <p:cNvPicPr/>
                        <p:nvPr/>
                      </p:nvPicPr>
                      <p:blipFill>
                        <a:blip r:embed="rId9"/>
                        <a:stretch>
                          <a:fillRect/>
                        </a:stretch>
                      </p:blipFill>
                      <p:spPr>
                        <a:xfrm>
                          <a:off x="3837153" y="4021138"/>
                          <a:ext cx="673100" cy="1062037"/>
                        </a:xfrm>
                        <a:prstGeom prst="rect">
                          <a:avLst/>
                        </a:prstGeom>
                      </p:spPr>
                    </p:pic>
                  </p:oleObj>
                </mc:Fallback>
              </mc:AlternateContent>
            </a:graphicData>
          </a:graphic>
        </p:graphicFrame>
        <p:sp>
          <p:nvSpPr>
            <p:cNvPr id="19" name="文本框 18">
              <a:extLst>
                <a:ext uri="{FF2B5EF4-FFF2-40B4-BE49-F238E27FC236}">
                  <a16:creationId xmlns:a16="http://schemas.microsoft.com/office/drawing/2014/main" id="{D12087F9-5BA9-DF2F-83FD-5ED8E45D098F}"/>
                </a:ext>
              </a:extLst>
            </p:cNvPr>
            <p:cNvSpPr txBox="1"/>
            <p:nvPr/>
          </p:nvSpPr>
          <p:spPr>
            <a:xfrm>
              <a:off x="4455938" y="4560879"/>
              <a:ext cx="739305" cy="307777"/>
            </a:xfrm>
            <a:prstGeom prst="rect">
              <a:avLst/>
            </a:prstGeom>
            <a:noFill/>
          </p:spPr>
          <p:txBody>
            <a:bodyPr wrap="none" rtlCol="0">
              <a:spAutoFit/>
            </a:bodyPr>
            <a:lstStyle/>
            <a:p>
              <a:r>
                <a:rPr lang="en-US" altLang="zh-CN" sz="1400">
                  <a:latin typeface="Times New Roman" panose="02020603050405020304" pitchFamily="18" charset="0"/>
                  <a:ea typeface="黑体" panose="02010609060101010101" pitchFamily="49" charset="-122"/>
                  <a:cs typeface="Times New Roman" panose="02020603050405020304" pitchFamily="18" charset="0"/>
                </a:rPr>
                <a:t>+   H</a:t>
              </a:r>
              <a:r>
                <a:rPr lang="en-US" altLang="zh-CN" sz="1400" baseline="-25000">
                  <a:latin typeface="Times New Roman" panose="02020603050405020304" pitchFamily="18" charset="0"/>
                  <a:ea typeface="黑体" panose="02010609060101010101" pitchFamily="49" charset="-122"/>
                  <a:cs typeface="Times New Roman" panose="02020603050405020304" pitchFamily="18" charset="0"/>
                </a:rPr>
                <a:t>2</a:t>
              </a:r>
              <a:r>
                <a:rPr lang="en-US" altLang="zh-CN" sz="1400">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140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0" name="直接箭头连接符 19">
              <a:extLst>
                <a:ext uri="{FF2B5EF4-FFF2-40B4-BE49-F238E27FC236}">
                  <a16:creationId xmlns:a16="http://schemas.microsoft.com/office/drawing/2014/main" id="{45B7BF25-96EE-600D-BD13-F93241EE97C5}"/>
                </a:ext>
              </a:extLst>
            </p:cNvPr>
            <p:cNvCxnSpPr/>
            <p:nvPr/>
          </p:nvCxnSpPr>
          <p:spPr>
            <a:xfrm flipV="1">
              <a:off x="5232023" y="4714767"/>
              <a:ext cx="412823"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aphicFrame>
          <p:nvGraphicFramePr>
            <p:cNvPr id="21" name="对象 20">
              <a:extLst>
                <a:ext uri="{FF2B5EF4-FFF2-40B4-BE49-F238E27FC236}">
                  <a16:creationId xmlns:a16="http://schemas.microsoft.com/office/drawing/2014/main" id="{64850EE1-884A-43FE-BC22-D5702B973FDD}"/>
                </a:ext>
              </a:extLst>
            </p:cNvPr>
            <p:cNvGraphicFramePr>
              <a:graphicFrameLocks noChangeAspect="1"/>
            </p:cNvGraphicFramePr>
            <p:nvPr>
              <p:extLst>
                <p:ext uri="{D42A27DB-BD31-4B8C-83A1-F6EECF244321}">
                  <p14:modId xmlns:p14="http://schemas.microsoft.com/office/powerpoint/2010/main" val="126008682"/>
                </p:ext>
              </p:extLst>
            </p:nvPr>
          </p:nvGraphicFramePr>
          <p:xfrm>
            <a:off x="5724690" y="4294188"/>
            <a:ext cx="530225" cy="839787"/>
          </p:xfrm>
          <a:graphic>
            <a:graphicData uri="http://schemas.openxmlformats.org/presentationml/2006/ole">
              <mc:AlternateContent xmlns:mc="http://schemas.openxmlformats.org/markup-compatibility/2006">
                <mc:Choice xmlns:v="urn:schemas-microsoft-com:vml" Requires="v">
                  <p:oleObj name="KingDrawXObject" r:id="rId10" imgW="635760" imgH="1039320" progId="KingDrawXObject">
                    <p:embed/>
                  </p:oleObj>
                </mc:Choice>
                <mc:Fallback>
                  <p:oleObj name="KingDrawXObject" r:id="rId10" imgW="635760" imgH="1039320" progId="KingDrawXObject">
                    <p:embed/>
                    <p:pic>
                      <p:nvPicPr>
                        <p:cNvPr id="0" name=""/>
                        <p:cNvPicPr/>
                        <p:nvPr/>
                      </p:nvPicPr>
                      <p:blipFill>
                        <a:blip r:embed="rId11"/>
                        <a:stretch>
                          <a:fillRect/>
                        </a:stretch>
                      </p:blipFill>
                      <p:spPr>
                        <a:xfrm>
                          <a:off x="5724690" y="4294188"/>
                          <a:ext cx="530225" cy="839787"/>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id="{769DD57E-A1BD-CD9E-7DA3-449DD32303B9}"/>
                </a:ext>
              </a:extLst>
            </p:cNvPr>
            <p:cNvSpPr txBox="1"/>
            <p:nvPr/>
          </p:nvSpPr>
          <p:spPr>
            <a:xfrm>
              <a:off x="6205056" y="4560879"/>
              <a:ext cx="1239442" cy="307777"/>
            </a:xfrm>
            <a:prstGeom prst="rect">
              <a:avLst/>
            </a:prstGeom>
            <a:noFill/>
          </p:spPr>
          <p:txBody>
            <a:bodyPr wrap="none" rtlCol="0">
              <a:spAutoFit/>
            </a:bodyPr>
            <a:lstStyle/>
            <a:p>
              <a:r>
                <a:rPr lang="en-US" altLang="zh-CN" sz="1400">
                  <a:latin typeface="Times New Roman" panose="02020603050405020304" pitchFamily="18" charset="0"/>
                  <a:ea typeface="黑体" panose="02010609060101010101" pitchFamily="49" charset="-122"/>
                  <a:cs typeface="Times New Roman" panose="02020603050405020304" pitchFamily="18" charset="0"/>
                </a:rPr>
                <a:t>+   CH</a:t>
              </a:r>
              <a:r>
                <a:rPr lang="en-US" altLang="zh-CN" sz="1400" baseline="-25000">
                  <a:latin typeface="Times New Roman" panose="02020603050405020304" pitchFamily="18" charset="0"/>
                  <a:ea typeface="黑体" panose="02010609060101010101" pitchFamily="49" charset="-122"/>
                  <a:cs typeface="Times New Roman" panose="02020603050405020304" pitchFamily="18" charset="0"/>
                </a:rPr>
                <a:t>3</a:t>
              </a:r>
              <a:r>
                <a:rPr lang="en-US" altLang="zh-CN" sz="1400">
                  <a:latin typeface="Times New Roman" panose="02020603050405020304" pitchFamily="18" charset="0"/>
                  <a:ea typeface="黑体" panose="02010609060101010101" pitchFamily="49" charset="-122"/>
                  <a:cs typeface="Times New Roman" panose="02020603050405020304" pitchFamily="18" charset="0"/>
                </a:rPr>
                <a:t>COOH</a:t>
              </a:r>
              <a:endParaRPr lang="zh-CN" altLang="en-US" sz="1400">
                <a:latin typeface="Times New Roman" panose="02020603050405020304" pitchFamily="18" charset="0"/>
                <a:ea typeface="黑体" panose="02010609060101010101" pitchFamily="49"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3"/>
          <p:cNvSpPr>
            <a:spLocks noGrp="1" noChangeArrowheads="1"/>
          </p:cNvSpPr>
          <p:nvPr>
            <p:ph type="subTitle" idx="1"/>
          </p:nvPr>
        </p:nvSpPr>
        <p:spPr>
          <a:xfrm>
            <a:off x="803412" y="1603903"/>
            <a:ext cx="10585176" cy="1727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2900" indent="-342900" algn="just">
              <a:lnSpc>
                <a:spcPct val="130000"/>
              </a:lnSpc>
              <a:spcBef>
                <a:spcPts val="0"/>
              </a:spcBef>
              <a:buFont typeface="Wingdings" panose="05000000000000000000" pitchFamily="2" charset="2"/>
              <a:buChar char="n"/>
            </a:pPr>
            <a:r>
              <a:rPr lang="zh-CN" altLang="en-US" sz="2200">
                <a:latin typeface="Times New Roman" panose="02020603050405020304" pitchFamily="18" charset="0"/>
                <a:ea typeface="黑体" panose="02010609060101010101" pitchFamily="49" charset="-122"/>
                <a:cs typeface="Times New Roman" panose="02020603050405020304" pitchFamily="18" charset="0"/>
              </a:rPr>
              <a:t>葡萄糖醛酸结合：在葡萄糖醛酸基转移酶的作用下，在生物体内尿嘧啶核苷二磷酸葡萄糖醛酸中，葡萄糖醛酸基可转移至含羟基的化合物上，形成 </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葡萄糖苷酸结合物。所涉及的羟基化合物有醇、酚、烯醇、羟酰胺等。芳香族化合物及脂肪酸中羧基上的羟基，也可与葡萄糖醛酸结合成</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O</a:t>
            </a:r>
            <a:r>
              <a:rPr lang="en-US" altLang="zh-CN" sz="2200">
                <a:latin typeface="Times New Roman" panose="02020603050405020304" pitchFamily="18" charset="0"/>
                <a:ea typeface="黑体" panose="02010609060101010101" pitchFamily="49" charset="-122"/>
                <a:cs typeface="Times New Roman" panose="02020603050405020304" pitchFamily="18" charset="0"/>
              </a:rPr>
              <a:t> -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葡萄糖苷酸。 </a:t>
            </a:r>
          </a:p>
        </p:txBody>
      </p:sp>
      <p:sp>
        <p:nvSpPr>
          <p:cNvPr id="2" name="Text Box 5">
            <a:extLst>
              <a:ext uri="{FF2B5EF4-FFF2-40B4-BE49-F238E27FC236}">
                <a16:creationId xmlns:a16="http://schemas.microsoft.com/office/drawing/2014/main" id="{DB207824-0AEF-D97D-F79A-44285B5B58B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DCE27808-DBCD-0300-9CC8-159CE3D1B72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83</a:t>
            </a:fld>
            <a:endParaRPr lang="en-US" altLang="zh-CN" sz="1800">
              <a:solidFill>
                <a:schemeClr val="tx1"/>
              </a:solidFill>
            </a:endParaRPr>
          </a:p>
        </p:txBody>
      </p:sp>
      <p:sp>
        <p:nvSpPr>
          <p:cNvPr id="4" name="Rectangle 10">
            <a:extLst>
              <a:ext uri="{FF2B5EF4-FFF2-40B4-BE49-F238E27FC236}">
                <a16:creationId xmlns:a16="http://schemas.microsoft.com/office/drawing/2014/main" id="{4AE53244-B52D-405D-43B7-668D5552C878}"/>
              </a:ext>
            </a:extLst>
          </p:cNvPr>
          <p:cNvSpPr txBox="1">
            <a:spLocks noChangeArrowheads="1"/>
          </p:cNvSpPr>
          <p:nvPr/>
        </p:nvSpPr>
        <p:spPr>
          <a:xfrm>
            <a:off x="551384" y="928799"/>
            <a:ext cx="7772400" cy="523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）若干重要结合反应类型</a:t>
            </a:r>
            <a:endParaRPr lang="zh-CN" altLang="en-US" sz="28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7526" name="Text Box 3"/>
          <p:cNvSpPr txBox="1">
            <a:spLocks noChangeArrowheads="1"/>
          </p:cNvSpPr>
          <p:nvPr/>
        </p:nvSpPr>
        <p:spPr bwMode="auto">
          <a:xfrm>
            <a:off x="1847528" y="5880303"/>
            <a:ext cx="3807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UDPGA</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－尿嘧啶核苷二磷酸葡萄糖醛酸</a:t>
            </a:r>
          </a:p>
        </p:txBody>
      </p:sp>
      <p:graphicFrame>
        <p:nvGraphicFramePr>
          <p:cNvPr id="5" name="对象 4">
            <a:extLst>
              <a:ext uri="{FF2B5EF4-FFF2-40B4-BE49-F238E27FC236}">
                <a16:creationId xmlns:a16="http://schemas.microsoft.com/office/drawing/2014/main" id="{D459E0F0-72EF-57C9-90DC-77603C44D6F9}"/>
              </a:ext>
            </a:extLst>
          </p:cNvPr>
          <p:cNvGraphicFramePr>
            <a:graphicFrameLocks noChangeAspect="1"/>
          </p:cNvGraphicFramePr>
          <p:nvPr>
            <p:extLst>
              <p:ext uri="{D42A27DB-BD31-4B8C-83A1-F6EECF244321}">
                <p14:modId xmlns:p14="http://schemas.microsoft.com/office/powerpoint/2010/main" val="2276172461"/>
              </p:ext>
            </p:extLst>
          </p:nvPr>
        </p:nvGraphicFramePr>
        <p:xfrm>
          <a:off x="1171392" y="4354294"/>
          <a:ext cx="1224136" cy="512304"/>
        </p:xfrm>
        <a:graphic>
          <a:graphicData uri="http://schemas.openxmlformats.org/presentationml/2006/ole">
            <mc:AlternateContent xmlns:mc="http://schemas.openxmlformats.org/markup-compatibility/2006">
              <mc:Choice xmlns:v="urn:schemas-microsoft-com:vml" Requires="v">
                <p:oleObj name="KingDrawXObject" r:id="rId2" imgW="1441240" imgH="603385" progId="KingDrawXObject">
                  <p:embed/>
                </p:oleObj>
              </mc:Choice>
              <mc:Fallback>
                <p:oleObj name="KingDrawXObject" r:id="rId2" imgW="1441240" imgH="603385" progId="KingDrawXObject">
                  <p:embed/>
                  <p:pic>
                    <p:nvPicPr>
                      <p:cNvPr id="0" name=""/>
                      <p:cNvPicPr/>
                      <p:nvPr/>
                    </p:nvPicPr>
                    <p:blipFill>
                      <a:blip r:embed="rId3"/>
                      <a:stretch>
                        <a:fillRect/>
                      </a:stretch>
                    </p:blipFill>
                    <p:spPr>
                      <a:xfrm>
                        <a:off x="1171392" y="4354294"/>
                        <a:ext cx="1224136" cy="512304"/>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CC8C7A5D-5B41-577E-C7C0-328086A79A37}"/>
              </a:ext>
            </a:extLst>
          </p:cNvPr>
          <p:cNvSpPr txBox="1"/>
          <p:nvPr/>
        </p:nvSpPr>
        <p:spPr>
          <a:xfrm>
            <a:off x="2453254" y="4425780"/>
            <a:ext cx="314510"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EE47801B-D040-6A90-9CC4-983998C9DA1F}"/>
              </a:ext>
            </a:extLst>
          </p:cNvPr>
          <p:cNvGraphicFramePr>
            <a:graphicFrameLocks noChangeAspect="1"/>
          </p:cNvGraphicFramePr>
          <p:nvPr>
            <p:extLst>
              <p:ext uri="{D42A27DB-BD31-4B8C-83A1-F6EECF244321}">
                <p14:modId xmlns:p14="http://schemas.microsoft.com/office/powerpoint/2010/main" val="2958663829"/>
              </p:ext>
            </p:extLst>
          </p:nvPr>
        </p:nvGraphicFramePr>
        <p:xfrm>
          <a:off x="2855640" y="3527022"/>
          <a:ext cx="2635250" cy="2224088"/>
        </p:xfrm>
        <a:graphic>
          <a:graphicData uri="http://schemas.openxmlformats.org/presentationml/2006/ole">
            <mc:AlternateContent xmlns:mc="http://schemas.openxmlformats.org/markup-compatibility/2006">
              <mc:Choice xmlns:v="urn:schemas-microsoft-com:vml" Requires="v">
                <p:oleObj name="KingDrawXObject" r:id="rId4" imgW="3022835" imgH="2552565" progId="KingDrawXObject">
                  <p:embed/>
                </p:oleObj>
              </mc:Choice>
              <mc:Fallback>
                <p:oleObj name="KingDrawXObject" r:id="rId4" imgW="3022835" imgH="2552565" progId="KingDrawXObject">
                  <p:embed/>
                  <p:pic>
                    <p:nvPicPr>
                      <p:cNvPr id="0" name=""/>
                      <p:cNvPicPr/>
                      <p:nvPr/>
                    </p:nvPicPr>
                    <p:blipFill>
                      <a:blip r:embed="rId5"/>
                      <a:stretch>
                        <a:fillRect/>
                      </a:stretch>
                    </p:blipFill>
                    <p:spPr>
                      <a:xfrm>
                        <a:off x="2855640" y="3527022"/>
                        <a:ext cx="2635250" cy="2224088"/>
                      </a:xfrm>
                      <a:prstGeom prst="rect">
                        <a:avLst/>
                      </a:prstGeom>
                    </p:spPr>
                  </p:pic>
                </p:oleObj>
              </mc:Fallback>
            </mc:AlternateContent>
          </a:graphicData>
        </a:graphic>
      </p:graphicFrame>
      <p:cxnSp>
        <p:nvCxnSpPr>
          <p:cNvPr id="10" name="直接箭头连接符 9">
            <a:extLst>
              <a:ext uri="{FF2B5EF4-FFF2-40B4-BE49-F238E27FC236}">
                <a16:creationId xmlns:a16="http://schemas.microsoft.com/office/drawing/2014/main" id="{87553124-99F3-157C-5F77-671958E494AB}"/>
              </a:ext>
            </a:extLst>
          </p:cNvPr>
          <p:cNvCxnSpPr/>
          <p:nvPr/>
        </p:nvCxnSpPr>
        <p:spPr>
          <a:xfrm>
            <a:off x="5671892" y="4627436"/>
            <a:ext cx="50405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Text Box 4">
            <a:extLst>
              <a:ext uri="{FF2B5EF4-FFF2-40B4-BE49-F238E27FC236}">
                <a16:creationId xmlns:a16="http://schemas.microsoft.com/office/drawing/2014/main" id="{15306282-7F51-9BCD-7031-C635031B50F4}"/>
              </a:ext>
            </a:extLst>
          </p:cNvPr>
          <p:cNvSpPr txBox="1">
            <a:spLocks noChangeArrowheads="1"/>
          </p:cNvSpPr>
          <p:nvPr/>
        </p:nvSpPr>
        <p:spPr bwMode="auto">
          <a:xfrm>
            <a:off x="6096000" y="5872393"/>
            <a:ext cx="2333947" cy="338554"/>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600">
                <a:solidFill>
                  <a:schemeClr val="tx1"/>
                </a:solidFill>
                <a:latin typeface="黑体" panose="02010609060101010101" pitchFamily="49" charset="-122"/>
                <a:ea typeface="黑体" panose="02010609060101010101" pitchFamily="49" charset="-122"/>
              </a:rPr>
              <a:t>对氯苯酚葡萄糖苷酸</a:t>
            </a:r>
          </a:p>
        </p:txBody>
      </p:sp>
      <p:sp>
        <p:nvSpPr>
          <p:cNvPr id="13" name="Text Box 5">
            <a:extLst>
              <a:ext uri="{FF2B5EF4-FFF2-40B4-BE49-F238E27FC236}">
                <a16:creationId xmlns:a16="http://schemas.microsoft.com/office/drawing/2014/main" id="{42FFE89B-05A3-909F-E260-5E5A2645185B}"/>
              </a:ext>
            </a:extLst>
          </p:cNvPr>
          <p:cNvSpPr txBox="1">
            <a:spLocks noChangeArrowheads="1"/>
          </p:cNvSpPr>
          <p:nvPr/>
        </p:nvSpPr>
        <p:spPr bwMode="auto">
          <a:xfrm>
            <a:off x="8622903" y="5880303"/>
            <a:ext cx="2736304" cy="338554"/>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UDP</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－尿嘧啶核苷二磷酸</a:t>
            </a:r>
          </a:p>
        </p:txBody>
      </p:sp>
      <p:graphicFrame>
        <p:nvGraphicFramePr>
          <p:cNvPr id="14" name="对象 13">
            <a:extLst>
              <a:ext uri="{FF2B5EF4-FFF2-40B4-BE49-F238E27FC236}">
                <a16:creationId xmlns:a16="http://schemas.microsoft.com/office/drawing/2014/main" id="{1DCCF200-999F-620E-1562-25EC3BB5DBB1}"/>
              </a:ext>
            </a:extLst>
          </p:cNvPr>
          <p:cNvGraphicFramePr>
            <a:graphicFrameLocks noChangeAspect="1"/>
          </p:cNvGraphicFramePr>
          <p:nvPr>
            <p:extLst>
              <p:ext uri="{D42A27DB-BD31-4B8C-83A1-F6EECF244321}">
                <p14:modId xmlns:p14="http://schemas.microsoft.com/office/powerpoint/2010/main" val="4202929288"/>
              </p:ext>
            </p:extLst>
          </p:nvPr>
        </p:nvGraphicFramePr>
        <p:xfrm>
          <a:off x="6210477" y="4045820"/>
          <a:ext cx="1903331" cy="1111732"/>
        </p:xfrm>
        <a:graphic>
          <a:graphicData uri="http://schemas.openxmlformats.org/presentationml/2006/ole">
            <mc:AlternateContent xmlns:mc="http://schemas.openxmlformats.org/markup-compatibility/2006">
              <mc:Choice xmlns:v="urn:schemas-microsoft-com:vml" Requires="v">
                <p:oleObj name="KingDrawXObject" r:id="rId6" imgW="2076610" imgH="1212918" progId="KingDrawXObject">
                  <p:embed/>
                </p:oleObj>
              </mc:Choice>
              <mc:Fallback>
                <p:oleObj name="KingDrawXObject" r:id="rId6" imgW="2076610" imgH="1212918" progId="KingDrawXObject">
                  <p:embed/>
                  <p:pic>
                    <p:nvPicPr>
                      <p:cNvPr id="4" name="对象 3">
                        <a:extLst>
                          <a:ext uri="{FF2B5EF4-FFF2-40B4-BE49-F238E27FC236}">
                            <a16:creationId xmlns:a16="http://schemas.microsoft.com/office/drawing/2014/main" id="{9EBEBE6C-3CBF-BF7F-503B-C17F96B7ED3B}"/>
                          </a:ext>
                        </a:extLst>
                      </p:cNvPr>
                      <p:cNvPicPr/>
                      <p:nvPr/>
                    </p:nvPicPr>
                    <p:blipFill>
                      <a:blip r:embed="rId7"/>
                      <a:stretch>
                        <a:fillRect/>
                      </a:stretch>
                    </p:blipFill>
                    <p:spPr>
                      <a:xfrm>
                        <a:off x="6210477" y="4045820"/>
                        <a:ext cx="1903331" cy="111173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5C4941AC-EF37-DA9D-54E1-DED689362BFB}"/>
              </a:ext>
            </a:extLst>
          </p:cNvPr>
          <p:cNvGraphicFramePr>
            <a:graphicFrameLocks noChangeAspect="1"/>
          </p:cNvGraphicFramePr>
          <p:nvPr>
            <p:extLst>
              <p:ext uri="{D42A27DB-BD31-4B8C-83A1-F6EECF244321}">
                <p14:modId xmlns:p14="http://schemas.microsoft.com/office/powerpoint/2010/main" val="1146980051"/>
              </p:ext>
            </p:extLst>
          </p:nvPr>
        </p:nvGraphicFramePr>
        <p:xfrm>
          <a:off x="8806259" y="3474940"/>
          <a:ext cx="1783415" cy="1901679"/>
        </p:xfrm>
        <a:graphic>
          <a:graphicData uri="http://schemas.openxmlformats.org/presentationml/2006/ole">
            <mc:AlternateContent xmlns:mc="http://schemas.openxmlformats.org/markup-compatibility/2006">
              <mc:Choice xmlns:v="urn:schemas-microsoft-com:vml" Requires="v">
                <p:oleObj name="KingDrawXObject" r:id="rId8" imgW="2394059" imgH="2552565" progId="KingDrawXObject">
                  <p:embed/>
                </p:oleObj>
              </mc:Choice>
              <mc:Fallback>
                <p:oleObj name="KingDrawXObject" r:id="rId8" imgW="2394059" imgH="2552565" progId="KingDrawXObject">
                  <p:embed/>
                  <p:pic>
                    <p:nvPicPr>
                      <p:cNvPr id="9" name="对象 8">
                        <a:extLst>
                          <a:ext uri="{FF2B5EF4-FFF2-40B4-BE49-F238E27FC236}">
                            <a16:creationId xmlns:a16="http://schemas.microsoft.com/office/drawing/2014/main" id="{CF5A80D6-2B3A-BB43-9F84-4A4544491BFF}"/>
                          </a:ext>
                        </a:extLst>
                      </p:cNvPr>
                      <p:cNvPicPr/>
                      <p:nvPr/>
                    </p:nvPicPr>
                    <p:blipFill>
                      <a:blip r:embed="rId9"/>
                      <a:stretch>
                        <a:fillRect/>
                      </a:stretch>
                    </p:blipFill>
                    <p:spPr>
                      <a:xfrm>
                        <a:off x="8806259" y="3474940"/>
                        <a:ext cx="1783415" cy="1901679"/>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id="{D32DA044-7278-B1EC-DECF-40D6B2367691}"/>
              </a:ext>
            </a:extLst>
          </p:cNvPr>
          <p:cNvSpPr txBox="1"/>
          <p:nvPr/>
        </p:nvSpPr>
        <p:spPr>
          <a:xfrm>
            <a:off x="8323784" y="4452230"/>
            <a:ext cx="299119" cy="369332"/>
          </a:xfrm>
          <a:prstGeom prst="rect">
            <a:avLst/>
          </a:prstGeom>
          <a:noFill/>
        </p:spPr>
        <p:txBody>
          <a:bodyPr wrap="square">
            <a:spAutoFit/>
          </a:bodyPr>
          <a:lstStyle/>
          <a:p>
            <a:r>
              <a:rPr lang="en-US" altLang="zh-CN">
                <a:latin typeface="Times New Roman" panose="02020603050405020304" pitchFamily="18" charset="0"/>
                <a:cs typeface="Times New Roman" panose="02020603050405020304" pitchFamily="18" charset="0"/>
              </a:rPr>
              <a:t>+ </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A682-F2D2-DEEF-3766-317A67A7E615}"/>
            </a:ext>
          </a:extLst>
        </p:cNvPr>
        <p:cNvGrpSpPr/>
        <p:nvPr/>
      </p:nvGrpSpPr>
      <p:grpSpPr>
        <a:xfrm>
          <a:off x="0" y="0"/>
          <a:ext cx="0" cy="0"/>
          <a:chOff x="0" y="0"/>
          <a:chExt cx="0" cy="0"/>
        </a:xfrm>
      </p:grpSpPr>
      <p:sp>
        <p:nvSpPr>
          <p:cNvPr id="2" name="Text Box 5">
            <a:extLst>
              <a:ext uri="{FF2B5EF4-FFF2-40B4-BE49-F238E27FC236}">
                <a16:creationId xmlns:a16="http://schemas.microsoft.com/office/drawing/2014/main" id="{BB3EA3A1-AB5E-B233-52D2-EA793B5FE4E0}"/>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FD60F10-3530-02B9-5BC1-18446ED332A5}"/>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84</a:t>
            </a:fld>
            <a:endParaRPr lang="en-US" altLang="zh-CN" sz="1800">
              <a:solidFill>
                <a:schemeClr val="tx1"/>
              </a:solidFill>
            </a:endParaRPr>
          </a:p>
        </p:txBody>
      </p:sp>
      <p:sp>
        <p:nvSpPr>
          <p:cNvPr id="8" name="Text Box 4">
            <a:extLst>
              <a:ext uri="{FF2B5EF4-FFF2-40B4-BE49-F238E27FC236}">
                <a16:creationId xmlns:a16="http://schemas.microsoft.com/office/drawing/2014/main" id="{9E9C89E7-9FEE-BE26-8FF2-D047C0AC203E}"/>
              </a:ext>
            </a:extLst>
          </p:cNvPr>
          <p:cNvSpPr txBox="1">
            <a:spLocks noChangeArrowheads="1"/>
          </p:cNvSpPr>
          <p:nvPr/>
        </p:nvSpPr>
        <p:spPr bwMode="auto">
          <a:xfrm>
            <a:off x="2266135" y="2348384"/>
            <a:ext cx="7147161" cy="369332"/>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N</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－羟基乙酰氨基芴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－羟基乙酰氨基芴葡萄糖苷酸</a:t>
            </a:r>
          </a:p>
        </p:txBody>
      </p:sp>
      <p:graphicFrame>
        <p:nvGraphicFramePr>
          <p:cNvPr id="10" name="对象 9">
            <a:extLst>
              <a:ext uri="{FF2B5EF4-FFF2-40B4-BE49-F238E27FC236}">
                <a16:creationId xmlns:a16="http://schemas.microsoft.com/office/drawing/2014/main" id="{F1EE6937-BD02-4DD8-6920-7CFCB7126DA9}"/>
              </a:ext>
            </a:extLst>
          </p:cNvPr>
          <p:cNvGraphicFramePr>
            <a:graphicFrameLocks noChangeAspect="1"/>
          </p:cNvGraphicFramePr>
          <p:nvPr>
            <p:extLst>
              <p:ext uri="{D42A27DB-BD31-4B8C-83A1-F6EECF244321}">
                <p14:modId xmlns:p14="http://schemas.microsoft.com/office/powerpoint/2010/main" val="719784023"/>
              </p:ext>
            </p:extLst>
          </p:nvPr>
        </p:nvGraphicFramePr>
        <p:xfrm>
          <a:off x="2464619" y="1233264"/>
          <a:ext cx="1896726" cy="880037"/>
        </p:xfrm>
        <a:graphic>
          <a:graphicData uri="http://schemas.openxmlformats.org/presentationml/2006/ole">
            <mc:AlternateContent xmlns:mc="http://schemas.openxmlformats.org/markup-compatibility/2006">
              <mc:Choice xmlns:v="urn:schemas-microsoft-com:vml" Requires="v">
                <p:oleObj name="KingDrawXObject" r:id="rId2" imgW="2203307" imgH="1022350" progId="KingDrawXObject">
                  <p:embed/>
                </p:oleObj>
              </mc:Choice>
              <mc:Fallback>
                <p:oleObj name="KingDrawXObject" r:id="rId2" imgW="2203307" imgH="1022350" progId="KingDrawXObject">
                  <p:embed/>
                  <p:pic>
                    <p:nvPicPr>
                      <p:cNvPr id="0" name=""/>
                      <p:cNvPicPr/>
                      <p:nvPr/>
                    </p:nvPicPr>
                    <p:blipFill>
                      <a:blip r:embed="rId3"/>
                      <a:stretch>
                        <a:fillRect/>
                      </a:stretch>
                    </p:blipFill>
                    <p:spPr>
                      <a:xfrm>
                        <a:off x="2464619" y="1233264"/>
                        <a:ext cx="1896726" cy="880037"/>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C085EBC7-C383-1454-DFAD-43CED1F1A788}"/>
              </a:ext>
            </a:extLst>
          </p:cNvPr>
          <p:cNvSpPr txBox="1"/>
          <p:nvPr/>
        </p:nvSpPr>
        <p:spPr>
          <a:xfrm>
            <a:off x="4392606" y="1440730"/>
            <a:ext cx="1225015"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UDPGA</a:t>
            </a:r>
            <a:endParaRPr lang="zh-CN" altLang="en-US">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4AB7B760-6D01-B1CC-C120-7D7C40EC19BF}"/>
              </a:ext>
            </a:extLst>
          </p:cNvPr>
          <p:cNvCxnSpPr>
            <a:stCxn id="11" idx="3"/>
          </p:cNvCxnSpPr>
          <p:nvPr/>
        </p:nvCxnSpPr>
        <p:spPr>
          <a:xfrm>
            <a:off x="5617621" y="1625396"/>
            <a:ext cx="44419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15" name="对象 14">
            <a:extLst>
              <a:ext uri="{FF2B5EF4-FFF2-40B4-BE49-F238E27FC236}">
                <a16:creationId xmlns:a16="http://schemas.microsoft.com/office/drawing/2014/main" id="{4170E549-C049-1C4E-AB7B-CD1CA4E3E28F}"/>
              </a:ext>
            </a:extLst>
          </p:cNvPr>
          <p:cNvGraphicFramePr>
            <a:graphicFrameLocks noChangeAspect="1"/>
          </p:cNvGraphicFramePr>
          <p:nvPr>
            <p:extLst>
              <p:ext uri="{D42A27DB-BD31-4B8C-83A1-F6EECF244321}">
                <p14:modId xmlns:p14="http://schemas.microsoft.com/office/powerpoint/2010/main" val="296923853"/>
              </p:ext>
            </p:extLst>
          </p:nvPr>
        </p:nvGraphicFramePr>
        <p:xfrm>
          <a:off x="6061812" y="1087074"/>
          <a:ext cx="2390865" cy="1163124"/>
        </p:xfrm>
        <a:graphic>
          <a:graphicData uri="http://schemas.openxmlformats.org/presentationml/2006/ole">
            <mc:AlternateContent xmlns:mc="http://schemas.openxmlformats.org/markup-compatibility/2006">
              <mc:Choice xmlns:v="urn:schemas-microsoft-com:vml" Requires="v">
                <p:oleObj name="KingDrawXObject" r:id="rId4" imgW="2819366" imgH="1371803" progId="KingDrawXObject">
                  <p:embed/>
                </p:oleObj>
              </mc:Choice>
              <mc:Fallback>
                <p:oleObj name="KingDrawXObject" r:id="rId4" imgW="2819366" imgH="1371803" progId="KingDrawXObject">
                  <p:embed/>
                  <p:pic>
                    <p:nvPicPr>
                      <p:cNvPr id="0" name=""/>
                      <p:cNvPicPr/>
                      <p:nvPr/>
                    </p:nvPicPr>
                    <p:blipFill>
                      <a:blip r:embed="rId5"/>
                      <a:stretch>
                        <a:fillRect/>
                      </a:stretch>
                    </p:blipFill>
                    <p:spPr>
                      <a:xfrm>
                        <a:off x="6061812" y="1087074"/>
                        <a:ext cx="2390865" cy="1163124"/>
                      </a:xfrm>
                      <a:prstGeom prst="rect">
                        <a:avLst/>
                      </a:prstGeom>
                    </p:spPr>
                  </p:pic>
                </p:oleObj>
              </mc:Fallback>
            </mc:AlternateContent>
          </a:graphicData>
        </a:graphic>
      </p:graphicFrame>
      <p:sp>
        <p:nvSpPr>
          <p:cNvPr id="16" name="文本框 15">
            <a:extLst>
              <a:ext uri="{FF2B5EF4-FFF2-40B4-BE49-F238E27FC236}">
                <a16:creationId xmlns:a16="http://schemas.microsoft.com/office/drawing/2014/main" id="{BED5A30D-BEDC-1303-0F0C-90F7A7C5083E}"/>
              </a:ext>
            </a:extLst>
          </p:cNvPr>
          <p:cNvSpPr txBox="1"/>
          <p:nvPr/>
        </p:nvSpPr>
        <p:spPr>
          <a:xfrm>
            <a:off x="8514706" y="1386324"/>
            <a:ext cx="891591"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  UDP</a:t>
            </a:r>
            <a:endParaRPr lang="zh-CN" altLang="en-US">
              <a:latin typeface="Times New Roman" panose="02020603050405020304" pitchFamily="18" charset="0"/>
              <a:cs typeface="Times New Roman" panose="02020603050405020304" pitchFamily="18" charset="0"/>
            </a:endParaRPr>
          </a:p>
        </p:txBody>
      </p:sp>
      <p:sp>
        <p:nvSpPr>
          <p:cNvPr id="20" name="Text Box 6">
            <a:extLst>
              <a:ext uri="{FF2B5EF4-FFF2-40B4-BE49-F238E27FC236}">
                <a16:creationId xmlns:a16="http://schemas.microsoft.com/office/drawing/2014/main" id="{18CBC111-0967-0FB0-A449-D30042A9CB08}"/>
              </a:ext>
            </a:extLst>
          </p:cNvPr>
          <p:cNvSpPr txBox="1">
            <a:spLocks noChangeArrowheads="1"/>
          </p:cNvSpPr>
          <p:nvPr/>
        </p:nvSpPr>
        <p:spPr bwMode="auto">
          <a:xfrm>
            <a:off x="892686" y="2835670"/>
            <a:ext cx="10369152"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此外，伯胺、酰胺、磺胺等中的氮原子和大部分含巯基化合物中硫原子，也都能与葡萄糖醛酸分别形成</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－葡萄糖苷酸结合物，如下所示：</a:t>
            </a:r>
          </a:p>
        </p:txBody>
      </p:sp>
      <p:sp>
        <p:nvSpPr>
          <p:cNvPr id="21" name="Text Box 9">
            <a:extLst>
              <a:ext uri="{FF2B5EF4-FFF2-40B4-BE49-F238E27FC236}">
                <a16:creationId xmlns:a16="http://schemas.microsoft.com/office/drawing/2014/main" id="{E0122142-1E64-171D-ADF1-D429B18E334E}"/>
              </a:ext>
            </a:extLst>
          </p:cNvPr>
          <p:cNvSpPr txBox="1">
            <a:spLocks noChangeArrowheads="1"/>
          </p:cNvSpPr>
          <p:nvPr/>
        </p:nvSpPr>
        <p:spPr bwMode="auto">
          <a:xfrm>
            <a:off x="2927648" y="5418748"/>
            <a:ext cx="7705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苯胺葡萄糖苷酸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巯基苯并噻嗪－</a:t>
            </a:r>
            <a:r>
              <a:rPr lang="en-US"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－葡萄糖苷酸</a:t>
            </a:r>
          </a:p>
        </p:txBody>
      </p:sp>
      <p:graphicFrame>
        <p:nvGraphicFramePr>
          <p:cNvPr id="22" name="对象 21">
            <a:extLst>
              <a:ext uri="{FF2B5EF4-FFF2-40B4-BE49-F238E27FC236}">
                <a16:creationId xmlns:a16="http://schemas.microsoft.com/office/drawing/2014/main" id="{792DCBCA-BDFC-A710-FC6A-89362709A925}"/>
              </a:ext>
            </a:extLst>
          </p:cNvPr>
          <p:cNvGraphicFramePr>
            <a:graphicFrameLocks noChangeAspect="1"/>
          </p:cNvGraphicFramePr>
          <p:nvPr>
            <p:extLst>
              <p:ext uri="{D42A27DB-BD31-4B8C-83A1-F6EECF244321}">
                <p14:modId xmlns:p14="http://schemas.microsoft.com/office/powerpoint/2010/main" val="3217672436"/>
              </p:ext>
            </p:extLst>
          </p:nvPr>
        </p:nvGraphicFramePr>
        <p:xfrm>
          <a:off x="2927648" y="4005064"/>
          <a:ext cx="1925478" cy="1148221"/>
        </p:xfrm>
        <a:graphic>
          <a:graphicData uri="http://schemas.openxmlformats.org/presentationml/2006/ole">
            <mc:AlternateContent xmlns:mc="http://schemas.openxmlformats.org/markup-compatibility/2006">
              <mc:Choice xmlns:v="urn:schemas-microsoft-com:vml" Requires="v">
                <p:oleObj name="KingDrawXObject" r:id="rId6" imgW="2076610" imgH="1238453" progId="KingDrawXObject">
                  <p:embed/>
                </p:oleObj>
              </mc:Choice>
              <mc:Fallback>
                <p:oleObj name="KingDrawXObject" r:id="rId6" imgW="2076610" imgH="1238453" progId="KingDrawXObject">
                  <p:embed/>
                  <p:pic>
                    <p:nvPicPr>
                      <p:cNvPr id="4" name="对象 3">
                        <a:extLst>
                          <a:ext uri="{FF2B5EF4-FFF2-40B4-BE49-F238E27FC236}">
                            <a16:creationId xmlns:a16="http://schemas.microsoft.com/office/drawing/2014/main" id="{E6435FD7-129E-4854-DF8C-75A989A1C747}"/>
                          </a:ext>
                        </a:extLst>
                      </p:cNvPr>
                      <p:cNvPicPr/>
                      <p:nvPr/>
                    </p:nvPicPr>
                    <p:blipFill>
                      <a:blip r:embed="rId7"/>
                      <a:stretch>
                        <a:fillRect/>
                      </a:stretch>
                    </p:blipFill>
                    <p:spPr>
                      <a:xfrm>
                        <a:off x="2927648" y="4005064"/>
                        <a:ext cx="1925478" cy="1148221"/>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40C78E1C-3E51-08F3-C997-6255524ACCC8}"/>
              </a:ext>
            </a:extLst>
          </p:cNvPr>
          <p:cNvGraphicFramePr>
            <a:graphicFrameLocks noChangeAspect="1"/>
          </p:cNvGraphicFramePr>
          <p:nvPr>
            <p:extLst>
              <p:ext uri="{D42A27DB-BD31-4B8C-83A1-F6EECF244321}">
                <p14:modId xmlns:p14="http://schemas.microsoft.com/office/powerpoint/2010/main" val="2841872809"/>
              </p:ext>
            </p:extLst>
          </p:nvPr>
        </p:nvGraphicFramePr>
        <p:xfrm>
          <a:off x="6221278" y="4048047"/>
          <a:ext cx="2265410" cy="1092660"/>
        </p:xfrm>
        <a:graphic>
          <a:graphicData uri="http://schemas.openxmlformats.org/presentationml/2006/ole">
            <mc:AlternateContent xmlns:mc="http://schemas.openxmlformats.org/markup-compatibility/2006">
              <mc:Choice xmlns:v="urn:schemas-microsoft-com:vml" Requires="v">
                <p:oleObj name="KingDrawXObject" r:id="rId8" imgW="2514634" imgH="1212918" progId="KingDrawXObject">
                  <p:embed/>
                </p:oleObj>
              </mc:Choice>
              <mc:Fallback>
                <p:oleObj name="KingDrawXObject" r:id="rId8" imgW="2514634" imgH="1212918" progId="KingDrawXObject">
                  <p:embed/>
                  <p:pic>
                    <p:nvPicPr>
                      <p:cNvPr id="6" name="对象 5">
                        <a:extLst>
                          <a:ext uri="{FF2B5EF4-FFF2-40B4-BE49-F238E27FC236}">
                            <a16:creationId xmlns:a16="http://schemas.microsoft.com/office/drawing/2014/main" id="{D2640EFC-F647-9695-B6D6-4349FA16DBFE}"/>
                          </a:ext>
                        </a:extLst>
                      </p:cNvPr>
                      <p:cNvPicPr/>
                      <p:nvPr/>
                    </p:nvPicPr>
                    <p:blipFill>
                      <a:blip r:embed="rId9"/>
                      <a:stretch>
                        <a:fillRect/>
                      </a:stretch>
                    </p:blipFill>
                    <p:spPr>
                      <a:xfrm>
                        <a:off x="6221278" y="4048047"/>
                        <a:ext cx="2265410" cy="1092660"/>
                      </a:xfrm>
                      <a:prstGeom prst="rect">
                        <a:avLst/>
                      </a:prstGeom>
                    </p:spPr>
                  </p:pic>
                </p:oleObj>
              </mc:Fallback>
            </mc:AlternateContent>
          </a:graphicData>
        </a:graphic>
      </p:graphicFrame>
    </p:spTree>
    <p:extLst>
      <p:ext uri="{BB962C8B-B14F-4D97-AF65-F5344CB8AC3E}">
        <p14:creationId xmlns:p14="http://schemas.microsoft.com/office/powerpoint/2010/main" val="27885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ChangeArrowheads="1"/>
          </p:cNvSpPr>
          <p:nvPr/>
        </p:nvSpPr>
        <p:spPr bwMode="auto">
          <a:xfrm>
            <a:off x="1055440" y="2060848"/>
            <a:ext cx="10081120" cy="22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该结合反应在生物中很常见，也很重要。由于葡萄糖醛酸具有羧基（</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sz="22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）及多个羟基，所以结合物呈现高度的水溶性，而有利于自体内排出。葡萄糖苷酸结合物的生成，可避免许多有机毒物对</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RNA</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等生物大分子的损伤，而起到解毒作用。但也有少数结合物的毒性比原有机物质更强。如与</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巯基噻唑相比，其葡萄糖苷酸结合物的致癌性更强。</a:t>
            </a:r>
          </a:p>
        </p:txBody>
      </p:sp>
      <p:sp>
        <p:nvSpPr>
          <p:cNvPr id="2" name="Text Box 5">
            <a:extLst>
              <a:ext uri="{FF2B5EF4-FFF2-40B4-BE49-F238E27FC236}">
                <a16:creationId xmlns:a16="http://schemas.microsoft.com/office/drawing/2014/main" id="{0160813B-537F-31AA-8B03-BD96B49283B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23868552-9514-D33B-C899-0B2010608CC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85</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6"/>
          <p:cNvSpPr>
            <a:spLocks noGrp="1" noChangeArrowheads="1"/>
          </p:cNvSpPr>
          <p:nvPr>
            <p:ph type="ctrTitle"/>
          </p:nvPr>
        </p:nvSpPr>
        <p:spPr>
          <a:xfrm>
            <a:off x="983432" y="920049"/>
            <a:ext cx="2771006" cy="397032"/>
          </a:xfrm>
        </p:spPr>
        <p:txBody>
          <a:bodyPr wrap="square" anchor="t">
            <a:spAutoFit/>
          </a:bodyPr>
          <a:lstStyle/>
          <a:p>
            <a:pPr marL="342900" indent="-342900" algn="l">
              <a:spcBef>
                <a:spcPct val="50000"/>
              </a:spcBef>
              <a:buFont typeface="Wingdings" panose="05000000000000000000" pitchFamily="2" charset="2"/>
              <a:buChar char="n"/>
            </a:pPr>
            <a:r>
              <a:rPr lang="zh-CN" altLang="en-US" sz="2200">
                <a:latin typeface="黑体" panose="02010609060101010101" pitchFamily="49" charset="-122"/>
                <a:ea typeface="黑体" panose="02010609060101010101" pitchFamily="49" charset="-122"/>
              </a:rPr>
              <a:t>硫酸结合：</a:t>
            </a:r>
          </a:p>
        </p:txBody>
      </p:sp>
      <p:sp>
        <p:nvSpPr>
          <p:cNvPr id="111624" name="Rectangle 7"/>
          <p:cNvSpPr>
            <a:spLocks noGrp="1" noChangeArrowheads="1"/>
          </p:cNvSpPr>
          <p:nvPr>
            <p:ph type="subTitle" idx="1"/>
          </p:nvPr>
        </p:nvSpPr>
        <p:spPr>
          <a:xfrm>
            <a:off x="1271463" y="1612397"/>
            <a:ext cx="4824537" cy="1790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spcBef>
                <a:spcPct val="50000"/>
              </a:spcBef>
            </a:pPr>
            <a:r>
              <a:rPr lang="zh-CN" altLang="en-US" sz="2200">
                <a:latin typeface="黑体" panose="02010609060101010101" pitchFamily="49" charset="-122"/>
                <a:ea typeface="黑体" panose="02010609060101010101" pitchFamily="49" charset="-122"/>
              </a:rPr>
              <a:t>在硫酸基转移酶的催化下，可将</a:t>
            </a:r>
            <a:r>
              <a:rPr lang="en-US" altLang="zh-CN" sz="2200">
                <a:latin typeface="黑体" panose="02010609060101010101" pitchFamily="49" charset="-122"/>
                <a:ea typeface="黑体" panose="02010609060101010101" pitchFamily="49" charset="-122"/>
              </a:rPr>
              <a:t>3′- </a:t>
            </a:r>
            <a:r>
              <a:rPr lang="zh-CN" altLang="en-US" sz="2200">
                <a:latin typeface="黑体" panose="02010609060101010101" pitchFamily="49" charset="-122"/>
                <a:ea typeface="黑体" panose="02010609060101010101" pitchFamily="49" charset="-122"/>
              </a:rPr>
              <a:t>磷酸</a:t>
            </a:r>
            <a:r>
              <a:rPr lang="en-US" altLang="zh-CN" sz="2200">
                <a:latin typeface="黑体" panose="02010609060101010101" pitchFamily="49" charset="-122"/>
                <a:ea typeface="黑体" panose="02010609060101010101" pitchFamily="49" charset="-122"/>
              </a:rPr>
              <a:t>-5′-</a:t>
            </a:r>
            <a:r>
              <a:rPr lang="zh-CN" altLang="en-US" sz="2200">
                <a:latin typeface="黑体" panose="02010609060101010101" pitchFamily="49" charset="-122"/>
                <a:ea typeface="黑体" panose="02010609060101010101" pitchFamily="49" charset="-122"/>
              </a:rPr>
              <a:t>磷硫酸腺苷中硫酸基转移到酚或醇的羟基上，形成硫酸酯结合物。也可结合到氮、硫上。</a:t>
            </a:r>
          </a:p>
        </p:txBody>
      </p:sp>
      <p:sp>
        <p:nvSpPr>
          <p:cNvPr id="2" name="Text Box 5">
            <a:extLst>
              <a:ext uri="{FF2B5EF4-FFF2-40B4-BE49-F238E27FC236}">
                <a16:creationId xmlns:a16="http://schemas.microsoft.com/office/drawing/2014/main" id="{113C19F7-273F-CAD3-B05D-F05F26D1C42A}"/>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3E9CFC5-CFFA-8F25-77C1-3B947ECF63F2}"/>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86</a:t>
            </a:fld>
            <a:endParaRPr lang="en-US" altLang="zh-CN" sz="1800">
              <a:solidFill>
                <a:schemeClr val="tx1"/>
              </a:solidFill>
            </a:endParaRPr>
          </a:p>
        </p:txBody>
      </p:sp>
      <p:pic>
        <p:nvPicPr>
          <p:cNvPr id="5" name="图片 4">
            <a:extLst>
              <a:ext uri="{FF2B5EF4-FFF2-40B4-BE49-F238E27FC236}">
                <a16:creationId xmlns:a16="http://schemas.microsoft.com/office/drawing/2014/main" id="{FCBBBC0C-8DA3-65A4-A471-3953CA320941}"/>
              </a:ext>
            </a:extLst>
          </p:cNvPr>
          <p:cNvPicPr>
            <a:picLocks noChangeAspect="1"/>
          </p:cNvPicPr>
          <p:nvPr/>
        </p:nvPicPr>
        <p:blipFill>
          <a:blip r:embed="rId2"/>
          <a:stretch>
            <a:fillRect/>
          </a:stretch>
        </p:blipFill>
        <p:spPr>
          <a:xfrm>
            <a:off x="6363581" y="962865"/>
            <a:ext cx="4776753" cy="5530010"/>
          </a:xfrm>
          <a:prstGeom prst="rect">
            <a:avLst/>
          </a:prstGeom>
        </p:spPr>
      </p:pic>
      <p:sp>
        <p:nvSpPr>
          <p:cNvPr id="111620" name="Text Box 3"/>
          <p:cNvSpPr txBox="1">
            <a:spLocks noChangeArrowheads="1"/>
          </p:cNvSpPr>
          <p:nvPr/>
        </p:nvSpPr>
        <p:spPr bwMode="auto">
          <a:xfrm>
            <a:off x="7176120" y="3534947"/>
            <a:ext cx="3071253" cy="336550"/>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PAPS - 3′-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磷酸</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磷硫酸腺苷</a:t>
            </a:r>
          </a:p>
        </p:txBody>
      </p:sp>
      <p:sp>
        <p:nvSpPr>
          <p:cNvPr id="111621" name="Text Box 4"/>
          <p:cNvSpPr txBox="1">
            <a:spLocks noChangeArrowheads="1"/>
          </p:cNvSpPr>
          <p:nvPr/>
        </p:nvSpPr>
        <p:spPr bwMode="auto">
          <a:xfrm>
            <a:off x="6204012" y="6275304"/>
            <a:ext cx="1944216" cy="336550"/>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600">
                <a:solidFill>
                  <a:schemeClr val="tx1"/>
                </a:solidFill>
                <a:latin typeface="黑体" panose="02010609060101010101" pitchFamily="49" charset="-122"/>
                <a:ea typeface="黑体" panose="02010609060101010101" pitchFamily="49" charset="-122"/>
              </a:rPr>
              <a:t>对硝基苯基硫酸酯</a:t>
            </a:r>
          </a:p>
        </p:txBody>
      </p:sp>
      <p:sp>
        <p:nvSpPr>
          <p:cNvPr id="111622" name="Text Box 5"/>
          <p:cNvSpPr txBox="1">
            <a:spLocks noChangeArrowheads="1"/>
          </p:cNvSpPr>
          <p:nvPr/>
        </p:nvSpPr>
        <p:spPr bwMode="auto">
          <a:xfrm>
            <a:off x="8328248" y="6275304"/>
            <a:ext cx="2743200" cy="336550"/>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PAPS - 3′-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磷酸</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-5′-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磷酸腺苷</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3"/>
          <p:cNvSpPr>
            <a:spLocks noGrp="1" noChangeArrowheads="1"/>
          </p:cNvSpPr>
          <p:nvPr>
            <p:ph type="subTitle" idx="1"/>
          </p:nvPr>
        </p:nvSpPr>
        <p:spPr>
          <a:xfrm>
            <a:off x="1271464" y="1698688"/>
            <a:ext cx="9937103" cy="1371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spcBef>
                <a:spcPts val="0"/>
              </a:spcBef>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在相应转移酶催化下谷胱甘肽中的半胱氨酸及乙酰辅酶</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的乙酰基，将以</a:t>
            </a:r>
            <a:r>
              <a:rPr lang="en-US" altLang="zh-CN" sz="2200" i="1">
                <a:latin typeface="Times New Roman" panose="02020603050405020304" pitchFamily="18" charset="0"/>
                <a:ea typeface="黑体" panose="02010609060101010101" pitchFamily="49" charset="-122"/>
                <a:cs typeface="Times New Roman" panose="02020603050405020304" pitchFamily="18" charset="0"/>
              </a:rPr>
              <a:t>N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乙酰半胱氨酸基形式加到</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有机卤化物（氟除外）、环氧化合物、强酸酯、芳香烃、烯等亲电化合物</a:t>
            </a:r>
            <a:r>
              <a:rPr lang="zh-CN" altLang="en-US" sz="2200">
                <a:latin typeface="Times New Roman" panose="02020603050405020304" pitchFamily="18" charset="0"/>
                <a:ea typeface="黑体" panose="02010609060101010101" pitchFamily="49" charset="-122"/>
                <a:cs typeface="Times New Roman" panose="02020603050405020304" pitchFamily="18" charset="0"/>
              </a:rPr>
              <a:t>的碳原子上，形成巯基尿酸结合物。</a:t>
            </a:r>
          </a:p>
        </p:txBody>
      </p:sp>
      <p:sp>
        <p:nvSpPr>
          <p:cNvPr id="258052" name="Rectangle 4"/>
          <p:cNvSpPr>
            <a:spLocks noChangeArrowheads="1"/>
          </p:cNvSpPr>
          <p:nvPr/>
        </p:nvSpPr>
        <p:spPr bwMode="auto">
          <a:xfrm>
            <a:off x="1343472" y="3748088"/>
            <a:ext cx="10009112" cy="135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亲电化合物如果与细胞蛋白或核酸上亲核基团结合，常可引起细胞坏死、肿瘤、血液功能紊乱和过敏现象。谷胱甘肽的结合，有力地解除了对机体有害亲电化合物的毒性。</a:t>
            </a:r>
          </a:p>
        </p:txBody>
      </p:sp>
      <p:sp>
        <p:nvSpPr>
          <p:cNvPr id="2" name="Text Box 5">
            <a:extLst>
              <a:ext uri="{FF2B5EF4-FFF2-40B4-BE49-F238E27FC236}">
                <a16:creationId xmlns:a16="http://schemas.microsoft.com/office/drawing/2014/main" id="{40199BAA-F447-C0DA-F3FA-83979D4F8CE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AC6FC920-8C63-9B9D-ADC4-7582ECF5881A}"/>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87</a:t>
            </a:fld>
            <a:endParaRPr lang="en-US" altLang="zh-CN" sz="1800">
              <a:solidFill>
                <a:schemeClr val="tx1"/>
              </a:solidFill>
            </a:endParaRPr>
          </a:p>
        </p:txBody>
      </p:sp>
      <p:sp>
        <p:nvSpPr>
          <p:cNvPr id="4" name="Rectangle 6">
            <a:extLst>
              <a:ext uri="{FF2B5EF4-FFF2-40B4-BE49-F238E27FC236}">
                <a16:creationId xmlns:a16="http://schemas.microsoft.com/office/drawing/2014/main" id="{CD05BE0F-34C1-1B78-C0F3-27FD983FFC99}"/>
              </a:ext>
            </a:extLst>
          </p:cNvPr>
          <p:cNvSpPr txBox="1">
            <a:spLocks noChangeArrowheads="1"/>
          </p:cNvSpPr>
          <p:nvPr/>
        </p:nvSpPr>
        <p:spPr>
          <a:xfrm>
            <a:off x="983432" y="920049"/>
            <a:ext cx="2771006" cy="397032"/>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spcBef>
                <a:spcPct val="50000"/>
              </a:spcBef>
              <a:buFont typeface="Wingdings" panose="05000000000000000000" pitchFamily="2" charset="2"/>
              <a:buChar char="n"/>
            </a:pPr>
            <a:r>
              <a:rPr lang="zh-CN" altLang="en-US" sz="2200">
                <a:latin typeface="黑体" panose="02010609060101010101" pitchFamily="49" charset="-122"/>
                <a:ea typeface="黑体" panose="02010609060101010101" pitchFamily="49" charset="-122"/>
              </a:rPr>
              <a:t>谷胱甘肽结合：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BF1F-F1C6-905E-5F34-4DA84B05AB78}"/>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A204E925-7A15-85C4-94F6-0A54C42EB2E7}"/>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0F92DA9C-B1B4-E3C8-399F-25496D372EE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88</a:t>
            </a:fld>
            <a:endParaRPr lang="en-US" altLang="zh-CN" sz="1800">
              <a:solidFill>
                <a:schemeClr val="tx1"/>
              </a:solidFill>
            </a:endParaRPr>
          </a:p>
        </p:txBody>
      </p:sp>
      <p:sp>
        <p:nvSpPr>
          <p:cNvPr id="73732" name="Text Box 4">
            <a:extLst>
              <a:ext uri="{FF2B5EF4-FFF2-40B4-BE49-F238E27FC236}">
                <a16:creationId xmlns:a16="http://schemas.microsoft.com/office/drawing/2014/main" id="{AFEC5595-84D4-DEC9-4A2A-015E3318535A}"/>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2FEC7E2D-592D-1B9F-8174-B45F761139C3}"/>
              </a:ext>
            </a:extLst>
          </p:cNvPr>
          <p:cNvSpPr>
            <a:spLocks noChangeShapeType="1"/>
          </p:cNvSpPr>
          <p:nvPr/>
        </p:nvSpPr>
        <p:spPr bwMode="auto">
          <a:xfrm>
            <a:off x="5159896" y="3356992"/>
            <a:ext cx="446449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C612C7A1-E18E-6F2F-7BB5-65D1CB138C3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E271228B-4F59-B285-CDC6-8FF4EF0249F1}"/>
              </a:ext>
            </a:extLst>
          </p:cNvPr>
          <p:cNvSpPr txBox="1"/>
          <p:nvPr/>
        </p:nvSpPr>
        <p:spPr>
          <a:xfrm>
            <a:off x="5087888" y="1988840"/>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304960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4" name="组合 1"/>
          <p:cNvGrpSpPr/>
          <p:nvPr/>
        </p:nvGrpSpPr>
        <p:grpSpPr bwMode="auto">
          <a:xfrm>
            <a:off x="2370744" y="2738861"/>
            <a:ext cx="6677585" cy="3426444"/>
            <a:chOff x="542271" y="2627313"/>
            <a:chExt cx="7634942" cy="4102100"/>
          </a:xfrm>
        </p:grpSpPr>
        <p:pic>
          <p:nvPicPr>
            <p:cNvPr id="11469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27313"/>
              <a:ext cx="72771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Text Box 11"/>
            <p:cNvSpPr txBox="1">
              <a:spLocks noChangeArrowheads="1"/>
            </p:cNvSpPr>
            <p:nvPr/>
          </p:nvSpPr>
          <p:spPr bwMode="auto">
            <a:xfrm>
              <a:off x="542271" y="5867340"/>
              <a:ext cx="1295400" cy="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600">
                  <a:solidFill>
                    <a:srgbClr val="00009A"/>
                  </a:solidFill>
                  <a:latin typeface="黑体" panose="02010609060101010101" pitchFamily="49" charset="-122"/>
                  <a:ea typeface="黑体" panose="02010609060101010101" pitchFamily="49" charset="-122"/>
                </a:rPr>
                <a:t>烯烃</a:t>
              </a:r>
            </a:p>
          </p:txBody>
        </p:sp>
        <p:sp>
          <p:nvSpPr>
            <p:cNvPr id="114697" name="Text Box 11"/>
            <p:cNvSpPr txBox="1">
              <a:spLocks noChangeArrowheads="1"/>
            </p:cNvSpPr>
            <p:nvPr/>
          </p:nvSpPr>
          <p:spPr bwMode="auto">
            <a:xfrm>
              <a:off x="6140826" y="2703398"/>
              <a:ext cx="719078" cy="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600">
                  <a:solidFill>
                    <a:srgbClr val="00009A"/>
                  </a:solidFill>
                  <a:latin typeface="黑体" panose="02010609060101010101" pitchFamily="49" charset="-122"/>
                  <a:ea typeface="黑体" panose="02010609060101010101" pitchFamily="49" charset="-122"/>
                </a:rPr>
                <a:t>烯烃</a:t>
              </a:r>
            </a:p>
          </p:txBody>
        </p:sp>
      </p:grpSp>
      <p:sp>
        <p:nvSpPr>
          <p:cNvPr id="114693" name="Text Box 46"/>
          <p:cNvSpPr txBox="1">
            <a:spLocks noChangeArrowheads="1"/>
          </p:cNvSpPr>
          <p:nvPr/>
        </p:nvSpPr>
        <p:spPr bwMode="auto">
          <a:xfrm>
            <a:off x="644093" y="2257496"/>
            <a:ext cx="6869112"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）烃类：</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以有氧氧化占绝对优势</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0B0F855E-636E-259D-53D5-BCD1DADBF46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438468FE-BC67-82F9-BB29-EC1F7D472D8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89</a:t>
            </a:fld>
            <a:endParaRPr lang="en-US" altLang="zh-CN" sz="1800">
              <a:solidFill>
                <a:schemeClr val="tx1"/>
              </a:solidFill>
            </a:endParaRPr>
          </a:p>
        </p:txBody>
      </p:sp>
      <p:sp>
        <p:nvSpPr>
          <p:cNvPr id="4" name="Rectangle 4">
            <a:extLst>
              <a:ext uri="{FF2B5EF4-FFF2-40B4-BE49-F238E27FC236}">
                <a16:creationId xmlns:a16="http://schemas.microsoft.com/office/drawing/2014/main" id="{16D0612D-67FC-3487-D5E0-E0C143D7F9B9}"/>
              </a:ext>
            </a:extLst>
          </p:cNvPr>
          <p:cNvSpPr>
            <a:spLocks noChangeArrowheads="1"/>
          </p:cNvSpPr>
          <p:nvPr/>
        </p:nvSpPr>
        <p:spPr bwMode="auto">
          <a:xfrm>
            <a:off x="623392" y="900083"/>
            <a:ext cx="11737304" cy="11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defPPr>
              <a:defRPr lang="en-US"/>
            </a:defPPr>
            <a:lvl1pPr marL="0" algn="l" defTabSz="457200" rtl="0" eaLnBrk="1" latinLnBrk="0" hangingPunct="1">
              <a:spcBef>
                <a:spcPct val="20000"/>
              </a:spcBef>
              <a:buClr>
                <a:schemeClr val="hlink"/>
              </a:buClr>
              <a:buSzPct val="70000"/>
              <a:buFont typeface="Wingdings" panose="05000000000000000000" pitchFamily="2" charset="2"/>
              <a:buChar char="n"/>
              <a:defRPr sz="3200" kern="1200">
                <a:solidFill>
                  <a:srgbClr val="FFFF00"/>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2"/>
              </a:buClr>
              <a:buSzPct val="70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2"/>
              </a:buClr>
              <a:buSzPct val="70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eaLnBrk="1" hangingPunct="1">
              <a:lnSpc>
                <a:spcPct val="130000"/>
              </a:lnSpc>
              <a:spcBef>
                <a:spcPct val="0"/>
              </a:spcBef>
              <a:buClrTx/>
              <a:buSzTx/>
              <a:buFont typeface="Wingdings" panose="05000000000000000000" pitchFamily="2" charset="2"/>
              <a:buNone/>
            </a:pPr>
            <a:r>
              <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 </a:t>
            </a:r>
            <a:r>
              <a:rPr lang="zh-CN" altLang="en-US"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有毒有机污染物质的微生物降解  </a:t>
            </a:r>
            <a:endParaRPr lang="en-US" altLang="zh-CN" sz="3000" b="1">
              <a:solidFill>
                <a:srgbClr val="AA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lnSpc>
                <a:spcPct val="130000"/>
              </a:lnSpc>
              <a:spcBef>
                <a:spcPct val="0"/>
              </a:spcBef>
              <a:buClrTx/>
              <a:buSzTx/>
              <a:buFont typeface="Wingdings" panose="05000000000000000000" pitchFamily="2" charset="2"/>
              <a:buNone/>
            </a:pPr>
            <a:r>
              <a:rPr lang="en-US" altLang="zh-CN" sz="2400" b="1">
                <a:solidFill>
                  <a:schemeClr val="tx1"/>
                </a:solidFill>
                <a:latin typeface="Times New Roman" panose="02020603050405020304" pitchFamily="18" charset="0"/>
              </a:rPr>
              <a:t>    Microbial degradation of Toxic Organic Pollutants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5"/>
          <p:cNvSpPr>
            <a:spLocks noGrp="1" noChangeArrowheads="1"/>
          </p:cNvSpPr>
          <p:nvPr>
            <p:ph type="sldNum" sz="quarter" idx="12"/>
          </p:nvPr>
        </p:nvSpPr>
        <p:spPr>
          <a:xfrm>
            <a:off x="9448800" y="64706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E2164AED-1606-45CE-BFCF-AE41CC825E91}" type="slidenum">
              <a:rPr lang="en-US" altLang="zh-CN" sz="1800">
                <a:solidFill>
                  <a:schemeClr val="tx1"/>
                </a:solidFill>
              </a:rPr>
              <a:t>9</a:t>
            </a:fld>
            <a:endParaRPr lang="en-US" altLang="zh-CN" sz="1800">
              <a:solidFill>
                <a:schemeClr val="tx1"/>
              </a:solidFill>
            </a:endParaRPr>
          </a:p>
        </p:txBody>
      </p:sp>
      <p:sp>
        <p:nvSpPr>
          <p:cNvPr id="19459" name="Text Box 37"/>
          <p:cNvSpPr txBox="1">
            <a:spLocks noChangeArrowheads="1"/>
          </p:cNvSpPr>
          <p:nvPr/>
        </p:nvSpPr>
        <p:spPr bwMode="auto">
          <a:xfrm>
            <a:off x="695400" y="1196752"/>
            <a:ext cx="10945216" cy="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ts val="0"/>
              </a:spcBef>
              <a:buClrTx/>
              <a:buSzTx/>
              <a:buFont typeface="Wingdings" panose="05000000000000000000" pitchFamily="2" charset="2"/>
              <a:buNone/>
            </a:pPr>
            <a:r>
              <a:rPr lang="zh-CN" altLang="en-US" sz="2200">
                <a:solidFill>
                  <a:srgbClr val="FFCCFF"/>
                </a:solidFill>
                <a:latin typeface="Garamond" panose="02020404030301010803"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主动转运：</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在需消耗一定的代谢能量下，一些物质可在低浓度侧与膜上高浓度特异性蛋白载体结合，通过生物膜，至高浓度侧解离出原物质。</a:t>
            </a:r>
          </a:p>
        </p:txBody>
      </p:sp>
      <p:sp>
        <p:nvSpPr>
          <p:cNvPr id="201733" name="Text Box 5"/>
          <p:cNvSpPr txBox="1">
            <a:spLocks noChangeArrowheads="1"/>
          </p:cNvSpPr>
          <p:nvPr/>
        </p:nvSpPr>
        <p:spPr bwMode="auto">
          <a:xfrm>
            <a:off x="695400" y="2078388"/>
            <a:ext cx="10729192" cy="3822008"/>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 typeface="Arial" panose="020B0604020202020204" pitchFamily="34" charset="0"/>
              <a:buNone/>
              <a:defRPr/>
            </a:pPr>
            <a:r>
              <a:rPr lang="zh-CN" altLang="en-US" sz="2200">
                <a:solidFill>
                  <a:srgbClr val="00FF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主动转运特征：</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与膜特异性载体及数量有关。具有特异性选择、类似物质竞争性抑制和饱和现象。</a:t>
            </a:r>
          </a:p>
          <a:p>
            <a:pPr eaLnBrk="1" hangingPunct="1">
              <a:lnSpc>
                <a:spcPct val="130000"/>
              </a:lnSpc>
              <a:spcBef>
                <a:spcPts val="0"/>
              </a:spcBef>
              <a:buClrTx/>
              <a:buSzTx/>
              <a:buFont typeface="Arial" panose="020B0604020202020204" pitchFamily="34" charset="0"/>
              <a:buNone/>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例如：</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细胞内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&gt;&gt; [K</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细胞外</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：主动转运造成</a:t>
            </a:r>
          </a:p>
          <a:p>
            <a:pPr eaLnBrk="1" hangingPunct="1">
              <a:lnSpc>
                <a:spcPct val="130000"/>
              </a:lnSpc>
              <a:spcBef>
                <a:spcPct val="50000"/>
              </a:spcBef>
              <a:buClrTx/>
              <a:buSzTx/>
              <a:buFont typeface="Arial" panose="020B0604020202020204" pitchFamily="34" charset="0"/>
              <a:buNone/>
              <a:defRPr/>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K</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              KP</a:t>
            </a:r>
          </a:p>
          <a:p>
            <a:pPr eaLnBrk="1" hangingPunct="1">
              <a:lnSpc>
                <a:spcPct val="130000"/>
              </a:lnSpc>
              <a:spcBef>
                <a:spcPts val="0"/>
              </a:spcBef>
              <a:buClrTx/>
              <a:buSzTx/>
              <a:buFont typeface="Arial" panose="020B0604020202020204" pitchFamily="34" charset="0"/>
              <a:buNone/>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（膜外）</a:t>
            </a:r>
          </a:p>
          <a:p>
            <a:pPr eaLnBrk="1" hangingPunct="1">
              <a:lnSpc>
                <a:spcPct val="130000"/>
              </a:lnSpc>
              <a:spcBef>
                <a:spcPts val="0"/>
              </a:spcBef>
              <a:buClrTx/>
              <a:buSzTx/>
              <a:buFont typeface="Arial" panose="020B0604020202020204" pitchFamily="34" charset="0"/>
              <a:buNone/>
              <a:defRPr/>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KP+ATP          PP+ADP+K</a:t>
            </a: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a:p>
            <a:pPr>
              <a:lnSpc>
                <a:spcPct val="130000"/>
              </a:lnSpc>
              <a:spcBef>
                <a:spcPts val="0"/>
              </a:spcBef>
              <a:buClrTx/>
              <a:buSzTx/>
              <a:buNone/>
              <a:defRPr/>
            </a:pPr>
            <a:r>
              <a:rPr lang="en-US" altLang="zh-CN"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（膜外）</a:t>
            </a:r>
          </a:p>
          <a:p>
            <a:pPr eaLnBrk="1" hangingPunct="1">
              <a:lnSpc>
                <a:spcPct val="130000"/>
              </a:lnSpc>
              <a:spcBef>
                <a:spcPct val="50000"/>
              </a:spcBef>
              <a:buClrTx/>
              <a:buSzTx/>
              <a:buFont typeface="Arial" panose="020B0604020202020204" pitchFamily="34" charset="0"/>
              <a:buNone/>
              <a:defRPr/>
            </a:pPr>
            <a:endParaRPr lang="zh-CN" altLang="en-US" sz="22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461" name="Line 9"/>
          <p:cNvSpPr>
            <a:spLocks noChangeShapeType="1"/>
          </p:cNvSpPr>
          <p:nvPr/>
        </p:nvSpPr>
        <p:spPr bwMode="auto">
          <a:xfrm>
            <a:off x="2581508" y="3861048"/>
            <a:ext cx="863600" cy="0"/>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462" name="Line 10"/>
          <p:cNvSpPr>
            <a:spLocks noChangeShapeType="1"/>
          </p:cNvSpPr>
          <p:nvPr/>
        </p:nvSpPr>
        <p:spPr bwMode="auto">
          <a:xfrm>
            <a:off x="2581508" y="4719534"/>
            <a:ext cx="577850" cy="0"/>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463" name="Line 12"/>
          <p:cNvSpPr>
            <a:spLocks noChangeShapeType="1"/>
          </p:cNvSpPr>
          <p:nvPr/>
        </p:nvSpPr>
        <p:spPr bwMode="auto">
          <a:xfrm>
            <a:off x="2279576" y="4941664"/>
            <a:ext cx="0" cy="43180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464" name="Text Box 13"/>
          <p:cNvSpPr txBox="1">
            <a:spLocks noChangeArrowheads="1"/>
          </p:cNvSpPr>
          <p:nvPr/>
        </p:nvSpPr>
        <p:spPr bwMode="auto">
          <a:xfrm>
            <a:off x="1478772" y="5395458"/>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三磷酸腺苷</a:t>
            </a:r>
          </a:p>
        </p:txBody>
      </p:sp>
      <p:sp>
        <p:nvSpPr>
          <p:cNvPr id="19465" name="Line 14"/>
          <p:cNvSpPr>
            <a:spLocks noChangeShapeType="1"/>
          </p:cNvSpPr>
          <p:nvPr/>
        </p:nvSpPr>
        <p:spPr bwMode="auto">
          <a:xfrm>
            <a:off x="3935760" y="4941664"/>
            <a:ext cx="0" cy="43180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466" name="Text Box 15"/>
          <p:cNvSpPr txBox="1">
            <a:spLocks noChangeArrowheads="1"/>
          </p:cNvSpPr>
          <p:nvPr/>
        </p:nvSpPr>
        <p:spPr bwMode="auto">
          <a:xfrm>
            <a:off x="3445108" y="5393870"/>
            <a:ext cx="14401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二磷酸腺苷</a:t>
            </a:r>
          </a:p>
        </p:txBody>
      </p:sp>
      <p:sp>
        <p:nvSpPr>
          <p:cNvPr id="19467" name="文本框 1"/>
          <p:cNvSpPr txBox="1">
            <a:spLocks noChangeArrowheads="1"/>
          </p:cNvSpPr>
          <p:nvPr/>
        </p:nvSpPr>
        <p:spPr bwMode="auto">
          <a:xfrm>
            <a:off x="6304036" y="386104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钾离子与膜上磷酸蛋白</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a:t>
            </a:r>
            <a:endPar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40"/>
          <p:cNvSpPr txBox="1">
            <a:spLocks noChangeArrowheads="1"/>
          </p:cNvSpPr>
          <p:nvPr/>
        </p:nvSpPr>
        <p:spPr bwMode="auto">
          <a:xfrm>
            <a:off x="1093789" y="5891472"/>
            <a:ext cx="7594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甲烷：</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 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OH → HCHO → HCOOH → CO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       </a:t>
            </a:r>
          </a:p>
        </p:txBody>
      </p:sp>
      <p:sp>
        <p:nvSpPr>
          <p:cNvPr id="115716" name="Text Box 4"/>
          <p:cNvSpPr txBox="1">
            <a:spLocks noChangeArrowheads="1"/>
          </p:cNvSpPr>
          <p:nvPr/>
        </p:nvSpPr>
        <p:spPr bwMode="auto">
          <a:xfrm>
            <a:off x="1928811" y="3716041"/>
            <a:ext cx="103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水化酶</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17" name="Text Box 5"/>
          <p:cNvSpPr txBox="1">
            <a:spLocks noChangeArrowheads="1"/>
          </p:cNvSpPr>
          <p:nvPr/>
        </p:nvSpPr>
        <p:spPr bwMode="auto">
          <a:xfrm>
            <a:off x="5635625" y="3817641"/>
            <a:ext cx="1030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脱氢酶</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26" name="Line 6"/>
          <p:cNvSpPr>
            <a:spLocks noChangeShapeType="1"/>
          </p:cNvSpPr>
          <p:nvPr/>
        </p:nvSpPr>
        <p:spPr bwMode="auto">
          <a:xfrm>
            <a:off x="1892300" y="3777953"/>
            <a:ext cx="110807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19" name="Text Box 7"/>
          <p:cNvSpPr txBox="1">
            <a:spLocks noChangeArrowheads="1"/>
          </p:cNvSpPr>
          <p:nvPr/>
        </p:nvSpPr>
        <p:spPr bwMode="auto">
          <a:xfrm>
            <a:off x="1595436" y="3341391"/>
            <a:ext cx="871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20" name="Text Box 8"/>
          <p:cNvSpPr txBox="1">
            <a:spLocks noChangeArrowheads="1"/>
          </p:cNvSpPr>
          <p:nvPr/>
        </p:nvSpPr>
        <p:spPr bwMode="auto">
          <a:xfrm>
            <a:off x="2963862" y="3609679"/>
            <a:ext cx="2847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CH(OH)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61129" name="Line 9"/>
          <p:cNvSpPr>
            <a:spLocks noChangeShapeType="1"/>
          </p:cNvSpPr>
          <p:nvPr/>
        </p:nvSpPr>
        <p:spPr bwMode="auto">
          <a:xfrm>
            <a:off x="5634037" y="3852566"/>
            <a:ext cx="110807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30" name="Line 10"/>
          <p:cNvSpPr>
            <a:spLocks noChangeShapeType="1"/>
          </p:cNvSpPr>
          <p:nvPr/>
        </p:nvSpPr>
        <p:spPr bwMode="auto">
          <a:xfrm>
            <a:off x="2112961" y="3562053"/>
            <a:ext cx="236538"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23" name="Text Box 11"/>
          <p:cNvSpPr txBox="1">
            <a:spLocks noChangeArrowheads="1"/>
          </p:cNvSpPr>
          <p:nvPr/>
        </p:nvSpPr>
        <p:spPr bwMode="auto">
          <a:xfrm>
            <a:off x="6032500" y="3328691"/>
            <a:ext cx="158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NADH + H</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24" name="Text Box 12"/>
          <p:cNvSpPr txBox="1">
            <a:spLocks noChangeArrowheads="1"/>
          </p:cNvSpPr>
          <p:nvPr/>
        </p:nvSpPr>
        <p:spPr bwMode="auto">
          <a:xfrm>
            <a:off x="5080000" y="3328691"/>
            <a:ext cx="871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25" name="Text Box 13"/>
          <p:cNvSpPr txBox="1">
            <a:spLocks noChangeArrowheads="1"/>
          </p:cNvSpPr>
          <p:nvPr/>
        </p:nvSpPr>
        <p:spPr bwMode="auto">
          <a:xfrm>
            <a:off x="6981825" y="3696991"/>
            <a:ext cx="2847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COOH</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26" name="Text Box 14"/>
          <p:cNvSpPr txBox="1">
            <a:spLocks noChangeArrowheads="1"/>
          </p:cNvSpPr>
          <p:nvPr/>
        </p:nvSpPr>
        <p:spPr bwMode="auto">
          <a:xfrm>
            <a:off x="1754186" y="4487566"/>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脂肪酸</a:t>
            </a:r>
            <a:r>
              <a:rPr lang="el-GR"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27" name="Text Box 15"/>
          <p:cNvSpPr txBox="1">
            <a:spLocks noChangeArrowheads="1"/>
          </p:cNvSpPr>
          <p:nvPr/>
        </p:nvSpPr>
        <p:spPr bwMode="auto">
          <a:xfrm>
            <a:off x="4287836" y="4487566"/>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TCA</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循环</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28" name="Text Box 16"/>
          <p:cNvSpPr txBox="1">
            <a:spLocks noChangeArrowheads="1"/>
          </p:cNvSpPr>
          <p:nvPr/>
        </p:nvSpPr>
        <p:spPr bwMode="auto">
          <a:xfrm>
            <a:off x="1595437" y="2377779"/>
            <a:ext cx="229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p>
        </p:txBody>
      </p:sp>
      <p:sp>
        <p:nvSpPr>
          <p:cNvPr id="115729" name="Text Box 17"/>
          <p:cNvSpPr txBox="1">
            <a:spLocks noChangeArrowheads="1"/>
          </p:cNvSpPr>
          <p:nvPr/>
        </p:nvSpPr>
        <p:spPr bwMode="auto">
          <a:xfrm>
            <a:off x="4924424" y="2373016"/>
            <a:ext cx="2690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OH</a:t>
            </a:r>
          </a:p>
        </p:txBody>
      </p:sp>
      <p:sp>
        <p:nvSpPr>
          <p:cNvPr id="261138" name="Line 18"/>
          <p:cNvSpPr>
            <a:spLocks noChangeShapeType="1"/>
          </p:cNvSpPr>
          <p:nvPr/>
        </p:nvSpPr>
        <p:spPr bwMode="auto">
          <a:xfrm>
            <a:off x="3906836" y="2557166"/>
            <a:ext cx="1111250"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39" name="Line 19"/>
          <p:cNvSpPr>
            <a:spLocks noChangeShapeType="1"/>
          </p:cNvSpPr>
          <p:nvPr/>
        </p:nvSpPr>
        <p:spPr bwMode="auto">
          <a:xfrm>
            <a:off x="3829050" y="2339678"/>
            <a:ext cx="236537"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40" name="Line 20"/>
          <p:cNvSpPr>
            <a:spLocks noChangeShapeType="1"/>
          </p:cNvSpPr>
          <p:nvPr/>
        </p:nvSpPr>
        <p:spPr bwMode="auto">
          <a:xfrm flipV="1">
            <a:off x="4667250" y="2339678"/>
            <a:ext cx="236537"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33" name="Text Box 21"/>
          <p:cNvSpPr txBox="1">
            <a:spLocks noChangeArrowheads="1"/>
          </p:cNvSpPr>
          <p:nvPr/>
        </p:nvSpPr>
        <p:spPr bwMode="auto">
          <a:xfrm>
            <a:off x="3417887" y="2023766"/>
            <a:ext cx="474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115734" name="Text Box 22"/>
          <p:cNvSpPr txBox="1">
            <a:spLocks noChangeArrowheads="1"/>
          </p:cNvSpPr>
          <p:nvPr/>
        </p:nvSpPr>
        <p:spPr bwMode="auto">
          <a:xfrm>
            <a:off x="4843461" y="2088854"/>
            <a:ext cx="71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43" name="Freeform 23"/>
          <p:cNvSpPr/>
          <p:nvPr/>
        </p:nvSpPr>
        <p:spPr bwMode="auto">
          <a:xfrm>
            <a:off x="3927474" y="2042817"/>
            <a:ext cx="241300" cy="496887"/>
          </a:xfrm>
          <a:custGeom>
            <a:avLst/>
            <a:gdLst/>
            <a:ahLst/>
            <a:cxnLst>
              <a:cxn ang="0">
                <a:pos x="0" y="0"/>
              </a:cxn>
              <a:cxn ang="0">
                <a:pos x="43" y="250"/>
              </a:cxn>
              <a:cxn ang="0">
                <a:pos x="136" y="408"/>
              </a:cxn>
            </a:cxnLst>
            <a:rect l="0" t="0" r="r" b="b"/>
            <a:pathLst>
              <a:path w="136" h="408">
                <a:moveTo>
                  <a:pt x="0" y="0"/>
                </a:moveTo>
                <a:cubicBezTo>
                  <a:pt x="7" y="42"/>
                  <a:pt x="20" y="182"/>
                  <a:pt x="43" y="250"/>
                </a:cubicBezTo>
                <a:cubicBezTo>
                  <a:pt x="66" y="318"/>
                  <a:pt x="117" y="375"/>
                  <a:pt x="136" y="408"/>
                </a:cubicBezTo>
              </a:path>
            </a:pathLst>
          </a:custGeom>
          <a:noFill/>
          <a:ln w="12700" cap="flat" cmpd="sng">
            <a:solidFill>
              <a:schemeClr val="tx1"/>
            </a:solidFill>
            <a:prstDash val="solid"/>
            <a:round/>
            <a:headEnd type="none" w="med" len="me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36" name="Freeform 24"/>
          <p:cNvSpPr>
            <a:spLocks noChangeArrowheads="1"/>
          </p:cNvSpPr>
          <p:nvPr/>
        </p:nvSpPr>
        <p:spPr bwMode="auto">
          <a:xfrm rot="2077450" flipH="1" flipV="1">
            <a:off x="4689475" y="1990428"/>
            <a:ext cx="134937" cy="558800"/>
          </a:xfrm>
          <a:custGeom>
            <a:avLst/>
            <a:gdLst>
              <a:gd name="T0" fmla="*/ 0 w 136"/>
              <a:gd name="T1" fmla="*/ 0 h 408"/>
              <a:gd name="T2" fmla="*/ 2147483646 w 136"/>
              <a:gd name="T3" fmla="*/ 2147483646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cubicBezTo>
                  <a:pt x="7" y="42"/>
                  <a:pt x="20" y="182"/>
                  <a:pt x="43" y="250"/>
                </a:cubicBezTo>
                <a:cubicBezTo>
                  <a:pt x="66" y="318"/>
                  <a:pt x="117" y="375"/>
                  <a:pt x="136" y="408"/>
                </a:cubicBezTo>
              </a:path>
            </a:pathLst>
          </a:custGeom>
          <a:noFill/>
          <a:ln w="1270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37" name="Text Box 25"/>
          <p:cNvSpPr txBox="1">
            <a:spLocks noChangeArrowheads="1"/>
          </p:cNvSpPr>
          <p:nvPr/>
        </p:nvSpPr>
        <p:spPr bwMode="auto">
          <a:xfrm>
            <a:off x="3022600" y="1664991"/>
            <a:ext cx="158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NADPH + H</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38" name="Text Box 26"/>
          <p:cNvSpPr txBox="1">
            <a:spLocks noChangeArrowheads="1"/>
          </p:cNvSpPr>
          <p:nvPr/>
        </p:nvSpPr>
        <p:spPr bwMode="auto">
          <a:xfrm>
            <a:off x="4621212" y="1664991"/>
            <a:ext cx="1146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NADP</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39" name="Text Box 27"/>
          <p:cNvSpPr txBox="1">
            <a:spLocks noChangeArrowheads="1"/>
          </p:cNvSpPr>
          <p:nvPr/>
        </p:nvSpPr>
        <p:spPr bwMode="auto">
          <a:xfrm>
            <a:off x="3971925" y="2495254"/>
            <a:ext cx="1030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加氧酶</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48" name="Line 28"/>
          <p:cNvSpPr>
            <a:spLocks noChangeShapeType="1"/>
          </p:cNvSpPr>
          <p:nvPr/>
        </p:nvSpPr>
        <p:spPr bwMode="auto">
          <a:xfrm>
            <a:off x="7364412" y="2547641"/>
            <a:ext cx="110807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49" name="Line 29"/>
          <p:cNvSpPr>
            <a:spLocks noChangeShapeType="1"/>
          </p:cNvSpPr>
          <p:nvPr/>
        </p:nvSpPr>
        <p:spPr bwMode="auto">
          <a:xfrm>
            <a:off x="7327899" y="2320628"/>
            <a:ext cx="239712"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50" name="Line 30"/>
          <p:cNvSpPr>
            <a:spLocks noChangeShapeType="1"/>
          </p:cNvSpPr>
          <p:nvPr/>
        </p:nvSpPr>
        <p:spPr bwMode="auto">
          <a:xfrm flipV="1">
            <a:off x="8166100" y="2320628"/>
            <a:ext cx="236537"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43" name="Text Box 31"/>
          <p:cNvSpPr txBox="1">
            <a:spLocks noChangeArrowheads="1"/>
          </p:cNvSpPr>
          <p:nvPr/>
        </p:nvSpPr>
        <p:spPr bwMode="auto">
          <a:xfrm>
            <a:off x="7762875" y="2023766"/>
            <a:ext cx="158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NADH + H</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44" name="Text Box 32"/>
          <p:cNvSpPr txBox="1">
            <a:spLocks noChangeArrowheads="1"/>
          </p:cNvSpPr>
          <p:nvPr/>
        </p:nvSpPr>
        <p:spPr bwMode="auto">
          <a:xfrm>
            <a:off x="6810375" y="2023766"/>
            <a:ext cx="871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NAD</a:t>
            </a:r>
            <a:r>
              <a:rPr lang="en-US" altLang="zh-CN" sz="1800" baseline="30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5745" name="Text Box 33"/>
          <p:cNvSpPr txBox="1">
            <a:spLocks noChangeArrowheads="1"/>
          </p:cNvSpPr>
          <p:nvPr/>
        </p:nvSpPr>
        <p:spPr bwMode="auto">
          <a:xfrm>
            <a:off x="7410449" y="2504779"/>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脱氢酶</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46" name="Text Box 34"/>
          <p:cNvSpPr txBox="1">
            <a:spLocks noChangeArrowheads="1"/>
          </p:cNvSpPr>
          <p:nvPr/>
        </p:nvSpPr>
        <p:spPr bwMode="auto">
          <a:xfrm>
            <a:off x="8408987" y="2365079"/>
            <a:ext cx="229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55" name="Line 35"/>
          <p:cNvSpPr>
            <a:spLocks noChangeShapeType="1"/>
          </p:cNvSpPr>
          <p:nvPr/>
        </p:nvSpPr>
        <p:spPr bwMode="auto">
          <a:xfrm>
            <a:off x="5597524" y="3625553"/>
            <a:ext cx="239712"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56" name="Line 36"/>
          <p:cNvSpPr>
            <a:spLocks noChangeShapeType="1"/>
          </p:cNvSpPr>
          <p:nvPr/>
        </p:nvSpPr>
        <p:spPr bwMode="auto">
          <a:xfrm flipV="1">
            <a:off x="6435724" y="3625553"/>
            <a:ext cx="239712" cy="217488"/>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57" name="Line 37"/>
          <p:cNvSpPr>
            <a:spLocks noChangeShapeType="1"/>
          </p:cNvSpPr>
          <p:nvPr/>
        </p:nvSpPr>
        <p:spPr bwMode="auto">
          <a:xfrm>
            <a:off x="1754186" y="4847928"/>
            <a:ext cx="2058988"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1158" name="Line 38"/>
          <p:cNvSpPr>
            <a:spLocks noChangeShapeType="1"/>
          </p:cNvSpPr>
          <p:nvPr/>
        </p:nvSpPr>
        <p:spPr bwMode="auto">
          <a:xfrm>
            <a:off x="4368800" y="4847928"/>
            <a:ext cx="110807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51" name="Text Box 39"/>
          <p:cNvSpPr txBox="1">
            <a:spLocks noChangeArrowheads="1"/>
          </p:cNvSpPr>
          <p:nvPr/>
        </p:nvSpPr>
        <p:spPr bwMode="auto">
          <a:xfrm>
            <a:off x="5872161" y="4632029"/>
            <a:ext cx="166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5752" name="Text Box 40"/>
          <p:cNvSpPr txBox="1">
            <a:spLocks noChangeArrowheads="1"/>
          </p:cNvSpPr>
          <p:nvPr/>
        </p:nvSpPr>
        <p:spPr bwMode="auto">
          <a:xfrm>
            <a:off x="1093789" y="1022695"/>
            <a:ext cx="1955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Tx/>
              <a:buSzTx/>
            </a:pPr>
            <a:r>
              <a:rPr lang="zh-CN" altLang="en-US" sz="2200">
                <a:solidFill>
                  <a:schemeClr val="tx1"/>
                </a:solidFill>
                <a:latin typeface="黑体" panose="02010609060101010101" pitchFamily="49" charset="-122"/>
                <a:ea typeface="黑体" panose="02010609060101010101" pitchFamily="49" charset="-122"/>
                <a:sym typeface="Wingdings" panose="05000000000000000000" pitchFamily="2" charset="2"/>
              </a:rPr>
              <a:t>正构烷烃</a:t>
            </a:r>
            <a:r>
              <a:rPr lang="zh-CN" altLang="en-US" sz="2200">
                <a:solidFill>
                  <a:schemeClr val="tx1"/>
                </a:solidFill>
                <a:latin typeface="黑体" panose="02010609060101010101" pitchFamily="49" charset="-122"/>
                <a:ea typeface="黑体" panose="02010609060101010101" pitchFamily="49" charset="-122"/>
              </a:rPr>
              <a:t>：</a:t>
            </a:r>
            <a:endParaRPr lang="en-US" altLang="zh-CN" sz="2200">
              <a:solidFill>
                <a:schemeClr val="tx1"/>
              </a:solidFill>
              <a:latin typeface="黑体" panose="02010609060101010101" pitchFamily="49" charset="-122"/>
              <a:ea typeface="黑体" panose="02010609060101010101" pitchFamily="49" charset="-122"/>
            </a:endParaRPr>
          </a:p>
        </p:txBody>
      </p:sp>
      <p:sp>
        <p:nvSpPr>
          <p:cNvPr id="115753" name="Text Box 41"/>
          <p:cNvSpPr txBox="1">
            <a:spLocks noChangeArrowheads="1"/>
          </p:cNvSpPr>
          <p:nvPr/>
        </p:nvSpPr>
        <p:spPr bwMode="auto">
          <a:xfrm>
            <a:off x="4687475" y="5230973"/>
            <a:ext cx="30618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烷烃末端氧化降解过程</a:t>
            </a:r>
          </a:p>
        </p:txBody>
      </p:sp>
      <p:sp>
        <p:nvSpPr>
          <p:cNvPr id="2" name="Text Box 5">
            <a:extLst>
              <a:ext uri="{FF2B5EF4-FFF2-40B4-BE49-F238E27FC236}">
                <a16:creationId xmlns:a16="http://schemas.microsoft.com/office/drawing/2014/main" id="{06C19250-3A18-34C7-98A0-9D8456765E4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6D34A765-27F5-A415-779B-DD83AC537879}"/>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90</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4"/>
          <p:cNvSpPr txBox="1">
            <a:spLocks noChangeArrowheads="1"/>
          </p:cNvSpPr>
          <p:nvPr/>
        </p:nvSpPr>
        <p:spPr bwMode="auto">
          <a:xfrm>
            <a:off x="2668910" y="4443465"/>
            <a:ext cx="103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水化酶</a:t>
            </a:r>
          </a:p>
        </p:txBody>
      </p:sp>
      <p:sp>
        <p:nvSpPr>
          <p:cNvPr id="116740" name="Text Box 5"/>
          <p:cNvSpPr txBox="1">
            <a:spLocks noChangeArrowheads="1"/>
          </p:cNvSpPr>
          <p:nvPr/>
        </p:nvSpPr>
        <p:spPr bwMode="auto">
          <a:xfrm>
            <a:off x="4659635" y="2195564"/>
            <a:ext cx="49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p:txBody>
      </p:sp>
      <p:sp>
        <p:nvSpPr>
          <p:cNvPr id="116741" name="Text Box 6"/>
          <p:cNvSpPr txBox="1">
            <a:spLocks noChangeArrowheads="1"/>
          </p:cNvSpPr>
          <p:nvPr/>
        </p:nvSpPr>
        <p:spPr bwMode="auto">
          <a:xfrm>
            <a:off x="4912047" y="2706740"/>
            <a:ext cx="103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加氧酶</a:t>
            </a:r>
          </a:p>
        </p:txBody>
      </p:sp>
      <p:sp>
        <p:nvSpPr>
          <p:cNvPr id="116742" name="Text Box 7"/>
          <p:cNvSpPr txBox="1">
            <a:spLocks noChangeArrowheads="1"/>
          </p:cNvSpPr>
          <p:nvPr/>
        </p:nvSpPr>
        <p:spPr bwMode="auto">
          <a:xfrm>
            <a:off x="2343472" y="2217790"/>
            <a:ext cx="213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116743" name="Text Box 8"/>
          <p:cNvSpPr txBox="1">
            <a:spLocks noChangeArrowheads="1"/>
          </p:cNvSpPr>
          <p:nvPr/>
        </p:nvSpPr>
        <p:spPr bwMode="auto">
          <a:xfrm>
            <a:off x="5735960" y="1851077"/>
            <a:ext cx="2805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HOCH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116744" name="Text Box 9"/>
          <p:cNvSpPr txBox="1">
            <a:spLocks noChangeArrowheads="1"/>
          </p:cNvSpPr>
          <p:nvPr/>
        </p:nvSpPr>
        <p:spPr bwMode="auto">
          <a:xfrm>
            <a:off x="5812160" y="2576565"/>
            <a:ext cx="21383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CH-CH</a:t>
            </a:r>
          </a:p>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4" name="Line 10"/>
          <p:cNvSpPr>
            <a:spLocks noChangeShapeType="1"/>
          </p:cNvSpPr>
          <p:nvPr/>
        </p:nvSpPr>
        <p:spPr bwMode="auto">
          <a:xfrm>
            <a:off x="7066284" y="2865489"/>
            <a:ext cx="147638"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5" name="Line 11"/>
          <p:cNvSpPr>
            <a:spLocks noChangeShapeType="1"/>
          </p:cNvSpPr>
          <p:nvPr/>
        </p:nvSpPr>
        <p:spPr bwMode="auto">
          <a:xfrm flipH="1">
            <a:off x="7315523" y="2865489"/>
            <a:ext cx="149225" cy="21590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6" name="Line 12"/>
          <p:cNvSpPr>
            <a:spLocks noChangeShapeType="1"/>
          </p:cNvSpPr>
          <p:nvPr/>
        </p:nvSpPr>
        <p:spPr bwMode="auto">
          <a:xfrm>
            <a:off x="8171185" y="2073327"/>
            <a:ext cx="739775"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7" name="Line 13"/>
          <p:cNvSpPr>
            <a:spLocks noChangeShapeType="1"/>
          </p:cNvSpPr>
          <p:nvPr/>
        </p:nvSpPr>
        <p:spPr bwMode="auto">
          <a:xfrm>
            <a:off x="2562547" y="4449814"/>
            <a:ext cx="1255712"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8" name="Freeform 14"/>
          <p:cNvSpPr/>
          <p:nvPr/>
        </p:nvSpPr>
        <p:spPr bwMode="auto">
          <a:xfrm>
            <a:off x="4718373" y="2074914"/>
            <a:ext cx="1101725" cy="666750"/>
          </a:xfrm>
          <a:custGeom>
            <a:avLst/>
            <a:gdLst/>
            <a:ahLst/>
            <a:cxnLst>
              <a:cxn ang="0">
                <a:pos x="677" y="420"/>
              </a:cxn>
              <a:cxn ang="0">
                <a:pos x="0" y="420"/>
              </a:cxn>
              <a:cxn ang="0">
                <a:pos x="0" y="0"/>
              </a:cxn>
              <a:cxn ang="0">
                <a:pos x="672" y="0"/>
              </a:cxn>
            </a:cxnLst>
            <a:rect l="0" t="0" r="r" b="b"/>
            <a:pathLst>
              <a:path w="677" h="420">
                <a:moveTo>
                  <a:pt x="677" y="420"/>
                </a:moveTo>
                <a:lnTo>
                  <a:pt x="0" y="420"/>
                </a:lnTo>
                <a:lnTo>
                  <a:pt x="0" y="0"/>
                </a:lnTo>
                <a:lnTo>
                  <a:pt x="672" y="0"/>
                </a:lnTo>
              </a:path>
            </a:pathLst>
          </a:custGeom>
          <a:noFill/>
          <a:ln w="12700" cap="flat" cmpd="sng">
            <a:solidFill>
              <a:schemeClr val="tx1"/>
            </a:solidFill>
            <a:prstDash val="solid"/>
            <a:round/>
            <a:headEnd type="arrow" w="med" len="med"/>
            <a:tailEnd type="arrow"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59" name="Line 15"/>
          <p:cNvSpPr>
            <a:spLocks noChangeShapeType="1"/>
          </p:cNvSpPr>
          <p:nvPr/>
        </p:nvSpPr>
        <p:spPr bwMode="auto">
          <a:xfrm>
            <a:off x="4408810" y="2433689"/>
            <a:ext cx="295275" cy="0"/>
          </a:xfrm>
          <a:prstGeom prst="line">
            <a:avLst/>
          </a:prstGeom>
          <a:noFill/>
          <a:ln w="12700">
            <a:solidFill>
              <a:schemeClr val="tx1"/>
            </a:solidFill>
            <a:roun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60" name="Freeform 16"/>
          <p:cNvSpPr/>
          <p:nvPr/>
        </p:nvSpPr>
        <p:spPr bwMode="auto">
          <a:xfrm>
            <a:off x="4778697" y="1857427"/>
            <a:ext cx="368300" cy="215900"/>
          </a:xfrm>
          <a:custGeom>
            <a:avLst/>
            <a:gdLst/>
            <a:ahLst/>
            <a:cxnLst>
              <a:cxn ang="0">
                <a:pos x="0" y="0"/>
              </a:cxn>
              <a:cxn ang="0">
                <a:pos x="82" y="91"/>
              </a:cxn>
              <a:cxn ang="0">
                <a:pos x="226" y="136"/>
              </a:cxn>
            </a:cxnLst>
            <a:rect l="0" t="0" r="r" b="b"/>
            <a:pathLst>
              <a:path w="226" h="136">
                <a:moveTo>
                  <a:pt x="0" y="0"/>
                </a:moveTo>
                <a:cubicBezTo>
                  <a:pt x="14" y="15"/>
                  <a:pt x="45" y="68"/>
                  <a:pt x="82" y="91"/>
                </a:cubicBezTo>
                <a:cubicBezTo>
                  <a:pt x="119" y="114"/>
                  <a:pt x="196" y="127"/>
                  <a:pt x="226" y="136"/>
                </a:cubicBezTo>
              </a:path>
            </a:pathLst>
          </a:custGeom>
          <a:noFill/>
          <a:ln w="12700" cap="flat" cmpd="sng">
            <a:solidFill>
              <a:schemeClr val="tx1"/>
            </a:solidFill>
            <a:prstDash val="solid"/>
            <a:round/>
            <a:headEnd type="none" w="med" len="me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61" name="Freeform 17"/>
          <p:cNvSpPr/>
          <p:nvPr/>
        </p:nvSpPr>
        <p:spPr bwMode="auto">
          <a:xfrm>
            <a:off x="4851722" y="2476552"/>
            <a:ext cx="368300" cy="215900"/>
          </a:xfrm>
          <a:custGeom>
            <a:avLst/>
            <a:gdLst/>
            <a:ahLst/>
            <a:cxnLst>
              <a:cxn ang="0">
                <a:pos x="0" y="0"/>
              </a:cxn>
              <a:cxn ang="0">
                <a:pos x="82" y="91"/>
              </a:cxn>
              <a:cxn ang="0">
                <a:pos x="226" y="136"/>
              </a:cxn>
            </a:cxnLst>
            <a:rect l="0" t="0" r="r" b="b"/>
            <a:pathLst>
              <a:path w="226" h="136">
                <a:moveTo>
                  <a:pt x="0" y="0"/>
                </a:moveTo>
                <a:cubicBezTo>
                  <a:pt x="14" y="15"/>
                  <a:pt x="45" y="68"/>
                  <a:pt x="82" y="91"/>
                </a:cubicBezTo>
                <a:cubicBezTo>
                  <a:pt x="119" y="114"/>
                  <a:pt x="196" y="127"/>
                  <a:pt x="226" y="136"/>
                </a:cubicBezTo>
              </a:path>
            </a:pathLst>
          </a:custGeom>
          <a:noFill/>
          <a:ln w="12700" cap="flat" cmpd="sng">
            <a:solidFill>
              <a:schemeClr val="tx1"/>
            </a:solidFill>
            <a:prstDash val="solid"/>
            <a:round/>
            <a:headEnd type="none" w="med" len="me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53" name="Text Box 18"/>
          <p:cNvSpPr txBox="1">
            <a:spLocks noChangeArrowheads="1"/>
          </p:cNvSpPr>
          <p:nvPr/>
        </p:nvSpPr>
        <p:spPr bwMode="auto">
          <a:xfrm>
            <a:off x="4396109" y="1584378"/>
            <a:ext cx="47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p:txBody>
      </p:sp>
      <p:sp>
        <p:nvSpPr>
          <p:cNvPr id="116754" name="Text Box 19"/>
          <p:cNvSpPr txBox="1">
            <a:spLocks noChangeArrowheads="1"/>
          </p:cNvSpPr>
          <p:nvPr/>
        </p:nvSpPr>
        <p:spPr bwMode="auto">
          <a:xfrm>
            <a:off x="4912047" y="2059040"/>
            <a:ext cx="103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加氧酶</a:t>
            </a:r>
          </a:p>
        </p:txBody>
      </p:sp>
      <p:sp>
        <p:nvSpPr>
          <p:cNvPr id="116755" name="Text Box 20"/>
          <p:cNvSpPr txBox="1">
            <a:spLocks noChangeArrowheads="1"/>
          </p:cNvSpPr>
          <p:nvPr/>
        </p:nvSpPr>
        <p:spPr bwMode="auto">
          <a:xfrm>
            <a:off x="2914973" y="3932290"/>
            <a:ext cx="66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p:txBody>
      </p:sp>
      <p:sp>
        <p:nvSpPr>
          <p:cNvPr id="262165" name="Freeform 21"/>
          <p:cNvSpPr/>
          <p:nvPr/>
        </p:nvSpPr>
        <p:spPr bwMode="auto">
          <a:xfrm>
            <a:off x="3107060" y="4213277"/>
            <a:ext cx="366713" cy="215900"/>
          </a:xfrm>
          <a:custGeom>
            <a:avLst/>
            <a:gdLst/>
            <a:ahLst/>
            <a:cxnLst>
              <a:cxn ang="0">
                <a:pos x="0" y="0"/>
              </a:cxn>
              <a:cxn ang="0">
                <a:pos x="82" y="91"/>
              </a:cxn>
              <a:cxn ang="0">
                <a:pos x="226" y="136"/>
              </a:cxn>
            </a:cxnLst>
            <a:rect l="0" t="0" r="r" b="b"/>
            <a:pathLst>
              <a:path w="226" h="136">
                <a:moveTo>
                  <a:pt x="0" y="0"/>
                </a:moveTo>
                <a:cubicBezTo>
                  <a:pt x="14" y="15"/>
                  <a:pt x="45" y="68"/>
                  <a:pt x="82" y="91"/>
                </a:cubicBezTo>
                <a:cubicBezTo>
                  <a:pt x="119" y="114"/>
                  <a:pt x="196" y="127"/>
                  <a:pt x="226" y="136"/>
                </a:cubicBezTo>
              </a:path>
            </a:pathLst>
          </a:custGeom>
          <a:noFill/>
          <a:ln w="12700" cap="flat" cmpd="sng">
            <a:solidFill>
              <a:schemeClr val="tx1"/>
            </a:solidFill>
            <a:prstDash val="solid"/>
            <a:round/>
            <a:headEnd type="none" w="med" len="me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57" name="Text Box 22"/>
          <p:cNvSpPr txBox="1">
            <a:spLocks noChangeArrowheads="1"/>
          </p:cNvSpPr>
          <p:nvPr/>
        </p:nvSpPr>
        <p:spPr bwMode="auto">
          <a:xfrm>
            <a:off x="3803972" y="4225977"/>
            <a:ext cx="21399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a:p>
            <a:pPr eaLnBrk="1" hangingPunct="1">
              <a:spcBef>
                <a:spcPct val="50000"/>
              </a:spcBef>
              <a:buClrTx/>
              <a:buSzTx/>
              <a:buFont typeface="Wingdings" panose="05000000000000000000" pitchFamily="2" charset="2"/>
              <a:buNone/>
            </a:pP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OH OH</a:t>
            </a:r>
          </a:p>
        </p:txBody>
      </p:sp>
      <p:sp>
        <p:nvSpPr>
          <p:cNvPr id="116758" name="Line 23"/>
          <p:cNvSpPr>
            <a:spLocks noChangeShapeType="1"/>
          </p:cNvSpPr>
          <p:nvPr/>
        </p:nvSpPr>
        <p:spPr bwMode="auto">
          <a:xfrm>
            <a:off x="5051747" y="4521253"/>
            <a:ext cx="0" cy="1793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59" name="Line 24"/>
          <p:cNvSpPr>
            <a:spLocks noChangeShapeType="1"/>
          </p:cNvSpPr>
          <p:nvPr/>
        </p:nvSpPr>
        <p:spPr bwMode="auto">
          <a:xfrm>
            <a:off x="5412109" y="4521253"/>
            <a:ext cx="0" cy="1793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69" name="Line 25"/>
          <p:cNvSpPr>
            <a:spLocks noChangeShapeType="1"/>
          </p:cNvSpPr>
          <p:nvPr/>
        </p:nvSpPr>
        <p:spPr bwMode="auto">
          <a:xfrm>
            <a:off x="5883597" y="4462514"/>
            <a:ext cx="1255712"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61" name="Text Box 26"/>
          <p:cNvSpPr txBox="1">
            <a:spLocks noChangeArrowheads="1"/>
          </p:cNvSpPr>
          <p:nvPr/>
        </p:nvSpPr>
        <p:spPr bwMode="auto">
          <a:xfrm>
            <a:off x="4099248" y="3211565"/>
            <a:ext cx="66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4[H]</a:t>
            </a:r>
          </a:p>
        </p:txBody>
      </p:sp>
      <p:sp>
        <p:nvSpPr>
          <p:cNvPr id="262171" name="Freeform 27"/>
          <p:cNvSpPr/>
          <p:nvPr/>
        </p:nvSpPr>
        <p:spPr bwMode="auto">
          <a:xfrm rot="-4008084">
            <a:off x="3839691" y="3417146"/>
            <a:ext cx="358775" cy="220662"/>
          </a:xfrm>
          <a:custGeom>
            <a:avLst/>
            <a:gdLst>
              <a:gd name="T0" fmla="*/ 0 w 226"/>
              <a:gd name="T1" fmla="*/ 0 h 136"/>
              <a:gd name="T2" fmla="*/ 82 w 226"/>
              <a:gd name="T3" fmla="*/ 91 h 136"/>
              <a:gd name="T4" fmla="*/ 226 w 226"/>
              <a:gd name="T5" fmla="*/ 136 h 136"/>
              <a:gd name="T6" fmla="*/ 0 60000 65536"/>
              <a:gd name="T7" fmla="*/ 0 60000 65536"/>
              <a:gd name="T8" fmla="*/ 0 60000 65536"/>
              <a:gd name="T9" fmla="*/ 0 w 226"/>
              <a:gd name="T10" fmla="*/ 0 h 136"/>
              <a:gd name="T11" fmla="*/ 226 w 226"/>
              <a:gd name="T12" fmla="*/ 136 h 136"/>
            </a:gdLst>
            <a:ahLst/>
            <a:cxnLst>
              <a:cxn ang="T6">
                <a:pos x="T0" y="T1"/>
              </a:cxn>
              <a:cxn ang="T7">
                <a:pos x="T2" y="T3"/>
              </a:cxn>
              <a:cxn ang="T8">
                <a:pos x="T4" y="T5"/>
              </a:cxn>
            </a:cxnLst>
            <a:rect l="T9" t="T10" r="T11" b="T12"/>
            <a:pathLst>
              <a:path w="226" h="136">
                <a:moveTo>
                  <a:pt x="0" y="0"/>
                </a:moveTo>
                <a:cubicBezTo>
                  <a:pt x="14" y="15"/>
                  <a:pt x="45" y="68"/>
                  <a:pt x="82" y="91"/>
                </a:cubicBezTo>
                <a:cubicBezTo>
                  <a:pt x="119" y="114"/>
                  <a:pt x="196" y="127"/>
                  <a:pt x="226" y="136"/>
                </a:cubicBezTo>
              </a:path>
            </a:pathLst>
          </a:custGeom>
          <a:noFill/>
          <a:ln w="12700">
            <a:solidFill>
              <a:schemeClr val="tx1"/>
            </a:solidFill>
            <a:round/>
            <a:tailEnd type="triangle" w="med" len="med"/>
          </a:ln>
        </p:spPr>
        <p:txBody>
          <a:bodyPr vert="eaVert"/>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63" name="Text Box 28"/>
          <p:cNvSpPr txBox="1">
            <a:spLocks noChangeArrowheads="1"/>
          </p:cNvSpPr>
          <p:nvPr/>
        </p:nvSpPr>
        <p:spPr bwMode="auto">
          <a:xfrm>
            <a:off x="7139310" y="4233915"/>
            <a:ext cx="243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i="1"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COOH</a:t>
            </a:r>
          </a:p>
        </p:txBody>
      </p:sp>
      <p:sp>
        <p:nvSpPr>
          <p:cNvPr id="262173" name="Line 29"/>
          <p:cNvSpPr>
            <a:spLocks noChangeShapeType="1"/>
          </p:cNvSpPr>
          <p:nvPr/>
        </p:nvSpPr>
        <p:spPr bwMode="auto">
          <a:xfrm>
            <a:off x="8202934" y="2721027"/>
            <a:ext cx="738188"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74" name="Line 30"/>
          <p:cNvSpPr>
            <a:spLocks noChangeShapeType="1"/>
          </p:cNvSpPr>
          <p:nvPr/>
        </p:nvSpPr>
        <p:spPr bwMode="auto">
          <a:xfrm>
            <a:off x="2491110" y="3657652"/>
            <a:ext cx="2360613"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66" name="Text Box 31"/>
          <p:cNvSpPr txBox="1">
            <a:spLocks noChangeArrowheads="1"/>
          </p:cNvSpPr>
          <p:nvPr/>
        </p:nvSpPr>
        <p:spPr bwMode="auto">
          <a:xfrm>
            <a:off x="2859409" y="3657652"/>
            <a:ext cx="173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系列酶促反应</a:t>
            </a:r>
          </a:p>
        </p:txBody>
      </p:sp>
      <p:sp>
        <p:nvSpPr>
          <p:cNvPr id="116767" name="Text Box 32"/>
          <p:cNvSpPr txBox="1">
            <a:spLocks noChangeArrowheads="1"/>
          </p:cNvSpPr>
          <p:nvPr/>
        </p:nvSpPr>
        <p:spPr bwMode="auto">
          <a:xfrm>
            <a:off x="2860998" y="3138540"/>
            <a:ext cx="66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p>
        </p:txBody>
      </p:sp>
      <p:sp>
        <p:nvSpPr>
          <p:cNvPr id="262177" name="Freeform 33"/>
          <p:cNvSpPr/>
          <p:nvPr/>
        </p:nvSpPr>
        <p:spPr bwMode="auto">
          <a:xfrm>
            <a:off x="3053085" y="3419527"/>
            <a:ext cx="366713" cy="215900"/>
          </a:xfrm>
          <a:custGeom>
            <a:avLst/>
            <a:gdLst/>
            <a:ahLst/>
            <a:cxnLst>
              <a:cxn ang="0">
                <a:pos x="0" y="0"/>
              </a:cxn>
              <a:cxn ang="0">
                <a:pos x="82" y="91"/>
              </a:cxn>
              <a:cxn ang="0">
                <a:pos x="226" y="136"/>
              </a:cxn>
            </a:cxnLst>
            <a:rect l="0" t="0" r="r" b="b"/>
            <a:pathLst>
              <a:path w="226" h="136">
                <a:moveTo>
                  <a:pt x="0" y="0"/>
                </a:moveTo>
                <a:cubicBezTo>
                  <a:pt x="14" y="15"/>
                  <a:pt x="45" y="68"/>
                  <a:pt x="82" y="91"/>
                </a:cubicBezTo>
                <a:cubicBezTo>
                  <a:pt x="119" y="114"/>
                  <a:pt x="196" y="127"/>
                  <a:pt x="226" y="136"/>
                </a:cubicBezTo>
              </a:path>
            </a:pathLst>
          </a:custGeom>
          <a:noFill/>
          <a:ln w="12700" cap="flat" cmpd="sng">
            <a:solidFill>
              <a:schemeClr val="tx1"/>
            </a:solidFill>
            <a:prstDash val="solid"/>
            <a:round/>
            <a:headEnd type="none" w="med" len="me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78" name="Freeform 34"/>
          <p:cNvSpPr/>
          <p:nvPr/>
        </p:nvSpPr>
        <p:spPr bwMode="auto">
          <a:xfrm>
            <a:off x="7194873" y="3697339"/>
            <a:ext cx="2454275" cy="742950"/>
          </a:xfrm>
          <a:custGeom>
            <a:avLst/>
            <a:gdLst/>
            <a:ahLst/>
            <a:cxnLst>
              <a:cxn ang="0">
                <a:pos x="1349" y="468"/>
              </a:cxn>
              <a:cxn ang="0">
                <a:pos x="1509" y="468"/>
              </a:cxn>
              <a:cxn ang="0">
                <a:pos x="1506" y="0"/>
              </a:cxn>
              <a:cxn ang="0">
                <a:pos x="0" y="0"/>
              </a:cxn>
            </a:cxnLst>
            <a:rect l="0" t="0" r="r" b="b"/>
            <a:pathLst>
              <a:path w="1509" h="468">
                <a:moveTo>
                  <a:pt x="1349" y="468"/>
                </a:moveTo>
                <a:lnTo>
                  <a:pt x="1509" y="468"/>
                </a:lnTo>
                <a:lnTo>
                  <a:pt x="1506" y="0"/>
                </a:lnTo>
                <a:lnTo>
                  <a:pt x="0" y="0"/>
                </a:lnTo>
              </a:path>
            </a:pathLst>
          </a:custGeom>
          <a:noFill/>
          <a:ln w="12700" cap="flat" cmpd="sng">
            <a:solidFill>
              <a:schemeClr val="tx1"/>
            </a:solidFill>
            <a:prstDash val="solid"/>
            <a:round/>
            <a:headEnd type="none" w="med" len="med"/>
            <a:tailEnd type="non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70" name="Text Box 35"/>
          <p:cNvSpPr txBox="1">
            <a:spLocks noChangeArrowheads="1"/>
          </p:cNvSpPr>
          <p:nvPr/>
        </p:nvSpPr>
        <p:spPr bwMode="auto">
          <a:xfrm>
            <a:off x="4851722" y="3513190"/>
            <a:ext cx="2805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HOOC(CH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CH=CH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262180" name="Line 36"/>
          <p:cNvSpPr>
            <a:spLocks noChangeShapeType="1"/>
          </p:cNvSpPr>
          <p:nvPr/>
        </p:nvSpPr>
        <p:spPr bwMode="auto">
          <a:xfrm>
            <a:off x="9647559" y="4089452"/>
            <a:ext cx="738188"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72" name="Text Box 37"/>
          <p:cNvSpPr txBox="1">
            <a:spLocks noChangeArrowheads="1"/>
          </p:cNvSpPr>
          <p:nvPr/>
        </p:nvSpPr>
        <p:spPr bwMode="auto">
          <a:xfrm>
            <a:off x="2491110" y="5026077"/>
            <a:ext cx="2214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脂肪酸</a:t>
            </a:r>
            <a:r>
              <a:rPr lang="el-GR" altLang="zh-CN" sz="18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氧化</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73" name="Text Box 38"/>
          <p:cNvSpPr txBox="1">
            <a:spLocks noChangeArrowheads="1"/>
          </p:cNvSpPr>
          <p:nvPr/>
        </p:nvSpPr>
        <p:spPr bwMode="auto">
          <a:xfrm>
            <a:off x="4851722" y="5026077"/>
            <a:ext cx="1401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TCA</a:t>
            </a:r>
            <a:r>
              <a:rPr lang="zh-CN" altLang="en-US"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循环</a:t>
            </a:r>
            <a:endParaRPr lang="zh-CN" altLang="en-US"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83" name="Line 39"/>
          <p:cNvSpPr>
            <a:spLocks noChangeShapeType="1"/>
          </p:cNvSpPr>
          <p:nvPr/>
        </p:nvSpPr>
        <p:spPr bwMode="auto">
          <a:xfrm>
            <a:off x="2491109" y="5386439"/>
            <a:ext cx="1917700"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2184" name="Line 40"/>
          <p:cNvSpPr>
            <a:spLocks noChangeShapeType="1"/>
          </p:cNvSpPr>
          <p:nvPr/>
        </p:nvSpPr>
        <p:spPr bwMode="auto">
          <a:xfrm>
            <a:off x="4926335" y="5386439"/>
            <a:ext cx="1033463" cy="0"/>
          </a:xfrm>
          <a:prstGeom prst="line">
            <a:avLst/>
          </a:prstGeom>
          <a:noFill/>
          <a:ln w="12700">
            <a:solidFill>
              <a:schemeClr val="tx1"/>
            </a:solidFill>
            <a:round/>
            <a:tailEnd type="triangle" w="med" len="med"/>
          </a:ln>
          <a:effectLst/>
        </p:spPr>
        <p:txBody>
          <a:bodyPr/>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76" name="Text Box 41"/>
          <p:cNvSpPr txBox="1">
            <a:spLocks noChangeArrowheads="1"/>
          </p:cNvSpPr>
          <p:nvPr/>
        </p:nvSpPr>
        <p:spPr bwMode="auto">
          <a:xfrm>
            <a:off x="6326509" y="5170540"/>
            <a:ext cx="1550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H</a:t>
            </a:r>
            <a:r>
              <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18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6777" name="Text Box 41"/>
          <p:cNvSpPr txBox="1">
            <a:spLocks noChangeArrowheads="1"/>
          </p:cNvSpPr>
          <p:nvPr/>
        </p:nvSpPr>
        <p:spPr bwMode="auto">
          <a:xfrm>
            <a:off x="4637088" y="5921008"/>
            <a:ext cx="33845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烯烃末端氧化降解过程</a:t>
            </a:r>
          </a:p>
        </p:txBody>
      </p:sp>
      <p:sp>
        <p:nvSpPr>
          <p:cNvPr id="116779" name="Text Box 26"/>
          <p:cNvSpPr txBox="1">
            <a:spLocks noChangeArrowheads="1"/>
          </p:cNvSpPr>
          <p:nvPr/>
        </p:nvSpPr>
        <p:spPr bwMode="auto">
          <a:xfrm>
            <a:off x="6482085" y="4048177"/>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8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2[H]</a:t>
            </a:r>
          </a:p>
        </p:txBody>
      </p:sp>
      <p:sp>
        <p:nvSpPr>
          <p:cNvPr id="44" name="Freeform 27"/>
          <p:cNvSpPr/>
          <p:nvPr/>
        </p:nvSpPr>
        <p:spPr bwMode="auto">
          <a:xfrm rot="-4008084">
            <a:off x="6222529" y="4253759"/>
            <a:ext cx="358775" cy="220663"/>
          </a:xfrm>
          <a:custGeom>
            <a:avLst/>
            <a:gdLst>
              <a:gd name="T0" fmla="*/ 0 w 226"/>
              <a:gd name="T1" fmla="*/ 0 h 136"/>
              <a:gd name="T2" fmla="*/ 82 w 226"/>
              <a:gd name="T3" fmla="*/ 91 h 136"/>
              <a:gd name="T4" fmla="*/ 226 w 226"/>
              <a:gd name="T5" fmla="*/ 136 h 136"/>
              <a:gd name="T6" fmla="*/ 0 60000 65536"/>
              <a:gd name="T7" fmla="*/ 0 60000 65536"/>
              <a:gd name="T8" fmla="*/ 0 60000 65536"/>
              <a:gd name="T9" fmla="*/ 0 w 226"/>
              <a:gd name="T10" fmla="*/ 0 h 136"/>
              <a:gd name="T11" fmla="*/ 226 w 226"/>
              <a:gd name="T12" fmla="*/ 136 h 136"/>
            </a:gdLst>
            <a:ahLst/>
            <a:cxnLst>
              <a:cxn ang="T6">
                <a:pos x="T0" y="T1"/>
              </a:cxn>
              <a:cxn ang="T7">
                <a:pos x="T2" y="T3"/>
              </a:cxn>
              <a:cxn ang="T8">
                <a:pos x="T4" y="T5"/>
              </a:cxn>
            </a:cxnLst>
            <a:rect l="T9" t="T10" r="T11" b="T12"/>
            <a:pathLst>
              <a:path w="226" h="136">
                <a:moveTo>
                  <a:pt x="0" y="0"/>
                </a:moveTo>
                <a:cubicBezTo>
                  <a:pt x="14" y="15"/>
                  <a:pt x="45" y="68"/>
                  <a:pt x="82" y="91"/>
                </a:cubicBezTo>
                <a:cubicBezTo>
                  <a:pt x="119" y="114"/>
                  <a:pt x="196" y="127"/>
                  <a:pt x="226" y="136"/>
                </a:cubicBezTo>
              </a:path>
            </a:pathLst>
          </a:custGeom>
          <a:noFill/>
          <a:ln w="12700">
            <a:solidFill>
              <a:schemeClr val="tx1"/>
            </a:solidFill>
            <a:round/>
            <a:tailEnd type="triangle" w="med" len="med"/>
          </a:ln>
        </p:spPr>
        <p:txBody>
          <a:bodyPr vert="eaVert"/>
          <a:lstStyle/>
          <a:p>
            <a:pPr eaLnBrk="1" hangingPunct="1">
              <a:defRPr/>
            </a:pPr>
            <a:endParaRPr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69D85D12-C4EE-C885-C263-255740208EE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Text Box 40">
            <a:extLst>
              <a:ext uri="{FF2B5EF4-FFF2-40B4-BE49-F238E27FC236}">
                <a16:creationId xmlns:a16="http://schemas.microsoft.com/office/drawing/2014/main" id="{48DC7C41-B620-21E3-B2EE-3536ADEEFD56}"/>
              </a:ext>
            </a:extLst>
          </p:cNvPr>
          <p:cNvSpPr txBox="1">
            <a:spLocks noChangeArrowheads="1"/>
          </p:cNvSpPr>
          <p:nvPr/>
        </p:nvSpPr>
        <p:spPr bwMode="auto">
          <a:xfrm>
            <a:off x="1093789" y="1022695"/>
            <a:ext cx="1955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Tx/>
              <a:buSzTx/>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Wingdings" panose="05000000000000000000" pitchFamily="2" charset="2"/>
              </a:rPr>
              <a:t>烯烃</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Rectangle 15">
            <a:extLst>
              <a:ext uri="{FF2B5EF4-FFF2-40B4-BE49-F238E27FC236}">
                <a16:creationId xmlns:a16="http://schemas.microsoft.com/office/drawing/2014/main" id="{0AAE28AA-2458-31BD-8E65-9A8474A13B7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91</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4024313" y="5857875"/>
            <a:ext cx="4038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cs typeface="Times New Roman" panose="02020603050405020304" pitchFamily="18" charset="0"/>
              </a:rPr>
              <a:t>苯的微生物降解途径</a:t>
            </a:r>
          </a:p>
        </p:txBody>
      </p:sp>
      <p:sp>
        <p:nvSpPr>
          <p:cNvPr id="117766" name="Text Box 50"/>
          <p:cNvSpPr txBox="1">
            <a:spLocks noChangeArrowheads="1"/>
          </p:cNvSpPr>
          <p:nvPr/>
        </p:nvSpPr>
        <p:spPr bwMode="auto">
          <a:xfrm>
            <a:off x="2206399" y="3929755"/>
            <a:ext cx="1512888" cy="584200"/>
          </a:xfrm>
          <a:prstGeom prst="rect">
            <a:avLst/>
          </a:prstGeom>
          <a:solidFill>
            <a:schemeClr val="bg1"/>
          </a:solid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en-US" altLang="zh-CN" sz="16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酮己二酸烯醇内酯</a:t>
            </a:r>
          </a:p>
        </p:txBody>
      </p:sp>
      <p:sp>
        <p:nvSpPr>
          <p:cNvPr id="117767" name="Text Box 51"/>
          <p:cNvSpPr txBox="1">
            <a:spLocks noChangeArrowheads="1"/>
          </p:cNvSpPr>
          <p:nvPr/>
        </p:nvSpPr>
        <p:spPr bwMode="auto">
          <a:xfrm>
            <a:off x="4182382" y="3952993"/>
            <a:ext cx="1789113" cy="336550"/>
          </a:xfrm>
          <a:prstGeom prst="rect">
            <a:avLst/>
          </a:prstGeom>
          <a:solidFill>
            <a:schemeClr val="bg1"/>
          </a:solid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i="1">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酮己二酸</a:t>
            </a:r>
          </a:p>
        </p:txBody>
      </p:sp>
      <p:sp>
        <p:nvSpPr>
          <p:cNvPr id="117768" name="Text Box 52"/>
          <p:cNvSpPr txBox="1">
            <a:spLocks noChangeArrowheads="1"/>
          </p:cNvSpPr>
          <p:nvPr/>
        </p:nvSpPr>
        <p:spPr bwMode="auto">
          <a:xfrm>
            <a:off x="6672064" y="3952993"/>
            <a:ext cx="1169851" cy="336550"/>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乙酰辅酶</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a:t>
            </a:r>
            <a:endPar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7769" name="Text Box 53"/>
          <p:cNvSpPr txBox="1">
            <a:spLocks noChangeArrowheads="1"/>
          </p:cNvSpPr>
          <p:nvPr/>
        </p:nvSpPr>
        <p:spPr bwMode="auto">
          <a:xfrm>
            <a:off x="8495521" y="3952993"/>
            <a:ext cx="840840" cy="336550"/>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琥珀酸</a:t>
            </a:r>
          </a:p>
        </p:txBody>
      </p:sp>
      <p:sp>
        <p:nvSpPr>
          <p:cNvPr id="117771" name="Text Box 58"/>
          <p:cNvSpPr txBox="1">
            <a:spLocks noChangeArrowheads="1"/>
          </p:cNvSpPr>
          <p:nvPr/>
        </p:nvSpPr>
        <p:spPr bwMode="auto">
          <a:xfrm>
            <a:off x="4733031" y="2669443"/>
            <a:ext cx="1512888" cy="336550"/>
          </a:xfrm>
          <a:prstGeom prst="rect">
            <a:avLst/>
          </a:prstGeom>
          <a:solidFill>
            <a:schemeClr val="bg1"/>
          </a:solid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儿茶酚</a:t>
            </a:r>
          </a:p>
        </p:txBody>
      </p:sp>
      <p:sp>
        <p:nvSpPr>
          <p:cNvPr id="117772" name="Text Box 59"/>
          <p:cNvSpPr txBox="1">
            <a:spLocks noChangeArrowheads="1"/>
          </p:cNvSpPr>
          <p:nvPr/>
        </p:nvSpPr>
        <p:spPr bwMode="auto">
          <a:xfrm>
            <a:off x="6247899" y="2677017"/>
            <a:ext cx="1728788" cy="336550"/>
          </a:xfrm>
          <a:prstGeom prst="rect">
            <a:avLst/>
          </a:prstGeom>
          <a:solidFill>
            <a:schemeClr val="bg1"/>
          </a:solid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顺 </a:t>
            </a: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顺黏康酸</a:t>
            </a:r>
          </a:p>
        </p:txBody>
      </p:sp>
      <p:sp>
        <p:nvSpPr>
          <p:cNvPr id="117773" name="Text Box 60"/>
          <p:cNvSpPr txBox="1">
            <a:spLocks noChangeArrowheads="1"/>
          </p:cNvSpPr>
          <p:nvPr/>
        </p:nvSpPr>
        <p:spPr bwMode="auto">
          <a:xfrm>
            <a:off x="7974909" y="2677017"/>
            <a:ext cx="1630362" cy="336550"/>
          </a:xfrm>
          <a:prstGeom prst="rect">
            <a:avLst/>
          </a:prstGeom>
          <a:solidFill>
            <a:schemeClr val="bg1"/>
          </a:solidFill>
          <a:ln>
            <a:noFill/>
          </a:ln>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黏康酸内酯</a:t>
            </a:r>
          </a:p>
        </p:txBody>
      </p:sp>
      <p:sp>
        <p:nvSpPr>
          <p:cNvPr id="2" name="Text Box 5">
            <a:extLst>
              <a:ext uri="{FF2B5EF4-FFF2-40B4-BE49-F238E27FC236}">
                <a16:creationId xmlns:a16="http://schemas.microsoft.com/office/drawing/2014/main" id="{F1C11A86-3DC3-BD7E-BC1D-E6B9BAD0DB69}"/>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1A173C3-1165-7F7A-0B5A-510C52424A6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92</a:t>
            </a:fld>
            <a:endParaRPr lang="en-US" altLang="zh-CN" sz="1800">
              <a:solidFill>
                <a:schemeClr val="tx1"/>
              </a:solidFill>
            </a:endParaRPr>
          </a:p>
        </p:txBody>
      </p:sp>
      <p:sp>
        <p:nvSpPr>
          <p:cNvPr id="4" name="Text Box 40">
            <a:extLst>
              <a:ext uri="{FF2B5EF4-FFF2-40B4-BE49-F238E27FC236}">
                <a16:creationId xmlns:a16="http://schemas.microsoft.com/office/drawing/2014/main" id="{4D23D5E7-BCEB-4C55-9167-11539C89B89D}"/>
              </a:ext>
            </a:extLst>
          </p:cNvPr>
          <p:cNvSpPr txBox="1">
            <a:spLocks noChangeArrowheads="1"/>
          </p:cNvSpPr>
          <p:nvPr/>
        </p:nvSpPr>
        <p:spPr bwMode="auto">
          <a:xfrm>
            <a:off x="1093789" y="1022695"/>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Tx/>
              <a:buSzTx/>
            </a:pPr>
            <a:r>
              <a:rPr lang="zh-CN" altLang="en-US" sz="2200" b="1">
                <a:solidFill>
                  <a:schemeClr val="tx1"/>
                </a:solidFill>
                <a:latin typeface="黑体" panose="02010609060101010101" pitchFamily="49" charset="-122"/>
                <a:ea typeface="黑体" panose="02010609060101010101" pitchFamily="49" charset="-122"/>
                <a:sym typeface="Wingdings" panose="05000000000000000000" pitchFamily="2" charset="2"/>
              </a:rPr>
              <a:t>苯</a:t>
            </a:r>
            <a:r>
              <a:rPr lang="zh-CN" altLang="en-US" sz="2200" b="1">
                <a:solidFill>
                  <a:schemeClr val="tx1"/>
                </a:solidFill>
                <a:latin typeface="黑体" panose="02010609060101010101" pitchFamily="49" charset="-122"/>
                <a:ea typeface="黑体" panose="02010609060101010101" pitchFamily="49" charset="-122"/>
              </a:rPr>
              <a:t>：</a:t>
            </a:r>
            <a:endParaRPr lang="en-US" altLang="zh-CN" sz="2200" b="1">
              <a:solidFill>
                <a:schemeClr val="tx1"/>
              </a:solidFill>
              <a:latin typeface="黑体" panose="02010609060101010101" pitchFamily="49" charset="-122"/>
              <a:ea typeface="黑体" panose="02010609060101010101" pitchFamily="49" charset="-122"/>
            </a:endParaRPr>
          </a:p>
        </p:txBody>
      </p:sp>
      <p:graphicFrame>
        <p:nvGraphicFramePr>
          <p:cNvPr id="5" name="对象 4">
            <a:extLst>
              <a:ext uri="{FF2B5EF4-FFF2-40B4-BE49-F238E27FC236}">
                <a16:creationId xmlns:a16="http://schemas.microsoft.com/office/drawing/2014/main" id="{00610F91-A5BB-D582-BBD8-480A49F470FB}"/>
              </a:ext>
            </a:extLst>
          </p:cNvPr>
          <p:cNvGraphicFramePr>
            <a:graphicFrameLocks noChangeAspect="1"/>
          </p:cNvGraphicFramePr>
          <p:nvPr>
            <p:extLst>
              <p:ext uri="{D42A27DB-BD31-4B8C-83A1-F6EECF244321}">
                <p14:modId xmlns:p14="http://schemas.microsoft.com/office/powerpoint/2010/main" val="1912638805"/>
              </p:ext>
            </p:extLst>
          </p:nvPr>
        </p:nvGraphicFramePr>
        <p:xfrm>
          <a:off x="1957389" y="1722188"/>
          <a:ext cx="8028212" cy="2231061"/>
        </p:xfrm>
        <a:graphic>
          <a:graphicData uri="http://schemas.openxmlformats.org/presentationml/2006/ole">
            <mc:AlternateContent xmlns:mc="http://schemas.openxmlformats.org/markup-compatibility/2006">
              <mc:Choice xmlns:v="urn:schemas-microsoft-com:vml" Requires="v">
                <p:oleObj name="KingDrawXObject" r:id="rId2" imgW="8477410" imgH="2355850" progId="KingDrawXObject">
                  <p:embed/>
                </p:oleObj>
              </mc:Choice>
              <mc:Fallback>
                <p:oleObj name="KingDrawXObject" r:id="rId2" imgW="8477410" imgH="2355850" progId="KingDrawXObject">
                  <p:embed/>
                  <p:pic>
                    <p:nvPicPr>
                      <p:cNvPr id="0" name=""/>
                      <p:cNvPicPr/>
                      <p:nvPr/>
                    </p:nvPicPr>
                    <p:blipFill>
                      <a:blip r:embed="rId3"/>
                      <a:stretch>
                        <a:fillRect/>
                      </a:stretch>
                    </p:blipFill>
                    <p:spPr>
                      <a:xfrm>
                        <a:off x="1957389" y="1722188"/>
                        <a:ext cx="8028212" cy="2231061"/>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4C04B585-1A81-357D-3110-45C1B4C81970}"/>
              </a:ext>
            </a:extLst>
          </p:cNvPr>
          <p:cNvSpPr txBox="1"/>
          <p:nvPr/>
        </p:nvSpPr>
        <p:spPr>
          <a:xfrm>
            <a:off x="5592001" y="3610677"/>
            <a:ext cx="840295" cy="369332"/>
          </a:xfrm>
          <a:prstGeom prst="rect">
            <a:avLst/>
          </a:prstGeom>
          <a:noFill/>
        </p:spPr>
        <p:txBody>
          <a:bodyPr wrap="none" rtlCol="0">
            <a:spAutoFit/>
          </a:bodyPr>
          <a:lstStyle/>
          <a:p>
            <a:r>
              <a:rPr lang="en-US" altLang="zh-CN">
                <a:latin typeface="Times New Roman" panose="02020603050405020304" pitchFamily="18" charset="0"/>
                <a:ea typeface="黑体" panose="02010609060101010101" pitchFamily="49" charset="-122"/>
                <a:cs typeface="Times New Roman" panose="02020603050405020304" pitchFamily="18" charset="0"/>
              </a:rPr>
              <a:t>β-</a:t>
            </a:r>
            <a:r>
              <a:rPr lang="zh-CN" altLang="en-US">
                <a:latin typeface="Times New Roman" panose="02020603050405020304" pitchFamily="18" charset="0"/>
                <a:ea typeface="黑体" panose="02010609060101010101" pitchFamily="49" charset="-122"/>
                <a:cs typeface="Times New Roman" panose="02020603050405020304" pitchFamily="18" charset="0"/>
              </a:rPr>
              <a:t>氧化</a:t>
            </a:r>
          </a:p>
        </p:txBody>
      </p:sp>
      <p:cxnSp>
        <p:nvCxnSpPr>
          <p:cNvPr id="9" name="直接连接符 8">
            <a:extLst>
              <a:ext uri="{FF2B5EF4-FFF2-40B4-BE49-F238E27FC236}">
                <a16:creationId xmlns:a16="http://schemas.microsoft.com/office/drawing/2014/main" id="{D9116494-A3CA-EE07-1E9E-43C8724EA839}"/>
              </a:ext>
            </a:extLst>
          </p:cNvPr>
          <p:cNvCxnSpPr>
            <a:cxnSpLocks/>
          </p:cNvCxnSpPr>
          <p:nvPr/>
        </p:nvCxnSpPr>
        <p:spPr>
          <a:xfrm>
            <a:off x="7248128" y="4289543"/>
            <a:ext cx="1008112" cy="33655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679E1E68-4C78-AB40-5773-E161D4FC000A}"/>
              </a:ext>
            </a:extLst>
          </p:cNvPr>
          <p:cNvCxnSpPr>
            <a:cxnSpLocks/>
          </p:cNvCxnSpPr>
          <p:nvPr/>
        </p:nvCxnSpPr>
        <p:spPr>
          <a:xfrm>
            <a:off x="8256240" y="4626093"/>
            <a:ext cx="0" cy="26658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E1EE9269-3B28-9F77-EBB5-D4F3AAEBD1DC}"/>
              </a:ext>
            </a:extLst>
          </p:cNvPr>
          <p:cNvCxnSpPr>
            <a:cxnSpLocks/>
            <a:stCxn id="117769" idx="2"/>
          </p:cNvCxnSpPr>
          <p:nvPr/>
        </p:nvCxnSpPr>
        <p:spPr>
          <a:xfrm flipH="1">
            <a:off x="8256240" y="4289543"/>
            <a:ext cx="659701" cy="336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52">
            <a:extLst>
              <a:ext uri="{FF2B5EF4-FFF2-40B4-BE49-F238E27FC236}">
                <a16:creationId xmlns:a16="http://schemas.microsoft.com/office/drawing/2014/main" id="{E349BB20-5800-2F33-59B7-DCAB050D7332}"/>
              </a:ext>
            </a:extLst>
          </p:cNvPr>
          <p:cNvSpPr txBox="1">
            <a:spLocks noChangeArrowheads="1"/>
          </p:cNvSpPr>
          <p:nvPr/>
        </p:nvSpPr>
        <p:spPr bwMode="auto">
          <a:xfrm>
            <a:off x="7671314" y="4866039"/>
            <a:ext cx="1169851" cy="338554"/>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TCA</a:t>
            </a:r>
            <a:r>
              <a:rPr lang="zh-CN" altLang="en-US" sz="16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循环</a:t>
            </a:r>
          </a:p>
        </p:txBody>
      </p:sp>
      <p:cxnSp>
        <p:nvCxnSpPr>
          <p:cNvPr id="19" name="直接箭头连接符 18">
            <a:extLst>
              <a:ext uri="{FF2B5EF4-FFF2-40B4-BE49-F238E27FC236}">
                <a16:creationId xmlns:a16="http://schemas.microsoft.com/office/drawing/2014/main" id="{4F24EA6F-FB12-FB22-F37E-6E172DA179EE}"/>
              </a:ext>
            </a:extLst>
          </p:cNvPr>
          <p:cNvCxnSpPr>
            <a:stCxn id="16" idx="2"/>
          </p:cNvCxnSpPr>
          <p:nvPr/>
        </p:nvCxnSpPr>
        <p:spPr>
          <a:xfrm flipH="1">
            <a:off x="8256239" y="5204593"/>
            <a:ext cx="1" cy="26480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86D973B3-9B36-583F-2939-91825364DA39}"/>
              </a:ext>
            </a:extLst>
          </p:cNvPr>
          <p:cNvSpPr txBox="1"/>
          <p:nvPr/>
        </p:nvSpPr>
        <p:spPr>
          <a:xfrm>
            <a:off x="7671314" y="5458602"/>
            <a:ext cx="1218603" cy="369332"/>
          </a:xfrm>
          <a:prstGeom prst="rect">
            <a:avLst/>
          </a:prstGeom>
          <a:noFill/>
        </p:spPr>
        <p:txBody>
          <a:bodyPr wrap="none" rtlCol="0">
            <a:spAutoFit/>
          </a:bodyPr>
          <a:lstStyle/>
          <a:p>
            <a:r>
              <a:rPr lang="en-US" altLang="zh-CN">
                <a:latin typeface="Times New Roman" panose="02020603050405020304" pitchFamily="18" charset="0"/>
                <a:cs typeface="Times New Roman" panose="02020603050405020304" pitchFamily="18" charset="0"/>
              </a:rPr>
              <a:t>CO</a:t>
            </a:r>
            <a:r>
              <a:rPr lang="en-US" altLang="zh-CN" baseline="-25000">
                <a:latin typeface="Times New Roman" panose="02020603050405020304" pitchFamily="18" charset="0"/>
                <a:cs typeface="Times New Roman" panose="02020603050405020304" pitchFamily="18" charset="0"/>
              </a:rPr>
              <a:t>2</a:t>
            </a:r>
            <a:r>
              <a:rPr lang="zh-CN" altLang="en-US" baseline="-25000">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H</a:t>
            </a:r>
            <a:r>
              <a:rPr lang="en-US" altLang="zh-CN" baseline="-25000">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O</a:t>
            </a: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dissolve">
                                      <p:cBhvr>
                                        <p:cTn id="7" dur="10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543AB-C672-8675-1A92-438062BF9134}"/>
            </a:ext>
          </a:extLst>
        </p:cNvPr>
        <p:cNvGrpSpPr/>
        <p:nvPr/>
      </p:nvGrpSpPr>
      <p:grpSpPr>
        <a:xfrm>
          <a:off x="0" y="0"/>
          <a:ext cx="0" cy="0"/>
          <a:chOff x="0" y="0"/>
          <a:chExt cx="0" cy="0"/>
        </a:xfrm>
      </p:grpSpPr>
      <p:sp>
        <p:nvSpPr>
          <p:cNvPr id="263170" name="Text Box 2">
            <a:extLst>
              <a:ext uri="{FF2B5EF4-FFF2-40B4-BE49-F238E27FC236}">
                <a16:creationId xmlns:a16="http://schemas.microsoft.com/office/drawing/2014/main" id="{C8E7DB04-1856-E037-945D-70C089D849F6}"/>
              </a:ext>
            </a:extLst>
          </p:cNvPr>
          <p:cNvSpPr txBox="1">
            <a:spLocks noChangeArrowheads="1"/>
          </p:cNvSpPr>
          <p:nvPr/>
        </p:nvSpPr>
        <p:spPr bwMode="auto">
          <a:xfrm>
            <a:off x="3362968" y="5157192"/>
            <a:ext cx="61198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 typeface="Wingdings" panose="05000000000000000000" pitchFamily="2" charset="2"/>
              <a:buNone/>
            </a:pPr>
            <a:r>
              <a:rPr lang="zh-CN" altLang="en-US" sz="2200" b="1">
                <a:solidFill>
                  <a:schemeClr val="tx1"/>
                </a:solidFill>
                <a:latin typeface="黑体" panose="02010609060101010101" pitchFamily="49" charset="-122"/>
                <a:ea typeface="黑体" panose="02010609060101010101" pitchFamily="49" charset="-122"/>
              </a:rPr>
              <a:t>多环芳烃（萘、菲和蒽）的微生物降解途径</a:t>
            </a:r>
          </a:p>
        </p:txBody>
      </p:sp>
      <p:sp>
        <p:nvSpPr>
          <p:cNvPr id="2" name="Text Box 5">
            <a:extLst>
              <a:ext uri="{FF2B5EF4-FFF2-40B4-BE49-F238E27FC236}">
                <a16:creationId xmlns:a16="http://schemas.microsoft.com/office/drawing/2014/main" id="{849F7CE6-0ECB-A41B-FC33-2A53A8ED97F4}"/>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Text Box 40">
            <a:extLst>
              <a:ext uri="{FF2B5EF4-FFF2-40B4-BE49-F238E27FC236}">
                <a16:creationId xmlns:a16="http://schemas.microsoft.com/office/drawing/2014/main" id="{86960337-3B51-E608-12ED-F13FB959A8B7}"/>
              </a:ext>
            </a:extLst>
          </p:cNvPr>
          <p:cNvSpPr txBox="1">
            <a:spLocks noChangeArrowheads="1"/>
          </p:cNvSpPr>
          <p:nvPr/>
        </p:nvSpPr>
        <p:spPr bwMode="auto">
          <a:xfrm>
            <a:off x="1093788" y="1022695"/>
            <a:ext cx="14738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0" r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spcBef>
                <a:spcPct val="0"/>
              </a:spcBef>
              <a:buClrTx/>
              <a:buSzTx/>
            </a:pPr>
            <a:r>
              <a:rPr lang="zh-CN" altLang="en-US" sz="2200" b="1">
                <a:solidFill>
                  <a:schemeClr val="tx1"/>
                </a:solidFill>
                <a:latin typeface="黑体" panose="02010609060101010101" pitchFamily="49" charset="-122"/>
                <a:ea typeface="黑体" panose="02010609060101010101" pitchFamily="49" charset="-122"/>
                <a:sym typeface="Wingdings" panose="05000000000000000000" pitchFamily="2" charset="2"/>
              </a:rPr>
              <a:t>多环芳烃</a:t>
            </a:r>
            <a:r>
              <a:rPr lang="zh-CN" altLang="en-US" sz="2200" b="1">
                <a:solidFill>
                  <a:schemeClr val="tx1"/>
                </a:solidFill>
                <a:latin typeface="黑体" panose="02010609060101010101" pitchFamily="49" charset="-122"/>
                <a:ea typeface="黑体" panose="02010609060101010101" pitchFamily="49" charset="-122"/>
              </a:rPr>
              <a:t>：</a:t>
            </a:r>
            <a:endParaRPr lang="en-US" altLang="zh-CN" sz="2200" b="1">
              <a:solidFill>
                <a:schemeClr val="tx1"/>
              </a:solidFill>
              <a:latin typeface="黑体" panose="02010609060101010101" pitchFamily="49" charset="-122"/>
              <a:ea typeface="黑体" panose="02010609060101010101" pitchFamily="49" charset="-122"/>
            </a:endParaRPr>
          </a:p>
        </p:txBody>
      </p:sp>
      <p:sp>
        <p:nvSpPr>
          <p:cNvPr id="4" name="Rectangle 15">
            <a:extLst>
              <a:ext uri="{FF2B5EF4-FFF2-40B4-BE49-F238E27FC236}">
                <a16:creationId xmlns:a16="http://schemas.microsoft.com/office/drawing/2014/main" id="{F885BE79-4500-0411-C769-384092403984}"/>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93</a:t>
            </a:fld>
            <a:endParaRPr lang="en-US" altLang="zh-CN" sz="1800">
              <a:solidFill>
                <a:schemeClr val="tx1"/>
              </a:solidFill>
            </a:endParaRPr>
          </a:p>
        </p:txBody>
      </p:sp>
      <p:graphicFrame>
        <p:nvGraphicFramePr>
          <p:cNvPr id="5" name="对象 4">
            <a:extLst>
              <a:ext uri="{FF2B5EF4-FFF2-40B4-BE49-F238E27FC236}">
                <a16:creationId xmlns:a16="http://schemas.microsoft.com/office/drawing/2014/main" id="{F5AB31FD-3456-7A13-34AD-0D9AD4EB04D2}"/>
              </a:ext>
            </a:extLst>
          </p:cNvPr>
          <p:cNvGraphicFramePr>
            <a:graphicFrameLocks noChangeAspect="1"/>
          </p:cNvGraphicFramePr>
          <p:nvPr>
            <p:extLst>
              <p:ext uri="{D42A27DB-BD31-4B8C-83A1-F6EECF244321}">
                <p14:modId xmlns:p14="http://schemas.microsoft.com/office/powerpoint/2010/main" val="2220488327"/>
              </p:ext>
            </p:extLst>
          </p:nvPr>
        </p:nvGraphicFramePr>
        <p:xfrm>
          <a:off x="1631950" y="1700808"/>
          <a:ext cx="935657" cy="585470"/>
        </p:xfrm>
        <a:graphic>
          <a:graphicData uri="http://schemas.openxmlformats.org/presentationml/2006/ole">
            <mc:AlternateContent xmlns:mc="http://schemas.openxmlformats.org/markup-compatibility/2006">
              <mc:Choice xmlns:v="urn:schemas-microsoft-com:vml" Requires="v">
                <p:oleObj name="KingDrawXObject" r:id="rId2" imgW="1085640" imgH="679518" progId="KingDrawXObject">
                  <p:embed/>
                </p:oleObj>
              </mc:Choice>
              <mc:Fallback>
                <p:oleObj name="KingDrawXObject" r:id="rId2" imgW="1085640" imgH="679518" progId="KingDrawXObject">
                  <p:embed/>
                  <p:pic>
                    <p:nvPicPr>
                      <p:cNvPr id="0" name=""/>
                      <p:cNvPicPr/>
                      <p:nvPr/>
                    </p:nvPicPr>
                    <p:blipFill>
                      <a:blip r:embed="rId3"/>
                      <a:stretch>
                        <a:fillRect/>
                      </a:stretch>
                    </p:blipFill>
                    <p:spPr>
                      <a:xfrm>
                        <a:off x="1631950" y="1700808"/>
                        <a:ext cx="935657" cy="58547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D2ADF49E-E34F-8978-B1C0-EC3922CC9F14}"/>
              </a:ext>
            </a:extLst>
          </p:cNvPr>
          <p:cNvSpPr txBox="1"/>
          <p:nvPr/>
        </p:nvSpPr>
        <p:spPr>
          <a:xfrm>
            <a:off x="1631950" y="2286278"/>
            <a:ext cx="648072" cy="369332"/>
          </a:xfrm>
          <a:prstGeom prst="rect">
            <a:avLst/>
          </a:prstGeom>
          <a:noFill/>
        </p:spPr>
        <p:txBody>
          <a:bodyPr wrap="square">
            <a:spAutoFit/>
          </a:bodyPr>
          <a:lstStyle/>
          <a:p>
            <a:r>
              <a:rPr lang="zh-CN" altLang="en-US" sz="1800" b="1">
                <a:solidFill>
                  <a:schemeClr val="tx1"/>
                </a:solidFill>
                <a:latin typeface="黑体" panose="02010609060101010101" pitchFamily="49" charset="-122"/>
                <a:ea typeface="黑体" panose="02010609060101010101" pitchFamily="49" charset="-122"/>
              </a:rPr>
              <a:t>（萘</a:t>
            </a:r>
            <a:r>
              <a:rPr lang="en-US" altLang="zh-CN" sz="1800" b="1">
                <a:solidFill>
                  <a:schemeClr val="tx1"/>
                </a:solidFill>
                <a:latin typeface="黑体" panose="02010609060101010101" pitchFamily="49" charset="-122"/>
                <a:ea typeface="黑体" panose="02010609060101010101" pitchFamily="49" charset="-122"/>
              </a:rPr>
              <a:t>)</a:t>
            </a:r>
            <a:endParaRPr lang="zh-CN" altLang="en-US"/>
          </a:p>
        </p:txBody>
      </p:sp>
      <p:graphicFrame>
        <p:nvGraphicFramePr>
          <p:cNvPr id="9" name="对象 8">
            <a:extLst>
              <a:ext uri="{FF2B5EF4-FFF2-40B4-BE49-F238E27FC236}">
                <a16:creationId xmlns:a16="http://schemas.microsoft.com/office/drawing/2014/main" id="{EDBB5B9E-7D03-F806-ED69-11E6B426DE1E}"/>
              </a:ext>
            </a:extLst>
          </p:cNvPr>
          <p:cNvGraphicFramePr>
            <a:graphicFrameLocks noChangeAspect="1"/>
          </p:cNvGraphicFramePr>
          <p:nvPr>
            <p:extLst>
              <p:ext uri="{D42A27DB-BD31-4B8C-83A1-F6EECF244321}">
                <p14:modId xmlns:p14="http://schemas.microsoft.com/office/powerpoint/2010/main" val="1767713622"/>
              </p:ext>
            </p:extLst>
          </p:nvPr>
        </p:nvGraphicFramePr>
        <p:xfrm>
          <a:off x="1619829" y="2780928"/>
          <a:ext cx="944974" cy="782203"/>
        </p:xfrm>
        <a:graphic>
          <a:graphicData uri="http://schemas.openxmlformats.org/presentationml/2006/ole">
            <mc:AlternateContent xmlns:mc="http://schemas.openxmlformats.org/markup-compatibility/2006">
              <mc:Choice xmlns:v="urn:schemas-microsoft-com:vml" Requires="v">
                <p:oleObj name="KingDrawXObject" r:id="rId4" imgW="1327259" imgH="1098482" progId="KingDrawXObject">
                  <p:embed/>
                </p:oleObj>
              </mc:Choice>
              <mc:Fallback>
                <p:oleObj name="KingDrawXObject" r:id="rId4" imgW="1327259" imgH="1098482" progId="KingDrawXObject">
                  <p:embed/>
                  <p:pic>
                    <p:nvPicPr>
                      <p:cNvPr id="0" name=""/>
                      <p:cNvPicPr/>
                      <p:nvPr/>
                    </p:nvPicPr>
                    <p:blipFill>
                      <a:blip r:embed="rId5"/>
                      <a:stretch>
                        <a:fillRect/>
                      </a:stretch>
                    </p:blipFill>
                    <p:spPr>
                      <a:xfrm>
                        <a:off x="1619829" y="2780928"/>
                        <a:ext cx="944974" cy="782203"/>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63DF2769-CA9D-2C43-0843-7666247D91D2}"/>
              </a:ext>
            </a:extLst>
          </p:cNvPr>
          <p:cNvSpPr txBox="1"/>
          <p:nvPr/>
        </p:nvSpPr>
        <p:spPr>
          <a:xfrm>
            <a:off x="1631950" y="3545890"/>
            <a:ext cx="648072" cy="369332"/>
          </a:xfrm>
          <a:prstGeom prst="rect">
            <a:avLst/>
          </a:prstGeom>
          <a:noFill/>
        </p:spPr>
        <p:txBody>
          <a:bodyPr wrap="square">
            <a:spAutoFit/>
          </a:bodyPr>
          <a:lstStyle/>
          <a:p>
            <a:r>
              <a:rPr lang="zh-CN" altLang="en-US" sz="1800" b="1">
                <a:solidFill>
                  <a:schemeClr val="tx1"/>
                </a:solidFill>
                <a:latin typeface="黑体" panose="02010609060101010101" pitchFamily="49" charset="-122"/>
                <a:ea typeface="黑体" panose="02010609060101010101" pitchFamily="49" charset="-122"/>
              </a:rPr>
              <a:t>（</a:t>
            </a:r>
            <a:r>
              <a:rPr lang="zh-CN" altLang="en-US" b="1">
                <a:latin typeface="黑体" panose="02010609060101010101" pitchFamily="49" charset="-122"/>
                <a:ea typeface="黑体" panose="02010609060101010101" pitchFamily="49" charset="-122"/>
              </a:rPr>
              <a:t>菲</a:t>
            </a:r>
            <a:r>
              <a:rPr lang="en-US" altLang="zh-CN" sz="1800" b="1">
                <a:solidFill>
                  <a:schemeClr val="tx1"/>
                </a:solidFill>
                <a:latin typeface="黑体" panose="02010609060101010101" pitchFamily="49" charset="-122"/>
                <a:ea typeface="黑体" panose="02010609060101010101" pitchFamily="49" charset="-122"/>
              </a:rPr>
              <a:t>)</a:t>
            </a:r>
            <a:endParaRPr lang="zh-CN" altLang="en-US"/>
          </a:p>
        </p:txBody>
      </p:sp>
      <p:graphicFrame>
        <p:nvGraphicFramePr>
          <p:cNvPr id="11" name="对象 10">
            <a:extLst>
              <a:ext uri="{FF2B5EF4-FFF2-40B4-BE49-F238E27FC236}">
                <a16:creationId xmlns:a16="http://schemas.microsoft.com/office/drawing/2014/main" id="{A217196E-1185-6400-704E-2DF8073C56BD}"/>
              </a:ext>
            </a:extLst>
          </p:cNvPr>
          <p:cNvGraphicFramePr>
            <a:graphicFrameLocks noChangeAspect="1"/>
          </p:cNvGraphicFramePr>
          <p:nvPr>
            <p:extLst>
              <p:ext uri="{D42A27DB-BD31-4B8C-83A1-F6EECF244321}">
                <p14:modId xmlns:p14="http://schemas.microsoft.com/office/powerpoint/2010/main" val="1925437663"/>
              </p:ext>
            </p:extLst>
          </p:nvPr>
        </p:nvGraphicFramePr>
        <p:xfrm>
          <a:off x="1624242" y="4106237"/>
          <a:ext cx="1225820" cy="528882"/>
        </p:xfrm>
        <a:graphic>
          <a:graphicData uri="http://schemas.openxmlformats.org/presentationml/2006/ole">
            <mc:AlternateContent xmlns:mc="http://schemas.openxmlformats.org/markup-compatibility/2006">
              <mc:Choice xmlns:v="urn:schemas-microsoft-com:vml" Requires="v">
                <p:oleObj name="KingDrawXObject" r:id="rId6" imgW="1575002" imgH="679518" progId="KingDrawXObject">
                  <p:embed/>
                </p:oleObj>
              </mc:Choice>
              <mc:Fallback>
                <p:oleObj name="KingDrawXObject" r:id="rId6" imgW="1575002" imgH="679518" progId="KingDrawXObject">
                  <p:embed/>
                  <p:pic>
                    <p:nvPicPr>
                      <p:cNvPr id="0" name=""/>
                      <p:cNvPicPr/>
                      <p:nvPr/>
                    </p:nvPicPr>
                    <p:blipFill>
                      <a:blip r:embed="rId7"/>
                      <a:stretch>
                        <a:fillRect/>
                      </a:stretch>
                    </p:blipFill>
                    <p:spPr>
                      <a:xfrm>
                        <a:off x="1624242" y="4106237"/>
                        <a:ext cx="1225820" cy="528882"/>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953394EA-ABF6-C95A-C602-9791EE425184}"/>
              </a:ext>
            </a:extLst>
          </p:cNvPr>
          <p:cNvSpPr txBox="1"/>
          <p:nvPr/>
        </p:nvSpPr>
        <p:spPr>
          <a:xfrm>
            <a:off x="1638203" y="4599361"/>
            <a:ext cx="648072" cy="369332"/>
          </a:xfrm>
          <a:prstGeom prst="rect">
            <a:avLst/>
          </a:prstGeom>
          <a:noFill/>
        </p:spPr>
        <p:txBody>
          <a:bodyPr wrap="square">
            <a:spAutoFit/>
          </a:bodyPr>
          <a:lstStyle/>
          <a:p>
            <a:r>
              <a:rPr lang="zh-CN" altLang="en-US" sz="1800" b="1">
                <a:solidFill>
                  <a:schemeClr val="tx1"/>
                </a:solidFill>
                <a:latin typeface="黑体" panose="02010609060101010101" pitchFamily="49" charset="-122"/>
                <a:ea typeface="黑体" panose="02010609060101010101" pitchFamily="49" charset="-122"/>
              </a:rPr>
              <a:t>（</a:t>
            </a:r>
            <a:r>
              <a:rPr lang="zh-CN" altLang="en-US" b="1">
                <a:latin typeface="黑体" panose="02010609060101010101" pitchFamily="49" charset="-122"/>
                <a:ea typeface="黑体" panose="02010609060101010101" pitchFamily="49" charset="-122"/>
              </a:rPr>
              <a:t>蒽</a:t>
            </a:r>
            <a:r>
              <a:rPr lang="en-US" altLang="zh-CN" sz="1800" b="1">
                <a:solidFill>
                  <a:schemeClr val="tx1"/>
                </a:solidFill>
                <a:latin typeface="黑体" panose="02010609060101010101" pitchFamily="49" charset="-122"/>
                <a:ea typeface="黑体" panose="02010609060101010101" pitchFamily="49" charset="-122"/>
              </a:rPr>
              <a:t>)</a:t>
            </a:r>
            <a:endParaRPr lang="zh-CN" altLang="en-US"/>
          </a:p>
        </p:txBody>
      </p:sp>
      <p:cxnSp>
        <p:nvCxnSpPr>
          <p:cNvPr id="14" name="直接连接符 13">
            <a:extLst>
              <a:ext uri="{FF2B5EF4-FFF2-40B4-BE49-F238E27FC236}">
                <a16:creationId xmlns:a16="http://schemas.microsoft.com/office/drawing/2014/main" id="{6DD13B5E-B15C-14B1-55F0-D4EF1724C484}"/>
              </a:ext>
            </a:extLst>
          </p:cNvPr>
          <p:cNvCxnSpPr>
            <a:cxnSpLocks/>
          </p:cNvCxnSpPr>
          <p:nvPr/>
        </p:nvCxnSpPr>
        <p:spPr>
          <a:xfrm>
            <a:off x="2564803" y="1993543"/>
            <a:ext cx="3531197"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15" name="对象 14">
            <a:extLst>
              <a:ext uri="{FF2B5EF4-FFF2-40B4-BE49-F238E27FC236}">
                <a16:creationId xmlns:a16="http://schemas.microsoft.com/office/drawing/2014/main" id="{35499FD6-CC64-B9CB-8C7E-630469E27108}"/>
              </a:ext>
            </a:extLst>
          </p:cNvPr>
          <p:cNvGraphicFramePr>
            <a:graphicFrameLocks noChangeAspect="1"/>
          </p:cNvGraphicFramePr>
          <p:nvPr>
            <p:extLst>
              <p:ext uri="{D42A27DB-BD31-4B8C-83A1-F6EECF244321}">
                <p14:modId xmlns:p14="http://schemas.microsoft.com/office/powerpoint/2010/main" val="3993873481"/>
              </p:ext>
            </p:extLst>
          </p:nvPr>
        </p:nvGraphicFramePr>
        <p:xfrm>
          <a:off x="3431704" y="2723118"/>
          <a:ext cx="1275394" cy="735804"/>
        </p:xfrm>
        <a:graphic>
          <a:graphicData uri="http://schemas.openxmlformats.org/presentationml/2006/ole">
            <mc:AlternateContent xmlns:mc="http://schemas.openxmlformats.org/markup-compatibility/2006">
              <mc:Choice xmlns:v="urn:schemas-microsoft-com:vml" Requires="v">
                <p:oleObj name="KingDrawXObject" r:id="rId8" imgW="1650832" imgH="952365" progId="KingDrawXObject">
                  <p:embed/>
                </p:oleObj>
              </mc:Choice>
              <mc:Fallback>
                <p:oleObj name="KingDrawXObject" r:id="rId8" imgW="1650832" imgH="952365" progId="KingDrawXObject">
                  <p:embed/>
                  <p:pic>
                    <p:nvPicPr>
                      <p:cNvPr id="0" name=""/>
                      <p:cNvPicPr/>
                      <p:nvPr/>
                    </p:nvPicPr>
                    <p:blipFill>
                      <a:blip r:embed="rId9"/>
                      <a:stretch>
                        <a:fillRect/>
                      </a:stretch>
                    </p:blipFill>
                    <p:spPr>
                      <a:xfrm>
                        <a:off x="3431704" y="2723118"/>
                        <a:ext cx="1275394" cy="735804"/>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6B9F5202-0270-F068-927B-D1BC7E13F8CD}"/>
              </a:ext>
            </a:extLst>
          </p:cNvPr>
          <p:cNvGraphicFramePr>
            <a:graphicFrameLocks noChangeAspect="1"/>
          </p:cNvGraphicFramePr>
          <p:nvPr>
            <p:extLst>
              <p:ext uri="{D42A27DB-BD31-4B8C-83A1-F6EECF244321}">
                <p14:modId xmlns:p14="http://schemas.microsoft.com/office/powerpoint/2010/main" val="2947310666"/>
              </p:ext>
            </p:extLst>
          </p:nvPr>
        </p:nvGraphicFramePr>
        <p:xfrm>
          <a:off x="5573999" y="2735049"/>
          <a:ext cx="1123327" cy="735804"/>
        </p:xfrm>
        <a:graphic>
          <a:graphicData uri="http://schemas.openxmlformats.org/presentationml/2006/ole">
            <mc:AlternateContent xmlns:mc="http://schemas.openxmlformats.org/markup-compatibility/2006">
              <mc:Choice xmlns:v="urn:schemas-microsoft-com:vml" Requires="v">
                <p:oleObj name="KingDrawXObject" r:id="rId10" imgW="1453957" imgH="952365" progId="KingDrawXObject">
                  <p:embed/>
                </p:oleObj>
              </mc:Choice>
              <mc:Fallback>
                <p:oleObj name="KingDrawXObject" r:id="rId10" imgW="1453957" imgH="952365" progId="KingDrawXObject">
                  <p:embed/>
                  <p:pic>
                    <p:nvPicPr>
                      <p:cNvPr id="0" name=""/>
                      <p:cNvPicPr/>
                      <p:nvPr/>
                    </p:nvPicPr>
                    <p:blipFill>
                      <a:blip r:embed="rId11"/>
                      <a:stretch>
                        <a:fillRect/>
                      </a:stretch>
                    </p:blipFill>
                    <p:spPr>
                      <a:xfrm>
                        <a:off x="5573999" y="2735049"/>
                        <a:ext cx="1123327" cy="735804"/>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3D57849D-9A96-D46F-0D7B-8BA51814769B}"/>
              </a:ext>
            </a:extLst>
          </p:cNvPr>
          <p:cNvGraphicFramePr>
            <a:graphicFrameLocks noChangeAspect="1"/>
          </p:cNvGraphicFramePr>
          <p:nvPr>
            <p:extLst>
              <p:ext uri="{D42A27DB-BD31-4B8C-83A1-F6EECF244321}">
                <p14:modId xmlns:p14="http://schemas.microsoft.com/office/powerpoint/2010/main" val="3763060894"/>
              </p:ext>
            </p:extLst>
          </p:nvPr>
        </p:nvGraphicFramePr>
        <p:xfrm>
          <a:off x="7608168" y="2655610"/>
          <a:ext cx="797847" cy="782203"/>
        </p:xfrm>
        <a:graphic>
          <a:graphicData uri="http://schemas.openxmlformats.org/presentationml/2006/ole">
            <mc:AlternateContent xmlns:mc="http://schemas.openxmlformats.org/markup-compatibility/2006">
              <mc:Choice xmlns:v="urn:schemas-microsoft-com:vml" Requires="v">
                <p:oleObj name="KingDrawXObject" r:id="rId12" imgW="971659" imgH="952365" progId="KingDrawXObject">
                  <p:embed/>
                </p:oleObj>
              </mc:Choice>
              <mc:Fallback>
                <p:oleObj name="KingDrawXObject" r:id="rId12" imgW="971659" imgH="952365" progId="KingDrawXObject">
                  <p:embed/>
                  <p:pic>
                    <p:nvPicPr>
                      <p:cNvPr id="0" name=""/>
                      <p:cNvPicPr/>
                      <p:nvPr/>
                    </p:nvPicPr>
                    <p:blipFill>
                      <a:blip r:embed="rId13"/>
                      <a:stretch>
                        <a:fillRect/>
                      </a:stretch>
                    </p:blipFill>
                    <p:spPr>
                      <a:xfrm>
                        <a:off x="7608168" y="2655610"/>
                        <a:ext cx="797847" cy="78220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447EEACB-5A15-659A-07EE-D8C0AF84AA42}"/>
              </a:ext>
            </a:extLst>
          </p:cNvPr>
          <p:cNvGraphicFramePr>
            <a:graphicFrameLocks noChangeAspect="1"/>
          </p:cNvGraphicFramePr>
          <p:nvPr>
            <p:extLst>
              <p:ext uri="{D42A27DB-BD31-4B8C-83A1-F6EECF244321}">
                <p14:modId xmlns:p14="http://schemas.microsoft.com/office/powerpoint/2010/main" val="1545821192"/>
              </p:ext>
            </p:extLst>
          </p:nvPr>
        </p:nvGraphicFramePr>
        <p:xfrm>
          <a:off x="9322740" y="2646797"/>
          <a:ext cx="797847" cy="782203"/>
        </p:xfrm>
        <a:graphic>
          <a:graphicData uri="http://schemas.openxmlformats.org/presentationml/2006/ole">
            <mc:AlternateContent xmlns:mc="http://schemas.openxmlformats.org/markup-compatibility/2006">
              <mc:Choice xmlns:v="urn:schemas-microsoft-com:vml" Requires="v">
                <p:oleObj name="KingDrawXObject" r:id="rId14" imgW="971659" imgH="952365" progId="KingDrawXObject">
                  <p:embed/>
                </p:oleObj>
              </mc:Choice>
              <mc:Fallback>
                <p:oleObj name="KingDrawXObject" r:id="rId14" imgW="971659" imgH="952365" progId="KingDrawXObject">
                  <p:embed/>
                  <p:pic>
                    <p:nvPicPr>
                      <p:cNvPr id="0" name=""/>
                      <p:cNvPicPr/>
                      <p:nvPr/>
                    </p:nvPicPr>
                    <p:blipFill>
                      <a:blip r:embed="rId15"/>
                      <a:stretch>
                        <a:fillRect/>
                      </a:stretch>
                    </p:blipFill>
                    <p:spPr>
                      <a:xfrm>
                        <a:off x="9322740" y="2646797"/>
                        <a:ext cx="797847" cy="782203"/>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0BC3E2E5-2EAF-CE35-B794-AA6598CE9B27}"/>
              </a:ext>
            </a:extLst>
          </p:cNvPr>
          <p:cNvGraphicFramePr>
            <a:graphicFrameLocks noChangeAspect="1"/>
          </p:cNvGraphicFramePr>
          <p:nvPr>
            <p:extLst>
              <p:ext uri="{D42A27DB-BD31-4B8C-83A1-F6EECF244321}">
                <p14:modId xmlns:p14="http://schemas.microsoft.com/office/powerpoint/2010/main" val="2644589096"/>
              </p:ext>
            </p:extLst>
          </p:nvPr>
        </p:nvGraphicFramePr>
        <p:xfrm>
          <a:off x="3654264" y="4083588"/>
          <a:ext cx="1275394" cy="541536"/>
        </p:xfrm>
        <a:graphic>
          <a:graphicData uri="http://schemas.openxmlformats.org/presentationml/2006/ole">
            <mc:AlternateContent xmlns:mc="http://schemas.openxmlformats.org/markup-compatibility/2006">
              <mc:Choice xmlns:v="urn:schemas-microsoft-com:vml" Requires="v">
                <p:oleObj name="KingDrawXObject" r:id="rId16" imgW="1600435" imgH="679518" progId="KingDrawXObject">
                  <p:embed/>
                </p:oleObj>
              </mc:Choice>
              <mc:Fallback>
                <p:oleObj name="KingDrawXObject" r:id="rId16" imgW="1600435" imgH="679518" progId="KingDrawXObject">
                  <p:embed/>
                  <p:pic>
                    <p:nvPicPr>
                      <p:cNvPr id="0" name=""/>
                      <p:cNvPicPr/>
                      <p:nvPr/>
                    </p:nvPicPr>
                    <p:blipFill>
                      <a:blip r:embed="rId17"/>
                      <a:stretch>
                        <a:fillRect/>
                      </a:stretch>
                    </p:blipFill>
                    <p:spPr>
                      <a:xfrm>
                        <a:off x="3654264" y="4083588"/>
                        <a:ext cx="1275394" cy="541536"/>
                      </a:xfrm>
                      <a:prstGeom prst="rect">
                        <a:avLst/>
                      </a:prstGeom>
                    </p:spPr>
                  </p:pic>
                </p:oleObj>
              </mc:Fallback>
            </mc:AlternateContent>
          </a:graphicData>
        </a:graphic>
      </p:graphicFrame>
      <p:cxnSp>
        <p:nvCxnSpPr>
          <p:cNvPr id="22" name="直接箭头连接符 21">
            <a:extLst>
              <a:ext uri="{FF2B5EF4-FFF2-40B4-BE49-F238E27FC236}">
                <a16:creationId xmlns:a16="http://schemas.microsoft.com/office/drawing/2014/main" id="{74CBD4A6-9693-5CAD-D3EA-F548E657D8E9}"/>
              </a:ext>
            </a:extLst>
          </p:cNvPr>
          <p:cNvCxnSpPr/>
          <p:nvPr/>
        </p:nvCxnSpPr>
        <p:spPr>
          <a:xfrm>
            <a:off x="6096000" y="1988840"/>
            <a:ext cx="0" cy="5040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0C66FBA0-8070-E188-D525-5DD241C5BAA1}"/>
              </a:ext>
            </a:extLst>
          </p:cNvPr>
          <p:cNvCxnSpPr>
            <a:cxnSpLocks/>
          </p:cNvCxnSpPr>
          <p:nvPr/>
        </p:nvCxnSpPr>
        <p:spPr>
          <a:xfrm>
            <a:off x="2639616" y="3212976"/>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C083ED83-E427-4903-2735-A7D122237E50}"/>
              </a:ext>
            </a:extLst>
          </p:cNvPr>
          <p:cNvCxnSpPr>
            <a:cxnSpLocks/>
          </p:cNvCxnSpPr>
          <p:nvPr/>
        </p:nvCxnSpPr>
        <p:spPr>
          <a:xfrm>
            <a:off x="4727848" y="3212976"/>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3BE021C4-8CD2-3783-0E5C-9A78B55D7FA4}"/>
              </a:ext>
            </a:extLst>
          </p:cNvPr>
          <p:cNvCxnSpPr>
            <a:cxnSpLocks/>
          </p:cNvCxnSpPr>
          <p:nvPr/>
        </p:nvCxnSpPr>
        <p:spPr>
          <a:xfrm>
            <a:off x="6816080" y="3185998"/>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a:extLst>
              <a:ext uri="{FF2B5EF4-FFF2-40B4-BE49-F238E27FC236}">
                <a16:creationId xmlns:a16="http://schemas.microsoft.com/office/drawing/2014/main" id="{F25CA5E1-C9AD-2E56-F4E4-EE81D33ADCFB}"/>
              </a:ext>
            </a:extLst>
          </p:cNvPr>
          <p:cNvCxnSpPr>
            <a:cxnSpLocks/>
          </p:cNvCxnSpPr>
          <p:nvPr/>
        </p:nvCxnSpPr>
        <p:spPr>
          <a:xfrm>
            <a:off x="8465225" y="3185998"/>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C0B42443-B1D6-8E93-970B-96884436C586}"/>
              </a:ext>
            </a:extLst>
          </p:cNvPr>
          <p:cNvSpPr txBox="1"/>
          <p:nvPr/>
        </p:nvSpPr>
        <p:spPr>
          <a:xfrm>
            <a:off x="7202491" y="3458726"/>
            <a:ext cx="1152128" cy="369332"/>
          </a:xfrm>
          <a:prstGeom prst="rect">
            <a:avLst/>
          </a:prstGeom>
          <a:noFill/>
        </p:spPr>
        <p:txBody>
          <a:bodyPr wrap="square">
            <a:spAutoFit/>
          </a:bodyPr>
          <a:lstStyle/>
          <a:p>
            <a:r>
              <a:rPr lang="zh-CN" altLang="en-US" b="1">
                <a:latin typeface="黑体" panose="02010609060101010101" pitchFamily="49" charset="-122"/>
                <a:ea typeface="黑体" panose="02010609060101010101" pitchFamily="49" charset="-122"/>
              </a:rPr>
              <a:t>（水杨酸</a:t>
            </a:r>
            <a:r>
              <a:rPr lang="en-US" altLang="zh-CN" sz="1800" b="1">
                <a:solidFill>
                  <a:schemeClr val="tx1"/>
                </a:solidFill>
                <a:latin typeface="黑体" panose="02010609060101010101" pitchFamily="49" charset="-122"/>
                <a:ea typeface="黑体" panose="02010609060101010101" pitchFamily="49" charset="-122"/>
              </a:rPr>
              <a:t>)</a:t>
            </a:r>
            <a:endParaRPr lang="zh-CN" altLang="en-US"/>
          </a:p>
        </p:txBody>
      </p:sp>
      <p:sp>
        <p:nvSpPr>
          <p:cNvPr id="30" name="文本框 29">
            <a:extLst>
              <a:ext uri="{FF2B5EF4-FFF2-40B4-BE49-F238E27FC236}">
                <a16:creationId xmlns:a16="http://schemas.microsoft.com/office/drawing/2014/main" id="{A4CC296C-EF17-D5FC-B100-8392F21EADB0}"/>
              </a:ext>
            </a:extLst>
          </p:cNvPr>
          <p:cNvSpPr txBox="1"/>
          <p:nvPr/>
        </p:nvSpPr>
        <p:spPr>
          <a:xfrm>
            <a:off x="8908021" y="3458726"/>
            <a:ext cx="1152128" cy="369332"/>
          </a:xfrm>
          <a:prstGeom prst="rect">
            <a:avLst/>
          </a:prstGeom>
          <a:noFill/>
        </p:spPr>
        <p:txBody>
          <a:bodyPr wrap="square">
            <a:spAutoFit/>
          </a:bodyPr>
          <a:lstStyle/>
          <a:p>
            <a:r>
              <a:rPr lang="zh-CN" altLang="en-US" b="1">
                <a:latin typeface="黑体" panose="02010609060101010101" pitchFamily="49" charset="-122"/>
                <a:ea typeface="黑体" panose="02010609060101010101" pitchFamily="49" charset="-122"/>
              </a:rPr>
              <a:t>（儿茶酚</a:t>
            </a:r>
            <a:r>
              <a:rPr lang="en-US" altLang="zh-CN" sz="1800" b="1">
                <a:solidFill>
                  <a:schemeClr val="tx1"/>
                </a:solidFill>
                <a:latin typeface="黑体" panose="02010609060101010101" pitchFamily="49" charset="-122"/>
                <a:ea typeface="黑体" panose="02010609060101010101" pitchFamily="49" charset="-122"/>
              </a:rPr>
              <a:t>)</a:t>
            </a:r>
            <a:endParaRPr lang="zh-CN" altLang="en-US"/>
          </a:p>
        </p:txBody>
      </p:sp>
      <p:cxnSp>
        <p:nvCxnSpPr>
          <p:cNvPr id="31" name="直接箭头连接符 30">
            <a:extLst>
              <a:ext uri="{FF2B5EF4-FFF2-40B4-BE49-F238E27FC236}">
                <a16:creationId xmlns:a16="http://schemas.microsoft.com/office/drawing/2014/main" id="{344B25B6-EEAA-D039-D988-14AC2548455A}"/>
              </a:ext>
            </a:extLst>
          </p:cNvPr>
          <p:cNvCxnSpPr>
            <a:cxnSpLocks/>
          </p:cNvCxnSpPr>
          <p:nvPr/>
        </p:nvCxnSpPr>
        <p:spPr>
          <a:xfrm>
            <a:off x="2927145" y="4354356"/>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0BAE152B-89F9-F73F-DEFD-DAE3040BE6FA}"/>
              </a:ext>
            </a:extLst>
          </p:cNvPr>
          <p:cNvCxnSpPr>
            <a:cxnSpLocks/>
          </p:cNvCxnSpPr>
          <p:nvPr/>
        </p:nvCxnSpPr>
        <p:spPr>
          <a:xfrm>
            <a:off x="5091407" y="4387674"/>
            <a:ext cx="280479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46E97875-D007-8609-555E-740BA74160A0}"/>
              </a:ext>
            </a:extLst>
          </p:cNvPr>
          <p:cNvCxnSpPr>
            <a:cxnSpLocks/>
          </p:cNvCxnSpPr>
          <p:nvPr/>
        </p:nvCxnSpPr>
        <p:spPr>
          <a:xfrm flipV="1">
            <a:off x="7896200" y="3828058"/>
            <a:ext cx="0" cy="5596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77275E76-72B7-25BF-D5DA-F4F4D779865B}"/>
              </a:ext>
            </a:extLst>
          </p:cNvPr>
          <p:cNvCxnSpPr>
            <a:cxnSpLocks/>
          </p:cNvCxnSpPr>
          <p:nvPr/>
        </p:nvCxnSpPr>
        <p:spPr>
          <a:xfrm>
            <a:off x="10272464" y="3184060"/>
            <a:ext cx="727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0EB0094A-1E6D-CA15-4116-1FFD35A05AED}"/>
              </a:ext>
            </a:extLst>
          </p:cNvPr>
          <p:cNvSpPr txBox="1"/>
          <p:nvPr/>
        </p:nvSpPr>
        <p:spPr>
          <a:xfrm>
            <a:off x="10221597" y="2814728"/>
            <a:ext cx="876708" cy="369332"/>
          </a:xfrm>
          <a:prstGeom prst="rect">
            <a:avLst/>
          </a:prstGeom>
          <a:noFill/>
        </p:spPr>
        <p:txBody>
          <a:bodyPr wrap="square">
            <a:spAutoFit/>
          </a:bodyPr>
          <a:lstStyle/>
          <a:p>
            <a:r>
              <a:rPr lang="zh-CN" altLang="en-US" b="1">
                <a:latin typeface="黑体" panose="02010609060101010101" pitchFamily="49" charset="-122"/>
                <a:ea typeface="黑体" panose="02010609060101010101" pitchFamily="49" charset="-122"/>
              </a:rPr>
              <a:t>降解同</a:t>
            </a:r>
            <a:endParaRPr lang="zh-CN" altLang="en-US"/>
          </a:p>
        </p:txBody>
      </p:sp>
      <p:sp>
        <p:nvSpPr>
          <p:cNvPr id="41" name="文本框 40">
            <a:extLst>
              <a:ext uri="{FF2B5EF4-FFF2-40B4-BE49-F238E27FC236}">
                <a16:creationId xmlns:a16="http://schemas.microsoft.com/office/drawing/2014/main" id="{7905A380-3DEE-A7AB-069F-C5AD198CD386}"/>
              </a:ext>
            </a:extLst>
          </p:cNvPr>
          <p:cNvSpPr txBox="1"/>
          <p:nvPr/>
        </p:nvSpPr>
        <p:spPr>
          <a:xfrm>
            <a:off x="10211348" y="3212976"/>
            <a:ext cx="876708" cy="369332"/>
          </a:xfrm>
          <a:prstGeom prst="rect">
            <a:avLst/>
          </a:prstGeom>
          <a:noFill/>
        </p:spPr>
        <p:txBody>
          <a:bodyPr wrap="square">
            <a:spAutoFit/>
          </a:bodyPr>
          <a:lstStyle/>
          <a:p>
            <a:r>
              <a:rPr lang="zh-CN" altLang="en-US" b="1">
                <a:latin typeface="黑体" panose="02010609060101010101" pitchFamily="49" charset="-122"/>
                <a:ea typeface="黑体" panose="02010609060101010101" pitchFamily="49" charset="-122"/>
              </a:rPr>
              <a:t>上例苯</a:t>
            </a:r>
            <a:endParaRPr lang="zh-CN" altLang="en-US"/>
          </a:p>
        </p:txBody>
      </p:sp>
    </p:spTree>
    <p:extLst>
      <p:ext uri="{BB962C8B-B14F-4D97-AF65-F5344CB8AC3E}">
        <p14:creationId xmlns:p14="http://schemas.microsoft.com/office/powerpoint/2010/main" val="327520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dissolve">
                                      <p:cBhvr>
                                        <p:cTn id="7" dur="10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4"/>
          <p:cNvSpPr txBox="1">
            <a:spLocks noChangeArrowheads="1"/>
          </p:cNvSpPr>
          <p:nvPr/>
        </p:nvSpPr>
        <p:spPr bwMode="auto">
          <a:xfrm>
            <a:off x="3215680" y="2132856"/>
            <a:ext cx="5976664" cy="218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0"/>
              </a:spcBef>
              <a:buClrTx/>
              <a:buSzTx/>
              <a:buFont typeface="Wingdings" panose="05000000000000000000" pitchFamily="2" charset="2"/>
              <a:buNone/>
            </a:pPr>
            <a:r>
              <a:rPr lang="zh-CN" altLang="en-US" sz="2200">
                <a:solidFill>
                  <a:schemeClr val="tx1"/>
                </a:solidFill>
                <a:latin typeface="黑体" panose="02010609060101010101" pitchFamily="49" charset="-122"/>
                <a:ea typeface="黑体" panose="02010609060101010101" pitchFamily="49" charset="-122"/>
              </a:rPr>
              <a:t>烃类降解的难易顺序（从易到难）</a:t>
            </a:r>
          </a:p>
          <a:p>
            <a:pPr marL="342900" indent="-342900" eaLnBrk="1" hangingPunct="1">
              <a:lnSpc>
                <a:spcPct val="130000"/>
              </a:lnSpc>
              <a:spcBef>
                <a:spcPct val="0"/>
              </a:spcBef>
              <a:buClr>
                <a:schemeClr val="tx1"/>
              </a:buClr>
              <a:buSzTx/>
            </a:pPr>
            <a:r>
              <a:rPr lang="zh-CN" altLang="en-US" sz="2200">
                <a:solidFill>
                  <a:schemeClr val="tx1"/>
                </a:solidFill>
                <a:latin typeface="黑体" panose="02010609060101010101" pitchFamily="49" charset="-122"/>
                <a:ea typeface="黑体" panose="02010609060101010101" pitchFamily="49" charset="-122"/>
              </a:rPr>
              <a:t>烯烃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烷烃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芳烃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多环芳烃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脂环烃</a:t>
            </a:r>
          </a:p>
          <a:p>
            <a:pPr marL="342900" indent="-342900" eaLnBrk="1" hangingPunct="1">
              <a:lnSpc>
                <a:spcPct val="130000"/>
              </a:lnSpc>
              <a:spcBef>
                <a:spcPct val="0"/>
              </a:spcBef>
              <a:buClr>
                <a:schemeClr val="tx1"/>
              </a:buClr>
              <a:buSzTx/>
            </a:pPr>
            <a:r>
              <a:rPr lang="zh-CN" altLang="en-US" sz="2200">
                <a:solidFill>
                  <a:schemeClr val="tx1"/>
                </a:solidFill>
                <a:latin typeface="黑体" panose="02010609060101010101" pitchFamily="49" charset="-122"/>
                <a:ea typeface="黑体" panose="02010609060101010101" pitchFamily="49" charset="-122"/>
              </a:rPr>
              <a:t>正构烷烃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异构烷烃 </a:t>
            </a:r>
            <a:endParaRPr lang="en-US" altLang="zh-CN" sz="2200">
              <a:solidFill>
                <a:schemeClr val="tx1"/>
              </a:solidFill>
              <a:latin typeface="黑体" panose="02010609060101010101" pitchFamily="49" charset="-122"/>
              <a:ea typeface="黑体" panose="02010609060101010101" pitchFamily="49" charset="-122"/>
            </a:endParaRPr>
          </a:p>
          <a:p>
            <a:pPr marL="342900" indent="-342900" eaLnBrk="1" hangingPunct="1">
              <a:lnSpc>
                <a:spcPct val="130000"/>
              </a:lnSpc>
              <a:spcBef>
                <a:spcPct val="0"/>
              </a:spcBef>
              <a:buClr>
                <a:schemeClr val="tx1"/>
              </a:buClr>
              <a:buSzTx/>
            </a:pPr>
            <a:r>
              <a:rPr lang="zh-CN" altLang="en-US" sz="2200">
                <a:solidFill>
                  <a:schemeClr val="tx1"/>
                </a:solidFill>
                <a:latin typeface="黑体" panose="02010609060101010101" pitchFamily="49" charset="-122"/>
                <a:ea typeface="黑体" panose="02010609060101010101" pitchFamily="49" charset="-122"/>
              </a:rPr>
              <a:t>直链烷烃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支链烷烃</a:t>
            </a:r>
          </a:p>
          <a:p>
            <a:pPr marL="342900" indent="-342900" eaLnBrk="1" hangingPunct="1">
              <a:lnSpc>
                <a:spcPct val="130000"/>
              </a:lnSpc>
              <a:spcBef>
                <a:spcPct val="0"/>
              </a:spcBef>
              <a:buClr>
                <a:schemeClr val="tx1"/>
              </a:buClr>
              <a:buSzTx/>
            </a:pPr>
            <a:r>
              <a:rPr lang="zh-CN" altLang="en-US" sz="2200">
                <a:solidFill>
                  <a:schemeClr val="tx1"/>
                </a:solidFill>
                <a:latin typeface="黑体" panose="02010609060101010101" pitchFamily="49" charset="-122"/>
                <a:ea typeface="黑体" panose="02010609060101010101" pitchFamily="49" charset="-122"/>
              </a:rPr>
              <a:t>烷基苯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多环化合物 </a:t>
            </a:r>
            <a:r>
              <a:rPr lang="en-US" altLang="zh-CN" sz="2200">
                <a:solidFill>
                  <a:schemeClr val="tx1"/>
                </a:solidFill>
                <a:latin typeface="黑体" panose="02010609060101010101" pitchFamily="49" charset="-122"/>
                <a:ea typeface="黑体" panose="02010609060101010101" pitchFamily="49" charset="-122"/>
              </a:rPr>
              <a:t>&gt; </a:t>
            </a:r>
            <a:r>
              <a:rPr lang="zh-CN" altLang="en-US" sz="2200">
                <a:solidFill>
                  <a:schemeClr val="tx1"/>
                </a:solidFill>
                <a:latin typeface="黑体" panose="02010609060101010101" pitchFamily="49" charset="-122"/>
                <a:ea typeface="黑体" panose="02010609060101010101" pitchFamily="49" charset="-122"/>
              </a:rPr>
              <a:t>苯</a:t>
            </a:r>
          </a:p>
        </p:txBody>
      </p:sp>
      <p:sp>
        <p:nvSpPr>
          <p:cNvPr id="121860" name="Text Box 5"/>
          <p:cNvSpPr txBox="1">
            <a:spLocks noChangeArrowheads="1"/>
          </p:cNvSpPr>
          <p:nvPr/>
        </p:nvSpPr>
        <p:spPr bwMode="auto">
          <a:xfrm>
            <a:off x="5447928" y="1044644"/>
            <a:ext cx="1296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800" b="1">
                <a:solidFill>
                  <a:schemeClr val="tx1"/>
                </a:solidFill>
                <a:latin typeface="黑体" panose="02010609060101010101" pitchFamily="49" charset="-122"/>
                <a:ea typeface="黑体" panose="02010609060101010101" pitchFamily="49" charset="-122"/>
              </a:rPr>
              <a:t>小  结</a:t>
            </a:r>
          </a:p>
        </p:txBody>
      </p:sp>
      <p:sp>
        <p:nvSpPr>
          <p:cNvPr id="2" name="Text Box 5">
            <a:extLst>
              <a:ext uri="{FF2B5EF4-FFF2-40B4-BE49-F238E27FC236}">
                <a16:creationId xmlns:a16="http://schemas.microsoft.com/office/drawing/2014/main" id="{D6A59796-368D-D13E-1F54-46A83F551B66}"/>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581A8612-8AB7-5185-5A3E-FCFB5368F95F}"/>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94</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rrowheads="1"/>
          </p:cNvSpPr>
          <p:nvPr>
            <p:ph type="ctrTitle"/>
          </p:nvPr>
        </p:nvSpPr>
        <p:spPr>
          <a:xfrm>
            <a:off x="1127448" y="1484784"/>
            <a:ext cx="5760640" cy="445567"/>
          </a:xfrm>
        </p:spPr>
        <p:txBody>
          <a:bodyPr>
            <a:normAutofit/>
          </a:bodyPr>
          <a:lstStyle/>
          <a:p>
            <a:pPr marL="342900" indent="-342900" algn="l">
              <a:buClr>
                <a:schemeClr val="tx1"/>
              </a:buClr>
              <a:buFont typeface="Wingdings" panose="05000000000000000000" pitchFamily="2" charset="2"/>
              <a:buChar char="n"/>
            </a:pPr>
            <a:r>
              <a:rPr lang="zh-CN" altLang="en-US" sz="2200">
                <a:solidFill>
                  <a:srgbClr val="0033CC"/>
                </a:solidFill>
                <a:latin typeface="Times New Roman" panose="02020603050405020304" pitchFamily="18" charset="0"/>
                <a:ea typeface="黑体" panose="02010609060101010101" pitchFamily="49" charset="-122"/>
                <a:cs typeface="Times New Roman" panose="02020603050405020304" pitchFamily="18" charset="0"/>
              </a:rPr>
              <a:t>除草剂：</a:t>
            </a:r>
            <a:r>
              <a:rPr lang="zh-CN" altLang="en-US" sz="2200">
                <a:latin typeface="Times New Roman" panose="02020603050405020304" pitchFamily="18" charset="0"/>
                <a:ea typeface="黑体" panose="02010609060101010101" pitchFamily="49" charset="-122"/>
                <a:cs typeface="Times New Roman" panose="02020603050405020304" pitchFamily="18" charset="0"/>
              </a:rPr>
              <a:t>苯氧乙酸类，以 </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latin typeface="Times New Roman" panose="02020603050405020304" pitchFamily="18" charset="0"/>
                <a:ea typeface="黑体" panose="02010609060101010101" pitchFamily="49" charset="-122"/>
                <a:cs typeface="Times New Roman" panose="02020603050405020304" pitchFamily="18" charset="0"/>
              </a:rPr>
              <a:t>4-D </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乙酯为例 </a:t>
            </a:r>
          </a:p>
        </p:txBody>
      </p:sp>
      <p:sp>
        <p:nvSpPr>
          <p:cNvPr id="2" name="Text Box 5">
            <a:extLst>
              <a:ext uri="{FF2B5EF4-FFF2-40B4-BE49-F238E27FC236}">
                <a16:creationId xmlns:a16="http://schemas.microsoft.com/office/drawing/2014/main" id="{26D21A21-01DA-3E3B-7781-4FAAC1A0DE4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90365DDB-252A-9B19-28DB-138136A13F6D}"/>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95</a:t>
            </a:fld>
            <a:endParaRPr lang="en-US" altLang="zh-CN" sz="1800">
              <a:solidFill>
                <a:schemeClr val="tx1"/>
              </a:solidFill>
            </a:endParaRPr>
          </a:p>
        </p:txBody>
      </p:sp>
      <p:sp>
        <p:nvSpPr>
          <p:cNvPr id="4" name="Text Box 46">
            <a:extLst>
              <a:ext uri="{FF2B5EF4-FFF2-40B4-BE49-F238E27FC236}">
                <a16:creationId xmlns:a16="http://schemas.microsoft.com/office/drawing/2014/main" id="{736CF30F-2A95-BBC0-9D55-456086660E86}"/>
              </a:ext>
            </a:extLst>
          </p:cNvPr>
          <p:cNvSpPr txBox="1">
            <a:spLocks noChangeArrowheads="1"/>
          </p:cNvSpPr>
          <p:nvPr/>
        </p:nvSpPr>
        <p:spPr bwMode="auto">
          <a:xfrm>
            <a:off x="667048" y="1101598"/>
            <a:ext cx="6869112"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）农药：</a:t>
            </a: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以有氧氧化占绝对优势</a:t>
            </a:r>
            <a:endPar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CB0B6B96-054F-C418-FD78-6D3C7988B60A}"/>
              </a:ext>
            </a:extLst>
          </p:cNvPr>
          <p:cNvSpPr txBox="1"/>
          <p:nvPr/>
        </p:nvSpPr>
        <p:spPr>
          <a:xfrm>
            <a:off x="3287688" y="6178823"/>
            <a:ext cx="6118104" cy="430887"/>
          </a:xfrm>
          <a:prstGeom prst="rect">
            <a:avLst/>
          </a:prstGeom>
          <a:noFill/>
        </p:spPr>
        <p:txBody>
          <a:bodyPr wrap="square">
            <a:spAutoFit/>
          </a:bodyPr>
          <a:lstStyle/>
          <a:p>
            <a:pPr algn="ctr" eaLnBrk="1" hangingPunct="1">
              <a:spcBef>
                <a:spcPct val="50000"/>
              </a:spcBef>
              <a:buClrTx/>
              <a:buSzTx/>
              <a:buFont typeface="Wingdings" panose="05000000000000000000" pitchFamily="2" charset="2"/>
              <a:buNone/>
            </a:pPr>
            <a:r>
              <a:rPr lang="zh-CN" altLang="en-US" sz="2200">
                <a:latin typeface="Times New Roman" panose="02020603050405020304" pitchFamily="18" charset="0"/>
                <a:ea typeface="黑体" panose="02010609060101010101" pitchFamily="49" charset="-122"/>
                <a:cs typeface="Times New Roman" panose="02020603050405020304" pitchFamily="18" charset="0"/>
              </a:rPr>
              <a:t>微生物降解</a:t>
            </a:r>
            <a:r>
              <a:rPr lang="en-US" altLang="zh-CN" sz="2200">
                <a:latin typeface="Times New Roman" panose="02020603050405020304" pitchFamily="18" charset="0"/>
                <a:ea typeface="黑体" panose="02010609060101010101" pitchFamily="49" charset="-122"/>
                <a:cs typeface="Times New Roman" panose="02020603050405020304" pitchFamily="18" charset="0"/>
              </a:rPr>
              <a:t>2,4-D</a:t>
            </a:r>
            <a:r>
              <a:rPr lang="zh-CN" altLang="en-US" sz="2200">
                <a:latin typeface="Times New Roman" panose="02020603050405020304" pitchFamily="18" charset="0"/>
                <a:ea typeface="黑体" panose="02010609060101010101" pitchFamily="49" charset="-122"/>
                <a:cs typeface="Times New Roman" panose="02020603050405020304" pitchFamily="18" charset="0"/>
              </a:rPr>
              <a:t>乙酯基本途径</a:t>
            </a:r>
          </a:p>
        </p:txBody>
      </p:sp>
      <p:pic>
        <p:nvPicPr>
          <p:cNvPr id="7" name="图片 6">
            <a:extLst>
              <a:ext uri="{FF2B5EF4-FFF2-40B4-BE49-F238E27FC236}">
                <a16:creationId xmlns:a16="http://schemas.microsoft.com/office/drawing/2014/main" id="{0E6D8E8D-5654-5642-E503-7AEDDE42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568" y="2050079"/>
            <a:ext cx="7471886" cy="3960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82"/>
          <p:cNvSpPr txBox="1">
            <a:spLocks noChangeArrowheads="1"/>
          </p:cNvSpPr>
          <p:nvPr/>
        </p:nvSpPr>
        <p:spPr bwMode="auto">
          <a:xfrm>
            <a:off x="4655840" y="6082213"/>
            <a:ext cx="3252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对硫磷的生物降解途径</a:t>
            </a:r>
            <a:endParaRPr lang="zh-CN" altLang="en-US" sz="2200" baseline="-250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 Box 5">
            <a:extLst>
              <a:ext uri="{FF2B5EF4-FFF2-40B4-BE49-F238E27FC236}">
                <a16:creationId xmlns:a16="http://schemas.microsoft.com/office/drawing/2014/main" id="{108A968E-DE11-7C74-B922-ABF240000A4E}"/>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E02B1848-FE64-AA56-4DEB-DCEA987B8A58}"/>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96</a:t>
            </a:fld>
            <a:endParaRPr lang="en-US" altLang="zh-CN" sz="1800">
              <a:solidFill>
                <a:schemeClr val="tx1"/>
              </a:solidFill>
            </a:endParaRPr>
          </a:p>
        </p:txBody>
      </p:sp>
      <p:pic>
        <p:nvPicPr>
          <p:cNvPr id="5" name="图片 4">
            <a:extLst>
              <a:ext uri="{FF2B5EF4-FFF2-40B4-BE49-F238E27FC236}">
                <a16:creationId xmlns:a16="http://schemas.microsoft.com/office/drawing/2014/main" id="{8459DB62-376E-6753-AD87-5A3FBB04C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740371"/>
            <a:ext cx="7588702" cy="53772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9"/>
          <p:cNvSpPr txBox="1">
            <a:spLocks noChangeArrowheads="1"/>
          </p:cNvSpPr>
          <p:nvPr/>
        </p:nvSpPr>
        <p:spPr bwMode="auto">
          <a:xfrm>
            <a:off x="8256240" y="1030431"/>
            <a:ext cx="3024336" cy="525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eaLnBrk="1" hangingPunct="1">
              <a:lnSpc>
                <a:spcPct val="130000"/>
              </a:lnSpc>
              <a:spcBef>
                <a:spcPct val="0"/>
              </a:spcBef>
              <a:buClrTx/>
              <a:buSzTx/>
              <a:buFont typeface="Wingdings" panose="05000000000000000000" pitchFamily="2" charset="2"/>
              <a:buNone/>
            </a:pP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由于分子中特定位置上的氯原子而难于降解。因此，在微生物还原脱氯酶作用下，脱氯和脱氯化氢成为</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降解的主要途径。如图，</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变为</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DDE</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及</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DDD</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是其最通常的降解产物。</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DDE</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极其稳定。</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DDD</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还可通过上面提及的途径，形成一系列脱氯型化合物。另外，又可由微生物氧化酶作用使</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DDT</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DDD</a:t>
            </a:r>
            <a:r>
              <a:rPr lang="zh-CN" altLang="en-US" sz="20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羟基化。</a:t>
            </a:r>
          </a:p>
        </p:txBody>
      </p:sp>
      <p:sp>
        <p:nvSpPr>
          <p:cNvPr id="124933" name="Text Box 5"/>
          <p:cNvSpPr txBox="1">
            <a:spLocks noChangeArrowheads="1"/>
          </p:cNvSpPr>
          <p:nvPr/>
        </p:nvSpPr>
        <p:spPr bwMode="auto">
          <a:xfrm>
            <a:off x="1271464" y="3284638"/>
            <a:ext cx="30130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rPr>
              <a:t>I(a) </a:t>
            </a:r>
            <a:r>
              <a:rPr lang="zh-CN" altLang="en-US" sz="1600">
                <a:solidFill>
                  <a:schemeClr val="tx1"/>
                </a:solidFill>
                <a:latin typeface="Times New Roman" panose="02020603050405020304" pitchFamily="18" charset="0"/>
              </a:rPr>
              <a:t>还原脱氯酶脱氯</a:t>
            </a:r>
            <a:endParaRPr lang="zh-CN" altLang="en-US" sz="1600" b="1">
              <a:solidFill>
                <a:schemeClr val="tx1"/>
              </a:solidFill>
              <a:latin typeface="Times New Roman" panose="02020603050405020304" pitchFamily="18" charset="0"/>
            </a:endParaRPr>
          </a:p>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rPr>
              <a:t>I(b) </a:t>
            </a:r>
            <a:r>
              <a:rPr lang="zh-CN" altLang="en-US" sz="1600">
                <a:solidFill>
                  <a:schemeClr val="tx1"/>
                </a:solidFill>
                <a:latin typeface="Times New Roman" panose="02020603050405020304" pitchFamily="18" charset="0"/>
              </a:rPr>
              <a:t>还原脱氯酶脱氯化氢</a:t>
            </a:r>
          </a:p>
          <a:p>
            <a:pPr eaLnBrk="1" hangingPunct="1">
              <a:spcBef>
                <a:spcPct val="50000"/>
              </a:spcBef>
              <a:buClrTx/>
              <a:buSzTx/>
              <a:buFont typeface="Wingdings" panose="05000000000000000000" pitchFamily="2" charset="2"/>
              <a:buNone/>
            </a:pPr>
            <a:r>
              <a:rPr lang="en-US" altLang="zh-CN" sz="1600">
                <a:solidFill>
                  <a:schemeClr val="tx1"/>
                </a:solidFill>
                <a:latin typeface="Times New Roman" panose="02020603050405020304" pitchFamily="18" charset="0"/>
              </a:rPr>
              <a:t>II</a:t>
            </a:r>
            <a:r>
              <a:rPr lang="zh-CN" altLang="en-US" sz="1600">
                <a:solidFill>
                  <a:schemeClr val="tx1"/>
                </a:solidFill>
                <a:latin typeface="Times New Roman" panose="02020603050405020304" pitchFamily="18" charset="0"/>
              </a:rPr>
              <a:t>　氧化酶</a:t>
            </a:r>
            <a:endParaRPr lang="zh-CN" altLang="en-US" sz="2000" b="1">
              <a:solidFill>
                <a:schemeClr val="tx1"/>
              </a:solidFill>
              <a:latin typeface="Times New Roman" panose="02020603050405020304" pitchFamily="18" charset="0"/>
            </a:endParaRPr>
          </a:p>
        </p:txBody>
      </p:sp>
      <p:graphicFrame>
        <p:nvGraphicFramePr>
          <p:cNvPr id="124934" name="Object 7"/>
          <p:cNvGraphicFramePr>
            <a:graphicFrameLocks noChangeAspect="1"/>
          </p:cNvGraphicFramePr>
          <p:nvPr>
            <p:extLst>
              <p:ext uri="{D42A27DB-BD31-4B8C-83A1-F6EECF244321}">
                <p14:modId xmlns:p14="http://schemas.microsoft.com/office/powerpoint/2010/main" val="2210939850"/>
              </p:ext>
            </p:extLst>
          </p:nvPr>
        </p:nvGraphicFramePr>
        <p:xfrm>
          <a:off x="1296863" y="796709"/>
          <a:ext cx="6786563" cy="5718175"/>
        </p:xfrm>
        <a:graphic>
          <a:graphicData uri="http://schemas.openxmlformats.org/presentationml/2006/ole">
            <mc:AlternateContent xmlns:mc="http://schemas.openxmlformats.org/markup-compatibility/2006">
              <mc:Choice xmlns:v="urn:schemas-microsoft-com:vml" Requires="v">
                <p:oleObj name="CS ChemDraw Drawing" r:id="rId2" imgW="13321030" imgH="11232515" progId="ChemDraw.Document.6.0">
                  <p:embed/>
                </p:oleObj>
              </mc:Choice>
              <mc:Fallback>
                <p:oleObj name="CS ChemDraw Drawing" r:id="rId2" imgW="13321030" imgH="11232515" progId="ChemDraw.Document.6.0">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63" y="796709"/>
                        <a:ext cx="6786563" cy="5718175"/>
                      </a:xfrm>
                      <a:prstGeom prst="rect">
                        <a:avLst/>
                      </a:prstGeom>
                      <a:solidFill>
                        <a:schemeClr val="accent5">
                          <a:lumMod val="75000"/>
                        </a:schemeClr>
                      </a:solidFill>
                      <a:ln>
                        <a:noFill/>
                      </a:ln>
                    </p:spPr>
                  </p:pic>
                </p:oleObj>
              </mc:Fallback>
            </mc:AlternateContent>
          </a:graphicData>
        </a:graphic>
      </p:graphicFrame>
      <p:sp>
        <p:nvSpPr>
          <p:cNvPr id="2" name="Text Box 5">
            <a:extLst>
              <a:ext uri="{FF2B5EF4-FFF2-40B4-BE49-F238E27FC236}">
                <a16:creationId xmlns:a16="http://schemas.microsoft.com/office/drawing/2014/main" id="{93115357-DDCB-267D-CC8D-8AA84BAEE8AC}"/>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0CB15054-C9E6-0A1F-28ED-99674C6720BB}"/>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97</a:t>
            </a:fld>
            <a:endParaRPr lang="en-US" altLang="zh-CN" sz="1800">
              <a:solidFill>
                <a:schemeClr val="tx1"/>
              </a:solidFill>
            </a:endParaRPr>
          </a:p>
        </p:txBody>
      </p:sp>
      <p:sp>
        <p:nvSpPr>
          <p:cNvPr id="4" name="Text Box 4">
            <a:extLst>
              <a:ext uri="{FF2B5EF4-FFF2-40B4-BE49-F238E27FC236}">
                <a16:creationId xmlns:a16="http://schemas.microsoft.com/office/drawing/2014/main" id="{E1FF0E32-D713-9688-97D1-A6DE6E010834}"/>
              </a:ext>
            </a:extLst>
          </p:cNvPr>
          <p:cNvSpPr txBox="1">
            <a:spLocks noChangeArrowheads="1"/>
          </p:cNvSpPr>
          <p:nvPr/>
        </p:nvSpPr>
        <p:spPr bwMode="auto">
          <a:xfrm>
            <a:off x="6114493" y="6067307"/>
            <a:ext cx="1968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杀虫剂：</a:t>
            </a:r>
            <a:r>
              <a:rPr lang="en-US" altLang="zh-CN" sz="22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DDT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9"/>
            <a:ext cx="914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2328864"/>
            <a:ext cx="12700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Box 12"/>
          <p:cNvSpPr txBox="1">
            <a:spLocks noChangeArrowheads="1"/>
          </p:cNvSpPr>
          <p:nvPr/>
        </p:nvSpPr>
        <p:spPr bwMode="auto">
          <a:xfrm>
            <a:off x="2389188" y="2565400"/>
            <a:ext cx="4635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zh-CN" sz="220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http://eawag-bbd.ethz.ch/predict/</a:t>
            </a:r>
            <a:endParaRPr lang="zh-CN" altLang="en-US" sz="220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2595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734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328" y="4440097"/>
            <a:ext cx="13303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TextBox 23"/>
          <p:cNvSpPr txBox="1">
            <a:spLocks noChangeArrowheads="1"/>
          </p:cNvSpPr>
          <p:nvPr/>
        </p:nvSpPr>
        <p:spPr bwMode="auto">
          <a:xfrm>
            <a:off x="2389188" y="4797425"/>
            <a:ext cx="4635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zh-CN" sz="2200">
                <a:solidFill>
                  <a:schemeClr val="tx1"/>
                </a:solidFill>
                <a:latin typeface="Times New Roman" panose="02020603050405020304" pitchFamily="18" charset="0"/>
                <a:cs typeface="Times New Roman" panose="02020603050405020304" pitchFamily="18" charset="0"/>
              </a:rPr>
              <a:t>https://pubchem.ncbi.nlm.nih.gov/</a:t>
            </a:r>
            <a:endParaRPr lang="zh-CN" altLang="en-US" sz="2200">
              <a:solidFill>
                <a:schemeClr val="tx1"/>
              </a:solidFill>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435CE23E-ADD2-748E-5C90-AAFFDBACF22B}"/>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3" name="Rectangle 15">
            <a:extLst>
              <a:ext uri="{FF2B5EF4-FFF2-40B4-BE49-F238E27FC236}">
                <a16:creationId xmlns:a16="http://schemas.microsoft.com/office/drawing/2014/main" id="{6BD1DB8F-3B7C-D867-6D36-2D87C975C6C7}"/>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98</a:t>
            </a:fld>
            <a:endParaRPr lang="en-US" altLang="zh-CN"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8984-C7A5-FCBE-2220-B84871AC696C}"/>
            </a:ext>
          </a:extLst>
        </p:cNvPr>
        <p:cNvGrpSpPr/>
        <p:nvPr/>
      </p:nvGrpSpPr>
      <p:grpSpPr>
        <a:xfrm>
          <a:off x="0" y="0"/>
          <a:ext cx="0" cy="0"/>
          <a:chOff x="0" y="0"/>
          <a:chExt cx="0" cy="0"/>
        </a:xfrm>
      </p:grpSpPr>
      <p:sp>
        <p:nvSpPr>
          <p:cNvPr id="21507" name="Rectangle 2">
            <a:extLst>
              <a:ext uri="{FF2B5EF4-FFF2-40B4-BE49-F238E27FC236}">
                <a16:creationId xmlns:a16="http://schemas.microsoft.com/office/drawing/2014/main" id="{02262E72-6B25-6B6C-01D3-5B51BA02E269}"/>
              </a:ext>
            </a:extLst>
          </p:cNvPr>
          <p:cNvSpPr>
            <a:spLocks noGrp="1" noRot="1" noChangeArrowheads="1"/>
          </p:cNvSpPr>
          <p:nvPr>
            <p:ph type="ctrTitle"/>
          </p:nvPr>
        </p:nvSpPr>
        <p:spPr>
          <a:xfrm>
            <a:off x="407368" y="1628800"/>
            <a:ext cx="11377264" cy="608013"/>
          </a:xfrm>
        </p:spPr>
        <p:txBody>
          <a:bodyPr>
            <a:noAutofit/>
          </a:bodyPr>
          <a:lstStyle/>
          <a:p>
            <a:pPr marL="2235200" indent="-2235200" eaLnBrk="1" hangingPunct="1">
              <a:lnSpc>
                <a:spcPct val="80000"/>
              </a:lnSpc>
            </a:pPr>
            <a:r>
              <a:rPr lang="zh-CN" altLang="en-US" sz="4000" b="1">
                <a:solidFill>
                  <a:srgbClr val="0090E5"/>
                </a:solidFill>
                <a:latin typeface="微软雅黑" panose="020B0503020204020204" pitchFamily="34" charset="-122"/>
                <a:ea typeface="微软雅黑" panose="020B0503020204020204" pitchFamily="34" charset="-122"/>
              </a:rPr>
              <a:t>第三节 污染物质的生物转化</a:t>
            </a:r>
            <a:br>
              <a:rPr lang="zh-CN" altLang="en-US" sz="4000" b="1" i="1">
                <a:solidFill>
                  <a:srgbClr val="0090E5"/>
                </a:solidFill>
                <a:latin typeface="微软雅黑" panose="020B0503020204020204" pitchFamily="34" charset="-122"/>
                <a:ea typeface="微软雅黑" panose="020B0503020204020204" pitchFamily="34" charset="-122"/>
              </a:rPr>
            </a:br>
            <a:endParaRPr lang="en-US" altLang="zh-CN" sz="4000" b="1" i="1">
              <a:solidFill>
                <a:srgbClr val="0090E5"/>
              </a:solidFill>
              <a:latin typeface="微软雅黑" panose="020B0503020204020204" pitchFamily="34" charset="-122"/>
              <a:ea typeface="微软雅黑" panose="020B0503020204020204" pitchFamily="34" charset="-122"/>
            </a:endParaRPr>
          </a:p>
        </p:txBody>
      </p:sp>
      <p:sp>
        <p:nvSpPr>
          <p:cNvPr id="21506" name="Rectangle 15">
            <a:extLst>
              <a:ext uri="{FF2B5EF4-FFF2-40B4-BE49-F238E27FC236}">
                <a16:creationId xmlns:a16="http://schemas.microsoft.com/office/drawing/2014/main" id="{DFDCEA02-BB55-C5E2-8349-E8B4F6744036}"/>
              </a:ext>
            </a:extLst>
          </p:cNvPr>
          <p:cNvSpPr>
            <a:spLocks noGrp="1" noChangeArrowheads="1"/>
          </p:cNvSpPr>
          <p:nvPr>
            <p:ph type="sldNum" sz="quarter" idx="12"/>
          </p:nvPr>
        </p:nvSpPr>
        <p:spPr>
          <a:xfrm>
            <a:off x="94488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1800">
                <a:solidFill>
                  <a:schemeClr val="tx1"/>
                </a:solidFill>
              </a:rPr>
              <a:t>5-</a:t>
            </a:r>
            <a:fld id="{B5467EDC-59AF-4112-8140-C19D4B4A4CDC}" type="slidenum">
              <a:rPr lang="en-US" altLang="zh-CN" sz="1800">
                <a:solidFill>
                  <a:schemeClr val="tx1"/>
                </a:solidFill>
              </a:rPr>
              <a:t>99</a:t>
            </a:fld>
            <a:endParaRPr lang="en-US" altLang="zh-CN" sz="1800">
              <a:solidFill>
                <a:schemeClr val="tx1"/>
              </a:solidFill>
            </a:endParaRPr>
          </a:p>
        </p:txBody>
      </p:sp>
      <p:sp>
        <p:nvSpPr>
          <p:cNvPr id="73732" name="Text Box 4">
            <a:extLst>
              <a:ext uri="{FF2B5EF4-FFF2-40B4-BE49-F238E27FC236}">
                <a16:creationId xmlns:a16="http://schemas.microsoft.com/office/drawing/2014/main" id="{909B476D-832F-1C15-14F1-6BA26745930F}"/>
              </a:ext>
            </a:extLst>
          </p:cNvPr>
          <p:cNvSpPr txBox="1">
            <a:spLocks noChangeArrowheads="1"/>
          </p:cNvSpPr>
          <p:nvPr/>
        </p:nvSpPr>
        <p:spPr bwMode="auto">
          <a:xfrm>
            <a:off x="479376" y="1988840"/>
            <a:ext cx="6048672" cy="40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457200" indent="-457200">
              <a:lnSpc>
                <a:spcPct val="130000"/>
              </a:lnSpc>
              <a:spcBef>
                <a:spcPct val="0"/>
              </a:spcBef>
              <a:buClrTx/>
              <a:buSzTx/>
              <a:buFont typeface="Wingdings" panose="05000000000000000000" pitchFamily="2" charset="2"/>
              <a:buNone/>
              <a:defRPr sz="26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Arial" panose="020B0604020202020204" pitchFamily="34" charset="0"/>
              </a:defRPr>
            </a:lvl9pPr>
          </a:lstStyle>
          <a:p>
            <a:r>
              <a:rPr lang="en-US" altLang="zh-CN" sz="2200"/>
              <a:t>3.1 </a:t>
            </a:r>
            <a:r>
              <a:rPr lang="zh-CN" altLang="en-US" sz="2200"/>
              <a:t>生物转化中的酶</a:t>
            </a:r>
            <a:endParaRPr lang="en-US" altLang="zh-CN" sz="2200"/>
          </a:p>
          <a:p>
            <a:r>
              <a:rPr lang="en-US" altLang="zh-CN" sz="2200">
                <a:solidFill>
                  <a:schemeClr val="tx1"/>
                </a:solidFill>
              </a:rPr>
              <a:t>      Enzyme</a:t>
            </a:r>
            <a:endParaRPr lang="zh-CN" altLang="en-US" sz="2200">
              <a:solidFill>
                <a:schemeClr val="tx1"/>
              </a:solidFill>
            </a:endParaRPr>
          </a:p>
          <a:p>
            <a:r>
              <a:rPr lang="en-US" altLang="zh-CN" sz="2200"/>
              <a:t>3.2 </a:t>
            </a:r>
            <a:r>
              <a:rPr lang="zh-CN" altLang="en-US" sz="2200"/>
              <a:t>重要辅酶及其功能</a:t>
            </a:r>
            <a:endParaRPr lang="en-US" altLang="zh-CN" sz="2200"/>
          </a:p>
          <a:p>
            <a:r>
              <a:rPr lang="en-US" altLang="zh-CN" sz="2200">
                <a:solidFill>
                  <a:schemeClr val="tx1"/>
                </a:solidFill>
              </a:rPr>
              <a:t>      Coenzyme</a:t>
            </a:r>
          </a:p>
          <a:p>
            <a:r>
              <a:rPr lang="en-US" altLang="zh-CN" sz="2200"/>
              <a:t>3.3 </a:t>
            </a:r>
            <a:r>
              <a:rPr lang="zh-CN" altLang="en-US" sz="2200"/>
              <a:t>生物氧化中的氢传递过程</a:t>
            </a:r>
            <a:endParaRPr lang="en-US" altLang="zh-CN" sz="2200"/>
          </a:p>
          <a:p>
            <a:r>
              <a:rPr lang="en-US" altLang="zh-CN" sz="2200">
                <a:solidFill>
                  <a:schemeClr val="tx1"/>
                </a:solidFill>
              </a:rPr>
              <a:t>      Hydrogen Transfer Processes</a:t>
            </a:r>
          </a:p>
          <a:p>
            <a:r>
              <a:rPr lang="en-US" altLang="zh-CN" sz="2200"/>
              <a:t>3.4 </a:t>
            </a:r>
            <a:r>
              <a:rPr lang="zh-CN" altLang="en-US" sz="2200"/>
              <a:t>耗氧有机污染物质的微生物降解</a:t>
            </a:r>
            <a:endParaRPr lang="en-US" altLang="zh-CN" sz="2200"/>
          </a:p>
          <a:p>
            <a:r>
              <a:rPr lang="en-US" altLang="zh-CN" sz="2200">
                <a:solidFill>
                  <a:schemeClr val="tx1"/>
                </a:solidFill>
              </a:rPr>
              <a:t>      Microbial degradation of Oxygen</a:t>
            </a:r>
          </a:p>
          <a:p>
            <a:r>
              <a:rPr lang="en-US" altLang="zh-CN" sz="2200">
                <a:solidFill>
                  <a:schemeClr val="tx1"/>
                </a:solidFill>
              </a:rPr>
              <a:t>      Consumption Organic Pollutants</a:t>
            </a:r>
          </a:p>
        </p:txBody>
      </p:sp>
      <p:sp>
        <p:nvSpPr>
          <p:cNvPr id="2" name="Line 9">
            <a:extLst>
              <a:ext uri="{FF2B5EF4-FFF2-40B4-BE49-F238E27FC236}">
                <a16:creationId xmlns:a16="http://schemas.microsoft.com/office/drawing/2014/main" id="{8E9E36CE-2E6E-4562-C17E-83D8F426C27C}"/>
              </a:ext>
            </a:extLst>
          </p:cNvPr>
          <p:cNvSpPr>
            <a:spLocks noChangeShapeType="1"/>
          </p:cNvSpPr>
          <p:nvPr/>
        </p:nvSpPr>
        <p:spPr bwMode="auto">
          <a:xfrm>
            <a:off x="5159896" y="4221088"/>
            <a:ext cx="3024336"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 Box 5">
            <a:extLst>
              <a:ext uri="{FF2B5EF4-FFF2-40B4-BE49-F238E27FC236}">
                <a16:creationId xmlns:a16="http://schemas.microsoft.com/office/drawing/2014/main" id="{829E3299-C73E-49FF-9A3A-DC12D2F96235}"/>
              </a:ext>
            </a:extLst>
          </p:cNvPr>
          <p:cNvSpPr txBox="1"/>
          <p:nvPr/>
        </p:nvSpPr>
        <p:spPr>
          <a:xfrm>
            <a:off x="3143672" y="49980"/>
            <a:ext cx="892899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0" algn="r" eaLnBrk="1" hangingPunct="1">
              <a:spcBef>
                <a:spcPct val="50000"/>
              </a:spcBef>
              <a:buClrTx/>
              <a:buSzTx/>
              <a:buFontTx/>
              <a:buNone/>
            </a:pPr>
            <a:r>
              <a:rPr lang="en-US" altLang="zh-CN" sz="2800" b="1" i="1" dirty="0">
                <a:solidFill>
                  <a:srgbClr val="AA5C5C"/>
                </a:solidFill>
                <a:latin typeface="华文彩云" panose="02010800040101010101" pitchFamily="2" charset="-122"/>
                <a:ea typeface="华文彩云" panose="02010800040101010101" pitchFamily="2" charset="-122"/>
              </a:rPr>
              <a:t>《</a:t>
            </a:r>
            <a:r>
              <a:rPr lang="zh-CN" altLang="en-US" sz="2800" b="1" i="1" dirty="0">
                <a:solidFill>
                  <a:srgbClr val="AA5C5C"/>
                </a:solidFill>
                <a:latin typeface="华文彩云" panose="02010800040101010101" pitchFamily="2" charset="-122"/>
                <a:ea typeface="华文彩云" panose="02010800040101010101" pitchFamily="2" charset="-122"/>
              </a:rPr>
              <a:t>环境化学</a:t>
            </a:r>
            <a:r>
              <a:rPr lang="en-US" altLang="zh-CN" sz="2800" b="1" i="1">
                <a:solidFill>
                  <a:srgbClr val="AA5C5C"/>
                </a:solidFill>
                <a:latin typeface="华文彩云" panose="02010800040101010101" pitchFamily="2" charset="-122"/>
                <a:ea typeface="华文彩云" panose="02010800040101010101" pitchFamily="2" charset="-122"/>
              </a:rPr>
              <a:t>》 </a:t>
            </a:r>
            <a:r>
              <a:rPr lang="zh-CN" altLang="en-US" sz="2800" b="1" i="1">
                <a:solidFill>
                  <a:srgbClr val="AA5C5C"/>
                </a:solidFill>
                <a:latin typeface="华文彩云" panose="02010800040101010101" pitchFamily="2" charset="-122"/>
                <a:ea typeface="华文彩云" panose="02010800040101010101" pitchFamily="2" charset="-122"/>
              </a:rPr>
              <a:t>第五章 生物体内污染物的运动过程及毒性</a:t>
            </a:r>
            <a:endParaRPr lang="zh-CN" altLang="en-US" sz="2800" b="1" i="1" dirty="0">
              <a:solidFill>
                <a:srgbClr val="AA5C5C"/>
              </a:solidFill>
              <a:latin typeface="华文彩云" panose="02010800040101010101" pitchFamily="2" charset="-122"/>
              <a:ea typeface="华文彩云" panose="02010800040101010101" pitchFamily="2" charset="-122"/>
            </a:endParaRPr>
          </a:p>
        </p:txBody>
      </p:sp>
      <p:sp>
        <p:nvSpPr>
          <p:cNvPr id="5" name="文本框 4">
            <a:extLst>
              <a:ext uri="{FF2B5EF4-FFF2-40B4-BE49-F238E27FC236}">
                <a16:creationId xmlns:a16="http://schemas.microsoft.com/office/drawing/2014/main" id="{D2247722-89D2-D94B-A4AF-14067E239B3C}"/>
              </a:ext>
            </a:extLst>
          </p:cNvPr>
          <p:cNvSpPr txBox="1"/>
          <p:nvPr/>
        </p:nvSpPr>
        <p:spPr>
          <a:xfrm>
            <a:off x="5087888" y="1988840"/>
            <a:ext cx="6912768" cy="4449680"/>
          </a:xfrm>
          <a:prstGeom prst="rect">
            <a:avLst/>
          </a:prstGeom>
          <a:noFill/>
        </p:spPr>
        <p:txBody>
          <a:bodyPr wrap="square">
            <a:spAutoFit/>
          </a:bodyPr>
          <a:lstStyle/>
          <a:p>
            <a:pPr marL="457200" indent="-457200">
              <a:lnSpc>
                <a:spcPct val="130000"/>
              </a:lnSpc>
              <a:spcBef>
                <a:spcPct val="0"/>
              </a:spcBef>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3.5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有毒有机污染物质生物转化</a:t>
            </a:r>
          </a:p>
          <a:p>
            <a:pPr marL="457200" indent="-457200">
              <a:lnSpc>
                <a:spcPct val="130000"/>
              </a:lnSpc>
              <a:spcBef>
                <a:spcPct val="0"/>
              </a:spcBef>
            </a:pP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Biotransformation of Toxic  Organic Pollutants</a:t>
            </a:r>
          </a:p>
          <a:p>
            <a:pPr marL="457200" indent="-457200">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3.6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有毒有机污染物质的微生物降解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1800" b="1">
                <a:solidFill>
                  <a:srgbClr val="7030A0"/>
                </a:solidFill>
                <a:latin typeface="Times New Roman" panose="02020603050405020304" pitchFamily="18" charset="0"/>
              </a:rPr>
              <a:t>　</a:t>
            </a:r>
            <a:r>
              <a:rPr lang="zh-CN" altLang="en-US" sz="22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Microbial degradation of Toxic Organic Pollutants</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氮和硫的微生物转化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Nitrogen and Sulfur</a:t>
            </a: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重金属元素的微生物转化</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pP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Microbial Transformation of Heavy Metal</a:t>
            </a:r>
            <a:endParaRPr lang="zh-CN" altLang="en-US" sz="2200" b="1">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30000"/>
              </a:lnSpc>
              <a:spcBef>
                <a:spcPct val="0"/>
              </a:spcBef>
              <a:buClrTx/>
              <a:buSzTx/>
              <a:buFont typeface="Wingdings" panose="05000000000000000000" pitchFamily="2" charset="2"/>
              <a:buNone/>
            </a:pPr>
            <a:r>
              <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3.9 </a:t>
            </a:r>
            <a:r>
              <a:rPr lang="zh-CN" altLang="en-US"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rPr>
              <a:t>污染物质的生物转化速率　</a:t>
            </a:r>
            <a:endParaRPr lang="en-US" altLang="zh-CN" sz="2200" b="1">
              <a:solidFill>
                <a:srgbClr val="0090E5"/>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0"/>
              </a:spcBef>
              <a:buClrTx/>
              <a:buSzTx/>
              <a:buFont typeface="Wingdings" panose="05000000000000000000" pitchFamily="2" charset="2"/>
              <a:buNone/>
            </a:pPr>
            <a:r>
              <a:rPr lang="en-US" altLang="zh-CN" sz="2200" b="1">
                <a:latin typeface="Times New Roman" panose="02020603050405020304" pitchFamily="18" charset="0"/>
                <a:ea typeface="微软雅黑" panose="020B0503020204020204" pitchFamily="34" charset="-122"/>
                <a:cs typeface="Times New Roman" panose="02020603050405020304" pitchFamily="18" charset="0"/>
              </a:rPr>
              <a:t>         Rate of Biotransformation</a:t>
            </a:r>
          </a:p>
        </p:txBody>
      </p:sp>
    </p:spTree>
    <p:extLst>
      <p:ext uri="{BB962C8B-B14F-4D97-AF65-F5344CB8AC3E}">
        <p14:creationId xmlns:p14="http://schemas.microsoft.com/office/powerpoint/2010/main" val="426577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9327</TotalTime>
  <Words>16554</Words>
  <Application>Microsoft Office PowerPoint</Application>
  <PresentationFormat>宽屏</PresentationFormat>
  <Paragraphs>1896</Paragraphs>
  <Slides>166</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vt:i4>
      </vt:variant>
      <vt:variant>
        <vt:lpstr>幻灯片标题</vt:lpstr>
      </vt:variant>
      <vt:variant>
        <vt:i4>166</vt:i4>
      </vt:variant>
    </vt:vector>
  </HeadingPairs>
  <TitlesOfParts>
    <vt:vector size="184" baseType="lpstr">
      <vt:lpstr>5FAE8F6F96C59ED1</vt:lpstr>
      <vt:lpstr>黑体</vt:lpstr>
      <vt:lpstr>华文彩云</vt:lpstr>
      <vt:lpstr>隶书</vt:lpstr>
      <vt:lpstr>宋体</vt:lpstr>
      <vt:lpstr>微软雅黑</vt:lpstr>
      <vt:lpstr>Arial</vt:lpstr>
      <vt:lpstr>Bookman Old Style</vt:lpstr>
      <vt:lpstr>Calibri</vt:lpstr>
      <vt:lpstr>Calibri Light</vt:lpstr>
      <vt:lpstr>Cambria Math</vt:lpstr>
      <vt:lpstr>Garamond</vt:lpstr>
      <vt:lpstr>Times New Roman</vt:lpstr>
      <vt:lpstr>Wingdings</vt:lpstr>
      <vt:lpstr>Office 主题​​</vt:lpstr>
      <vt:lpstr>KingDrawXObject</vt:lpstr>
      <vt:lpstr>CS ChemDraw Drawing</vt:lpstr>
      <vt:lpstr>Slide</vt:lpstr>
      <vt:lpstr>第五章 生物体内污染物质的运动过程及毒性 Chapter 5. Transfer and Toxicity of Pollutants in Biology</vt:lpstr>
      <vt:lpstr>第五章 生物体内污染物质的运动过程及毒性 </vt:lpstr>
      <vt:lpstr>PowerPoint 演示文稿</vt:lpstr>
      <vt:lpstr>第一节 污染物质在机体内的转运 </vt:lpstr>
      <vt:lpstr>PowerPoint 演示文稿</vt:lpstr>
      <vt:lpstr>PowerPoint 演示文稿</vt:lpstr>
      <vt:lpstr>PowerPoint 演示文稿</vt:lpstr>
      <vt:lpstr>PowerPoint 演示文稿</vt:lpstr>
      <vt:lpstr>PowerPoint 演示文稿</vt:lpstr>
      <vt:lpstr>PowerPoint 演示文稿</vt:lpstr>
      <vt:lpstr>第一节 污染物质在机体内的转运 </vt:lpstr>
      <vt:lpstr>PowerPoint 演示文稿</vt:lpstr>
      <vt:lpstr>PowerPoint 演示文稿</vt:lpstr>
      <vt:lpstr>第一节 污染物质在机体内的转运 </vt:lpstr>
      <vt:lpstr>PowerPoint 演示文稿</vt:lpstr>
      <vt:lpstr>PowerPoint 演示文稿</vt:lpstr>
      <vt:lpstr>第一节 污染物质在机体内的转运 </vt:lpstr>
      <vt:lpstr>PowerPoint 演示文稿</vt:lpstr>
      <vt:lpstr>PowerPoint 演示文稿</vt:lpstr>
      <vt:lpstr>第一节 污染物质在机体内的转运 </vt:lpstr>
      <vt:lpstr>PowerPoint 演示文稿</vt:lpstr>
      <vt:lpstr>第二节 污染物质的生物富集、放大和积累 </vt:lpstr>
      <vt:lpstr>PowerPoint 演示文稿</vt:lpstr>
      <vt:lpstr>PowerPoint 演示文稿</vt:lpstr>
      <vt:lpstr>PowerPoint 演示文稿</vt:lpstr>
      <vt:lpstr>PowerPoint 演示文稿</vt:lpstr>
      <vt:lpstr>PowerPoint 演示文稿</vt:lpstr>
      <vt:lpstr>第二节 污染物质的生物富集、放大和积累 </vt:lpstr>
      <vt:lpstr>PowerPoint 演示文稿</vt:lpstr>
      <vt:lpstr>第二节 污染物质的生物富集、放大和积累 </vt:lpstr>
      <vt:lpstr>PowerPoint 演示文稿</vt:lpstr>
      <vt:lpstr>PowerPoint 演示文稿</vt:lpstr>
      <vt:lpstr>PowerPoint 演示文稿</vt:lpstr>
      <vt:lpstr>PowerPoint 演示文稿</vt:lpstr>
      <vt:lpstr>PowerPoint 演示文稿</vt:lpstr>
      <vt:lpstr>第三节 污染物质的生物转化 </vt:lpstr>
      <vt:lpstr>PowerPoint 演示文稿</vt:lpstr>
      <vt:lpstr>PowerPoint 演示文稿</vt:lpstr>
      <vt:lpstr>PowerPoint 演示文稿</vt:lpstr>
      <vt:lpstr>第三节 污染物质的生物转化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污染物质的生物转化 </vt:lpstr>
      <vt:lpstr>PowerPoint 演示文稿</vt:lpstr>
      <vt:lpstr>（1）有氧氧化中以分子氧为直接受氢体的氢传递过程</vt:lpstr>
      <vt:lpstr>PowerPoint 演示文稿</vt:lpstr>
      <vt:lpstr>PowerPoint 演示文稿</vt:lpstr>
      <vt:lpstr>PowerPoint 演示文稿</vt:lpstr>
      <vt:lpstr>PowerPoint 演示文稿</vt:lpstr>
      <vt:lpstr>第三节 污染物质的生物转化 </vt:lpstr>
      <vt:lpstr>PowerPoint 演示文稿</vt:lpstr>
      <vt:lpstr>（1）糖类的微生物降解 </vt:lpstr>
      <vt:lpstr>C. 丙酮酸的转化：有氧条件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污染物质的生物转化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硫酸结合：</vt:lpstr>
      <vt:lpstr>PowerPoint 演示文稿</vt:lpstr>
      <vt:lpstr>第三节 污染物质的生物转化 </vt:lpstr>
      <vt:lpstr>PowerPoint 演示文稿</vt:lpstr>
      <vt:lpstr>PowerPoint 演示文稿</vt:lpstr>
      <vt:lpstr>PowerPoint 演示文稿</vt:lpstr>
      <vt:lpstr>PowerPoint 演示文稿</vt:lpstr>
      <vt:lpstr>PowerPoint 演示文稿</vt:lpstr>
      <vt:lpstr>PowerPoint 演示文稿</vt:lpstr>
      <vt:lpstr>除草剂：苯氧乙酸类，以 2，4-D 乙酯为例 </vt:lpstr>
      <vt:lpstr>PowerPoint 演示文稿</vt:lpstr>
      <vt:lpstr>PowerPoint 演示文稿</vt:lpstr>
      <vt:lpstr>PowerPoint 演示文稿</vt:lpstr>
      <vt:lpstr>第三节 污染物质的生物转化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污染物质的生物转化 </vt:lpstr>
      <vt:lpstr>PowerPoint 演示文稿</vt:lpstr>
      <vt:lpstr>第三节 污染物质的生物转化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污染物质的毒性 </vt:lpstr>
      <vt:lpstr>PowerPoint 演示文稿</vt:lpstr>
      <vt:lpstr>第四节 污染物质的毒性 </vt:lpstr>
      <vt:lpstr>PowerPoint 演示文稿</vt:lpstr>
      <vt:lpstr>第四节 污染物质的毒性 </vt:lpstr>
      <vt:lpstr>PowerPoint 演示文稿</vt:lpstr>
      <vt:lpstr>第四节 污染物质的毒性 </vt:lpstr>
      <vt:lpstr>（1）酶活性的抑制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污染物质的毒性 </vt:lpstr>
      <vt:lpstr>PowerPoint 演示文稿</vt:lpstr>
      <vt:lpstr>PowerPoint 演示文稿</vt:lpstr>
      <vt:lpstr>第五节 有机物的定量结构与活性关系 </vt:lpstr>
      <vt:lpstr>PowerPoint 演示文稿</vt:lpstr>
      <vt:lpstr>第五节 有机物的定量结构与活性关系 </vt:lpstr>
      <vt:lpstr>PowerPoint 演示文稿</vt:lpstr>
      <vt:lpstr>PowerPoint 演示文稿</vt:lpstr>
      <vt:lpstr>PowerPoint 演示文稿</vt:lpstr>
      <vt:lpstr>PowerPoint 演示文稿</vt:lpstr>
      <vt:lpstr>PowerPoint 演示文稿</vt:lpstr>
      <vt:lpstr>PowerPoint 演示文稿</vt:lpstr>
      <vt:lpstr>第五节 有机物的定量结构与活性关系 </vt:lpstr>
      <vt:lpstr>PowerPoint 演示文稿</vt:lpstr>
      <vt:lpstr>第五节 有机物的定量结构与活性关系 </vt:lpstr>
      <vt:lpstr>PowerPoint 演示文稿</vt:lpstr>
      <vt:lpstr>第五节 有机物的定量结构与活性关系 </vt:lpstr>
      <vt:lpstr>PowerPoint 演示文稿</vt:lpstr>
      <vt:lpstr>第五节 有机物的定量结构与活性关系 </vt:lpstr>
      <vt:lpstr>PowerPoint 演示文稿</vt:lpstr>
      <vt:lpstr>第六节 典型污染物的人体暴露与代谢 </vt:lpstr>
      <vt:lpstr>PowerPoint 演示文稿</vt:lpstr>
      <vt:lpstr>PowerPoint 演示文稿</vt:lpstr>
      <vt:lpstr>第六节 典型污染物的人体暴露与代谢 </vt:lpstr>
      <vt:lpstr>PowerPoint 演示文稿</vt:lpstr>
      <vt:lpstr>PowerPoint 演示文稿</vt:lpstr>
      <vt:lpstr>第六节 典型污染物的人体暴露与代谢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阿娜 贺</cp:lastModifiedBy>
  <cp:revision>2205</cp:revision>
  <dcterms:created xsi:type="dcterms:W3CDTF">2018-12-10T15:21:00Z</dcterms:created>
  <dcterms:modified xsi:type="dcterms:W3CDTF">2025-08-15T10:45:23Z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2052-12.1.0.21541</vt:lpwstr>
  </property>
  <property fmtid="{D5CDD505-2E9C-101B-9397-08002B2CF9AE}" pid="4" name="ICV">
    <vt:lpwstr>0B957176593141CA8BB07A36C226C49A_12</vt:lpwstr>
  </property>
</Properties>
</file>