
<file path=[Content_Types].xml><?xml version="1.0" encoding="utf-8"?>
<Types xmlns="http://schemas.openxmlformats.org/package/2006/content-types">
  <Default Extension="vml" ContentType="application/vnd.openxmlformats-officedocument.vmlDrawing"/>
  <Default Extension="xls" ContentType="application/vnd.ms-excel"/>
  <Default Extension="bin" ContentType="application/vnd.openxmlformats-officedocument.oleObject"/>
  <Default Extension="png" ContentType="image/png"/>
  <Default Extension="jpeg" ContentType="image/jpeg"/>
  <Default Extension="JPG" ContentType="image/.jpg"/>
  <Default Extension="wdp" ContentType="image/vnd.ms-photo"/>
  <Default Extension="wmf" ContentType="image/x-wm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706" r:id="rId3"/>
    <p:sldId id="444" r:id="rId4"/>
    <p:sldId id="435" r:id="rId5"/>
    <p:sldId id="445" r:id="rId6"/>
    <p:sldId id="441" r:id="rId8"/>
    <p:sldId id="838" r:id="rId9"/>
    <p:sldId id="868" r:id="rId10"/>
    <p:sldId id="451" r:id="rId11"/>
    <p:sldId id="714" r:id="rId12"/>
    <p:sldId id="899" r:id="rId13"/>
    <p:sldId id="438" r:id="rId14"/>
    <p:sldId id="449" r:id="rId15"/>
    <p:sldId id="869" r:id="rId16"/>
    <p:sldId id="452" r:id="rId17"/>
    <p:sldId id="453" r:id="rId18"/>
    <p:sldId id="354" r:id="rId19"/>
    <p:sldId id="866" r:id="rId20"/>
    <p:sldId id="688" r:id="rId21"/>
    <p:sldId id="454" r:id="rId22"/>
    <p:sldId id="501" r:id="rId23"/>
    <p:sldId id="545" r:id="rId24"/>
    <p:sldId id="826" r:id="rId25"/>
    <p:sldId id="479" r:id="rId26"/>
    <p:sldId id="862" r:id="rId27"/>
    <p:sldId id="424" r:id="rId28"/>
    <p:sldId id="426" r:id="rId29"/>
    <p:sldId id="427" r:id="rId30"/>
    <p:sldId id="709" r:id="rId31"/>
    <p:sldId id="827" r:id="rId32"/>
    <p:sldId id="710" r:id="rId33"/>
    <p:sldId id="711" r:id="rId34"/>
    <p:sldId id="433" r:id="rId35"/>
    <p:sldId id="434" r:id="rId36"/>
    <p:sldId id="481" r:id="rId37"/>
    <p:sldId id="689" r:id="rId38"/>
    <p:sldId id="867" r:id="rId39"/>
    <p:sldId id="715" r:id="rId40"/>
    <p:sldId id="620" r:id="rId41"/>
    <p:sldId id="712" r:id="rId42"/>
    <p:sldId id="690" r:id="rId43"/>
    <p:sldId id="482" r:id="rId44"/>
    <p:sldId id="440" r:id="rId45"/>
    <p:sldId id="839" r:id="rId46"/>
    <p:sldId id="840" r:id="rId47"/>
    <p:sldId id="841" r:id="rId48"/>
    <p:sldId id="716" r:id="rId49"/>
    <p:sldId id="485" r:id="rId50"/>
    <p:sldId id="693" r:id="rId51"/>
    <p:sldId id="842" r:id="rId52"/>
    <p:sldId id="900" r:id="rId53"/>
    <p:sldId id="717" r:id="rId54"/>
    <p:sldId id="864" r:id="rId55"/>
    <p:sldId id="719" r:id="rId56"/>
    <p:sldId id="724" r:id="rId57"/>
    <p:sldId id="725" r:id="rId58"/>
    <p:sldId id="726" r:id="rId59"/>
    <p:sldId id="727" r:id="rId60"/>
    <p:sldId id="729" r:id="rId61"/>
    <p:sldId id="730" r:id="rId62"/>
    <p:sldId id="731" r:id="rId63"/>
    <p:sldId id="794" r:id="rId64"/>
    <p:sldId id="548" r:id="rId65"/>
    <p:sldId id="450" r:id="rId66"/>
    <p:sldId id="734" r:id="rId67"/>
    <p:sldId id="698" r:id="rId68"/>
    <p:sldId id="737" r:id="rId69"/>
    <p:sldId id="739" r:id="rId70"/>
    <p:sldId id="549" r:id="rId71"/>
    <p:sldId id="836" r:id="rId72"/>
    <p:sldId id="306" r:id="rId73"/>
    <p:sldId id="741" r:id="rId74"/>
    <p:sldId id="742" r:id="rId75"/>
    <p:sldId id="268" r:id="rId76"/>
    <p:sldId id="743" r:id="rId77"/>
    <p:sldId id="744" r:id="rId78"/>
    <p:sldId id="745" r:id="rId79"/>
    <p:sldId id="747" r:id="rId80"/>
    <p:sldId id="746" r:id="rId81"/>
    <p:sldId id="749" r:id="rId82"/>
    <p:sldId id="750" r:id="rId83"/>
    <p:sldId id="752" r:id="rId84"/>
    <p:sldId id="901" r:id="rId85"/>
    <p:sldId id="796" r:id="rId86"/>
    <p:sldId id="797" r:id="rId87"/>
    <p:sldId id="828" r:id="rId88"/>
    <p:sldId id="363" r:id="rId89"/>
    <p:sldId id="834" r:id="rId90"/>
    <p:sldId id="631" r:id="rId91"/>
    <p:sldId id="835" r:id="rId92"/>
    <p:sldId id="829" r:id="rId93"/>
    <p:sldId id="756" r:id="rId94"/>
    <p:sldId id="843" r:id="rId95"/>
    <p:sldId id="800" r:id="rId96"/>
    <p:sldId id="863" r:id="rId97"/>
    <p:sldId id="801" r:id="rId98"/>
    <p:sldId id="758" r:id="rId99"/>
    <p:sldId id="846" r:id="rId100"/>
    <p:sldId id="847" r:id="rId101"/>
    <p:sldId id="457" r:id="rId102"/>
    <p:sldId id="848" r:id="rId103"/>
    <p:sldId id="759" r:id="rId104"/>
    <p:sldId id="760" r:id="rId105"/>
    <p:sldId id="849" r:id="rId106"/>
    <p:sldId id="762" r:id="rId107"/>
    <p:sldId id="830" r:id="rId108"/>
    <p:sldId id="764" r:id="rId109"/>
    <p:sldId id="404" r:id="rId110"/>
    <p:sldId id="552" r:id="rId111"/>
    <p:sldId id="767" r:id="rId112"/>
    <p:sldId id="766" r:id="rId113"/>
    <p:sldId id="851" r:id="rId114"/>
    <p:sldId id="852" r:id="rId115"/>
    <p:sldId id="411" r:id="rId116"/>
    <p:sldId id="626" r:id="rId117"/>
    <p:sldId id="460" r:id="rId118"/>
    <p:sldId id="853" r:id="rId119"/>
    <p:sldId id="769" r:id="rId120"/>
    <p:sldId id="831" r:id="rId121"/>
    <p:sldId id="394" r:id="rId122"/>
    <p:sldId id="393" r:id="rId123"/>
    <p:sldId id="395" r:id="rId124"/>
    <p:sldId id="854" r:id="rId125"/>
    <p:sldId id="855" r:id="rId126"/>
    <p:sldId id="856" r:id="rId127"/>
    <p:sldId id="397" r:id="rId128"/>
    <p:sldId id="398" r:id="rId129"/>
    <p:sldId id="832" r:id="rId130"/>
    <p:sldId id="609" r:id="rId131"/>
    <p:sldId id="399" r:id="rId132"/>
    <p:sldId id="400" r:id="rId133"/>
    <p:sldId id="857" r:id="rId134"/>
    <p:sldId id="413" r:id="rId135"/>
    <p:sldId id="858" r:id="rId136"/>
    <p:sldId id="402" r:id="rId137"/>
    <p:sldId id="558" r:id="rId138"/>
    <p:sldId id="414" r:id="rId139"/>
    <p:sldId id="288" r:id="rId140"/>
    <p:sldId id="833" r:id="rId141"/>
    <p:sldId id="321" r:id="rId142"/>
    <p:sldId id="859" r:id="rId143"/>
    <p:sldId id="313" r:id="rId144"/>
    <p:sldId id="860" r:id="rId145"/>
    <p:sldId id="775" r:id="rId146"/>
    <p:sldId id="778" r:id="rId147"/>
    <p:sldId id="489" r:id="rId148"/>
    <p:sldId id="467" r:id="rId149"/>
    <p:sldId id="490" r:id="rId150"/>
    <p:sldId id="781" r:id="rId151"/>
    <p:sldId id="861" r:id="rId152"/>
    <p:sldId id="782" r:id="rId153"/>
    <p:sldId id="814" r:id="rId154"/>
    <p:sldId id="815" r:id="rId155"/>
    <p:sldId id="816" r:id="rId156"/>
    <p:sldId id="817" r:id="rId157"/>
    <p:sldId id="818" r:id="rId158"/>
    <p:sldId id="705" r:id="rId159"/>
    <p:sldId id="870" r:id="rId160"/>
    <p:sldId id="871" r:id="rId161"/>
    <p:sldId id="872" r:id="rId162"/>
    <p:sldId id="873" r:id="rId163"/>
    <p:sldId id="874" r:id="rId164"/>
    <p:sldId id="875" r:id="rId165"/>
    <p:sldId id="876" r:id="rId166"/>
    <p:sldId id="877" r:id="rId167"/>
    <p:sldId id="878" r:id="rId168"/>
    <p:sldId id="879" r:id="rId169"/>
    <p:sldId id="880" r:id="rId170"/>
    <p:sldId id="881" r:id="rId171"/>
    <p:sldId id="882" r:id="rId172"/>
    <p:sldId id="883" r:id="rId173"/>
    <p:sldId id="884" r:id="rId174"/>
    <p:sldId id="885" r:id="rId175"/>
    <p:sldId id="886" r:id="rId176"/>
    <p:sldId id="887" r:id="rId177"/>
    <p:sldId id="888" r:id="rId178"/>
    <p:sldId id="889" r:id="rId179"/>
    <p:sldId id="890" r:id="rId180"/>
    <p:sldId id="891" r:id="rId181"/>
    <p:sldId id="892" r:id="rId182"/>
    <p:sldId id="893" r:id="rId183"/>
    <p:sldId id="894" r:id="rId184"/>
    <p:sldId id="895" r:id="rId185"/>
    <p:sldId id="896" r:id="rId186"/>
    <p:sldId id="897" r:id="rId187"/>
    <p:sldId id="898" r:id="rId188"/>
  </p:sldIdLst>
  <p:sldSz cx="12192000" cy="6858000"/>
  <p:notesSz cx="6858000" cy="9144000"/>
  <p:custDataLst>
    <p:tags r:id="rId193"/>
  </p:custDataLst>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ou Zijun" initials="Z"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333"/>
    <a:srgbClr val="0B1BB5"/>
    <a:srgbClr val="FF6600"/>
    <a:srgbClr val="AA5C5C"/>
    <a:srgbClr val="AED283"/>
    <a:srgbClr val="4D4D4D"/>
    <a:srgbClr val="508B5B"/>
    <a:srgbClr val="F8F8F8"/>
    <a:srgbClr val="777777"/>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浅色样式 1 - 强调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3" autoAdjust="0"/>
    <p:restoredTop sz="95342" autoAdjust="0"/>
  </p:normalViewPr>
  <p:slideViewPr>
    <p:cSldViewPr>
      <p:cViewPr varScale="1">
        <p:scale>
          <a:sx n="75" d="100"/>
          <a:sy n="75" d="100"/>
        </p:scale>
        <p:origin x="42" y="342"/>
      </p:cViewPr>
      <p:guideLst/>
    </p:cSldViewPr>
  </p:slideViewPr>
  <p:outlineViewPr>
    <p:cViewPr>
      <p:scale>
        <a:sx n="33" d="100"/>
        <a:sy n="33" d="100"/>
      </p:scale>
      <p:origin x="0" y="-1140"/>
    </p:cViewPr>
  </p:outlineViewPr>
  <p:notesTextViewPr>
    <p:cViewPr>
      <p:scale>
        <a:sx n="100" d="100"/>
        <a:sy n="100" d="100"/>
      </p:scale>
      <p:origin x="0" y="0"/>
    </p:cViewPr>
  </p:notesTextViewPr>
  <p:sorterViewPr showFormatting="0">
    <p:cViewPr>
      <p:scale>
        <a:sx n="66" d="100"/>
        <a:sy n="66" d="100"/>
      </p:scale>
      <p:origin x="0" y="0"/>
    </p:cViewPr>
  </p:sorterViewPr>
  <p:notesViewPr>
    <p:cSldViewPr>
      <p:cViewPr varScale="1">
        <p:scale>
          <a:sx n="73" d="100"/>
          <a:sy n="73" d="100"/>
        </p:scale>
        <p:origin x="2694" y="30"/>
      </p:cViewPr>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notesMaster" Target="notesMasters/notesMaster1.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3" Type="http://schemas.openxmlformats.org/officeDocument/2006/relationships/tags" Target="tags/tag3.xml"/><Relationship Id="rId192" Type="http://schemas.openxmlformats.org/officeDocument/2006/relationships/commentAuthors" Target="commentAuthors.xml"/><Relationship Id="rId191" Type="http://schemas.openxmlformats.org/officeDocument/2006/relationships/tableStyles" Target="tableStyles.xml"/><Relationship Id="rId190" Type="http://schemas.openxmlformats.org/officeDocument/2006/relationships/viewProps" Target="viewProps.xml"/><Relationship Id="rId19" Type="http://schemas.openxmlformats.org/officeDocument/2006/relationships/slide" Target="slides/slide16.xml"/><Relationship Id="rId189" Type="http://schemas.openxmlformats.org/officeDocument/2006/relationships/presProps" Target="presProps.xml"/><Relationship Id="rId188" Type="http://schemas.openxmlformats.org/officeDocument/2006/relationships/slide" Target="slides/slide185.xml"/><Relationship Id="rId187" Type="http://schemas.openxmlformats.org/officeDocument/2006/relationships/slide" Target="slides/slide184.xml"/><Relationship Id="rId186" Type="http://schemas.openxmlformats.org/officeDocument/2006/relationships/slide" Target="slides/slide183.xml"/><Relationship Id="rId185" Type="http://schemas.openxmlformats.org/officeDocument/2006/relationships/slide" Target="slides/slide182.xml"/><Relationship Id="rId184" Type="http://schemas.openxmlformats.org/officeDocument/2006/relationships/slide" Target="slides/slide181.xml"/><Relationship Id="rId183" Type="http://schemas.openxmlformats.org/officeDocument/2006/relationships/slide" Target="slides/slide180.xml"/><Relationship Id="rId182" Type="http://schemas.openxmlformats.org/officeDocument/2006/relationships/slide" Target="slides/slide179.xml"/><Relationship Id="rId181" Type="http://schemas.openxmlformats.org/officeDocument/2006/relationships/slide" Target="slides/slide178.xml"/><Relationship Id="rId180" Type="http://schemas.openxmlformats.org/officeDocument/2006/relationships/slide" Target="slides/slide177.xml"/><Relationship Id="rId18" Type="http://schemas.openxmlformats.org/officeDocument/2006/relationships/slide" Target="slides/slide15.xml"/><Relationship Id="rId179" Type="http://schemas.openxmlformats.org/officeDocument/2006/relationships/slide" Target="slides/slide176.xml"/><Relationship Id="rId178" Type="http://schemas.openxmlformats.org/officeDocument/2006/relationships/slide" Target="slides/slide175.xml"/><Relationship Id="rId177" Type="http://schemas.openxmlformats.org/officeDocument/2006/relationships/slide" Target="slides/slide174.xml"/><Relationship Id="rId176" Type="http://schemas.openxmlformats.org/officeDocument/2006/relationships/slide" Target="slides/slide173.xml"/><Relationship Id="rId175" Type="http://schemas.openxmlformats.org/officeDocument/2006/relationships/slide" Target="slides/slide172.xml"/><Relationship Id="rId174" Type="http://schemas.openxmlformats.org/officeDocument/2006/relationships/slide" Target="slides/slide171.xml"/><Relationship Id="rId173" Type="http://schemas.openxmlformats.org/officeDocument/2006/relationships/slide" Target="slides/slide170.xml"/><Relationship Id="rId172" Type="http://schemas.openxmlformats.org/officeDocument/2006/relationships/slide" Target="slides/slide169.xml"/><Relationship Id="rId171" Type="http://schemas.openxmlformats.org/officeDocument/2006/relationships/slide" Target="slides/slide168.xml"/><Relationship Id="rId170" Type="http://schemas.openxmlformats.org/officeDocument/2006/relationships/slide" Target="slides/slide167.xml"/><Relationship Id="rId17" Type="http://schemas.openxmlformats.org/officeDocument/2006/relationships/slide" Target="slides/slide14.xml"/><Relationship Id="rId169" Type="http://schemas.openxmlformats.org/officeDocument/2006/relationships/slide" Target="slides/slide166.xml"/><Relationship Id="rId168" Type="http://schemas.openxmlformats.org/officeDocument/2006/relationships/slide" Target="slides/slide165.xml"/><Relationship Id="rId167" Type="http://schemas.openxmlformats.org/officeDocument/2006/relationships/slide" Target="slides/slide164.xml"/><Relationship Id="rId166" Type="http://schemas.openxmlformats.org/officeDocument/2006/relationships/slide" Target="slides/slide163.xml"/><Relationship Id="rId165" Type="http://schemas.openxmlformats.org/officeDocument/2006/relationships/slide" Target="slides/slide162.xml"/><Relationship Id="rId164" Type="http://schemas.openxmlformats.org/officeDocument/2006/relationships/slide" Target="slides/slide161.xml"/><Relationship Id="rId163" Type="http://schemas.openxmlformats.org/officeDocument/2006/relationships/slide" Target="slides/slide160.xml"/><Relationship Id="rId162" Type="http://schemas.openxmlformats.org/officeDocument/2006/relationships/slide" Target="slides/slide159.xml"/><Relationship Id="rId161" Type="http://schemas.openxmlformats.org/officeDocument/2006/relationships/slide" Target="slides/slide158.xml"/><Relationship Id="rId160" Type="http://schemas.openxmlformats.org/officeDocument/2006/relationships/slide" Target="slides/slide157.xml"/><Relationship Id="rId16" Type="http://schemas.openxmlformats.org/officeDocument/2006/relationships/slide" Target="slides/slide13.xml"/><Relationship Id="rId159" Type="http://schemas.openxmlformats.org/officeDocument/2006/relationships/slide" Target="slides/slide156.xml"/><Relationship Id="rId158" Type="http://schemas.openxmlformats.org/officeDocument/2006/relationships/slide" Target="slides/slide155.xml"/><Relationship Id="rId157" Type="http://schemas.openxmlformats.org/officeDocument/2006/relationships/slide" Target="slides/slide154.xml"/><Relationship Id="rId156" Type="http://schemas.openxmlformats.org/officeDocument/2006/relationships/slide" Target="slides/slide153.xml"/><Relationship Id="rId155" Type="http://schemas.openxmlformats.org/officeDocument/2006/relationships/slide" Target="slides/slide152.xml"/><Relationship Id="rId154" Type="http://schemas.openxmlformats.org/officeDocument/2006/relationships/slide" Target="slides/slide151.xml"/><Relationship Id="rId153" Type="http://schemas.openxmlformats.org/officeDocument/2006/relationships/slide" Target="slides/slide150.xml"/><Relationship Id="rId152" Type="http://schemas.openxmlformats.org/officeDocument/2006/relationships/slide" Target="slides/slide149.xml"/><Relationship Id="rId151" Type="http://schemas.openxmlformats.org/officeDocument/2006/relationships/slide" Target="slides/slide148.xml"/><Relationship Id="rId150" Type="http://schemas.openxmlformats.org/officeDocument/2006/relationships/slide" Target="slides/slide147.xml"/><Relationship Id="rId15" Type="http://schemas.openxmlformats.org/officeDocument/2006/relationships/slide" Target="slides/slide12.xml"/><Relationship Id="rId149" Type="http://schemas.openxmlformats.org/officeDocument/2006/relationships/slide" Target="slides/slide146.xml"/><Relationship Id="rId148" Type="http://schemas.openxmlformats.org/officeDocument/2006/relationships/slide" Target="slides/slide145.xml"/><Relationship Id="rId147" Type="http://schemas.openxmlformats.org/officeDocument/2006/relationships/slide" Target="slides/slide144.xml"/><Relationship Id="rId146" Type="http://schemas.openxmlformats.org/officeDocument/2006/relationships/slide" Target="slides/slide143.xml"/><Relationship Id="rId145" Type="http://schemas.openxmlformats.org/officeDocument/2006/relationships/slide" Target="slides/slide142.xml"/><Relationship Id="rId144" Type="http://schemas.openxmlformats.org/officeDocument/2006/relationships/slide" Target="slides/slide141.xml"/><Relationship Id="rId143" Type="http://schemas.openxmlformats.org/officeDocument/2006/relationships/slide" Target="slides/slide140.xml"/><Relationship Id="rId142" Type="http://schemas.openxmlformats.org/officeDocument/2006/relationships/slide" Target="slides/slide139.xml"/><Relationship Id="rId141" Type="http://schemas.openxmlformats.org/officeDocument/2006/relationships/slide" Target="slides/slide138.xml"/><Relationship Id="rId140" Type="http://schemas.openxmlformats.org/officeDocument/2006/relationships/slide" Target="slides/slide137.xml"/><Relationship Id="rId14" Type="http://schemas.openxmlformats.org/officeDocument/2006/relationships/slide" Target="slides/slide11.xml"/><Relationship Id="rId139" Type="http://schemas.openxmlformats.org/officeDocument/2006/relationships/slide" Target="slides/slide136.xml"/><Relationship Id="rId138" Type="http://schemas.openxmlformats.org/officeDocument/2006/relationships/slide" Target="slides/slide135.xml"/><Relationship Id="rId137" Type="http://schemas.openxmlformats.org/officeDocument/2006/relationships/slide" Target="slides/slide134.xml"/><Relationship Id="rId136" Type="http://schemas.openxmlformats.org/officeDocument/2006/relationships/slide" Target="slides/slide133.xml"/><Relationship Id="rId135" Type="http://schemas.openxmlformats.org/officeDocument/2006/relationships/slide" Target="slides/slide132.xml"/><Relationship Id="rId134" Type="http://schemas.openxmlformats.org/officeDocument/2006/relationships/slide" Target="slides/slide131.xml"/><Relationship Id="rId133" Type="http://schemas.openxmlformats.org/officeDocument/2006/relationships/slide" Target="slides/slide130.xml"/><Relationship Id="rId132" Type="http://schemas.openxmlformats.org/officeDocument/2006/relationships/slide" Target="slides/slide129.xml"/><Relationship Id="rId131" Type="http://schemas.openxmlformats.org/officeDocument/2006/relationships/slide" Target="slides/slide128.xml"/><Relationship Id="rId130" Type="http://schemas.openxmlformats.org/officeDocument/2006/relationships/slide" Target="slides/slide127.xml"/><Relationship Id="rId13" Type="http://schemas.openxmlformats.org/officeDocument/2006/relationships/slide" Target="slides/slide10.xml"/><Relationship Id="rId129" Type="http://schemas.openxmlformats.org/officeDocument/2006/relationships/slide" Target="slides/slide126.xml"/><Relationship Id="rId128" Type="http://schemas.openxmlformats.org/officeDocument/2006/relationships/slide" Target="slides/slide125.xml"/><Relationship Id="rId127" Type="http://schemas.openxmlformats.org/officeDocument/2006/relationships/slide" Target="slides/slide124.xml"/><Relationship Id="rId126" Type="http://schemas.openxmlformats.org/officeDocument/2006/relationships/slide" Target="slides/slide123.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9.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31.wmf"/><Relationship Id="rId1" Type="http://schemas.openxmlformats.org/officeDocument/2006/relationships/image" Target="../media/image13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kumimoji="1" sz="1200">
                <a:effectLst/>
                <a:latin typeface="Times New Roman" panose="02020603050405020304"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2467" name="Rectangle 3"/>
          <p:cNvSpPr>
            <a:spLocks noGrp="1" noChangeArrowheads="1"/>
          </p:cNvSpPr>
          <p:nvPr>
            <p:ph type="dt" idx="1"/>
          </p:nvPr>
        </p:nvSpPr>
        <p:spPr bwMode="auto">
          <a:xfrm>
            <a:off x="3886200"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kumimoji="1" sz="1200">
                <a:effectLst/>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1" lang="en-US" altLang="zh-CN"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7172" name="Rectangle 4"/>
          <p:cNvSpPr>
            <a:spLocks noGrp="1" noRot="1" noChangeAspect="1" noTextEdit="1"/>
          </p:cNvSpPr>
          <p:nvPr>
            <p:ph type="sldImg"/>
          </p:nvPr>
        </p:nvSpPr>
        <p:spPr>
          <a:xfrm>
            <a:off x="381000" y="685800"/>
            <a:ext cx="6096000" cy="3429000"/>
          </a:xfrm>
          <a:prstGeom prst="rect">
            <a:avLst/>
          </a:prstGeom>
          <a:noFill/>
          <a:ln w="9525" cap="flat" cmpd="sng">
            <a:solidFill>
              <a:srgbClr val="000000"/>
            </a:solidFill>
            <a:prstDash val="solid"/>
            <a:miter/>
            <a:headEnd type="none" w="med" len="med"/>
            <a:tailEnd type="none" w="med" len="med"/>
          </a:ln>
        </p:spPr>
      </p:sp>
      <p:sp>
        <p:nvSpPr>
          <p:cNvPr id="62469" name="Rectangle 5"/>
          <p:cNvSpPr>
            <a:spLocks noGrp="1" noChangeArrowheads="1"/>
          </p:cNvSpPr>
          <p:nvPr>
            <p:ph type="body" sz="quarter" idx="3"/>
          </p:nvPr>
        </p:nvSpPr>
        <p:spPr bwMode="auto">
          <a:xfrm>
            <a:off x="914400" y="4343400"/>
            <a:ext cx="50292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单击此处编辑母版文本样式</a:t>
            </a:r>
            <a:endPar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第二级</a:t>
            </a:r>
            <a:endPar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第三级</a:t>
            </a:r>
            <a:endPar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第四级</a:t>
            </a:r>
            <a:endPar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第五级</a:t>
            </a:r>
            <a:endParaRPr kumimoji="0" lang="zh-CN" altLang="en-US"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2470" name="Rectangle 6"/>
          <p:cNvSpPr>
            <a:spLocks noGrp="1" noChangeArrowheads="1"/>
          </p:cNvSpPr>
          <p:nvPr>
            <p:ph type="ftr" sz="quarter" idx="4"/>
          </p:nvPr>
        </p:nvSpPr>
        <p:spPr bwMode="auto">
          <a:xfrm>
            <a:off x="0" y="8686800"/>
            <a:ext cx="29718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kumimoji="1" sz="1200">
                <a:effectLst/>
                <a:latin typeface="Times New Roman" panose="02020603050405020304"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altLang="zh-CN"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2471" name="Rectangle 7"/>
          <p:cNvSpPr>
            <a:spLocks noGrp="1" noChangeArrowheads="1"/>
          </p:cNvSpPr>
          <p:nvPr>
            <p:ph type="sldNum" sz="quarter" idx="5"/>
          </p:nvPr>
        </p:nvSpPr>
        <p:spPr bwMode="auto">
          <a:xfrm>
            <a:off x="3886200" y="8686800"/>
            <a:ext cx="2971800" cy="457200"/>
          </a:xfrm>
          <a:prstGeom prst="rect">
            <a:avLst/>
          </a:prstGeom>
          <a:noFill/>
          <a:ln w="9525">
            <a:noFill/>
            <a:miter lim="800000"/>
          </a:ln>
          <a:effectLst/>
        </p:spPr>
        <p:txBody>
          <a:bodyPr vert="horz" wrap="square" lIns="91440" tIns="45720" rIns="91440" bIns="45720" numCol="1" anchor="b" anchorCtr="0" compatLnSpc="1"/>
          <a:lstStyle>
            <a:lvl1pPr algn="r" eaLnBrk="1" hangingPunct="1">
              <a:defRPr sz="1200" noProof="1" dirty="0">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BB36514B-AC68-474D-A13F-AAB3BD38C45F}" type="slidenum">
              <a:rPr kumimoji="0" lang="zh-CN" altLang="en-US" sz="1200" b="0" i="0" u="none" strike="noStrike" kern="1200" cap="none" spc="0" normalizeH="0" baseline="0" noProof="1">
                <a:ln>
                  <a:noFill/>
                </a:ln>
                <a:solidFill>
                  <a:schemeClr val="tx1"/>
                </a:solidFill>
                <a:effectLst/>
                <a:uLnTx/>
                <a:uFillTx/>
                <a:latin typeface="Times New Roman" panose="02020603050405020304" pitchFamily="18"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0.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1.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7.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4.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9.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1.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TextEdit="1"/>
          </p:cNvSpPr>
          <p:nvPr>
            <p:ph type="sldImg"/>
          </p:nvPr>
        </p:nvSpPr>
        <p:spPr/>
      </p:sp>
      <p:sp>
        <p:nvSpPr>
          <p:cNvPr id="20483" name="Rectangle 3"/>
          <p:cNvSpPr>
            <a:spLocks noGrp="1"/>
          </p:cNvSpPr>
          <p:nvPr>
            <p:ph type="body"/>
          </p:nvPr>
        </p:nvSpPr>
        <p:spPr/>
        <p:txBody>
          <a:bodyPr wrap="square" lIns="91440" tIns="45720" rIns="91440" bIns="45720" anchor="t" anchorCtr="0"/>
          <a:lstStyle/>
          <a:p>
            <a:pPr lvl="0" eaLnBrk="1" hangingPunct="1"/>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r>
              <a:rPr lang="zh-CN" altLang="en-US" dirty="0"/>
              <a:t>已修改</a:t>
            </a:r>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r>
              <a:rPr lang="zh-CN" altLang="en-US" dirty="0"/>
              <a:t>已修改</a:t>
            </a:r>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r>
              <a:rPr lang="zh-CN" altLang="en-US" dirty="0"/>
              <a:t>已修改</a:t>
            </a:r>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r>
              <a:rPr lang="zh-CN" altLang="en-US" dirty="0"/>
              <a:t>已修改</a:t>
            </a:r>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已修改</a:t>
            </a:r>
            <a:endParaRPr lang="zh-CN"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TextEdit="1"/>
          </p:cNvSpPr>
          <p:nvPr>
            <p:ph type="sldImg"/>
          </p:nvPr>
        </p:nvSpPr>
        <p:spPr/>
      </p:sp>
      <p:sp>
        <p:nvSpPr>
          <p:cNvPr id="20483" name="Rectangle 3"/>
          <p:cNvSpPr>
            <a:spLocks noGrp="1"/>
          </p:cNvSpPr>
          <p:nvPr>
            <p:ph type="body"/>
          </p:nvPr>
        </p:nvSpPr>
        <p:spPr/>
        <p:txBody>
          <a:bodyPr wrap="square" lIns="91440" tIns="45720" rIns="91440" bIns="45720" anchor="t" anchorCtr="0"/>
          <a:lstStyle/>
          <a:p>
            <a:pPr lvl="0" eaLnBrk="1" hangingPunct="1"/>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FE73BC51-52FC-4C97-AD29-8D81C534CA4A}" type="datetime1">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lang="en-US" altLang="zh-CN"/>
              <a:t>2-</a:t>
            </a:r>
            <a:fld id="{695A0521-1CF4-4FCE-9FE3-489CB1C695AF}" type="slidenum">
              <a:rPr lang="en-US" altLang="zh-CN" smtClean="0"/>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9"/>
            <a:ext cx="10972800" cy="585152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Rectangle 2"/>
          <p:cNvSpPr>
            <a:spLocks noGrp="1" noChangeArrowheads="1"/>
          </p:cNvSpPr>
          <p:nvPr>
            <p:ph type="dt" sz="half" idx="10"/>
          </p:nvPr>
        </p:nvSpPr>
        <p:spPr/>
        <p:txBody>
          <a:bodyPr/>
          <a:lstStyle>
            <a:lvl1pPr>
              <a:defRPr/>
            </a:lvl1pPr>
          </a:lstStyle>
          <a:p>
            <a:pPr>
              <a:defRPr/>
            </a:pPr>
            <a:fld id="{B14BCCDD-AE3C-4BC8-B891-4A56992D74FF}" type="datetime1">
              <a:rPr lang="zh-CN" altLang="en-US" smtClean="0"/>
            </a:fld>
            <a:endParaRPr lang="en-US" altLang="zh-CN"/>
          </a:p>
        </p:txBody>
      </p:sp>
      <p:sp>
        <p:nvSpPr>
          <p:cNvPr id="4" name="Rectangle 3"/>
          <p:cNvSpPr>
            <a:spLocks noGrp="1" noChangeArrowheads="1"/>
          </p:cNvSpPr>
          <p:nvPr>
            <p:ph type="sldNum" sz="quarter" idx="11"/>
          </p:nvPr>
        </p:nvSpPr>
        <p:spPr/>
        <p:txBody>
          <a:bodyPr/>
          <a:lstStyle>
            <a:lvl1pPr>
              <a:defRPr/>
            </a:lvl1pPr>
          </a:lstStyle>
          <a:p>
            <a:r>
              <a:rPr lang="en-US" altLang="zh-CN"/>
              <a:t>2-</a:t>
            </a:r>
            <a:fld id="{7F0C2BA1-75FE-4FE0-8CE9-57A4AA66202A}" type="slidenum">
              <a:rPr lang="en-US" altLang="zh-CN"/>
            </a:fld>
            <a:endParaRPr lang="en-US" altLang="zh-CN"/>
          </a:p>
        </p:txBody>
      </p:sp>
      <p:sp>
        <p:nvSpPr>
          <p:cNvPr id="5" name="Rectangle 14"/>
          <p:cNvSpPr>
            <a:spLocks noGrp="1" noChangeArrowheads="1"/>
          </p:cNvSpPr>
          <p:nvPr>
            <p:ph type="ftr" sz="quarter" idx="12"/>
          </p:nvPr>
        </p:nvSpPr>
        <p:spPr/>
        <p:txBody>
          <a:bodyPr/>
          <a:lstStyle>
            <a:lvl1pPr>
              <a:defRPr/>
            </a:lvl1pPr>
          </a:lstStyle>
          <a:p>
            <a:pPr>
              <a:defRPr/>
            </a:pPr>
            <a:endParaRPr lang="en-US" altLang="zh-CN"/>
          </a:p>
        </p:txBody>
      </p:sp>
    </p:spTree>
  </p:cSld>
  <p:clrMapOvr>
    <a:masterClrMapping/>
  </p:clrMapOvr>
  <p:transition spd="slow">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endParaRPr lang="zh-CN" altLang="en-US"/>
          </a:p>
        </p:txBody>
      </p:sp>
      <p:sp>
        <p:nvSpPr>
          <p:cNvPr id="3" name="表格占位符 2"/>
          <p:cNvSpPr>
            <a:spLocks noGrp="1"/>
          </p:cNvSpPr>
          <p:nvPr>
            <p:ph type="tbl" idx="1"/>
          </p:nvPr>
        </p:nvSpPr>
        <p:spPr>
          <a:xfrm>
            <a:off x="609600" y="1600201"/>
            <a:ext cx="10972800" cy="4525963"/>
          </a:xfrm>
        </p:spPr>
        <p:txBody>
          <a:bodyPr/>
          <a:lstStyle/>
          <a:p>
            <a:pPr lvl="0"/>
            <a:endParaRPr lang="zh-CN" altLang="en-US" noProof="0"/>
          </a:p>
        </p:txBody>
      </p:sp>
      <p:sp>
        <p:nvSpPr>
          <p:cNvPr id="4" name="Rectangle 2"/>
          <p:cNvSpPr>
            <a:spLocks noGrp="1" noChangeArrowheads="1"/>
          </p:cNvSpPr>
          <p:nvPr>
            <p:ph type="dt" sz="half" idx="10"/>
          </p:nvPr>
        </p:nvSpPr>
        <p:spPr/>
        <p:txBody>
          <a:bodyPr/>
          <a:lstStyle>
            <a:lvl1pPr>
              <a:defRPr/>
            </a:lvl1pPr>
          </a:lstStyle>
          <a:p>
            <a:pPr>
              <a:defRPr/>
            </a:pPr>
            <a:fld id="{62446655-FF78-451D-9AF2-9CDF01370381}" type="datetime1">
              <a:rPr lang="zh-CN" altLang="en-US" smtClean="0"/>
            </a:fld>
            <a:endParaRPr lang="en-US" altLang="zh-CN"/>
          </a:p>
        </p:txBody>
      </p:sp>
      <p:sp>
        <p:nvSpPr>
          <p:cNvPr id="5" name="Rectangle 3"/>
          <p:cNvSpPr>
            <a:spLocks noGrp="1" noChangeArrowheads="1"/>
          </p:cNvSpPr>
          <p:nvPr>
            <p:ph type="sldNum" sz="quarter" idx="11"/>
          </p:nvPr>
        </p:nvSpPr>
        <p:spPr/>
        <p:txBody>
          <a:bodyPr/>
          <a:lstStyle>
            <a:lvl1pPr>
              <a:defRPr/>
            </a:lvl1pPr>
          </a:lstStyle>
          <a:p>
            <a:r>
              <a:rPr lang="en-US" altLang="zh-CN"/>
              <a:t>2-</a:t>
            </a:r>
            <a:fld id="{6ADE287E-4D3F-4E82-8E79-50FF9AC83C5C}" type="slidenum">
              <a:rPr lang="en-US" altLang="zh-CN"/>
            </a:fld>
            <a:endParaRPr lang="en-US" altLang="zh-CN"/>
          </a:p>
        </p:txBody>
      </p:sp>
      <p:sp>
        <p:nvSpPr>
          <p:cNvPr id="6" name="Rectangle 14"/>
          <p:cNvSpPr>
            <a:spLocks noGrp="1" noChangeArrowheads="1"/>
          </p:cNvSpPr>
          <p:nvPr>
            <p:ph type="ftr" sz="quarter" idx="12"/>
          </p:nvPr>
        </p:nvSpPr>
        <p:spPr/>
        <p:txBody>
          <a:bodyPr/>
          <a:lstStyle>
            <a:lvl1pPr>
              <a:defRPr/>
            </a:lvl1pPr>
          </a:lstStyle>
          <a:p>
            <a:pPr>
              <a:defRPr/>
            </a:pPr>
            <a:endParaRPr lang="en-US" altLang="zh-CN"/>
          </a:p>
        </p:txBody>
      </p:sp>
    </p:spTree>
  </p:cSld>
  <p:clrMapOvr>
    <a:masterClrMapping/>
  </p:clrMapOvr>
  <p:transition spd="slow">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sp>
        <p:nvSpPr>
          <p:cNvPr id="16" name="Rectangle 13"/>
          <p:cNvSpPr>
            <a:spLocks noGrp="1" noChangeArrowheads="1"/>
          </p:cNvSpPr>
          <p:nvPr>
            <p:ph type="dt" sz="quarter" idx="2"/>
          </p:nvPr>
        </p:nvSpPr>
        <p:spPr bwMode="auto">
          <a:xfrm>
            <a:off x="609600" y="6248400"/>
            <a:ext cx="2844800" cy="476250"/>
          </a:xfrm>
          <a:prstGeom prst="rect">
            <a:avLst/>
          </a:prstGeom>
          <a:ln>
            <a:miter lim="800000"/>
          </a:ln>
        </p:spPr>
        <p:txBody>
          <a:bodyPr vert="horz" wrap="square" lIns="91440" tIns="45720" rIns="91440" bIns="45720" numCol="1" anchor="b"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C10045BB-3742-44A2-97D8-E19D2FE7AA8F}" type="datetime1">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7" name="Rectangle 14"/>
          <p:cNvSpPr>
            <a:spLocks noGrp="1" noChangeArrowheads="1"/>
          </p:cNvSpPr>
          <p:nvPr>
            <p:ph type="ftr" sz="quarter" idx="3"/>
          </p:nvPr>
        </p:nvSpPr>
        <p:spPr bwMode="auto">
          <a:xfrm>
            <a:off x="4165600" y="6251575"/>
            <a:ext cx="3860800" cy="476250"/>
          </a:xfrm>
          <a:prstGeom prst="rect">
            <a:avLst/>
          </a:prstGeom>
          <a:ln>
            <a:miter lim="800000"/>
          </a:ln>
        </p:spPr>
        <p:txBody>
          <a:bodyPr vert="horz" wrap="square" lIns="91440" tIns="45720" rIns="91440" bIns="45720" numCol="1" anchor="b"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8" name="Rectangle 15"/>
          <p:cNvSpPr>
            <a:spLocks noGrp="1" noChangeArrowheads="1"/>
          </p:cNvSpPr>
          <p:nvPr>
            <p:ph type="sldNum" sz="quarter" idx="4"/>
          </p:nvPr>
        </p:nvSpPr>
        <p:spPr bwMode="auto">
          <a:xfrm>
            <a:off x="9649883" y="6381750"/>
            <a:ext cx="2542117" cy="476250"/>
          </a:xfrm>
          <a:prstGeom prst="rect">
            <a:avLst/>
          </a:prstGeom>
          <a:ln>
            <a:miter lim="800000"/>
          </a:ln>
        </p:spPr>
        <p:txBody>
          <a:bodyPr vert="horz" wrap="square" lIns="91440" tIns="45720" rIns="91440" bIns="45720" numCol="1" anchor="b"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lang="en-US" altLang="zh-CN" dirty="0"/>
              <a:t>2-</a:t>
            </a:r>
            <a:fld id="{339128DD-8BA4-4655-8D52-E0FCE8840C24}" type="slidenum">
              <a:rPr lang="en-US" altLang="zh-CN" smtClean="0"/>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2" name="Text Box 3"/>
          <p:cNvSpPr txBox="1"/>
          <p:nvPr userDrawn="1"/>
        </p:nvSpPr>
        <p:spPr>
          <a:xfrm>
            <a:off x="6384033" y="116205"/>
            <a:ext cx="5735896" cy="5232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r" defTabSz="914400" rtl="0" eaLnBrk="1" fontAlgn="base" latinLnBrk="0" hangingPunct="1">
              <a:lnSpc>
                <a:spcPct val="100000"/>
              </a:lnSpc>
              <a:spcBef>
                <a:spcPct val="50000"/>
              </a:spcBef>
              <a:spcAft>
                <a:spcPct val="0"/>
              </a:spcAft>
              <a:buClrTx/>
              <a:buSzTx/>
              <a:buFontTx/>
              <a:buNone/>
              <a:defRPr/>
            </a:pPr>
            <a:r>
              <a:rPr kumimoji="0" lang="en-US" altLang="zh-CN" sz="2800" b="1" i="1" u="none" strike="noStrike" kern="1200" cap="none" spc="0" normalizeH="0" baseline="0" noProof="0">
                <a:ln>
                  <a:noFill/>
                </a:ln>
                <a:solidFill>
                  <a:srgbClr val="AA5C5C"/>
                </a:solidFill>
                <a:effectLst/>
                <a:uLnTx/>
                <a:uFillTx/>
                <a:latin typeface="华文彩云" panose="02010800040101010101" pitchFamily="2" charset="-122"/>
                <a:ea typeface="华文彩云" panose="02010800040101010101" pitchFamily="2" charset="-122"/>
                <a:cs typeface="+mn-cs"/>
              </a:rPr>
              <a:t>《</a:t>
            </a:r>
            <a:r>
              <a:rPr kumimoji="0" lang="zh-CN" altLang="en-US" sz="2800" b="1" i="1" u="none" strike="noStrike" kern="1200" cap="none" spc="0" normalizeH="0" baseline="0" noProof="0">
                <a:ln>
                  <a:noFill/>
                </a:ln>
                <a:solidFill>
                  <a:srgbClr val="AA5C5C"/>
                </a:solidFill>
                <a:effectLst/>
                <a:uLnTx/>
                <a:uFillTx/>
                <a:latin typeface="华文彩云" panose="02010800040101010101" pitchFamily="2" charset="-122"/>
                <a:ea typeface="华文彩云" panose="02010800040101010101" pitchFamily="2" charset="-122"/>
                <a:cs typeface="+mn-cs"/>
              </a:rPr>
              <a:t>环境化学</a:t>
            </a:r>
            <a:r>
              <a:rPr kumimoji="0" lang="en-US" altLang="zh-CN" sz="2800" b="1" i="1" u="none" strike="noStrike" kern="1200" cap="none" spc="0" normalizeH="0" baseline="0" noProof="0">
                <a:ln>
                  <a:noFill/>
                </a:ln>
                <a:solidFill>
                  <a:srgbClr val="AA5C5C"/>
                </a:solidFill>
                <a:effectLst/>
                <a:uLnTx/>
                <a:uFillTx/>
                <a:latin typeface="华文彩云" panose="02010800040101010101" pitchFamily="2" charset="-122"/>
                <a:ea typeface="华文彩云" panose="02010800040101010101" pitchFamily="2" charset="-122"/>
                <a:cs typeface="+mn-cs"/>
              </a:rPr>
              <a:t>》 </a:t>
            </a:r>
            <a:r>
              <a:rPr kumimoji="0" lang="zh-CN" altLang="en-US" sz="2800" b="1" i="1" u="none" strike="noStrike" kern="1200" cap="none" spc="0" normalizeH="0" baseline="0" noProof="0">
                <a:ln>
                  <a:noFill/>
                </a:ln>
                <a:solidFill>
                  <a:srgbClr val="AA5C5C"/>
                </a:solidFill>
                <a:effectLst/>
                <a:uLnTx/>
                <a:uFillTx/>
                <a:latin typeface="华文彩云" panose="02010800040101010101" pitchFamily="2" charset="-122"/>
                <a:ea typeface="华文彩云" panose="02010800040101010101" pitchFamily="2" charset="-122"/>
                <a:cs typeface="+mn-cs"/>
              </a:rPr>
              <a:t>第二章 大气环境</a:t>
            </a:r>
            <a:r>
              <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rPr>
              <a:t>化学</a:t>
            </a:r>
            <a:endParaRPr kumimoji="0" lang="zh-CN" altLang="en-US" sz="2800" b="1" i="1" u="none" strike="noStrike" kern="1200" cap="none" spc="0" normalizeH="0" baseline="0" noProof="0" dirty="0">
              <a:ln>
                <a:noFill/>
              </a:ln>
              <a:solidFill>
                <a:srgbClr val="AA5C5C"/>
              </a:solidFill>
              <a:effectLst/>
              <a:uLnTx/>
              <a:uFillTx/>
              <a:latin typeface="华文彩云" panose="02010800040101010101" pitchFamily="2" charset="-122"/>
              <a:ea typeface="华文彩云" panose="02010800040101010101" pitchFamily="2" charset="-122"/>
              <a:cs typeface="+mn-cs"/>
            </a:endParaRPr>
          </a:p>
        </p:txBody>
      </p:sp>
    </p:spTree>
  </p:cSld>
  <p:clrMapOvr>
    <a:masterClrMapping/>
  </p:clrMapOvr>
  <p:transition spd="slow">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30CB0636-3FCB-4C77-89C3-DAB2CCD843E8}" type="datetime1">
              <a:rPr lang="zh-CN" altLang="en-US" smtClean="0"/>
            </a:fld>
            <a:endParaRPr lang="en-US" altLang="zh-CN"/>
          </a:p>
        </p:txBody>
      </p:sp>
      <p:sp>
        <p:nvSpPr>
          <p:cNvPr id="3" name="页脚占位符 2"/>
          <p:cNvSpPr>
            <a:spLocks noGrp="1"/>
          </p:cNvSpPr>
          <p:nvPr>
            <p:ph type="ftr" sz="quarter" idx="11"/>
          </p:nvPr>
        </p:nvSpPr>
        <p:spPr/>
        <p:txBody>
          <a:bodyPr/>
          <a:lstStyle/>
          <a:p>
            <a:pPr>
              <a:defRPr/>
            </a:pPr>
            <a:endParaRPr lang="en-US" altLang="zh-CN"/>
          </a:p>
        </p:txBody>
      </p:sp>
      <p:sp>
        <p:nvSpPr>
          <p:cNvPr id="4" name="灯片编号占位符 3"/>
          <p:cNvSpPr>
            <a:spLocks noGrp="1"/>
          </p:cNvSpPr>
          <p:nvPr>
            <p:ph type="sldNum" sz="quarter" idx="12"/>
          </p:nvPr>
        </p:nvSpPr>
        <p:spPr/>
        <p:txBody>
          <a:bodyPr/>
          <a:lstStyle/>
          <a:p>
            <a:r>
              <a:rPr lang="en-US" altLang="zh-CN"/>
              <a:t>2-</a:t>
            </a:r>
            <a:fld id="{0677210C-1B7E-4EB9-A016-52DFF3AFA440}" type="slidenum">
              <a:rPr lang="en-US" altLang="zh-CN" smtClean="0"/>
            </a:fld>
            <a:endParaRPr lang="en-US" altLang="zh-CN"/>
          </a:p>
        </p:txBody>
      </p:sp>
    </p:spTree>
  </p:cSld>
  <p:clrMapOvr>
    <a:masterClrMapping/>
  </p:clrMapOvr>
  <p:transition spd="slow">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pPr>
              <a:defRPr/>
            </a:pPr>
            <a:fld id="{3CD7229F-6312-48DD-828E-581D653894EC}" type="datetime1">
              <a:rPr lang="zh-CN" altLang="en-US" smtClean="0"/>
            </a:fld>
            <a:endParaRPr lang="en-US" altLang="zh-CN"/>
          </a:p>
        </p:txBody>
      </p:sp>
      <p:sp>
        <p:nvSpPr>
          <p:cNvPr id="5" name="页脚占位符 4"/>
          <p:cNvSpPr>
            <a:spLocks noGrp="1"/>
          </p:cNvSpPr>
          <p:nvPr>
            <p:ph type="ftr" sz="quarter" idx="11"/>
          </p:nvPr>
        </p:nvSpPr>
        <p:spPr/>
        <p:txBody>
          <a:bodyPr/>
          <a:lstStyle/>
          <a:p>
            <a:pPr>
              <a:defRPr/>
            </a:pPr>
            <a:endParaRPr lang="en-US" altLang="zh-CN"/>
          </a:p>
        </p:txBody>
      </p:sp>
      <p:sp>
        <p:nvSpPr>
          <p:cNvPr id="6" name="灯片编号占位符 5"/>
          <p:cNvSpPr>
            <a:spLocks noGrp="1"/>
          </p:cNvSpPr>
          <p:nvPr>
            <p:ph type="sldNum" sz="quarter" idx="12"/>
          </p:nvPr>
        </p:nvSpPr>
        <p:spPr/>
        <p:txBody>
          <a:bodyPr/>
          <a:lstStyle/>
          <a:p>
            <a:r>
              <a:rPr lang="en-US" altLang="zh-CN"/>
              <a:t>2-</a:t>
            </a:r>
            <a:fld id="{69976877-CCA8-45B6-A7BA-FC14A36DBB8F}" type="slidenum">
              <a:rPr lang="en-US" altLang="zh-CN" smtClean="0"/>
            </a:fld>
            <a:endParaRPr lang="en-US" altLang="zh-CN"/>
          </a:p>
        </p:txBody>
      </p:sp>
    </p:spTree>
  </p:cSld>
  <p:clrMapOvr>
    <a:masterClrMapping/>
  </p:clrMapOvr>
  <p:transition spd="slow">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a:defRPr/>
            </a:pPr>
            <a:fld id="{590B87DC-3DB8-4BD7-BF56-60A8AA78BF8E}" type="datetime1">
              <a:rPr lang="zh-CN" altLang="en-US" smtClean="0"/>
            </a:fld>
            <a:endParaRPr lang="en-US" altLang="zh-CN"/>
          </a:p>
        </p:txBody>
      </p:sp>
      <p:sp>
        <p:nvSpPr>
          <p:cNvPr id="4" name="页脚占位符 3"/>
          <p:cNvSpPr>
            <a:spLocks noGrp="1"/>
          </p:cNvSpPr>
          <p:nvPr>
            <p:ph type="ftr" sz="quarter" idx="11"/>
          </p:nvPr>
        </p:nvSpPr>
        <p:spPr/>
        <p:txBody>
          <a:bodyPr/>
          <a:lstStyle/>
          <a:p>
            <a:pPr>
              <a:defRPr/>
            </a:pPr>
            <a:endParaRPr lang="en-US" altLang="zh-CN"/>
          </a:p>
        </p:txBody>
      </p:sp>
      <p:sp>
        <p:nvSpPr>
          <p:cNvPr id="5" name="灯片编号占位符 4"/>
          <p:cNvSpPr>
            <a:spLocks noGrp="1"/>
          </p:cNvSpPr>
          <p:nvPr>
            <p:ph type="sldNum" sz="quarter" idx="12"/>
          </p:nvPr>
        </p:nvSpPr>
        <p:spPr/>
        <p:txBody>
          <a:bodyPr/>
          <a:lstStyle/>
          <a:p>
            <a:r>
              <a:rPr lang="en-US" altLang="zh-CN"/>
              <a:t>2-</a:t>
            </a:r>
            <a:fld id="{8733747B-98C2-4F62-A9F3-F54864DF7F2B}" type="slidenum">
              <a:rPr lang="en-US" altLang="zh-CN" smtClean="0"/>
            </a:fld>
            <a:endParaRPr lang="en-US" altLang="zh-CN"/>
          </a:p>
        </p:txBody>
      </p:sp>
    </p:spTree>
  </p:cSld>
  <p:clrMapOvr>
    <a:masterClrMapping/>
  </p:clrMapOvr>
  <p:transition spd="slow">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pPr>
              <a:defRPr/>
            </a:pPr>
            <a:fld id="{233E3289-A5D4-4143-A57D-77ADAD0250AE}" type="datetime1">
              <a:rPr lang="zh-CN" altLang="en-US" smtClean="0"/>
            </a:fld>
            <a:endParaRPr lang="en-US" altLang="zh-CN"/>
          </a:p>
        </p:txBody>
      </p:sp>
      <p:sp>
        <p:nvSpPr>
          <p:cNvPr id="5" name="页脚占位符 4"/>
          <p:cNvSpPr>
            <a:spLocks noGrp="1"/>
          </p:cNvSpPr>
          <p:nvPr>
            <p:ph type="ftr" sz="quarter" idx="11"/>
          </p:nvPr>
        </p:nvSpPr>
        <p:spPr/>
        <p:txBody>
          <a:bodyPr/>
          <a:lstStyle/>
          <a:p>
            <a:pPr>
              <a:defRPr/>
            </a:pPr>
            <a:endParaRPr lang="en-US" altLang="zh-CN"/>
          </a:p>
        </p:txBody>
      </p:sp>
      <p:sp>
        <p:nvSpPr>
          <p:cNvPr id="6" name="灯片编号占位符 5"/>
          <p:cNvSpPr>
            <a:spLocks noGrp="1"/>
          </p:cNvSpPr>
          <p:nvPr>
            <p:ph type="sldNum" sz="quarter" idx="12"/>
          </p:nvPr>
        </p:nvSpPr>
        <p:spPr/>
        <p:txBody>
          <a:bodyPr/>
          <a:lstStyle/>
          <a:p>
            <a:r>
              <a:rPr lang="en-US" altLang="zh-CN"/>
              <a:t>2-</a:t>
            </a:r>
            <a:fld id="{C8CF35DD-0329-4F36-B226-497ED2A44D7C}" type="slidenum">
              <a:rPr lang="en-US" altLang="zh-CN" smtClean="0"/>
            </a:fld>
            <a:endParaRPr lang="en-US" altLang="zh-CN"/>
          </a:p>
        </p:txBody>
      </p:sp>
      <p:sp>
        <p:nvSpPr>
          <p:cNvPr id="7" name="Text Box 4"/>
          <p:cNvSpPr txBox="1">
            <a:spLocks noChangeArrowheads="1"/>
          </p:cNvSpPr>
          <p:nvPr userDrawn="1"/>
        </p:nvSpPr>
        <p:spPr bwMode="auto">
          <a:xfrm>
            <a:off x="0" y="1"/>
            <a:ext cx="8832851" cy="519113"/>
          </a:xfrm>
          <a:prstGeom prst="rect">
            <a:avLst/>
          </a:prstGeom>
          <a:noFill/>
          <a:ln>
            <a:noFill/>
          </a:ln>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spcBef>
                <a:spcPct val="50000"/>
              </a:spcBef>
              <a:defRPr/>
            </a:pPr>
            <a:r>
              <a:rPr lang="en-US" altLang="zh-CN" sz="2800" b="1" i="1">
                <a:latin typeface="华文彩云" panose="02010800040101010101" pitchFamily="2" charset="-122"/>
                <a:ea typeface="华文彩云" panose="02010800040101010101" pitchFamily="2" charset="-122"/>
              </a:rPr>
              <a:t>《</a:t>
            </a:r>
            <a:r>
              <a:rPr lang="zh-CN" altLang="en-US" sz="2800" b="1" i="1">
                <a:latin typeface="华文彩云" panose="02010800040101010101" pitchFamily="2" charset="-122"/>
                <a:ea typeface="华文彩云" panose="02010800040101010101" pitchFamily="2" charset="-122"/>
              </a:rPr>
              <a:t>环境化学</a:t>
            </a:r>
            <a:r>
              <a:rPr lang="en-US" altLang="zh-CN" sz="2800" b="1" i="1">
                <a:latin typeface="华文彩云" panose="02010800040101010101" pitchFamily="2" charset="-122"/>
                <a:ea typeface="华文彩云" panose="02010800040101010101" pitchFamily="2" charset="-122"/>
              </a:rPr>
              <a:t>》 </a:t>
            </a:r>
            <a:r>
              <a:rPr lang="zh-CN" altLang="en-US" sz="2800" b="1" i="1">
                <a:latin typeface="华文彩云" panose="02010800040101010101" pitchFamily="2" charset="-122"/>
                <a:ea typeface="华文彩云" panose="02010800040101010101" pitchFamily="2" charset="-122"/>
              </a:rPr>
              <a:t>第二章 大气环境</a:t>
            </a:r>
            <a:r>
              <a:rPr lang="zh-CN" altLang="en-US" sz="2800" b="1" i="1" dirty="0">
                <a:latin typeface="华文彩云" panose="02010800040101010101" pitchFamily="2" charset="-122"/>
                <a:ea typeface="华文彩云" panose="02010800040101010101" pitchFamily="2" charset="-122"/>
              </a:rPr>
              <a:t>化学</a:t>
            </a:r>
            <a:endParaRPr lang="en-US" altLang="zh-CN" sz="2800" b="1" i="1" dirty="0">
              <a:latin typeface="华文彩云" panose="02010800040101010101" pitchFamily="2" charset="-122"/>
              <a:ea typeface="华文彩云" panose="02010800040101010101" pitchFamily="2" charset="-122"/>
            </a:endParaRPr>
          </a:p>
        </p:txBody>
      </p:sp>
    </p:spTree>
  </p:cSld>
  <p:clrMapOvr>
    <a:masterClrMapping/>
  </p:clrMapOvr>
  <p:transition spd="slow">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609600" y="1600201"/>
            <a:ext cx="5384800" cy="45259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Rectangle 2"/>
          <p:cNvSpPr>
            <a:spLocks noGrp="1" noChangeArrowheads="1"/>
          </p:cNvSpPr>
          <p:nvPr>
            <p:ph type="dt" sz="half" idx="10"/>
          </p:nvPr>
        </p:nvSpPr>
        <p:spPr/>
        <p:txBody>
          <a:bodyPr/>
          <a:lstStyle>
            <a:lvl1pPr>
              <a:defRPr/>
            </a:lvl1pPr>
          </a:lstStyle>
          <a:p>
            <a:pPr>
              <a:defRPr/>
            </a:pPr>
            <a:fld id="{CB601907-D326-429A-948B-B00D1B6FF841}" type="datetime1">
              <a:rPr lang="zh-CN" altLang="en-US" smtClean="0"/>
            </a:fld>
            <a:endParaRPr lang="en-US" altLang="zh-CN"/>
          </a:p>
        </p:txBody>
      </p:sp>
      <p:sp>
        <p:nvSpPr>
          <p:cNvPr id="6" name="Rectangle 3"/>
          <p:cNvSpPr>
            <a:spLocks noGrp="1" noChangeArrowheads="1"/>
          </p:cNvSpPr>
          <p:nvPr>
            <p:ph type="sldNum" sz="quarter" idx="11"/>
          </p:nvPr>
        </p:nvSpPr>
        <p:spPr/>
        <p:txBody>
          <a:bodyPr/>
          <a:lstStyle>
            <a:lvl1pPr>
              <a:defRPr/>
            </a:lvl1pPr>
          </a:lstStyle>
          <a:p>
            <a:r>
              <a:rPr lang="en-US" altLang="zh-CN"/>
              <a:t>2-</a:t>
            </a:r>
            <a:fld id="{32A15300-5FAA-4973-8F8C-42C03815046A}" type="slidenum">
              <a:rPr lang="en-US" altLang="zh-CN"/>
            </a:fld>
            <a:endParaRPr lang="en-US" altLang="zh-CN"/>
          </a:p>
        </p:txBody>
      </p:sp>
      <p:sp>
        <p:nvSpPr>
          <p:cNvPr id="7" name="Rectangle 14"/>
          <p:cNvSpPr>
            <a:spLocks noGrp="1" noChangeArrowheads="1"/>
          </p:cNvSpPr>
          <p:nvPr>
            <p:ph type="ftr" sz="quarter" idx="12"/>
          </p:nvPr>
        </p:nvSpPr>
        <p:spPr/>
        <p:txBody>
          <a:bodyPr/>
          <a:lstStyle>
            <a:lvl1pPr>
              <a:defRPr/>
            </a:lvl1pPr>
          </a:lstStyle>
          <a:p>
            <a:pPr>
              <a:defRPr/>
            </a:pPr>
            <a:endParaRPr lang="en-US" altLang="zh-CN"/>
          </a:p>
        </p:txBody>
      </p:sp>
    </p:spTree>
  </p:cSld>
  <p:clrMapOvr>
    <a:masterClrMapping/>
  </p:clrMapOvr>
  <p:transition spd="slow">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pPr>
              <a:defRPr/>
            </a:pPr>
            <a:fld id="{67C7DCEA-7F2C-4B03-9361-B1B0C1AB34ED}" type="datetime1">
              <a:rPr lang="zh-CN" altLang="en-US" smtClean="0"/>
            </a:fld>
            <a:endParaRPr lang="en-US" altLang="zh-CN"/>
          </a:p>
        </p:txBody>
      </p:sp>
      <p:sp>
        <p:nvSpPr>
          <p:cNvPr id="6" name="页脚占位符 5"/>
          <p:cNvSpPr>
            <a:spLocks noGrp="1"/>
          </p:cNvSpPr>
          <p:nvPr>
            <p:ph type="ftr" sz="quarter" idx="11"/>
          </p:nvPr>
        </p:nvSpPr>
        <p:spPr/>
        <p:txBody>
          <a:bodyPr/>
          <a:lstStyle/>
          <a:p>
            <a:pPr>
              <a:defRPr/>
            </a:pPr>
            <a:endParaRPr lang="en-US" altLang="zh-CN"/>
          </a:p>
        </p:txBody>
      </p:sp>
      <p:sp>
        <p:nvSpPr>
          <p:cNvPr id="7" name="灯片编号占位符 6"/>
          <p:cNvSpPr>
            <a:spLocks noGrp="1"/>
          </p:cNvSpPr>
          <p:nvPr>
            <p:ph type="sldNum" sz="quarter" idx="12"/>
          </p:nvPr>
        </p:nvSpPr>
        <p:spPr/>
        <p:txBody>
          <a:bodyPr/>
          <a:lstStyle/>
          <a:p>
            <a:r>
              <a:rPr lang="en-US" altLang="zh-CN"/>
              <a:t>2-</a:t>
            </a:r>
            <a:fld id="{DF0A1478-2CDD-4895-A582-DC48E39E46A7}" type="slidenum">
              <a:rPr lang="en-US" altLang="zh-CN" smtClean="0"/>
            </a:fld>
            <a:endParaRPr lang="en-US" altLang="zh-CN"/>
          </a:p>
        </p:txBody>
      </p:sp>
    </p:spTree>
  </p:cSld>
  <p:clrMapOvr>
    <a:masterClrMapping/>
  </p:clrMapOvr>
  <p:transition spd="slow">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609600" y="1600201"/>
            <a:ext cx="5384800" cy="45259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6197600" y="1600200"/>
            <a:ext cx="5384800" cy="21859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6197600" y="3938589"/>
            <a:ext cx="5384800" cy="218757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Rectangle 2"/>
          <p:cNvSpPr>
            <a:spLocks noGrp="1" noChangeArrowheads="1"/>
          </p:cNvSpPr>
          <p:nvPr>
            <p:ph type="dt" sz="half" idx="10"/>
          </p:nvPr>
        </p:nvSpPr>
        <p:spPr/>
        <p:txBody>
          <a:bodyPr/>
          <a:lstStyle>
            <a:lvl1pPr>
              <a:defRPr/>
            </a:lvl1pPr>
          </a:lstStyle>
          <a:p>
            <a:pPr>
              <a:defRPr/>
            </a:pPr>
            <a:fld id="{20364ACB-DD69-4355-A8D3-4685DF744750}" type="datetime1">
              <a:rPr lang="zh-CN" altLang="en-US" smtClean="0"/>
            </a:fld>
            <a:endParaRPr lang="en-US" altLang="zh-CN"/>
          </a:p>
        </p:txBody>
      </p:sp>
      <p:sp>
        <p:nvSpPr>
          <p:cNvPr id="7" name="Rectangle 3"/>
          <p:cNvSpPr>
            <a:spLocks noGrp="1" noChangeArrowheads="1"/>
          </p:cNvSpPr>
          <p:nvPr>
            <p:ph type="sldNum" sz="quarter" idx="11"/>
          </p:nvPr>
        </p:nvSpPr>
        <p:spPr/>
        <p:txBody>
          <a:bodyPr/>
          <a:lstStyle>
            <a:lvl1pPr>
              <a:defRPr/>
            </a:lvl1pPr>
          </a:lstStyle>
          <a:p>
            <a:r>
              <a:rPr lang="en-US" altLang="zh-CN"/>
              <a:t>2-</a:t>
            </a:r>
            <a:fld id="{5ED40CE9-693A-4BCB-8B75-EC55CB38331E}" type="slidenum">
              <a:rPr lang="en-US" altLang="zh-CN"/>
            </a:fld>
            <a:endParaRPr lang="en-US" altLang="zh-CN"/>
          </a:p>
        </p:txBody>
      </p:sp>
      <p:sp>
        <p:nvSpPr>
          <p:cNvPr id="8" name="Rectangle 14"/>
          <p:cNvSpPr>
            <a:spLocks noGrp="1" noChangeArrowheads="1"/>
          </p:cNvSpPr>
          <p:nvPr>
            <p:ph type="ftr" sz="quarter" idx="12"/>
          </p:nvPr>
        </p:nvSpPr>
        <p:spPr/>
        <p:txBody>
          <a:bodyPr/>
          <a:lstStyle>
            <a:lvl1pPr>
              <a:defRPr/>
            </a:lvl1pPr>
          </a:lstStyle>
          <a:p>
            <a:pPr>
              <a:defRPr/>
            </a:pPr>
            <a:endParaRPr lang="en-US" altLang="zh-CN"/>
          </a:p>
        </p:txBody>
      </p:sp>
    </p:spTree>
  </p:cSld>
  <p:clrMapOvr>
    <a:masterClrMapping/>
  </p:clrMapOvr>
  <p:transition spd="slow">
    <p:zoom/>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91" name="Rectangle 15"/>
          <p:cNvSpPr>
            <a:spLocks noGrp="1" noChangeArrowheads="1"/>
          </p:cNvSpPr>
          <p:nvPr>
            <p:ph type="body" idx="1"/>
          </p:nvPr>
        </p:nvSpPr>
        <p:spPr bwMode="auto">
          <a:xfrm>
            <a:off x="719667" y="1628775"/>
            <a:ext cx="10972800" cy="4525963"/>
          </a:xfrm>
          <a:prstGeom prst="rect">
            <a:avLst/>
          </a:prstGeom>
          <a:noFill/>
          <a:ln w="9525">
            <a:noFill/>
            <a:miter lim="800000"/>
          </a:ln>
          <a:effectLst/>
        </p:spPr>
        <p:txBody>
          <a:bodyPr vert="horz" wrap="square" lIns="91440" tIns="45720" rIns="91440" bIns="45720" numCol="1" anchor="t" anchorCtr="0" compatLnSpc="1"/>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26989" name="Rectangle 13"/>
          <p:cNvSpPr>
            <a:spLocks noGrp="1" noRot="1" noChangeArrowheads="1"/>
          </p:cNvSpPr>
          <p:nvPr>
            <p:ph type="title"/>
          </p:nvPr>
        </p:nvSpPr>
        <p:spPr bwMode="auto">
          <a:xfrm>
            <a:off x="609600" y="274638"/>
            <a:ext cx="10972800" cy="1143000"/>
          </a:xfrm>
          <a:prstGeom prst="rect">
            <a:avLst/>
          </a:prstGeom>
          <a:noFill/>
          <a:ln w="9525">
            <a:noFill/>
            <a:miter lim="800000"/>
          </a:ln>
          <a:effectLst/>
        </p:spPr>
        <p:txBody>
          <a:bodyPr vert="horz" wrap="square" lIns="91440" tIns="45720" rIns="91440" bIns="45720" numCol="1" anchor="ctr" anchorCtr="0" compatLnSpc="1"/>
          <a:lstStyle/>
          <a:p>
            <a:pPr lvl="0"/>
            <a:r>
              <a:rPr lang="zh-CN" altLang="en-US" dirty="0"/>
              <a:t>单击此处编辑母版标题样式</a:t>
            </a:r>
            <a:endParaRPr lang="zh-CN" altLang="en-US" dirty="0"/>
          </a:p>
        </p:txBody>
      </p:sp>
      <p:sp>
        <p:nvSpPr>
          <p:cNvPr id="25" name="Rectangle 13"/>
          <p:cNvSpPr>
            <a:spLocks noGrp="1" noChangeArrowheads="1"/>
          </p:cNvSpPr>
          <p:nvPr>
            <p:ph type="dt" sz="quarter" idx="2"/>
          </p:nvPr>
        </p:nvSpPr>
        <p:spPr bwMode="auto">
          <a:xfrm>
            <a:off x="609600" y="6248400"/>
            <a:ext cx="2844800" cy="476250"/>
          </a:xfrm>
          <a:prstGeom prst="rect">
            <a:avLst/>
          </a:prstGeom>
          <a:noFill/>
          <a:ln>
            <a:miter lim="800000"/>
          </a:ln>
        </p:spPr>
        <p:txBody>
          <a:bodyPr vert="horz" wrap="square" lIns="91440" tIns="45720" rIns="91440" bIns="45720" numCol="1" anchor="b" anchorCtr="0" compatLnSpc="1"/>
          <a:lstStyle>
            <a:lvl1pPr eaLnBrk="1" hangingPunct="1">
              <a:defRPr sz="1200">
                <a:effectLst/>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F03D07F1-B75C-4E14-83D6-3C598636E548}" type="datetime1">
              <a:rPr kumimoji="0" lang="zh-CN" altLang="en-US" sz="12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6" name="Rectangle 14"/>
          <p:cNvSpPr>
            <a:spLocks noGrp="1" noChangeArrowheads="1"/>
          </p:cNvSpPr>
          <p:nvPr>
            <p:ph type="ftr" sz="quarter" idx="3"/>
          </p:nvPr>
        </p:nvSpPr>
        <p:spPr bwMode="auto">
          <a:xfrm>
            <a:off x="4165600" y="6251575"/>
            <a:ext cx="3860800" cy="476250"/>
          </a:xfrm>
          <a:prstGeom prst="rect">
            <a:avLst/>
          </a:prstGeom>
          <a:noFill/>
          <a:ln>
            <a:miter lim="800000"/>
          </a:ln>
        </p:spPr>
        <p:txBody>
          <a:bodyPr vert="horz" wrap="square" lIns="91440" tIns="45720" rIns="91440" bIns="45720" numCol="1" anchor="b" anchorCtr="0" compatLnSpc="1"/>
          <a:lstStyle>
            <a:lvl1pPr algn="ctr" eaLnBrk="1" hangingPunct="1">
              <a:defRPr sz="1200">
                <a:effectLst/>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7" name="Rectangle 15"/>
          <p:cNvSpPr>
            <a:spLocks noGrp="1" noChangeArrowheads="1"/>
          </p:cNvSpPr>
          <p:nvPr>
            <p:ph type="sldNum" sz="quarter" idx="4"/>
          </p:nvPr>
        </p:nvSpPr>
        <p:spPr bwMode="auto">
          <a:xfrm>
            <a:off x="9649883" y="6381750"/>
            <a:ext cx="2542117" cy="476250"/>
          </a:xfrm>
          <a:prstGeom prst="rect">
            <a:avLst/>
          </a:prstGeom>
          <a:noFill/>
          <a:ln>
            <a:miter lim="800000"/>
          </a:ln>
        </p:spPr>
        <p:txBody>
          <a:bodyPr vert="horz" wrap="square" lIns="91440" tIns="45720" rIns="91440" bIns="45720" numCol="1" anchor="b" anchorCtr="0" compatLnSpc="1"/>
          <a:lstStyle>
            <a:lvl1pPr algn="r" eaLnBrk="1" hangingPunct="1">
              <a:defRPr noProof="1" smtClean="0">
                <a:solidFill>
                  <a:srgbClr val="4D4D4D"/>
                </a:solidFill>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lang="en-US" altLang="zh-CN" dirty="0"/>
              <a:t>2-</a:t>
            </a:r>
            <a:fld id="{695A0521-1CF4-4FCE-9FE3-489CB1C695AF}" type="slidenum">
              <a:rPr lang="en-US" altLang="zh-CN" smtClean="0"/>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zoom/>
  </p:transition>
  <p:hf hdr="0" ftr="0" dt="0"/>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2.xml"/><Relationship Id="rId2" Type="http://schemas.openxmlformats.org/officeDocument/2006/relationships/image" Target="../media/image3.emf"/><Relationship Id="rId1" Type="http://schemas.openxmlformats.org/officeDocument/2006/relationships/oleObject" Target="../embeddings/oleObject2.bin"/></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119.wdp"/><Relationship Id="rId1" Type="http://schemas.openxmlformats.org/officeDocument/2006/relationships/image" Target="../media/image118.png"/></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1.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2.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26.jpeg"/><Relationship Id="rId7" Type="http://schemas.openxmlformats.org/officeDocument/2006/relationships/hyperlink" Target="http://images.google.cn/imgres?imgurl=http://pic.xcar.com.cn/img/news/D2srGnmZi31887.jpg&amp;imgrefurl=http://info.xcar.com.cn/20070209/150/news_12349_1.html&amp;h=250&amp;w=373&amp;sz=34&amp;hl=zh-CN&amp;start=2&amp;usg=__6I7uxcdgePWVXajufEiWkHr0uyc=&amp;tbnid=8BVzocgw_061yM:&amp;tbnh=82&amp;tbnw=122&amp;prev=/images?q=%E6%B1%BD%E8%BD%A6%E5%B0%BE%E6%B0%94&amp;gbv=2&amp;complete=1&amp;hl=zh-CN&amp;newwindow=1&amp;sa=G" TargetMode="External"/><Relationship Id="rId6" Type="http://schemas.openxmlformats.org/officeDocument/2006/relationships/image" Target="../media/image125.jpeg"/><Relationship Id="rId5" Type="http://schemas.openxmlformats.org/officeDocument/2006/relationships/hyperlink" Target="http://images.google.cn/imgres?imgurl=http://image.blog.mdbchina.com/postpic/20080303/1530824_nbklqj080303085537.jpg&amp;imgrefurl=http://blog.mdbchina.com/post/1129363&amp;h=334&amp;w=504&amp;sz=26&amp;hl=zh-CN&amp;start=4&amp;usg=__VSpY-R2lhB_9SQXNsEvNMYy2gxM=&amp;tbnid=qZorYWs33Uw1gM:&amp;tbnh=86&amp;tbnw=130&amp;prev=/images?q=%E6%B1%BD%E8%BD%A6%E5%B0%BE%E6%B0%94&amp;gbv=2&amp;complete=1&amp;hl=zh-CN&amp;newwindow=1&amp;sa=G" TargetMode="External"/><Relationship Id="rId4" Type="http://schemas.openxmlformats.org/officeDocument/2006/relationships/image" Target="../media/image124.jpeg"/><Relationship Id="rId3" Type="http://schemas.openxmlformats.org/officeDocument/2006/relationships/hyperlink" Target="http://images.google.cn/imgres?imgurl=http://auto.cnr.cn/xwzt/yjxw/200512/W020051226402404580558.jpg&amp;imgrefurl=http://auto.cnr.cn/xwzt/yjxw/200512/t20051226_504146464.html&amp;h=201&amp;w=300&amp;sz=19&amp;hl=zh-CN&amp;start=1&amp;usg=__qgZlMRranBuhVrFAsh0ZzUQIYRU=&amp;tbnid=fiVdI453Uxr_aM:&amp;tbnh=78&amp;tbnw=116&amp;prev=/images?q=%E6%B1%BD%E8%BD%A6%E5%B0%BE%E6%B0%94&amp;gbv=2&amp;complete=1&amp;hl=zh-CN&amp;newwindow=1&amp;sa=G" TargetMode="External"/><Relationship Id="rId2" Type="http://schemas.openxmlformats.org/officeDocument/2006/relationships/image" Target="../media/image123.jpeg"/><Relationship Id="rId1" Type="http://schemas.openxmlformats.org/officeDocument/2006/relationships/hyperlink" Target="http://images.google.cn/imgres?imgurl=http://sci.ce.cn/yzdq/hb/hbxw/200712/20/W020071220402970335200.jpg&amp;imgrefurl=http://sci.ce.cn/yzdq/hb/hbxw/200712/20/t20071220_13981783.shtml&amp;h=246&amp;w=400&amp;sz=22&amp;hl=zh-CN&amp;start=11&amp;usg=__NVa4uKgRiDSlg33g8xXWuE0hJ74=&amp;tbnid=1BHivlSia4gIhM:&amp;tbnh=76&amp;tbnw=124&amp;prev=/images?q=%E6%B1%BD%E8%BD%A6%E5%B0%BE%E6%B0%94&amp;gbv=2&amp;complete=1&amp;hl=zh-CN&amp;newwindow=1&amp;sa=G" TargetMode="External"/></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7.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8.png"/></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9.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6" Type="http://schemas.openxmlformats.org/officeDocument/2006/relationships/vmlDrawing" Target="../drawings/vmlDrawing8.vml"/><Relationship Id="rId5" Type="http://schemas.openxmlformats.org/officeDocument/2006/relationships/slideLayout" Target="../slideLayouts/slideLayout4.xml"/><Relationship Id="rId4" Type="http://schemas.openxmlformats.org/officeDocument/2006/relationships/image" Target="../media/image131.wmf"/><Relationship Id="rId3" Type="http://schemas.openxmlformats.org/officeDocument/2006/relationships/oleObject" Target="../embeddings/oleObject7.bin"/><Relationship Id="rId2" Type="http://schemas.openxmlformats.org/officeDocument/2006/relationships/image" Target="../media/image130.png"/><Relationship Id="rId1" Type="http://schemas.openxmlformats.org/officeDocument/2006/relationships/oleObject" Target="../embeddings/oleObject6.bin"/></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4" Type="http://schemas.openxmlformats.org/officeDocument/2006/relationships/vmlDrawing" Target="../drawings/vmlDrawing3.vml"/><Relationship Id="rId3" Type="http://schemas.openxmlformats.org/officeDocument/2006/relationships/slideLayout" Target="../slideLayouts/slideLayout2.xml"/><Relationship Id="rId2" Type="http://schemas.openxmlformats.org/officeDocument/2006/relationships/image" Target="../media/image3.emf"/><Relationship Id="rId1" Type="http://schemas.openxmlformats.org/officeDocument/2006/relationships/oleObject" Target="../embeddings/Workbook1.xls"/></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35.png"/><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image" Target="../media/image132.png"/></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137.wdp"/><Relationship Id="rId1" Type="http://schemas.openxmlformats.org/officeDocument/2006/relationships/image" Target="../media/image136.png"/></Relationships>
</file>

<file path=ppt/slides/_rels/slide1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140.wdp"/><Relationship Id="rId2" Type="http://schemas.openxmlformats.org/officeDocument/2006/relationships/image" Target="../media/image139.png"/><Relationship Id="rId1" Type="http://schemas.openxmlformats.org/officeDocument/2006/relationships/image" Target="../media/image138.png"/></Relationships>
</file>

<file path=ppt/slides/_rels/slide1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1.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2.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4" Type="http://schemas.openxmlformats.org/officeDocument/2006/relationships/vmlDrawing" Target="../drawings/vmlDrawing4.vml"/><Relationship Id="rId3" Type="http://schemas.openxmlformats.org/officeDocument/2006/relationships/slideLayout" Target="../slideLayouts/slideLayout2.xml"/><Relationship Id="rId2" Type="http://schemas.openxmlformats.org/officeDocument/2006/relationships/image" Target="../media/image3.emf"/><Relationship Id="rId1" Type="http://schemas.openxmlformats.org/officeDocument/2006/relationships/oleObject" Target="../embeddings/Workbook2.xls"/></Relationships>
</file>

<file path=ppt/slides/_rels/slide130.xml.rels><?xml version="1.0" encoding="UTF-8" standalone="yes"?>
<Relationships xmlns="http://schemas.openxmlformats.org/package/2006/relationships"><Relationship Id="rId7" Type="http://schemas.openxmlformats.org/officeDocument/2006/relationships/notesSlide" Target="../notesSlides/notesSlide32.xml"/><Relationship Id="rId6" Type="http://schemas.openxmlformats.org/officeDocument/2006/relationships/slideLayout" Target="../slideLayouts/slideLayout2.xml"/><Relationship Id="rId5" Type="http://schemas.microsoft.com/office/2007/relationships/hdphoto" Target="../media/image147.wdp"/><Relationship Id="rId4" Type="http://schemas.openxmlformats.org/officeDocument/2006/relationships/image" Target="../media/image146.png"/><Relationship Id="rId3" Type="http://schemas.openxmlformats.org/officeDocument/2006/relationships/image" Target="../media/image145.png"/><Relationship Id="rId2" Type="http://schemas.microsoft.com/office/2007/relationships/hdphoto" Target="../media/image144.wdp"/><Relationship Id="rId1" Type="http://schemas.openxmlformats.org/officeDocument/2006/relationships/image" Target="../media/image143.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8.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9.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0.jpe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1.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3.png"/><Relationship Id="rId1" Type="http://schemas.openxmlformats.org/officeDocument/2006/relationships/image" Target="../media/image152.png"/></Relationships>
</file>

<file path=ppt/slides/_rels/slide1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4.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6.png"/><Relationship Id="rId1" Type="http://schemas.openxmlformats.org/officeDocument/2006/relationships/image" Target="../media/image155.png"/></Relationships>
</file>

<file path=ppt/slides/_rels/slide1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7.png"/></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9.png"/><Relationship Id="rId1" Type="http://schemas.openxmlformats.org/officeDocument/2006/relationships/image" Target="../media/image158.png"/></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161.wdp"/><Relationship Id="rId1" Type="http://schemas.openxmlformats.org/officeDocument/2006/relationships/image" Target="../media/image160.png"/></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163.wdp"/><Relationship Id="rId1" Type="http://schemas.openxmlformats.org/officeDocument/2006/relationships/image" Target="../media/image162.png"/></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165.wdp"/><Relationship Id="rId1" Type="http://schemas.openxmlformats.org/officeDocument/2006/relationships/image" Target="../media/image164.png"/></Relationships>
</file>

<file path=ppt/slides/_rels/slide1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6.png"/></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7.png"/></Relationships>
</file>

<file path=ppt/slides/_rels/slide1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image" Target="../media/image168.png"/></Relationships>
</file>

<file path=ppt/slides/_rels/slide1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9.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0.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image" Target="../media/image17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3.png"/><Relationship Id="rId1" Type="http://schemas.openxmlformats.org/officeDocument/2006/relationships/image" Target="../media/image172.png"/></Relationships>
</file>

<file path=ppt/slides/_rels/slide177.xml.rels><?xml version="1.0" encoding="UTF-8" standalone="yes"?>
<Relationships xmlns="http://schemas.openxmlformats.org/package/2006/relationships"><Relationship Id="rId9" Type="http://schemas.openxmlformats.org/officeDocument/2006/relationships/image" Target="../media/image182.emf"/><Relationship Id="rId8" Type="http://schemas.openxmlformats.org/officeDocument/2006/relationships/image" Target="../media/image181.emf"/><Relationship Id="rId7" Type="http://schemas.openxmlformats.org/officeDocument/2006/relationships/image" Target="../media/image180.emf"/><Relationship Id="rId6" Type="http://schemas.openxmlformats.org/officeDocument/2006/relationships/image" Target="../media/image179.emf"/><Relationship Id="rId5" Type="http://schemas.openxmlformats.org/officeDocument/2006/relationships/image" Target="../media/image178.emf"/><Relationship Id="rId4" Type="http://schemas.openxmlformats.org/officeDocument/2006/relationships/image" Target="../media/image177.emf"/><Relationship Id="rId3" Type="http://schemas.openxmlformats.org/officeDocument/2006/relationships/image" Target="../media/image176.emf"/><Relationship Id="rId2" Type="http://schemas.microsoft.com/office/2007/relationships/hdphoto" Target="../media/image175.wdp"/><Relationship Id="rId10" Type="http://schemas.openxmlformats.org/officeDocument/2006/relationships/slideLayout" Target="../slideLayouts/slideLayout2.xml"/><Relationship Id="rId1" Type="http://schemas.openxmlformats.org/officeDocument/2006/relationships/image" Target="../media/image174.png"/></Relationships>
</file>

<file path=ppt/slides/_rels/slide17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88.emf"/><Relationship Id="rId5" Type="http://schemas.openxmlformats.org/officeDocument/2006/relationships/image" Target="../media/image187.emf"/><Relationship Id="rId4" Type="http://schemas.openxmlformats.org/officeDocument/2006/relationships/image" Target="../media/image186.emf"/><Relationship Id="rId3" Type="http://schemas.openxmlformats.org/officeDocument/2006/relationships/image" Target="../media/image185.emf"/><Relationship Id="rId2" Type="http://schemas.openxmlformats.org/officeDocument/2006/relationships/image" Target="../media/image184.emf"/><Relationship Id="rId1" Type="http://schemas.openxmlformats.org/officeDocument/2006/relationships/image" Target="../media/image183.emf"/></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tags" Target="../tags/tag1.xml"/><Relationship Id="rId1" Type="http://schemas.openxmlformats.org/officeDocument/2006/relationships/image" Target="../media/image8.jpe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2.xml"/><Relationship Id="rId7" Type="http://schemas.openxmlformats.org/officeDocument/2006/relationships/image" Target="../media/image13.png"/><Relationship Id="rId6" Type="http://schemas.openxmlformats.org/officeDocument/2006/relationships/image" Target="../media/image12.jpeg"/><Relationship Id="rId5" Type="http://schemas.openxmlformats.org/officeDocument/2006/relationships/hyperlink" Target="http://images.google.cn/imgres?imgurl=http://www.nanfangdaily.com.cn/southnews/tp/jrtj/200601170729_93967.jpg&amp;imgrefurl=http://www.nanfangdaily.com.cn/southnews/tp/jrtj/200601170729.asp&amp;h=307&amp;w=450&amp;sz=64&amp;hl=zh-CN&amp;start=5&amp;tbnid=l2_JzuhXL0mYvM:&amp;tbnh=87&amp;tbnw=127&amp;prev=/images?q=%E8%9C%82%E7%AA%9D%E7%85%A4&amp;gbv=2&amp;complete=1&amp;hl=zh-CN&amp;newwindow=1&amp;sa=G" TargetMode="External"/><Relationship Id="rId4" Type="http://schemas.openxmlformats.org/officeDocument/2006/relationships/image" Target="../media/image11.png"/><Relationship Id="rId3" Type="http://schemas.openxmlformats.org/officeDocument/2006/relationships/hyperlink" Target="http://images.google.cn/imgres?imgurl=http://qx.deqing.gov.cn/showimg.asp?topic_id=4271&amp;imgrefurl=http://www.stockfans.net/viewthread.php?tid=8591&amp;h=338&amp;w=450&amp;sz=11&amp;hl=zh-CN&amp;start=63&amp;tbnid=pD3GBnHqBGUWtM:&amp;tbnh=95&amp;tbnw=127&amp;prev=/images?q=%E7%87%83%E7%85%A4%E6%B1%A1%E6%9F%93&amp;start=54&amp;gbv=2&amp;ndsp=18&amp;complete=1&amp;hl=zh-CN&amp;newwindow=1&amp;sa=N" TargetMode="External"/><Relationship Id="rId2" Type="http://schemas.openxmlformats.org/officeDocument/2006/relationships/image" Target="../media/image10.jpeg"/><Relationship Id="rId1" Type="http://schemas.openxmlformats.org/officeDocument/2006/relationships/hyperlink" Target="http://images.google.cn/imgres?imgurl=http://image1.chinanews.com.cn/06p/PhotoN/061201/061201228a_3.jpg&amp;imgrefurl=http://news.hz66.com/main/news/chinahome/2006122808101671.htm&amp;h=500&amp;w=375&amp;sz=18&amp;hl=zh-CN&amp;start=53&amp;tbnid=HzOdPJgat-is_M:&amp;tbnh=130&amp;tbnw=98&amp;prev=/images?q=%E7%87%83%E7%85%A4%E6%B1%A1%E6%9F%93&amp;start=36&amp;gbv=2&amp;ndsp=18&amp;complete=1&amp;hl=zh-CN&amp;newwindow=1&amp;sa=N" TargetMode="Externa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images.google.cn/imgres?imgurl=http://photocdn.sohu.com/20050519/Img225632829.jpg&amp;imgrefurl=http://auto.sohu.com/s2005/paifang.shtml&amp;h=150&amp;w=200&amp;sz=5&amp;hl=zh-CN&amp;start=8&amp;tbnid=vrQERmsNTNGcLM:&amp;tbnh=78&amp;tbnw=104&amp;prev=/images?q=%E6%B1%BD%E8%BD%A6%E5%B0%BE%E6%B0%94&amp;gbv=2&amp;ndsp=18&amp;complete=1&amp;hl=zh-CN&amp;newwindow=1&amp;sa=N" TargetMode="External"/><Relationship Id="rId4" Type="http://schemas.openxmlformats.org/officeDocument/2006/relationships/image" Target="../media/image17.png"/><Relationship Id="rId3" Type="http://schemas.openxmlformats.org/officeDocument/2006/relationships/hyperlink" Target="http://images.google.cn/imgres?imgurl=http://img.pcpop.com/upimg3/2005/6/29/7108313554053203.jpg&amp;imgrefurl=http://zone.it.sohu.com/forums/redirect.php?fid=5703040&amp;tid=246214&amp;goto=nextoldset&amp;h=450&amp;w=553&amp;sz=70&amp;hl=zh-CN&amp;start=12&amp;tbnid=SKhvQZ1aN6yMHM:&amp;tbnh=108&amp;tbnw=133&amp;prev=/images?q=%E6%B1%BD%E8%BD%A6%E5%B0%BE%E6%B0%94&amp;gbv=2&amp;ndsp=18&amp;complete=1&amp;hl=zh-CN&amp;newwindow=1&amp;sa=N" TargetMode="External"/><Relationship Id="rId2" Type="http://schemas.openxmlformats.org/officeDocument/2006/relationships/image" Target="../media/image16.jpeg"/><Relationship Id="rId1" Type="http://schemas.openxmlformats.org/officeDocument/2006/relationships/hyperlink" Target="http://images.google.cn/imgres?imgurl=http://huanbaoju.jinshan.gov.cn/images/gundong/2.jpg&amp;imgrefurl=http://huanbaoju.jinshan.gov.cn/Public.asp&amp;h=338&amp;w=450&amp;sz=184&amp;hl=zh-CN&amp;start=10&amp;tbnid=a61N5D2-iHiSjM:&amp;tbnh=95&amp;tbnw=127&amp;prev=/images?q=%E6%B1%BD%E8%BD%A6%E5%B0%BE%E6%B0%94&amp;gbv=2&amp;complete=1&amp;hl=zh-CN&amp;newwindow=1&amp;sa=G"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9.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image" Target="../media/image24.png"/></Relationships>
</file>

<file path=ppt/slides/_rels/slide31.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image" Target="../media/image33.png"/><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2" Type="http://schemas.openxmlformats.org/officeDocument/2006/relationships/notesSlide" Target="../notesSlides/notesSlide11.xml"/><Relationship Id="rId11" Type="http://schemas.openxmlformats.org/officeDocument/2006/relationships/slideLayout" Target="../slideLayouts/slideLayout2.xml"/><Relationship Id="rId10" Type="http://schemas.openxmlformats.org/officeDocument/2006/relationships/image" Target="../media/image35.png"/><Relationship Id="rId1" Type="http://schemas.openxmlformats.org/officeDocument/2006/relationships/image" Target="../media/image2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9.jpeg"/><Relationship Id="rId7" Type="http://schemas.openxmlformats.org/officeDocument/2006/relationships/hyperlink" Target="http://images.google.cn/imgres?imgurl=http://www.hahawang.com/tupian/gw/7.121/03/17.jpg&amp;imgrefurl=http://qingnihe.bokee.com/viewdiary.15964360.html&amp;h=768&amp;w=1024&amp;sz=143&amp;hl=zh-CN&amp;start=12&amp;usg=__V_4Du4pg7AlGYdAeJgXnSDgcpZc=&amp;tbnid=tWnjSyPKP75LVM:&amp;tbnh=113&amp;tbnw=150&amp;prev=/images?q=%E6%B5%B7%E6%B4%8B&amp;gbv=2&amp;complete=1&amp;hl=zh-CN&amp;newwindow=1&amp;sa=G" TargetMode="External"/><Relationship Id="rId6" Type="http://schemas.openxmlformats.org/officeDocument/2006/relationships/image" Target="../media/image38.jpeg"/><Relationship Id="rId5" Type="http://schemas.openxmlformats.org/officeDocument/2006/relationships/hyperlink" Target="http://images.google.cn/imgres?imgurl=http://imgsrc.baidu.com/baike/pic/item/6c63514adaab6d3009f7ef00.jpg&amp;imgrefurl=http://b.baidu.com/history/id=899867&amp;h=393&amp;w=590&amp;sz=76&amp;hl=zh-CN&amp;start=8&amp;usg=__m8iPhJfh1QI0aJR7riW0bJFpxm0=&amp;tbnid=DB11i-kuyAlZsM:&amp;tbnh=90&amp;tbnw=135&amp;prev=/images?q=%E5%8E%9F%E5%A7%8B%E6%A3%AE%E6%9E%97%E5%9B%BE%E7%89%87&amp;gbv=2&amp;complete=1&amp;hl=zh-CN&amp;newwindow=1" TargetMode="External"/><Relationship Id="rId4" Type="http://schemas.openxmlformats.org/officeDocument/2006/relationships/image" Target="../media/image37.jpeg"/><Relationship Id="rId3" Type="http://schemas.openxmlformats.org/officeDocument/2006/relationships/hyperlink" Target="http://images.google.cn/imgres?imgurl=http://www.dynamotive.com/zh/biooil/assets/images/char_Onix-%20char%20combustion%20test.jpg&amp;imgrefurl=http://www.dynamotive.com/zh/biooil/char.html&amp;h=480&amp;w=640&amp;sz=58&amp;hl=zh-CN&amp;start=4&amp;usg=__eh9kFTflFdA-Qk5M34oarBnO8ys=&amp;tbnid=OyasCTYiE0yzQM:&amp;tbnh=103&amp;tbnw=137&amp;prev=/images?q=%E6%9C%A8%E6%9D%90%E7%87%83%E7%83%A7&amp;gbv=2&amp;complete=1&amp;hl=zh-CN&amp;newwindow=1&amp;sa=G" TargetMode="External"/><Relationship Id="rId2" Type="http://schemas.openxmlformats.org/officeDocument/2006/relationships/image" Target="../media/image36.jpeg"/><Relationship Id="rId1" Type="http://schemas.openxmlformats.org/officeDocument/2006/relationships/hyperlink" Target="http://images.google.cn/imgres?imgurl=http://www.life123.org/images/new2/df_figure8.jpg&amp;imgrefurl=http://blog.sina.com.cn/s/blog_4c2b7f9a01008q85.html&amp;h=602&amp;w=800&amp;sz=593&amp;hl=zh-CN&amp;start=2&amp;usg=__tkc9vTFIHJR4007QiV5VKjdYu_o=&amp;tbnid=eoyOkAW8t55HPM:&amp;tbnh=108&amp;tbnw=143&amp;prev=/images?q=%E4%BC%90%E6%A0%91&amp;gbv=2&amp;complete=1&amp;hl=zh-CN&amp;newwindow=1&amp;sa=G" TargetMode="External"/></Relationships>
</file>

<file path=ppt/slides/_rels/slide3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46.jpeg"/><Relationship Id="rId7" Type="http://schemas.openxmlformats.org/officeDocument/2006/relationships/image" Target="../media/image45.jpeg"/><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3" Type="http://schemas.openxmlformats.org/officeDocument/2006/relationships/image" Target="../media/image41.jpeg"/><Relationship Id="rId2" Type="http://schemas.openxmlformats.org/officeDocument/2006/relationships/image" Target="../media/image40.emf"/><Relationship Id="rId11" Type="http://schemas.openxmlformats.org/officeDocument/2006/relationships/notesSlide" Target="../notesSlides/notesSlide13.xml"/><Relationship Id="rId10" Type="http://schemas.openxmlformats.org/officeDocument/2006/relationships/vmlDrawing" Target="../drawings/vmlDrawing5.vml"/><Relationship Id="rId1" Type="http://schemas.openxmlformats.org/officeDocument/2006/relationships/oleObject" Target="../embeddings/oleObject3.bin"/></Relationships>
</file>

<file path=ppt/slides/_rels/slide35.xml.rels><?xml version="1.0" encoding="UTF-8" standalone="yes"?>
<Relationships xmlns="http://schemas.openxmlformats.org/package/2006/relationships"><Relationship Id="rId4" Type="http://schemas.openxmlformats.org/officeDocument/2006/relationships/vmlDrawing" Target="../drawings/vmlDrawing6.vml"/><Relationship Id="rId3" Type="http://schemas.openxmlformats.org/officeDocument/2006/relationships/slideLayout" Target="../slideLayouts/slideLayout2.xml"/><Relationship Id="rId2" Type="http://schemas.openxmlformats.org/officeDocument/2006/relationships/image" Target="../media/image47.png"/><Relationship Id="rId1" Type="http://schemas.openxmlformats.org/officeDocument/2006/relationships/oleObject" Target="../embeddings/oleObject4.bin"/></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54.png"/></Relationships>
</file>

<file path=ppt/slides/_rels/slide44.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xml"/><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image" Target="../media/image55.em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58.png"/></Relationships>
</file>

<file path=ppt/slides/_rels/slide4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62.jpeg"/><Relationship Id="rId7" Type="http://schemas.openxmlformats.org/officeDocument/2006/relationships/hyperlink" Target="http://images.google.cn/imgres?imgurl=http://www.dzbq.com/Images/XA917KW.jpg&amp;imgrefurl=http://www.dzbq.com/czkt/&amp;h=338&amp;w=338&amp;sz=24&amp;hl=zh-CN&amp;start=13&amp;tbnid=6TerUGViutGc1M:&amp;tbnh=119&amp;tbnw=119&amp;prev=/images?q=%E7%A9%BA%E8%B0%83&amp;gbv=2&amp;complete=1&amp;hl=zh-CN&amp;newwindow=1&amp;sa=G" TargetMode="External"/><Relationship Id="rId6" Type="http://schemas.openxmlformats.org/officeDocument/2006/relationships/image" Target="../media/image61.jpeg"/><Relationship Id="rId5" Type="http://schemas.openxmlformats.org/officeDocument/2006/relationships/hyperlink" Target="http://images.google.cn/imgres?imgurl=http://images.enet.com.cn/2007/0411/65/2562821.jpg&amp;imgrefurl=http://www.enet.com.cn/article/2007/0411/A20070411534147.shtml&amp;h=300&amp;w=400&amp;sz=92&amp;hl=zh-CN&amp;start=13&amp;tbnid=VJ1I2Yh2FmmDWM:&amp;tbnh=93&amp;tbnw=124&amp;prev=/images?q=%E5%86%B0%E7%AE%B1%E5%9B%BE%E7%89%87&amp;gbv=2&amp;complete=1&amp;hl=zh-CN&amp;newwindow=1" TargetMode="External"/><Relationship Id="rId4" Type="http://schemas.openxmlformats.org/officeDocument/2006/relationships/image" Target="../media/image60.jpeg"/><Relationship Id="rId3" Type="http://schemas.openxmlformats.org/officeDocument/2006/relationships/hyperlink" Target="http://images.google.cn/imgres?imgurl=http://www.178b2b.com/shop/sellimage/200716110304.jpg&amp;imgrefurl=http://www.178b2b.com/Sells/190104-1.html&amp;h=500&amp;w=500&amp;sz=182&amp;hl=zh-CN&amp;start=1&amp;tbnid=Z_GFP9tmErUqHM:&amp;tbnh=130&amp;tbnw=130&amp;prev=/images?q=%E6%B0%9F%E5%88%A9%E6%98%82&amp;gbv=2&amp;complete=1&amp;hl=zh-CN&amp;newwindow=1&amp;sa=G" TargetMode="External"/><Relationship Id="rId2" Type="http://schemas.openxmlformats.org/officeDocument/2006/relationships/image" Target="../media/image59.jpeg"/><Relationship Id="rId1" Type="http://schemas.openxmlformats.org/officeDocument/2006/relationships/hyperlink" Target="http://images.google.cn/imgres?imgurl=http://www.cnooc.com.cn/zhhj/sd/images/200711203993.jpg&amp;imgrefurl=http://www.cnooc.com.cn/jnjp/xjdx/264693.shtml&amp;h=359&amp;w=300&amp;sz=24&amp;hl=zh-CN&amp;start=13&amp;tbnid=U2otN36qZmdnkM:&amp;tbnh=121&amp;tbnw=101&amp;prev=/images?q=%E6%B0%9F%E5%88%A9%E6%98%82&amp;gbv=2&amp;complete=1&amp;hl=zh-CN&amp;newwindow=1&amp;sa=G" TargetMode="Externa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3.png"/></Relationships>
</file>

<file path=ppt/slides/_rels/slide48.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xml"/><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image" Target="../media/image6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vmlDrawing" Target="../drawings/vmlDrawing7.vml"/><Relationship Id="rId3" Type="http://schemas.openxmlformats.org/officeDocument/2006/relationships/slideLayout" Target="../slideLayouts/slideLayout2.xml"/><Relationship Id="rId2" Type="http://schemas.openxmlformats.org/officeDocument/2006/relationships/image" Target="../media/image68.png"/><Relationship Id="rId1"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9.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0.png"/></Relationships>
</file>

<file path=ppt/slides/_rels/slide6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slides/_rels/slide6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80.png"/><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image" Target="../media/image8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3.png"/><Relationship Id="rId1" Type="http://schemas.openxmlformats.org/officeDocument/2006/relationships/image" Target="../media/image82.pn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85.pn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7.pn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8.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image" Target="../media/image8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image" Target="../media/image9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2.png"/><Relationship Id="rId1" Type="http://schemas.openxmlformats.org/officeDocument/2006/relationships/image" Target="../media/image91.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image" Target="../media/image93.emf"/></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5.emf"/><Relationship Id="rId1" Type="http://schemas.openxmlformats.org/officeDocument/2006/relationships/image" Target="../media/image94.emf"/></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7.png"/><Relationship Id="rId1" Type="http://schemas.openxmlformats.org/officeDocument/2006/relationships/image" Target="../media/image96.png"/></Relationships>
</file>

<file path=ppt/slides/_rels/slide9.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2.xml"/><Relationship Id="rId2" Type="http://schemas.openxmlformats.org/officeDocument/2006/relationships/image" Target="../media/image2.wmf"/><Relationship Id="rId1" Type="http://schemas.openxmlformats.org/officeDocument/2006/relationships/oleObject" Target="../embeddings/oleObject1.bin"/></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9.png"/><Relationship Id="rId1" Type="http://schemas.openxmlformats.org/officeDocument/2006/relationships/image" Target="../media/image98.png"/></Relationships>
</file>

<file path=ppt/slides/_rels/slide9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image103.wdp"/><Relationship Id="rId3" Type="http://schemas.openxmlformats.org/officeDocument/2006/relationships/image" Target="../media/image102.png"/><Relationship Id="rId2" Type="http://schemas.microsoft.com/office/2007/relationships/hdphoto" Target="../media/image101.wdp"/><Relationship Id="rId1" Type="http://schemas.openxmlformats.org/officeDocument/2006/relationships/image" Target="../media/image100.png"/></Relationships>
</file>

<file path=ppt/slides/_rels/slide9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hdphoto" Target="../media/image109.wdp"/><Relationship Id="rId5" Type="http://schemas.openxmlformats.org/officeDocument/2006/relationships/image" Target="../media/image108.png"/><Relationship Id="rId4" Type="http://schemas.microsoft.com/office/2007/relationships/hdphoto" Target="../media/image107.wdp"/><Relationship Id="rId3" Type="http://schemas.openxmlformats.org/officeDocument/2006/relationships/image" Target="../media/image106.png"/><Relationship Id="rId2" Type="http://schemas.microsoft.com/office/2007/relationships/hdphoto" Target="../media/image105.wdp"/><Relationship Id="rId1" Type="http://schemas.openxmlformats.org/officeDocument/2006/relationships/image" Target="../media/image104.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111.wdp"/><Relationship Id="rId1" Type="http://schemas.openxmlformats.org/officeDocument/2006/relationships/image" Target="../media/image110.png"/></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2.pn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114.wdp"/><Relationship Id="rId1" Type="http://schemas.openxmlformats.org/officeDocument/2006/relationships/image" Target="../media/image113.png"/></Relationships>
</file>

<file path=ppt/slides/_rels/slide9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7.png"/><Relationship Id="rId2" Type="http://schemas.microsoft.com/office/2007/relationships/hdphoto" Target="../media/image116.wdp"/><Relationship Id="rId1" Type="http://schemas.openxmlformats.org/officeDocument/2006/relationships/image" Target="../media/image11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marL="0" marR="0" lvl="0" indent="0" algn="r" defTabSz="914400" rtl="0" eaLnBrk="1" fontAlgn="base" latinLnBrk="0" hangingPunct="1">
              <a:lnSpc>
                <a:spcPct val="130000"/>
              </a:lnSpc>
              <a:buClrTx/>
              <a:buSzTx/>
              <a:buFontTx/>
              <a:buNone/>
              <a:defRPr/>
            </a:pPr>
            <a:r>
              <a:rPr lang="en-US" altLang="zh-CN">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8" name="Rectangle 2"/>
          <p:cNvSpPr txBox="1">
            <a:spLocks noRot="1" noChangeArrowheads="1"/>
          </p:cNvSpPr>
          <p:nvPr/>
        </p:nvSpPr>
        <p:spPr bwMode="auto">
          <a:xfrm>
            <a:off x="4151784" y="1916832"/>
            <a:ext cx="8890000" cy="3240087"/>
          </a:xfrm>
          <a:prstGeom prst="rect">
            <a:avLst/>
          </a:prstGeom>
          <a:noFill/>
          <a:ln w="9525">
            <a:noFill/>
            <a:miter lim="800000"/>
          </a:ln>
          <a:effectLst/>
        </p:spPr>
        <p:txBody>
          <a:bodyPr vert="horz" wrap="square" lIns="91440" tIns="45720" rIns="91440" bIns="45720" numCol="1" anchor="ctr" anchorCtr="0" compatLnSpc="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eaLnBrk="1" hangingPunct="1">
              <a:lnSpc>
                <a:spcPct val="150000"/>
              </a:lnSpc>
              <a:defRPr/>
            </a:pPr>
            <a:r>
              <a:rPr lang="zh-CN" altLang="en-US" sz="5400" kern="1200" dirty="0">
                <a:solidFill>
                  <a:srgbClr val="AED283"/>
                </a:solidFill>
                <a:latin typeface="隶书" panose="02010509060101010101" pitchFamily="49" charset="-122"/>
                <a:ea typeface="隶书" panose="02010509060101010101" pitchFamily="49" charset="-122"/>
                <a:cs typeface="+mn-cs"/>
                <a:sym typeface="Times New Roman" panose="02020603050405020304" pitchFamily="18" charset="0"/>
              </a:rPr>
              <a:t>第二章　大气环境化学</a:t>
            </a:r>
            <a:br>
              <a:rPr lang="zh-CN" altLang="en-US" sz="4800" b="0" kern="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br>
            <a:r>
              <a:rPr lang="en-US" altLang="zh-CN" sz="2800" i="1" kern="1200" dirty="0">
                <a:solidFill>
                  <a:srgbClr val="508B5B"/>
                </a:solidFill>
                <a:latin typeface="Times New Roman" panose="02020603050405020304" pitchFamily="18" charset="0"/>
                <a:ea typeface="微软雅黑" panose="020B0503020204020204" pitchFamily="34" charset="-122"/>
                <a:cs typeface="+mn-cs"/>
                <a:sym typeface="Times New Roman" panose="02020603050405020304" pitchFamily="18" charset="0"/>
              </a:rPr>
              <a:t>Chapter 2.</a:t>
            </a:r>
            <a:endParaRPr lang="en-US" altLang="zh-CN" sz="2800" i="1" kern="1200" dirty="0">
              <a:solidFill>
                <a:srgbClr val="508B5B"/>
              </a:solidFill>
              <a:latin typeface="Times New Roman" panose="02020603050405020304" pitchFamily="18" charset="0"/>
              <a:ea typeface="微软雅黑" panose="020B0503020204020204" pitchFamily="34" charset="-122"/>
              <a:cs typeface="+mn-cs"/>
              <a:sym typeface="Times New Roman" panose="02020603050405020304" pitchFamily="18" charset="0"/>
            </a:endParaRPr>
          </a:p>
          <a:p>
            <a:pPr eaLnBrk="1" hangingPunct="1">
              <a:lnSpc>
                <a:spcPct val="130000"/>
              </a:lnSpc>
              <a:defRPr/>
            </a:pPr>
            <a:r>
              <a:rPr lang="en-US" altLang="zh-CN" sz="2800" i="1" kern="1200" dirty="0">
                <a:solidFill>
                  <a:srgbClr val="508B5B"/>
                </a:solidFill>
                <a:latin typeface="Times New Roman" panose="02020603050405020304" pitchFamily="18" charset="0"/>
                <a:ea typeface="微软雅黑" panose="020B0503020204020204" pitchFamily="34" charset="-122"/>
                <a:cs typeface="+mn-cs"/>
                <a:sym typeface="Times New Roman" panose="02020603050405020304" pitchFamily="18" charset="0"/>
              </a:rPr>
              <a:t> Environmental Chemistry in Atmosphere</a:t>
            </a:r>
            <a:br>
              <a:rPr lang="en-US" altLang="zh-CN" sz="4800"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br>
            <a:endParaRPr lang="en-US" altLang="zh-CN" sz="4800"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2" name="图片 1"/>
          <p:cNvPicPr>
            <a:picLocks noChangeAspect="1"/>
          </p:cNvPicPr>
          <p:nvPr/>
        </p:nvPicPr>
        <p:blipFill rotWithShape="1">
          <a:blip r:embed="rId1"/>
          <a:srcRect l="13974" t="34906" r="67130" b="22066"/>
          <a:stretch>
            <a:fillRect/>
          </a:stretch>
        </p:blipFill>
        <p:spPr>
          <a:xfrm>
            <a:off x="0" y="0"/>
            <a:ext cx="5077513" cy="6858000"/>
          </a:xfrm>
          <a:prstGeom prst="rect">
            <a:avLst/>
          </a:prstGeom>
        </p:spPr>
      </p:pic>
    </p:spTree>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Text Box 8"/>
          <p:cNvSpPr txBox="1"/>
          <p:nvPr/>
        </p:nvSpPr>
        <p:spPr>
          <a:xfrm>
            <a:off x="46990" y="404495"/>
            <a:ext cx="6561455" cy="592645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0" eaLnBrk="1" hangingPunct="1">
              <a:lnSpc>
                <a:spcPct val="130000"/>
              </a:lnSpc>
              <a:spcBef>
                <a:spcPct val="0"/>
              </a:spcBef>
              <a:buClrTx/>
              <a:buSzTx/>
              <a:buNone/>
            </a:pPr>
            <a:r>
              <a:rPr lang="zh-CN" altLang="en-US" sz="2400" b="1" dirty="0">
                <a:solidFill>
                  <a:schemeClr val="accent1">
                    <a:lumMod val="50000"/>
                  </a:schemeClr>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a:t>
            </a:r>
            <a:r>
              <a:rPr lang="en-US" altLang="zh-CN" sz="2400" b="1" dirty="0">
                <a:solidFill>
                  <a:schemeClr val="accent1">
                    <a:lumMod val="50000"/>
                  </a:schemeClr>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1</a:t>
            </a:r>
            <a:r>
              <a:rPr lang="zh-CN" altLang="en-US" sz="2400" b="1" dirty="0">
                <a:solidFill>
                  <a:schemeClr val="accent1">
                    <a:lumMod val="50000"/>
                  </a:schemeClr>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）对流层 </a:t>
            </a:r>
            <a:r>
              <a:rPr lang="zh-CN" altLang="en-US" sz="2000" b="1"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a:t>
            </a:r>
            <a:r>
              <a:rPr lang="en-US" altLang="zh-CN" sz="2000" b="1"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Troposphere</a:t>
            </a:r>
            <a:r>
              <a:rPr lang="zh-CN" altLang="en-US" sz="2000" b="1"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a:t>
            </a:r>
            <a:endParaRPr lang="zh-CN" altLang="en-US" sz="2000" b="1"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marL="400050" lvl="1" indent="0" eaLnBrk="1" hangingPunct="1">
              <a:lnSpc>
                <a:spcPct val="130000"/>
              </a:lnSpc>
              <a:spcBef>
                <a:spcPts val="600"/>
              </a:spcBef>
              <a:spcAft>
                <a:spcPts val="0"/>
              </a:spcAft>
              <a:buClrTx/>
              <a:buSzTx/>
              <a:buNone/>
            </a:pPr>
            <a:r>
              <a:rPr lang="zh-CN" altLang="en-US" sz="22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高度：赤道附近为 </a:t>
            </a:r>
            <a:r>
              <a:rPr lang="en-US" altLang="zh-CN" sz="22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16~18 km</a:t>
            </a:r>
            <a:r>
              <a:rPr lang="zh-CN" altLang="en-US" sz="22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；中纬度地区为 </a:t>
            </a:r>
            <a:r>
              <a:rPr lang="en-US" altLang="zh-CN" sz="22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10~12 km</a:t>
            </a:r>
            <a:r>
              <a:rPr lang="zh-CN" altLang="en-US" sz="22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；两极附近为 </a:t>
            </a:r>
            <a:r>
              <a:rPr lang="en-US" altLang="zh-CN" sz="22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8~9 km </a:t>
            </a:r>
            <a:r>
              <a:rPr lang="zh-CN" altLang="en-US" sz="22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；随纬度和季节发生变化</a:t>
            </a:r>
            <a:endParaRPr lang="zh-CN" altLang="en-US" sz="22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marL="400050" lvl="1" indent="0" eaLnBrk="1" hangingPunct="1">
              <a:lnSpc>
                <a:spcPct val="130000"/>
              </a:lnSpc>
              <a:spcBef>
                <a:spcPct val="0"/>
              </a:spcBef>
              <a:buClrTx/>
              <a:buSzTx/>
              <a:buNone/>
            </a:pPr>
            <a:r>
              <a:rPr lang="zh-CN" altLang="en-US" sz="22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温度：大约每上升</a:t>
            </a:r>
            <a:r>
              <a:rPr lang="en-US" altLang="zh-CN" sz="22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100 m</a:t>
            </a:r>
            <a:r>
              <a:rPr lang="zh-CN" altLang="en-US" sz="22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，降低 </a:t>
            </a:r>
            <a:r>
              <a:rPr lang="en-US" altLang="zh-CN" sz="22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0.6 ℃ </a:t>
            </a:r>
            <a:endParaRPr lang="en-US" altLang="zh-CN" sz="22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marL="400050" lvl="1" indent="0" eaLnBrk="1" hangingPunct="1">
              <a:lnSpc>
                <a:spcPct val="130000"/>
              </a:lnSpc>
              <a:spcBef>
                <a:spcPct val="0"/>
              </a:spcBef>
              <a:buClrTx/>
              <a:buSzTx/>
              <a:buNone/>
            </a:pPr>
            <a:r>
              <a:rPr lang="zh-CN" altLang="en-US" sz="22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空气运动：低（高）纬度较强（弱），夏（冬）季较强（弱）</a:t>
            </a:r>
            <a:endParaRPr lang="zh-CN" altLang="en-US" sz="22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marL="400050" lvl="1" indent="0" eaLnBrk="1" hangingPunct="1">
              <a:lnSpc>
                <a:spcPct val="130000"/>
              </a:lnSpc>
              <a:spcBef>
                <a:spcPct val="0"/>
              </a:spcBef>
              <a:buClrTx/>
              <a:buSzTx/>
              <a:buNone/>
            </a:pPr>
            <a:r>
              <a:rPr lang="zh-CN" altLang="en-US" sz="22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密度：密度大，</a:t>
            </a:r>
            <a:r>
              <a:rPr lang="zh-CN" altLang="en-US" sz="2200" dirty="0">
                <a:solidFill>
                  <a:srgbClr val="FF0000"/>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占大气总质量的</a:t>
            </a:r>
            <a:r>
              <a:rPr lang="en-US" altLang="zh-CN" sz="2200" dirty="0">
                <a:solidFill>
                  <a:srgbClr val="FF0000"/>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3/4</a:t>
            </a:r>
            <a:endParaRPr lang="en-US" altLang="zh-CN" sz="2200" dirty="0">
              <a:solidFill>
                <a:srgbClr val="FF0000"/>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marL="400050" lvl="1" indent="0" eaLnBrk="1" hangingPunct="1">
              <a:lnSpc>
                <a:spcPct val="130000"/>
              </a:lnSpc>
              <a:spcBef>
                <a:spcPct val="0"/>
              </a:spcBef>
              <a:buClrTx/>
              <a:buSzTx/>
              <a:buNone/>
            </a:pPr>
            <a:r>
              <a:rPr lang="zh-CN" altLang="en-US" sz="22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低层大气（</a:t>
            </a:r>
            <a:r>
              <a:rPr lang="en-US" altLang="zh-CN" sz="22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1~2 km</a:t>
            </a:r>
            <a:r>
              <a:rPr lang="zh-CN" altLang="en-US" sz="22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）：摩擦层或边界层，污染物集中；</a:t>
            </a:r>
            <a:endParaRPr lang="zh-CN" altLang="en-US" sz="22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marL="400050" lvl="1" indent="0" eaLnBrk="1" hangingPunct="1">
              <a:lnSpc>
                <a:spcPct val="130000"/>
              </a:lnSpc>
              <a:spcBef>
                <a:spcPct val="0"/>
              </a:spcBef>
              <a:buClrTx/>
              <a:buSzTx/>
              <a:buNone/>
            </a:pPr>
            <a:r>
              <a:rPr lang="zh-CN" altLang="en-US" sz="22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自由层大气（</a:t>
            </a:r>
            <a:r>
              <a:rPr lang="en-US" altLang="zh-CN" sz="22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2 km</a:t>
            </a:r>
            <a:r>
              <a:rPr lang="zh-CN" altLang="en-US" sz="22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以上）：自然现象为主；</a:t>
            </a:r>
            <a:endParaRPr lang="zh-CN" altLang="en-US" sz="22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marL="400050" lvl="1" indent="0" eaLnBrk="1" hangingPunct="1">
              <a:lnSpc>
                <a:spcPct val="130000"/>
              </a:lnSpc>
              <a:spcBef>
                <a:spcPct val="0"/>
              </a:spcBef>
              <a:buClrTx/>
              <a:buSzTx/>
              <a:buNone/>
            </a:pPr>
            <a:r>
              <a:rPr lang="zh-CN" altLang="en-US" sz="22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对流层顶层：水变冰，阻止水分子进入平流层，阻止了氢的损失。</a:t>
            </a:r>
            <a:r>
              <a:rPr lang="en-US" altLang="zh-CN" sz="22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        H</a:t>
            </a:r>
            <a:r>
              <a:rPr lang="en-US" altLang="zh-CN" sz="2200" baseline="-250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2</a:t>
            </a:r>
            <a:r>
              <a:rPr lang="en-US" altLang="zh-CN" sz="22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O → H </a:t>
            </a:r>
            <a:r>
              <a:rPr lang="en-US" altLang="zh-CN" sz="2200" dirty="0">
                <a:ea typeface="微软雅黑" panose="020B0503020204020204" pitchFamily="34" charset="-122"/>
                <a:cs typeface="Arial" panose="020B0604020202020204" pitchFamily="34" charset="0"/>
                <a:sym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 HO</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ea typeface="微软雅黑" panose="020B0503020204020204" pitchFamily="34" charset="-122"/>
                <a:cs typeface="Arial" panose="020B0604020202020204" pitchFamily="34" charset="0"/>
                <a:sym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2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p:txBody>
      </p:sp>
      <p:sp>
        <p:nvSpPr>
          <p:cNvPr id="7" name="灯片编号占位符 6"/>
          <p:cNvSpPr>
            <a:spLocks noGrp="1"/>
          </p:cNvSpPr>
          <p:nvPr>
            <p:ph type="sldNum" sz="quarter" idx="4"/>
          </p:nvPr>
        </p:nvSpPr>
        <p:spPr/>
        <p:txBody>
          <a:bodyPr/>
          <a:lstStyle/>
          <a:p>
            <a:pPr marL="0" marR="0" lvl="0" indent="0" algn="r" defTabSz="914400" rtl="0" eaLnBrk="1" fontAlgn="base" latinLnBrk="0" hangingPunct="1">
              <a:lnSpc>
                <a:spcPct val="130000"/>
              </a:lnSpc>
              <a:buClrTx/>
              <a:buSzTx/>
              <a:buFontTx/>
              <a:buNone/>
              <a:defRPr/>
            </a:pPr>
            <a:r>
              <a:rPr lang="en-US" altLang="zh-CN">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grpSp>
        <p:nvGrpSpPr>
          <p:cNvPr id="8" name="组合 16"/>
          <p:cNvGrpSpPr/>
          <p:nvPr/>
        </p:nvGrpSpPr>
        <p:grpSpPr bwMode="auto">
          <a:xfrm>
            <a:off x="7392035" y="1052830"/>
            <a:ext cx="4405630" cy="5107305"/>
            <a:chOff x="6900144" y="877888"/>
            <a:chExt cx="4572000" cy="5622946"/>
          </a:xfrm>
        </p:grpSpPr>
        <p:graphicFrame>
          <p:nvGraphicFramePr>
            <p:cNvPr id="9" name="Object 62"/>
            <p:cNvGraphicFramePr>
              <a:graphicFrameLocks noChangeAspect="1"/>
            </p:cNvGraphicFramePr>
            <p:nvPr/>
          </p:nvGraphicFramePr>
          <p:xfrm>
            <a:off x="6900144" y="877888"/>
            <a:ext cx="4572000" cy="5622946"/>
          </p:xfrm>
          <a:graphic>
            <a:graphicData uri="http://schemas.openxmlformats.org/presentationml/2006/ole">
              <mc:AlternateContent xmlns:mc="http://schemas.openxmlformats.org/markup-compatibility/2006">
                <mc:Choice xmlns:v="urn:schemas-microsoft-com:vml" Requires="v">
                  <p:oleObj spid="_x0000_s2" name="Worksheet" r:id="rId1" imgW="5080000" imgH="5509260" progId="Excel.Sheet.8">
                    <p:embed/>
                  </p:oleObj>
                </mc:Choice>
                <mc:Fallback>
                  <p:oleObj name="Worksheet" r:id="rId1" imgW="5080000" imgH="5509260" progId="Excel.Sheet.8">
                    <p:embed/>
                    <p:pic>
                      <p:nvPicPr>
                        <p:cNvPr id="0" name="Object 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0144" y="877888"/>
                          <a:ext cx="4572000" cy="562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3300"/>
                              </a:solidFill>
                              <a:miter lim="800000"/>
                              <a:headEnd/>
                              <a:tailEnd/>
                            </a14:hiddenLine>
                          </a:ext>
                        </a:extLst>
                      </p:spPr>
                    </p:pic>
                  </p:oleObj>
                </mc:Fallback>
              </mc:AlternateContent>
            </a:graphicData>
          </a:graphic>
        </p:graphicFrame>
        <p:sp>
          <p:nvSpPr>
            <p:cNvPr id="10" name="Text Box 53"/>
            <p:cNvSpPr txBox="1">
              <a:spLocks noChangeArrowheads="1"/>
            </p:cNvSpPr>
            <p:nvPr/>
          </p:nvSpPr>
          <p:spPr bwMode="auto">
            <a:xfrm>
              <a:off x="10284694" y="1457326"/>
              <a:ext cx="647700" cy="36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pPr>
              <a:r>
                <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rPr>
                <a:t>热层</a:t>
              </a:r>
              <a:endPar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 name="Text Box 54"/>
            <p:cNvSpPr txBox="1">
              <a:spLocks noChangeArrowheads="1"/>
            </p:cNvSpPr>
            <p:nvPr/>
          </p:nvSpPr>
          <p:spPr bwMode="auto">
            <a:xfrm>
              <a:off x="9068669" y="1876426"/>
              <a:ext cx="857250" cy="3642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pPr>
              <a:r>
                <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rPr>
                <a:t>中间层顶</a:t>
              </a:r>
              <a:endPar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2" name="Text Box 55"/>
            <p:cNvSpPr txBox="1">
              <a:spLocks noChangeArrowheads="1"/>
            </p:cNvSpPr>
            <p:nvPr/>
          </p:nvSpPr>
          <p:spPr bwMode="auto">
            <a:xfrm>
              <a:off x="10256119" y="2276476"/>
              <a:ext cx="676275" cy="36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pPr>
              <a:r>
                <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rPr>
                <a:t>中间层</a:t>
              </a:r>
              <a:endPar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3" name="Text Box 56"/>
            <p:cNvSpPr txBox="1">
              <a:spLocks noChangeArrowheads="1"/>
            </p:cNvSpPr>
            <p:nvPr/>
          </p:nvSpPr>
          <p:spPr bwMode="auto">
            <a:xfrm>
              <a:off x="8567019" y="3087939"/>
              <a:ext cx="866775" cy="3642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pPr>
              <a:r>
                <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rPr>
                <a:t>平流层顶</a:t>
              </a:r>
              <a:endPar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4" name="Text Box 57"/>
            <p:cNvSpPr txBox="1">
              <a:spLocks noChangeArrowheads="1"/>
            </p:cNvSpPr>
            <p:nvPr/>
          </p:nvSpPr>
          <p:spPr bwMode="auto">
            <a:xfrm>
              <a:off x="10256119" y="3714751"/>
              <a:ext cx="676275" cy="36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pPr>
              <a:r>
                <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rPr>
                <a:t>平流层</a:t>
              </a:r>
              <a:endPar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5" name="Text Box 58"/>
            <p:cNvSpPr txBox="1">
              <a:spLocks noChangeArrowheads="1"/>
            </p:cNvSpPr>
            <p:nvPr/>
          </p:nvSpPr>
          <p:spPr bwMode="auto">
            <a:xfrm>
              <a:off x="8090769" y="4651771"/>
              <a:ext cx="857250" cy="3642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pPr>
              <a:r>
                <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rPr>
                <a:t>对流层顶</a:t>
              </a:r>
              <a:endPar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6" name="Text Box 59"/>
            <p:cNvSpPr txBox="1">
              <a:spLocks noChangeArrowheads="1"/>
            </p:cNvSpPr>
            <p:nvPr/>
          </p:nvSpPr>
          <p:spPr bwMode="auto">
            <a:xfrm>
              <a:off x="10256119" y="4824807"/>
              <a:ext cx="676275" cy="36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pPr>
              <a:r>
                <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rPr>
                <a:t>对流层</a:t>
              </a:r>
              <a:endPar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endParaRPr>
            </a:p>
          </p:txBody>
        </p:sp>
      </p:grpSp>
    </p:spTree>
  </p:cSld>
  <p:clrMapOvr>
    <a:masterClrMapping/>
  </p:clrMapOvr>
  <p:transition>
    <p:random/>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BEBA8EAE-BF5A-486C-A8C5-ECC9F3942E4B}">
                <a14:imgProps xmlns:a14="http://schemas.microsoft.com/office/drawing/2010/main">
                  <a14:imgLayer r:embed="rId2">
                    <a14:imgEffect>
                      <a14:brightnessContrast contrast="-40000"/>
                    </a14:imgEffect>
                    <a14:imgEffect>
                      <a14:sharpenSoften amount="50000"/>
                    </a14:imgEffect>
                  </a14:imgLayer>
                </a14:imgProps>
              </a:ext>
            </a:extLst>
          </a:blip>
          <a:stretch>
            <a:fillRect/>
          </a:stretch>
        </p:blipFill>
        <p:spPr>
          <a:xfrm>
            <a:off x="5915992" y="831081"/>
            <a:ext cx="6335033" cy="5195838"/>
          </a:xfrm>
          <a:prstGeom prst="rect">
            <a:avLst/>
          </a:prstGeom>
        </p:spPr>
      </p:pic>
      <p:sp>
        <p:nvSpPr>
          <p:cNvPr id="28675"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dirty="0">
                <a:latin typeface="Times New Roman" panose="02020603050405020304" pitchFamily="18" charset="0"/>
                <a:ea typeface="微软雅黑" panose="020B0503020204020204" pitchFamily="34" charset="-122"/>
                <a:sym typeface="Times New Roman" panose="02020603050405020304" pitchFamily="18" charset="0"/>
              </a:rPr>
              <a:t>2-</a:t>
            </a:r>
            <a:fld id="{3C66E4DA-B26C-4EBC-89F2-C44E1A1B6CAD}"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8676" name="Text Box 4"/>
          <p:cNvSpPr txBox="1">
            <a:spLocks noChangeArrowheads="1"/>
          </p:cNvSpPr>
          <p:nvPr/>
        </p:nvSpPr>
        <p:spPr bwMode="auto">
          <a:xfrm>
            <a:off x="407368" y="980728"/>
            <a:ext cx="9937104" cy="1316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buClr>
                <a:schemeClr val="folHlink"/>
              </a:buClr>
              <a:buFont typeface="Wingdings" panose="05000000000000000000" pitchFamily="2" charset="2"/>
              <a:buNone/>
            </a:pPr>
            <a:r>
              <a:rPr lang="zh-CN" altLang="en-US"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）与</a:t>
            </a:r>
            <a:r>
              <a:rPr lang="en-US" altLang="zh-CN"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b="1" baseline="-250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的反应</a:t>
            </a:r>
            <a:endParaRPr lang="en-US" altLang="zh-CN"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pPr>
            <a:endParaRPr lang="en-US" altLang="zh-CN" sz="2200" kern="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eaLnBrk="1" hangingPunct="1">
              <a:lnSpc>
                <a:spcPct val="130000"/>
              </a:lnSpc>
            </a:pPr>
            <a:endParaRPr lang="zh-CN" altLang="en-US" sz="2200" b="1"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5" name="文本框 4"/>
          <p:cNvSpPr txBox="1"/>
          <p:nvPr/>
        </p:nvSpPr>
        <p:spPr>
          <a:xfrm>
            <a:off x="767408" y="1484784"/>
            <a:ext cx="5184576" cy="4450449"/>
          </a:xfrm>
          <a:prstGeom prst="rect">
            <a:avLst/>
          </a:prstGeom>
          <a:noFill/>
        </p:spPr>
        <p:txBody>
          <a:bodyPr wrap="square">
            <a:spAutoFit/>
          </a:bodyPr>
          <a:lstStyle/>
          <a:p>
            <a:pPr marL="342900" indent="-342900">
              <a:lnSpc>
                <a:spcPct val="130000"/>
              </a:lnSpc>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烯烃与</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NO</a:t>
            </a:r>
            <a:r>
              <a:rPr lang="en-US" altLang="zh-CN" sz="2200" baseline="-25000" dirty="0">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的反应是</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NO</a:t>
            </a:r>
            <a:r>
              <a:rPr lang="en-US" altLang="zh-CN" sz="2200" baseline="-25000" dirty="0">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在双键上的 加成反应，生成处于激发态的中间产物和环氧化合物。激发态的中间产物可以进一步与</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O</a:t>
            </a:r>
            <a:r>
              <a:rPr lang="en-US" altLang="zh-CN" sz="22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反应生成过氧自由基，过氧自由基能够进一步与大气中的</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NO</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HO</a:t>
            </a:r>
            <a:r>
              <a:rPr lang="en-US" altLang="zh-CN" sz="22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RO</a:t>
            </a:r>
            <a:r>
              <a:rPr lang="en-US" altLang="zh-CN" sz="22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NO</a:t>
            </a:r>
            <a:r>
              <a:rPr lang="en-US" altLang="zh-CN" sz="220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反应，最终生成稳定的有机化合物。</a:t>
            </a:r>
            <a:endParaRPr lang="en-US" altLang="zh-CN" sz="2200" dirty="0">
              <a:latin typeface="Times New Roman" panose="02020603050405020304" pitchFamily="18" charset="0"/>
              <a:ea typeface="微软雅黑" panose="020B0503020204020204" pitchFamily="34" charset="-122"/>
              <a:cs typeface="Times New Roman" panose="02020603050405020304" pitchFamily="18" charset="0"/>
            </a:endParaRPr>
          </a:p>
          <a:p>
            <a:pPr marL="361950" indent="-361950">
              <a:lnSpc>
                <a:spcPct val="130000"/>
              </a:lnSpc>
              <a:buFont typeface="+mj-ea"/>
              <a:buAutoNum type="circleNumDbPlain" startAt="3"/>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与</a:t>
            </a:r>
            <a:r>
              <a:rPr lang="zh-CN" altLang="en-US" sz="2200" b="1" dirty="0">
                <a:latin typeface="Times New Roman" panose="02020603050405020304" pitchFamily="18" charset="0"/>
                <a:ea typeface="微软雅黑" panose="020B0503020204020204" pitchFamily="34" charset="-122"/>
                <a:cs typeface="Times New Roman" panose="02020603050405020304" pitchFamily="18" charset="0"/>
              </a:rPr>
              <a:t>醛类</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和</a:t>
            </a:r>
            <a:r>
              <a:rPr lang="zh-CN" altLang="en-US" sz="2200" b="1" dirty="0">
                <a:latin typeface="Times New Roman" panose="02020603050405020304" pitchFamily="18" charset="0"/>
                <a:ea typeface="微软雅黑" panose="020B0503020204020204" pitchFamily="34" charset="-122"/>
                <a:cs typeface="Times New Roman" panose="02020603050405020304" pitchFamily="18" charset="0"/>
              </a:rPr>
              <a:t>酚类物质</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反应</a:t>
            </a:r>
            <a:endParaRPr lang="en-US" altLang="zh-CN" sz="2200" dirty="0">
              <a:latin typeface="Times New Roman" panose="02020603050405020304" pitchFamily="18" charset="0"/>
              <a:ea typeface="微软雅黑" panose="020B0503020204020204" pitchFamily="34" charset="-122"/>
              <a:cs typeface="Times New Roman" panose="02020603050405020304" pitchFamily="18" charset="0"/>
            </a:endParaRPr>
          </a:p>
          <a:p>
            <a:pPr marL="361950" indent="-361950">
              <a:lnSpc>
                <a:spcPct val="130000"/>
              </a:lnSpc>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反应速度很快，可以认为</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NO</a:t>
            </a:r>
            <a:r>
              <a:rPr lang="en-US" altLang="zh-CN" sz="2200" baseline="-25000" dirty="0">
                <a:latin typeface="Times New Roman" panose="02020603050405020304" pitchFamily="18" charset="0"/>
                <a:ea typeface="微软雅黑" panose="020B0503020204020204" pitchFamily="34" charset="-122"/>
                <a:cs typeface="Times New Roman" panose="02020603050405020304" pitchFamily="18" charset="0"/>
              </a:rPr>
              <a:t>3 </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是这些有机物在夜间主要的消除途径</a:t>
            </a:r>
            <a:endParaRPr lang="en-US" altLang="zh-CN" sz="22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文本框 6"/>
          <p:cNvSpPr txBox="1"/>
          <p:nvPr/>
        </p:nvSpPr>
        <p:spPr>
          <a:xfrm>
            <a:off x="6888088" y="6197084"/>
            <a:ext cx="4536504" cy="369332"/>
          </a:xfrm>
          <a:prstGeom prst="rect">
            <a:avLst/>
          </a:prstGeom>
          <a:noFill/>
        </p:spPr>
        <p:txBody>
          <a:bodyPr wrap="square">
            <a:spAutoFit/>
          </a:bodyPr>
          <a:lstStyle/>
          <a:p>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图 </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2,3-</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二甲基</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丁烯与</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NO</a:t>
            </a:r>
            <a:r>
              <a:rPr lang="en-US" altLang="zh-CN" baseline="-25000" dirty="0">
                <a:latin typeface="Times New Roman" panose="02020603050405020304" pitchFamily="18" charset="0"/>
                <a:ea typeface="微软雅黑" panose="020B0503020204020204" pitchFamily="34" charset="-122"/>
                <a:cs typeface="Times New Roman" panose="02020603050405020304" pitchFamily="18" charset="0"/>
              </a:rPr>
              <a:t>3 </a:t>
            </a:r>
            <a:r>
              <a:rPr lang="zh-CN" altLang="en-US" dirty="0">
                <a:latin typeface="Times New Roman" panose="02020603050405020304" pitchFamily="18" charset="0"/>
                <a:ea typeface="微软雅黑" panose="020B0503020204020204" pitchFamily="34" charset="-122"/>
                <a:cs typeface="Times New Roman" panose="02020603050405020304" pitchFamily="18" charset="0"/>
              </a:rPr>
              <a:t>的反应途径 </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ransition spd="slow">
    <p:zoom/>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3241040" y="3698875"/>
            <a:ext cx="6068695" cy="2456180"/>
          </a:xfrm>
          <a:prstGeom prst="rect">
            <a:avLst/>
          </a:prstGeom>
        </p:spPr>
      </p:pic>
      <p:sp>
        <p:nvSpPr>
          <p:cNvPr id="28675"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dirty="0">
                <a:latin typeface="Times New Roman" panose="02020603050405020304" pitchFamily="18" charset="0"/>
                <a:ea typeface="微软雅黑" panose="020B0503020204020204" pitchFamily="34" charset="-122"/>
                <a:sym typeface="Times New Roman" panose="02020603050405020304" pitchFamily="18" charset="0"/>
              </a:rPr>
              <a:t>2-</a:t>
            </a:r>
            <a:fld id="{3C66E4DA-B26C-4EBC-89F2-C44E1A1B6CAD}"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8676" name="Text Box 4"/>
          <p:cNvSpPr txBox="1">
            <a:spLocks noChangeArrowheads="1"/>
          </p:cNvSpPr>
          <p:nvPr/>
        </p:nvSpPr>
        <p:spPr bwMode="auto">
          <a:xfrm>
            <a:off x="695400" y="836712"/>
            <a:ext cx="4321175" cy="433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buClr>
                <a:schemeClr val="folHlink"/>
              </a:buClr>
              <a:buFont typeface="Wingdings" panose="05000000000000000000" pitchFamily="2" charset="2"/>
              <a:buNone/>
            </a:pPr>
            <a:r>
              <a:rPr lang="zh-CN" altLang="en-US"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4</a:t>
            </a:r>
            <a:r>
              <a:rPr lang="zh-CN" altLang="en-US"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）与</a:t>
            </a:r>
            <a:r>
              <a:rPr lang="en-US" altLang="zh-CN"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Cl·</a:t>
            </a:r>
            <a:r>
              <a:rPr lang="zh-CN" altLang="en-US"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的反应</a:t>
            </a:r>
            <a:endParaRPr lang="zh-CN" altLang="en-US"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5" name="文本框 4"/>
          <p:cNvSpPr txBox="1"/>
          <p:nvPr/>
        </p:nvSpPr>
        <p:spPr>
          <a:xfrm>
            <a:off x="1381946" y="1415443"/>
            <a:ext cx="10258670" cy="2249847"/>
          </a:xfrm>
          <a:prstGeom prst="rect">
            <a:avLst/>
          </a:prstGeom>
          <a:noFill/>
        </p:spPr>
        <p:txBody>
          <a:bodyPr wrap="square">
            <a:spAutoFit/>
          </a:bodyPr>
          <a:lstStyle/>
          <a:p>
            <a:pPr marL="342900" indent="-342900">
              <a:lnSpc>
                <a:spcPct val="130000"/>
              </a:lnSpc>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根据全球</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Cl·</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的最高浓度（</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1.4×10</a:t>
            </a:r>
            <a:r>
              <a:rPr lang="en-US" altLang="zh-CN" sz="2200" baseline="30000" dirty="0">
                <a:latin typeface="Times New Roman" panose="02020603050405020304" pitchFamily="18" charset="0"/>
                <a:ea typeface="微软雅黑" panose="020B0503020204020204" pitchFamily="34" charset="-122"/>
                <a:cs typeface="Times New Roman" panose="02020603050405020304" pitchFamily="18" charset="0"/>
              </a:rPr>
              <a:t>5 </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个</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/cm</a:t>
            </a:r>
            <a:r>
              <a:rPr lang="en-US" altLang="zh-CN" sz="2200" baseline="30000" dirty="0">
                <a:latin typeface="Times New Roman" panose="02020603050405020304" pitchFamily="18" charset="0"/>
                <a:ea typeface="微软雅黑" panose="020B0503020204020204" pitchFamily="34" charset="-122"/>
                <a:cs typeface="Times New Roman" panose="02020603050405020304" pitchFamily="18" charset="0"/>
              </a:rPr>
              <a:t>3</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可以推出丙烷的大气寿命为</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14 h</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200" dirty="0">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nSpc>
                <a:spcPct val="130000"/>
              </a:lnSpc>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当</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Cl·</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浓度为</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10</a:t>
            </a:r>
            <a:r>
              <a:rPr lang="en-US" altLang="zh-CN" sz="2200" baseline="30000" dirty="0">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~10</a:t>
            </a:r>
            <a:r>
              <a:rPr lang="en-US" altLang="zh-CN" sz="2200" baseline="30000" dirty="0">
                <a:latin typeface="Times New Roman" panose="02020603050405020304" pitchFamily="18" charset="0"/>
                <a:ea typeface="微软雅黑" panose="020B0503020204020204" pitchFamily="34" charset="-122"/>
                <a:cs typeface="Times New Roman" panose="02020603050405020304" pitchFamily="18" charset="0"/>
              </a:rPr>
              <a:t>4 </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个</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/cm</a:t>
            </a:r>
            <a:r>
              <a:rPr lang="en-US" altLang="zh-CN" sz="2200" baseline="30000" dirty="0">
                <a:latin typeface="Times New Roman" panose="02020603050405020304" pitchFamily="18" charset="0"/>
                <a:ea typeface="微软雅黑" panose="020B0503020204020204" pitchFamily="34" charset="-122"/>
                <a:cs typeface="Times New Roman" panose="02020603050405020304" pitchFamily="18" charset="0"/>
              </a:rPr>
              <a:t>3</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时，丙烷的大气寿命为</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2000~200 h</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200" dirty="0">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nSpc>
                <a:spcPct val="130000"/>
              </a:lnSpc>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而</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HO·</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浓度为</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1×10</a:t>
            </a:r>
            <a:r>
              <a:rPr lang="en-US" altLang="zh-CN" sz="2200" baseline="30000" dirty="0">
                <a:latin typeface="Times New Roman" panose="02020603050405020304" pitchFamily="18" charset="0"/>
                <a:ea typeface="微软雅黑" panose="020B0503020204020204" pitchFamily="34" charset="-122"/>
                <a:cs typeface="Times New Roman" panose="02020603050405020304" pitchFamily="18" charset="0"/>
              </a:rPr>
              <a:t>6 </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个</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/cm</a:t>
            </a:r>
            <a:r>
              <a:rPr lang="en-US" altLang="zh-CN" sz="2200" baseline="30000" dirty="0">
                <a:latin typeface="Times New Roman" panose="02020603050405020304" pitchFamily="18" charset="0"/>
                <a:ea typeface="微软雅黑" panose="020B0503020204020204" pitchFamily="34" charset="-122"/>
                <a:cs typeface="Times New Roman" panose="02020603050405020304" pitchFamily="18" charset="0"/>
              </a:rPr>
              <a:t>3</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时，丙烷的大气寿命为</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250 h</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200" dirty="0">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nSpc>
                <a:spcPct val="130000"/>
              </a:lnSpc>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有机物与</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Cl·</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的反应也是有机物一个重要的去除途径。</a:t>
            </a:r>
            <a:endParaRPr lang="en-US" altLang="zh-CN" sz="2200" dirty="0">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nSpc>
                <a:spcPct val="130000"/>
              </a:lnSpc>
              <a:buFont typeface="Wingdings" panose="05000000000000000000" pitchFamily="2" charset="2"/>
              <a:buChar char="n"/>
            </a:pP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Cl·</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与有机物的反应途径也包括</a:t>
            </a:r>
            <a:r>
              <a:rPr lang="en-US" altLang="zh-CN"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a:t>
            </a:r>
            <a:r>
              <a:rPr lang="zh-CN" altLang="en-US"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摘取反应（烷烃）</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和</a:t>
            </a:r>
            <a:r>
              <a:rPr lang="zh-CN" altLang="en-US"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加成反应（烯烃）</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两类：</a:t>
            </a:r>
            <a:endPar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1" name="文本框 10"/>
          <p:cNvSpPr txBox="1"/>
          <p:nvPr/>
        </p:nvSpPr>
        <p:spPr>
          <a:xfrm>
            <a:off x="1559496" y="6139934"/>
            <a:ext cx="4608512" cy="430887"/>
          </a:xfrm>
          <a:prstGeom prst="rect">
            <a:avLst/>
          </a:prstGeom>
          <a:noFill/>
        </p:spPr>
        <p:txBody>
          <a:bodyPr wrap="square">
            <a:spAutoFit/>
          </a:bodyPr>
          <a:lstStyle/>
          <a:p>
            <a:r>
              <a:rPr lang="zh-CN" altLang="en-US" sz="2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生成的自由基可以进一步发生反应</a:t>
            </a:r>
            <a:endParaRPr lang="zh-CN" altLang="en-US" sz="2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spd="slow">
    <p:zoom/>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Text Box 4"/>
          <p:cNvSpPr txBox="1">
            <a:spLocks noChangeArrowheads="1"/>
          </p:cNvSpPr>
          <p:nvPr/>
        </p:nvSpPr>
        <p:spPr bwMode="auto">
          <a:xfrm>
            <a:off x="479425" y="764540"/>
            <a:ext cx="11483975" cy="1124731"/>
          </a:xfrm>
          <a:prstGeom prst="rect">
            <a:avLst/>
          </a:prstGeom>
          <a:noFill/>
          <a:ln w="9525">
            <a:noFill/>
            <a:miter lim="800000"/>
          </a:ln>
          <a:effectLst/>
        </p:spPr>
        <p:txBody>
          <a:bodyPr wrap="square">
            <a:spAutoFit/>
          </a:bodyPr>
          <a:lstStyle/>
          <a:p>
            <a:pPr marL="457200" indent="-457200" eaLnBrk="1" hangingPunct="1">
              <a:lnSpc>
                <a:spcPct val="130000"/>
              </a:lnSpc>
              <a:defRPr/>
            </a:pPr>
            <a:r>
              <a:rPr kumimoji="0" lang="en-US" altLang="zh-CN" sz="3000" b="1" kern="1200" cap="none" spc="0" normalizeH="0" baseline="0" noProof="0"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3.2 </a:t>
            </a:r>
            <a:r>
              <a:rPr kumimoji="0" lang="zh-CN" altLang="en-US" sz="3000" b="1" kern="1200" cap="none" spc="0" normalizeH="0" baseline="0" noProof="0"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含氧有机物的转化</a:t>
            </a:r>
            <a:endParaRPr kumimoji="0" lang="en-US" altLang="zh-CN" sz="3000" b="1" kern="1200" cap="none" spc="0" normalizeH="0" baseline="0" noProof="0"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457200" indent="-457200" eaLnBrk="1" hangingPunct="1">
              <a:lnSpc>
                <a:spcPct val="130000"/>
              </a:lnSpc>
              <a:defRPr/>
            </a:pPr>
            <a:r>
              <a:rPr lang="en-US" altLang="zh-CN" sz="2400" b="1" dirty="0">
                <a:latin typeface="Times New Roman" panose="02020603050405020304" pitchFamily="18" charset="0"/>
                <a:ea typeface="微软雅黑" panose="020B0503020204020204" pitchFamily="34" charset="-122"/>
                <a:sym typeface="Times New Roman" panose="02020603050405020304" pitchFamily="18" charset="0"/>
              </a:rPr>
              <a:t>Transformation of Oxygenated Organic Substances</a:t>
            </a:r>
            <a:endPar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2" name="灯片编号占位符 1"/>
          <p:cNvSpPr>
            <a:spLocks noGrp="1"/>
          </p:cNvSpPr>
          <p:nvPr>
            <p:ph type="sldNum" sz="quarter" idx="4"/>
          </p:nvPr>
        </p:nvSpPr>
        <p:spPr/>
        <p:txBody>
          <a:bodyPr/>
          <a:lstStyle/>
          <a:p>
            <a:pPr marL="0" marR="0" lvl="0" indent="0" algn="r" defTabSz="914400" rtl="0" eaLnBrk="1" fontAlgn="base" latinLnBrk="0" hangingPunct="1">
              <a:lnSpc>
                <a:spcPct val="130000"/>
              </a:lnSpc>
              <a:buClrTx/>
              <a:buSzTx/>
              <a:buFontTx/>
              <a:buNone/>
              <a:defRPr/>
            </a:pPr>
            <a:r>
              <a:rPr lang="en-US" altLang="zh-CN" dirty="0">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 name="Rectangle 3"/>
          <p:cNvSpPr txBox="1">
            <a:spLocks noChangeArrowheads="1"/>
          </p:cNvSpPr>
          <p:nvPr/>
        </p:nvSpPr>
        <p:spPr>
          <a:xfrm>
            <a:off x="479425" y="1889271"/>
            <a:ext cx="9072959" cy="3814926"/>
          </a:xfrm>
          <a:prstGeom prst="rect">
            <a:avLst/>
          </a:prstGeom>
        </p:spPr>
        <p:txBody>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457200" indent="-457200" eaLnBrk="1" hangingPunct="1">
              <a:lnSpc>
                <a:spcPct val="130000"/>
              </a:lnSpc>
              <a:spcBef>
                <a:spcPct val="50000"/>
              </a:spcBef>
              <a:buClrTx/>
              <a:buSzPct val="100000"/>
              <a:buFont typeface="+mj-ea"/>
              <a:buAutoNum type="circleNumDbPlain"/>
            </a:pPr>
            <a:r>
              <a:rPr lang="zh-CN" altLang="en-US"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与</a:t>
            </a:r>
            <a:r>
              <a:rPr lang="en-US" altLang="zh-CN"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HO·</a:t>
            </a:r>
            <a:r>
              <a:rPr lang="zh-CN" altLang="en-US"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NO₃</a:t>
            </a:r>
            <a:r>
              <a:rPr lang="zh-CN" altLang="en-US"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和</a:t>
            </a:r>
            <a:r>
              <a:rPr lang="en-US" altLang="zh-CN"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Cl·</a:t>
            </a:r>
            <a:r>
              <a:rPr lang="zh-CN" altLang="en-US"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反应</a:t>
            </a:r>
            <a:r>
              <a:rPr lang="zh-CN" altLang="en-US" sz="2000" kern="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（主要是氢摘取反应）</a:t>
            </a:r>
            <a:endParaRPr lang="en-US" altLang="zh-CN" sz="2000" kern="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lvl="1" indent="-342900" eaLnBrk="1" hangingPunct="1">
              <a:lnSpc>
                <a:spcPct val="130000"/>
              </a:lnSpc>
              <a:spcBef>
                <a:spcPct val="50000"/>
              </a:spcBef>
              <a:buClrTx/>
            </a:pPr>
            <a:r>
              <a:rPr lang="zh-CN" altLang="en-US"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与</a:t>
            </a:r>
            <a:r>
              <a:rPr lang="en-US" altLang="zh-CN"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HO·</a:t>
            </a:r>
            <a:r>
              <a:rPr lang="zh-CN" altLang="en-US"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反应：非常快，速率常数在</a:t>
            </a:r>
            <a:r>
              <a:rPr lang="en-US" altLang="zh-CN"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10⁻¹³–10⁻¹¹ cm³/(</a:t>
            </a:r>
            <a:r>
              <a:rPr lang="zh-CN" altLang="en-US"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分子</a:t>
            </a:r>
            <a:r>
              <a:rPr lang="en-US" altLang="zh-CN"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a:t>
            </a:r>
            <a:endParaRPr lang="en-US" altLang="zh-CN"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lvl="1" indent="-342900" eaLnBrk="1" hangingPunct="1">
              <a:lnSpc>
                <a:spcPct val="130000"/>
              </a:lnSpc>
              <a:spcBef>
                <a:spcPct val="50000"/>
              </a:spcBef>
              <a:buClrTx/>
            </a:pPr>
            <a:r>
              <a:rPr lang="zh-CN" altLang="en-US"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与</a:t>
            </a:r>
            <a:r>
              <a:rPr lang="en-US" altLang="zh-CN"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Cl·</a:t>
            </a:r>
            <a:r>
              <a:rPr lang="zh-CN" altLang="en-US"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反应：也很快</a:t>
            </a:r>
            <a:endParaRPr lang="zh-CN" altLang="en-US"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lvl="1" indent="-342900" eaLnBrk="1" hangingPunct="1">
              <a:lnSpc>
                <a:spcPct val="130000"/>
              </a:lnSpc>
              <a:spcBef>
                <a:spcPct val="50000"/>
              </a:spcBef>
              <a:buClrTx/>
            </a:pPr>
            <a:r>
              <a:rPr lang="zh-CN" altLang="en-US"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与</a:t>
            </a:r>
            <a:r>
              <a:rPr lang="en-US" altLang="zh-CN"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NO₃</a:t>
            </a:r>
            <a:r>
              <a:rPr lang="zh-CN" altLang="en-US"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反应：较慢，但在夜间</a:t>
            </a:r>
            <a:r>
              <a:rPr lang="en-US" altLang="zh-CN"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HO·</a:t>
            </a:r>
            <a:r>
              <a:rPr lang="zh-CN" altLang="en-US"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浓度低时，</a:t>
            </a:r>
            <a:r>
              <a:rPr lang="en-US" altLang="zh-CN"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NO₃</a:t>
            </a:r>
            <a:r>
              <a:rPr lang="zh-CN" altLang="en-US"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对醛类物质的氧化反应有一定贡献</a:t>
            </a:r>
            <a:endParaRPr lang="en-US" altLang="zh-CN"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514350" indent="-514350" eaLnBrk="1" hangingPunct="1">
              <a:lnSpc>
                <a:spcPct val="130000"/>
              </a:lnSpc>
              <a:spcBef>
                <a:spcPct val="50000"/>
              </a:spcBef>
              <a:buClrTx/>
              <a:buSzPct val="100000"/>
              <a:buFont typeface="+mj-ea"/>
              <a:buAutoNum type="circleNumDbPlain"/>
            </a:pPr>
            <a:r>
              <a:rPr lang="zh-CN" altLang="en-US"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醛类（尤其是甲醛）</a:t>
            </a:r>
            <a:endParaRPr lang="en-US" altLang="zh-CN"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716280" lvl="1" indent="-316230" eaLnBrk="1" hangingPunct="1">
              <a:lnSpc>
                <a:spcPct val="130000"/>
              </a:lnSpc>
              <a:spcBef>
                <a:spcPct val="50000"/>
              </a:spcBef>
              <a:buClrTx/>
            </a:pPr>
            <a:r>
              <a:rPr lang="zh-CN" altLang="en-US"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既是一次污染物，又可由大气中的烃氧化产生</a:t>
            </a:r>
            <a:endParaRPr lang="zh-CN" altLang="en-US"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716280" lvl="1" indent="-316230" eaLnBrk="1" hangingPunct="1">
              <a:lnSpc>
                <a:spcPct val="130000"/>
              </a:lnSpc>
              <a:spcBef>
                <a:spcPct val="50000"/>
              </a:spcBef>
              <a:buClrTx/>
            </a:pPr>
            <a:r>
              <a:rPr lang="zh-CN" altLang="en-US"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几乎所有大气污染化学反应都有甲醛参与</a:t>
            </a:r>
            <a:endParaRPr lang="en-US" altLang="zh-CN"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446405" indent="-446405" eaLnBrk="1" hangingPunct="1">
              <a:spcBef>
                <a:spcPct val="50000"/>
              </a:spcBef>
              <a:buClrTx/>
              <a:buNone/>
            </a:pPr>
            <a:endPar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7" name="文本框 6"/>
          <p:cNvSpPr txBox="1"/>
          <p:nvPr/>
        </p:nvSpPr>
        <p:spPr>
          <a:xfrm>
            <a:off x="7680176" y="2463837"/>
            <a:ext cx="4151833" cy="400110"/>
          </a:xfrm>
          <a:prstGeom prst="rect">
            <a:avLst/>
          </a:prstGeom>
          <a:noFill/>
        </p:spPr>
        <p:txBody>
          <a:bodyPr wrap="square">
            <a:spAutoFit/>
          </a:bodyPr>
          <a:lstStyle/>
          <a:p>
            <a:r>
              <a:rPr lang="zh-CN" altLang="en-US" sz="2000" b="1" dirty="0">
                <a:solidFill>
                  <a:srgbClr val="FF0000"/>
                </a:solidFill>
              </a:rPr>
              <a:t>大气中含氧有机物主要的去除途径</a:t>
            </a:r>
            <a:endParaRPr lang="zh-CN" altLang="en-US" sz="2000" b="1" dirty="0">
              <a:solidFill>
                <a:srgbClr val="FF0000"/>
              </a:solidFill>
            </a:endParaRPr>
          </a:p>
        </p:txBody>
      </p:sp>
    </p:spTree>
  </p:cSld>
  <p:clrMapOvr>
    <a:masterClrMapping/>
  </p:clrMapOvr>
  <p:transition>
    <p:random/>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Text Box 4"/>
          <p:cNvSpPr txBox="1">
            <a:spLocks noChangeArrowheads="1"/>
          </p:cNvSpPr>
          <p:nvPr/>
        </p:nvSpPr>
        <p:spPr bwMode="auto">
          <a:xfrm>
            <a:off x="479425" y="548680"/>
            <a:ext cx="11483975" cy="1124731"/>
          </a:xfrm>
          <a:prstGeom prst="rect">
            <a:avLst/>
          </a:prstGeom>
          <a:noFill/>
          <a:ln w="9525">
            <a:noFill/>
            <a:miter lim="800000"/>
          </a:ln>
          <a:effectLst/>
        </p:spPr>
        <p:txBody>
          <a:bodyPr wrap="square">
            <a:spAutoFit/>
          </a:bodyPr>
          <a:lstStyle/>
          <a:p>
            <a:pPr marL="457200" indent="-457200" eaLnBrk="1" hangingPunct="1">
              <a:lnSpc>
                <a:spcPct val="130000"/>
              </a:lnSpc>
              <a:defRPr/>
            </a:pPr>
            <a:r>
              <a:rPr kumimoji="0" lang="en-US" altLang="zh-CN" sz="3000" b="1" kern="1200" cap="none" spc="0" normalizeH="0" baseline="0" noProof="0"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3.2 </a:t>
            </a:r>
            <a:r>
              <a:rPr kumimoji="0" lang="zh-CN" altLang="en-US" sz="3000" b="1" kern="1200" cap="none" spc="0" normalizeH="0" baseline="0" noProof="0"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含氧有机物的转化</a:t>
            </a:r>
            <a:endParaRPr kumimoji="0" lang="en-US" altLang="zh-CN" sz="3000" b="1" kern="1200" cap="none" spc="0" normalizeH="0" baseline="0" noProof="0"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457200" indent="-457200" eaLnBrk="1" hangingPunct="1">
              <a:lnSpc>
                <a:spcPct val="130000"/>
              </a:lnSpc>
              <a:defRPr/>
            </a:pPr>
            <a:r>
              <a:rPr lang="en-US" altLang="zh-CN" sz="2400" b="1" dirty="0">
                <a:latin typeface="Times New Roman" panose="02020603050405020304" pitchFamily="18" charset="0"/>
                <a:ea typeface="微软雅黑" panose="020B0503020204020204" pitchFamily="34" charset="-122"/>
                <a:sym typeface="Times New Roman" panose="02020603050405020304" pitchFamily="18" charset="0"/>
              </a:rPr>
              <a:t>Transformation of Oxygenated Organic Substances</a:t>
            </a:r>
            <a:endPar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2" name="灯片编号占位符 1"/>
          <p:cNvSpPr>
            <a:spLocks noGrp="1"/>
          </p:cNvSpPr>
          <p:nvPr>
            <p:ph type="sldNum" sz="quarter" idx="4"/>
          </p:nvPr>
        </p:nvSpPr>
        <p:spPr/>
        <p:txBody>
          <a:bodyPr/>
          <a:lstStyle/>
          <a:p>
            <a:pPr marL="0" marR="0" lvl="0" indent="0" algn="r" defTabSz="914400" rtl="0" eaLnBrk="1" fontAlgn="base" latinLnBrk="0" hangingPunct="1">
              <a:lnSpc>
                <a:spcPct val="130000"/>
              </a:lnSpc>
              <a:buClrTx/>
              <a:buSzTx/>
              <a:buFontTx/>
              <a:buNone/>
              <a:defRPr/>
            </a:pPr>
            <a:r>
              <a:rPr lang="en-US" altLang="zh-CN" dirty="0">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 name="Rectangle 3"/>
          <p:cNvSpPr txBox="1">
            <a:spLocks noChangeArrowheads="1"/>
          </p:cNvSpPr>
          <p:nvPr/>
        </p:nvSpPr>
        <p:spPr>
          <a:xfrm>
            <a:off x="767715" y="1558290"/>
            <a:ext cx="10782935" cy="3737610"/>
          </a:xfrm>
          <a:prstGeom prst="rect">
            <a:avLst/>
          </a:prstGeom>
        </p:spPr>
        <p:txBody>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algn="l" eaLnBrk="1" hangingPunct="1">
              <a:lnSpc>
                <a:spcPct val="130000"/>
              </a:lnSpc>
              <a:spcBef>
                <a:spcPct val="50000"/>
              </a:spcBef>
              <a:buClr>
                <a:srgbClr val="333333"/>
              </a:buClr>
              <a:buSzTx/>
              <a:buFont typeface="Wingdings" panose="05000000000000000000" charset="0"/>
              <a:buChar char="ü"/>
              <a:defRPr/>
            </a:pPr>
            <a:r>
              <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醛类与</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HO·</a:t>
            </a:r>
            <a:r>
              <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NO₃</a:t>
            </a:r>
            <a:r>
              <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Cl·</a:t>
            </a:r>
            <a:r>
              <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的氢摘取反应反应：</a:t>
            </a:r>
            <a:endPar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algn="ctr" eaLnBrk="1" hangingPunct="1">
              <a:lnSpc>
                <a:spcPct val="130000"/>
              </a:lnSpc>
              <a:spcBef>
                <a:spcPct val="50000"/>
              </a:spcBef>
              <a:buClr>
                <a:srgbClr val="333333"/>
              </a:buClr>
              <a:buSzTx/>
              <a:buNone/>
              <a:defRPr/>
            </a:pPr>
            <a:r>
              <a:rPr lang="en-US" altLang="zh-CN" sz="2200"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HCHO + HO·(NO</a:t>
            </a:r>
            <a:r>
              <a:rPr lang="en-US" altLang="zh-CN" sz="2200" kern="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 </a:t>
            </a:r>
            <a:r>
              <a:rPr lang="zh-CN" altLang="en-US" sz="2200" kern="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Cl·) → HCO· + H</a:t>
            </a:r>
            <a:r>
              <a:rPr lang="en-US" altLang="zh-CN" sz="2200" kern="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O (NO</a:t>
            </a:r>
            <a:r>
              <a:rPr lang="en-US" altLang="zh-CN" sz="2200" kern="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 </a:t>
            </a:r>
            <a:r>
              <a:rPr lang="zh-CN" altLang="en-US" sz="2200" kern="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Cl·)</a:t>
            </a:r>
            <a:endParaRPr lang="en-US" altLang="zh-CN" sz="2200"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algn="ctr" eaLnBrk="1" hangingPunct="1">
              <a:lnSpc>
                <a:spcPct val="130000"/>
              </a:lnSpc>
              <a:spcBef>
                <a:spcPct val="50000"/>
              </a:spcBef>
              <a:buClr>
                <a:srgbClr val="333333"/>
              </a:buClr>
              <a:buSzTx/>
              <a:buNone/>
              <a:defRPr/>
            </a:pPr>
            <a:r>
              <a:rPr lang="en-US" altLang="zh-CN" sz="2200"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2200" kern="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CHO + HO·(NO</a:t>
            </a:r>
            <a:r>
              <a:rPr lang="en-US" altLang="zh-CN" sz="2200" kern="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 </a:t>
            </a:r>
            <a:r>
              <a:rPr lang="zh-CN" altLang="en-US" sz="2200" kern="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Cl·) → CH</a:t>
            </a:r>
            <a:r>
              <a:rPr lang="en-US" altLang="zh-CN" sz="2200" kern="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C(O) · + H</a:t>
            </a:r>
            <a:r>
              <a:rPr lang="en-US" altLang="zh-CN" sz="2200" kern="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O (NO</a:t>
            </a:r>
            <a:r>
              <a:rPr lang="en-US" altLang="zh-CN" sz="2200" kern="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 </a:t>
            </a:r>
            <a:r>
              <a:rPr lang="zh-CN" altLang="en-US" sz="2200" kern="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Cl·)</a:t>
            </a:r>
            <a:endParaRPr lang="en-US" altLang="zh-CN" sz="2200"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algn="l" eaLnBrk="1" hangingPunct="1">
              <a:lnSpc>
                <a:spcPct val="130000"/>
              </a:lnSpc>
              <a:spcBef>
                <a:spcPts val="35"/>
              </a:spcBef>
              <a:spcAft>
                <a:spcPts val="0"/>
              </a:spcAft>
              <a:buClr>
                <a:srgbClr val="333333"/>
              </a:buClr>
              <a:buSzTx/>
              <a:buFont typeface="Wingdings" panose="05000000000000000000" charset="0"/>
              <a:buChar char="ü"/>
              <a:defRPr/>
            </a:pPr>
            <a:r>
              <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生成的自由基在有 O</a:t>
            </a:r>
            <a:r>
              <a:rPr lang="zh-CN" altLang="en-US" sz="2200" kern="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存在下生成过氧自由基：</a:t>
            </a:r>
            <a:endPar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984250" indent="92075" eaLnBrk="1" hangingPunct="1">
              <a:lnSpc>
                <a:spcPct val="150000"/>
              </a:lnSpc>
              <a:spcBef>
                <a:spcPts val="20"/>
              </a:spcBef>
              <a:spcAft>
                <a:spcPts val="0"/>
              </a:spcAft>
              <a:buClrTx/>
              <a:buFontTx/>
              <a:buNone/>
            </a:pP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HCO· + O</a:t>
            </a:r>
            <a:r>
              <a:rPr lang="en-US" altLang="zh-CN" sz="2200" kern="0" baseline="-250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CO + HO</a:t>
            </a:r>
            <a:r>
              <a:rPr lang="en-US" altLang="zh-CN" sz="2200" kern="0" baseline="-250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 </a:t>
            </a:r>
            <a:r>
              <a:rPr lang="en-US" altLang="zh-CN" sz="2200"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CH</a:t>
            </a:r>
            <a:r>
              <a:rPr lang="en-US" altLang="zh-CN" sz="2200" kern="0" baseline="-250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r>
              <a:rPr lang="en-US" altLang="zh-CN" sz="2200"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C(O) ·  + O</a:t>
            </a:r>
            <a:r>
              <a:rPr lang="en-US" altLang="zh-CN" sz="2200" kern="0" baseline="-250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CH</a:t>
            </a:r>
            <a:r>
              <a:rPr lang="en-US" altLang="zh-CN" sz="2200" kern="0" baseline="-250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r>
              <a:rPr lang="en-US" altLang="zh-CN" sz="2200"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C(O)OO·</a:t>
            </a:r>
            <a:endParaRPr lang="en-US" altLang="zh-CN" sz="2200"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eaLnBrk="1" hangingPunct="1">
              <a:spcBef>
                <a:spcPct val="50000"/>
              </a:spcBef>
              <a:buClrTx/>
              <a:buSzPct val="100000"/>
              <a:buFont typeface="Wingdings" panose="05000000000000000000" pitchFamily="2" charset="2"/>
              <a:buChar char="ü"/>
            </a:pP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醛类能与</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HO</a:t>
            </a:r>
            <a:r>
              <a:rPr lang="en-US" altLang="zh-CN" sz="2200" kern="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发生反应：</a:t>
            </a:r>
            <a:endPar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0" indent="0" algn="ctr" eaLnBrk="1" hangingPunct="1">
              <a:spcBef>
                <a:spcPct val="50000"/>
              </a:spcBef>
              <a:buClrTx/>
              <a:buSzPct val="100000"/>
              <a:buNone/>
            </a:pPr>
            <a:r>
              <a:rPr lang="en-US" altLang="zh-CN" sz="2200"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HCHO + HO</a:t>
            </a:r>
            <a:r>
              <a:rPr lang="en-US" altLang="zh-CN" sz="2200" kern="0" baseline="-250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→(HO)H</a:t>
            </a:r>
            <a:r>
              <a:rPr lang="en-US" altLang="zh-CN" sz="2200" kern="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COO</a:t>
            </a:r>
            <a:r>
              <a:rPr lang="en-US" altLang="zh-CN" sz="2200"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endParaRPr lang="zh-CN" altLang="en-US" sz="2200"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31080" name="Text Box 8"/>
          <p:cNvSpPr txBox="1">
            <a:spLocks noChangeArrowheads="1"/>
          </p:cNvSpPr>
          <p:nvPr/>
        </p:nvSpPr>
        <p:spPr bwMode="auto">
          <a:xfrm>
            <a:off x="911225" y="5295900"/>
            <a:ext cx="10088880" cy="1319530"/>
          </a:xfrm>
          <a:prstGeom prst="rect">
            <a:avLst/>
          </a:prstGeom>
          <a:noFill/>
          <a:ln w="12700" algn="ctr">
            <a:noFill/>
            <a:miter lim="800000"/>
          </a:ln>
          <a:effectLst>
            <a:prstShdw prst="shdw17" dist="17961" dir="2700000">
              <a:schemeClr val="accent1">
                <a:gamma/>
                <a:shade val="60000"/>
                <a:invGamma/>
              </a:schemeClr>
            </a:prstShdw>
          </a:effectLst>
        </p:spPr>
        <p:txBody>
          <a:bodyPr wrap="square" lIns="0" tIns="0" rIns="0" bIns="0">
            <a:spAutoFit/>
          </a:bodyPr>
          <a:lstStyle/>
          <a:p>
            <a:pPr marL="342900" indent="-342900" eaLnBrk="1" hangingPunct="1">
              <a:lnSpc>
                <a:spcPct val="130000"/>
              </a:lnSpc>
              <a:buFont typeface="Wingdings" panose="05000000000000000000" charset="0"/>
              <a:buChar char="ü"/>
              <a:defRPr/>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所生成的</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(HO) H</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COO·</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是一个过氧自由基，它比较稳定，可氧化大气中的</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NO</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，然后与</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反应生成甲酸，生成的甲酸会对酸雨有贡献。</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buFont typeface="Wingdings" panose="05000000000000000000" charset="0"/>
              <a:defRPr/>
            </a:pP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(HO) H</a:t>
            </a:r>
            <a:r>
              <a:rPr lang="en-US" altLang="zh-CN" sz="22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COO· + NO → (HO) H</a:t>
            </a:r>
            <a:r>
              <a:rPr lang="en-US" altLang="zh-CN" sz="22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CO· + NO</a:t>
            </a:r>
            <a:r>
              <a:rPr lang="en-US" altLang="zh-CN" sz="22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(HO) H</a:t>
            </a:r>
            <a:r>
              <a:rPr lang="en-US" altLang="zh-CN" sz="22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CO· + O</a:t>
            </a:r>
            <a:r>
              <a:rPr lang="en-US" altLang="zh-CN" sz="22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 HCOOH + HO</a:t>
            </a:r>
            <a:r>
              <a:rPr lang="en-US" altLang="zh-CN" sz="22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1080"/>
                                        </p:tgtEl>
                                        <p:attrNameLst>
                                          <p:attrName>style.visibility</p:attrName>
                                        </p:attrNameLst>
                                      </p:cBhvr>
                                      <p:to>
                                        <p:strVal val="visible"/>
                                      </p:to>
                                    </p:set>
                                    <p:animEffect transition="in" filter="blinds(horizontal)">
                                      <p:cBhvr>
                                        <p:cTn id="7" dur="500"/>
                                        <p:tgtEl>
                                          <p:spTgt spid="131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80" grpId="0" bldLvl="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Text Box 4"/>
          <p:cNvSpPr txBox="1">
            <a:spLocks noChangeArrowheads="1"/>
          </p:cNvSpPr>
          <p:nvPr/>
        </p:nvSpPr>
        <p:spPr bwMode="auto">
          <a:xfrm>
            <a:off x="299356" y="887905"/>
            <a:ext cx="11737304" cy="691515"/>
          </a:xfrm>
          <a:prstGeom prst="rect">
            <a:avLst/>
          </a:prstGeom>
          <a:noFill/>
          <a:ln w="9525">
            <a:noFill/>
            <a:miter lim="800000"/>
          </a:ln>
          <a:effectLst/>
        </p:spPr>
        <p:txBody>
          <a:bodyPr wrap="square">
            <a:spAutoFit/>
          </a:bodyPr>
          <a:lstStyle/>
          <a:p>
            <a:pPr marL="457200" indent="-457200" eaLnBrk="1" hangingPunct="1">
              <a:lnSpc>
                <a:spcPct val="130000"/>
              </a:lnSpc>
              <a:defRPr/>
            </a:pPr>
            <a:r>
              <a:rPr kumimoji="0" lang="en-US" altLang="zh-CN" sz="3000" b="1" kern="1200" cap="none" spc="0" normalizeH="0" baseline="0" noProof="0"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3.3 </a:t>
            </a:r>
            <a:r>
              <a:rPr lang="zh-CN" altLang="en-US" sz="3000" b="1"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大气中有机物的反应活性</a:t>
            </a:r>
            <a:r>
              <a:rPr lang="en-US" altLang="zh-CN" sz="3000" b="1"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400" b="1" dirty="0">
                <a:latin typeface="Times New Roman" panose="02020603050405020304" pitchFamily="18" charset="0"/>
                <a:ea typeface="微软雅黑" panose="020B0503020204020204" pitchFamily="34" charset="-122"/>
                <a:sym typeface="Times New Roman" panose="02020603050405020304" pitchFamily="18" charset="0"/>
              </a:rPr>
              <a:t>Reactivity of Atmospheric Organic Substances</a:t>
            </a:r>
            <a:endPar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2" name="灯片编号占位符 1"/>
          <p:cNvSpPr>
            <a:spLocks noGrp="1"/>
          </p:cNvSpPr>
          <p:nvPr>
            <p:ph type="sldNum" sz="quarter" idx="4"/>
          </p:nvPr>
        </p:nvSpPr>
        <p:spPr/>
        <p:txBody>
          <a:bodyPr/>
          <a:lstStyle/>
          <a:p>
            <a:pPr marL="0" marR="0" lvl="0" indent="0" algn="r" defTabSz="914400" rtl="0" eaLnBrk="1" fontAlgn="base" latinLnBrk="0" hangingPunct="1">
              <a:lnSpc>
                <a:spcPct val="130000"/>
              </a:lnSpc>
              <a:buClrTx/>
              <a:buSzTx/>
              <a:buFontTx/>
              <a:buNone/>
              <a:defRPr/>
            </a:pPr>
            <a:r>
              <a:rPr lang="en-US" altLang="zh-CN" dirty="0">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5" name="图片 4"/>
          <p:cNvPicPr>
            <a:picLocks noChangeAspect="1"/>
          </p:cNvPicPr>
          <p:nvPr/>
        </p:nvPicPr>
        <p:blipFill>
          <a:blip r:embed="rId1"/>
          <a:stretch>
            <a:fillRect/>
          </a:stretch>
        </p:blipFill>
        <p:spPr>
          <a:xfrm>
            <a:off x="1169791" y="2420888"/>
            <a:ext cx="9852417" cy="3816424"/>
          </a:xfrm>
          <a:prstGeom prst="rect">
            <a:avLst/>
          </a:prstGeom>
        </p:spPr>
      </p:pic>
      <p:sp>
        <p:nvSpPr>
          <p:cNvPr id="7" name="文本框 6"/>
          <p:cNvSpPr txBox="1"/>
          <p:nvPr/>
        </p:nvSpPr>
        <p:spPr>
          <a:xfrm>
            <a:off x="1271464" y="6273862"/>
            <a:ext cx="9204049" cy="338554"/>
          </a:xfrm>
          <a:prstGeom prst="rect">
            <a:avLst/>
          </a:prstGeom>
          <a:noFill/>
        </p:spPr>
        <p:txBody>
          <a:bodyPr wrap="square">
            <a:spAutoFit/>
          </a:bodyPr>
          <a:lstStyle/>
          <a:p>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以</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CH</a:t>
            </a:r>
            <a:r>
              <a:rPr lang="en-US" altLang="zh-CN" sz="16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4</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与</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HO·</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反应的活性定义为</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作为基准。（引自</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Manahan</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2017</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9" name="文本框 8"/>
          <p:cNvSpPr txBox="1"/>
          <p:nvPr/>
        </p:nvSpPr>
        <p:spPr>
          <a:xfrm>
            <a:off x="3143672" y="2082334"/>
            <a:ext cx="8100714" cy="338554"/>
          </a:xfrm>
          <a:prstGeom prst="rect">
            <a:avLst/>
          </a:prstGeom>
          <a:noFill/>
        </p:spPr>
        <p:txBody>
          <a:bodyPr wrap="square">
            <a:spAutoFit/>
          </a:bodyPr>
          <a:lstStyle/>
          <a:p>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表</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大气中常见烃类和其他有机物及</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CO</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与</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HO·</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反应的相对活性</a:t>
            </a:r>
            <a:endPar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p:random/>
  </p:transition>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82"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12BC5DF9-566B-48F1-9E52-46580E75BBCD}"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98341" name="Text Box 5"/>
          <p:cNvSpPr txBox="1">
            <a:spLocks noChangeArrowheads="1"/>
          </p:cNvSpPr>
          <p:nvPr/>
        </p:nvSpPr>
        <p:spPr bwMode="auto">
          <a:xfrm>
            <a:off x="1486853" y="2348636"/>
            <a:ext cx="10081120" cy="4201160"/>
          </a:xfrm>
          <a:prstGeom prst="rect">
            <a:avLst/>
          </a:prstGeom>
          <a:noFill/>
          <a:ln w="12700" algn="ctr">
            <a:noFill/>
            <a:miter lim="800000"/>
          </a:ln>
          <a:effectLst/>
        </p:spPr>
        <p:txBody>
          <a:bodyPr wrap="square" lIns="0" tIns="0" rIns="0" bIns="0">
            <a:spAutoFit/>
          </a:bodyPr>
          <a:lstStyle/>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一、大气光化学转化与大气中的自由基</a:t>
            </a:r>
            <a:endParaRPr lang="en-US" altLang="zh-CN"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00000"/>
              </a:lnSpc>
              <a:spcBef>
                <a:spcPts val="0"/>
              </a:spcBef>
              <a:spcAft>
                <a:spcPts val="0"/>
              </a:spcAft>
              <a:defRPr/>
            </a:pPr>
            <a:r>
              <a:rPr lang="zh-CN" altLang="en-US"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(Transformation of Atmospheric Photochemistry  and Free Radicals in the Atmosphere)</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二、氮氧化物的转化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(Transformation of NO</a:t>
            </a:r>
            <a:r>
              <a:rPr lang="en-US" altLang="zh-CN" b="1" i="1" baseline="-25000" dirty="0">
                <a:latin typeface="Times New Roman" panose="02020603050405020304" pitchFamily="18" charset="0"/>
                <a:ea typeface="微软雅黑" panose="020B0503020204020204" pitchFamily="34" charset="-122"/>
                <a:sym typeface="Times New Roman" panose="02020603050405020304" pitchFamily="18" charset="0"/>
              </a:rPr>
              <a:t>x</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三、挥发性有机物的转化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(Transformation of Volatile Organic Compounds)</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四、光化学烟雾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(Photochemical Smog)</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五、二氧化硫的转化及硫酸烟雾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(Transformation of Sulfur Dioxide and Sulfuric Acid Smog)</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六、酸性降水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(Acid Precipitation)</a:t>
            </a:r>
            <a:endParaRPr lang="en-US" altLang="zh-CN"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七、平流层臭氧损耗及南极臭氧洞的形成</a:t>
            </a:r>
            <a:endParaRPr lang="en-US" altLang="zh-CN"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00000"/>
              </a:lnSpc>
              <a:defRPr/>
            </a:pP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(Depletion of Stratospheric and Formation of the Antarctic Ozone Layer)</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 name="Rectangle 2"/>
          <p:cNvSpPr txBox="1">
            <a:spLocks noChangeArrowheads="1"/>
          </p:cNvSpPr>
          <p:nvPr/>
        </p:nvSpPr>
        <p:spPr bwMode="auto">
          <a:xfrm>
            <a:off x="155575" y="1053246"/>
            <a:ext cx="11880850" cy="1081087"/>
          </a:xfrm>
          <a:prstGeom prst="rect">
            <a:avLst/>
          </a:prstGeom>
          <a:noFill/>
          <a:ln w="9525">
            <a:noFill/>
            <a:miter lim="800000"/>
          </a:ln>
          <a:effectLst/>
        </p:spPr>
        <p:txBody>
          <a:bodyPr vert="horz" wrap="square" lIns="91440" tIns="45720" rIns="91440" bIns="45720" numCol="1" anchor="ctr" anchorCtr="0" compatLnSpc="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eaLnBrk="1" hangingPunct="1">
              <a:lnSpc>
                <a:spcPct val="100000"/>
              </a:lnSpc>
              <a:spcBef>
                <a:spcPts val="0"/>
              </a:spcBef>
              <a:spcAft>
                <a:spcPts val="0"/>
              </a:spcAft>
              <a:defRPr/>
            </a:pPr>
            <a:r>
              <a:rPr lang="zh-CN" altLang="en-US" sz="4000" b="0" kern="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第二节 大气中污染物的转化</a:t>
            </a:r>
            <a:br>
              <a:rPr lang="zh-CN" altLang="en-US" sz="4000" kern="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br>
            <a:r>
              <a:rPr lang="zh-CN" altLang="en-US" sz="4000" kern="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32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Section 2 </a:t>
            </a:r>
            <a:r>
              <a:rPr lang="en-US" altLang="zh-CN" sz="28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Transport of Atmospheric Pollutants</a:t>
            </a:r>
            <a:endParaRPr lang="en-US" altLang="zh-CN" sz="32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3" name="Line 9"/>
          <p:cNvSpPr>
            <a:spLocks noChangeShapeType="1"/>
          </p:cNvSpPr>
          <p:nvPr/>
        </p:nvSpPr>
        <p:spPr bwMode="auto">
          <a:xfrm>
            <a:off x="1487488" y="4725422"/>
            <a:ext cx="4896544" cy="0"/>
          </a:xfrm>
          <a:prstGeom prst="line">
            <a:avLst/>
          </a:prstGeom>
          <a:noFill/>
          <a:ln w="38100">
            <a:solidFill>
              <a:srgbClr val="FF0000"/>
            </a:solidFill>
            <a:round/>
          </a:ln>
          <a:effectLst/>
        </p:spPr>
        <p:txBody>
          <a:bodyPr wrap="none"/>
          <a:lstStyle/>
          <a:p>
            <a:pPr marL="0" marR="0" lvl="0" indent="0" algn="l" defTabSz="914400" rtl="0" eaLnBrk="1" fontAlgn="base" latinLnBrk="0" hangingPunct="1">
              <a:lnSpc>
                <a:spcPct val="130000"/>
              </a:lnSpc>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p:random/>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Text Box 4"/>
          <p:cNvSpPr txBox="1">
            <a:spLocks noChangeArrowheads="1"/>
          </p:cNvSpPr>
          <p:nvPr/>
        </p:nvSpPr>
        <p:spPr bwMode="auto">
          <a:xfrm>
            <a:off x="299356" y="887905"/>
            <a:ext cx="11737304" cy="1124731"/>
          </a:xfrm>
          <a:prstGeom prst="rect">
            <a:avLst/>
          </a:prstGeom>
          <a:noFill/>
          <a:ln w="9525">
            <a:noFill/>
            <a:miter lim="800000"/>
          </a:ln>
          <a:effectLst/>
        </p:spPr>
        <p:txBody>
          <a:bodyPr wrap="square">
            <a:spAutoFit/>
          </a:bodyPr>
          <a:lstStyle/>
          <a:p>
            <a:pPr marL="457200" indent="-457200" eaLnBrk="1" hangingPunct="1">
              <a:lnSpc>
                <a:spcPct val="130000"/>
              </a:lnSpc>
              <a:defRPr/>
            </a:pPr>
            <a:r>
              <a:rPr kumimoji="0" lang="en-US" altLang="zh-CN" sz="3000" b="1" kern="1200" cap="none" spc="0" normalizeH="0" baseline="0" noProof="0"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4.1 </a:t>
            </a:r>
            <a:r>
              <a:rPr lang="zh-CN" altLang="en-US" sz="3000" b="1"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光化学烟雾现象</a:t>
            </a:r>
            <a:endParaRPr lang="en-US" altLang="zh-CN" sz="3000" b="1"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457200" indent="-457200" eaLnBrk="1" hangingPunct="1">
              <a:lnSpc>
                <a:spcPct val="130000"/>
              </a:lnSpc>
              <a:defRPr/>
            </a:pPr>
            <a:r>
              <a:rPr lang="en-US" altLang="zh-CN" sz="2400" b="1" dirty="0">
                <a:latin typeface="Times New Roman" panose="02020603050405020304" pitchFamily="18" charset="0"/>
                <a:ea typeface="微软雅黑" panose="020B0503020204020204" pitchFamily="34" charset="-122"/>
                <a:sym typeface="Times New Roman" panose="02020603050405020304" pitchFamily="18" charset="0"/>
              </a:rPr>
              <a:t>Photochemical Smog Phenomenon</a:t>
            </a:r>
            <a:endPar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2" name="灯片编号占位符 1"/>
          <p:cNvSpPr>
            <a:spLocks noGrp="1"/>
          </p:cNvSpPr>
          <p:nvPr>
            <p:ph type="sldNum" sz="quarter" idx="4"/>
          </p:nvPr>
        </p:nvSpPr>
        <p:spPr/>
        <p:txBody>
          <a:bodyPr/>
          <a:lstStyle/>
          <a:p>
            <a:pPr marL="0" marR="0" lvl="0" indent="0" algn="r" defTabSz="914400" rtl="0" eaLnBrk="1" fontAlgn="base" latinLnBrk="0" hangingPunct="1">
              <a:lnSpc>
                <a:spcPct val="130000"/>
              </a:lnSpc>
              <a:buClrTx/>
              <a:buSzTx/>
              <a:buFontTx/>
              <a:buNone/>
              <a:defRPr/>
            </a:pPr>
            <a:r>
              <a:rPr lang="en-US" altLang="zh-CN">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 name="Rectangle 3"/>
          <p:cNvSpPr txBox="1">
            <a:spLocks noChangeArrowheads="1"/>
          </p:cNvSpPr>
          <p:nvPr/>
        </p:nvSpPr>
        <p:spPr bwMode="auto">
          <a:xfrm>
            <a:off x="767715" y="2132965"/>
            <a:ext cx="10380980" cy="1499235"/>
          </a:xfrm>
          <a:prstGeom prst="rect">
            <a:avLst/>
          </a:prstGeom>
          <a:noFill/>
          <a:ln w="9525">
            <a:noFill/>
            <a:miter lim="800000"/>
          </a:ln>
          <a:effec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0" indent="0" eaLnBrk="1" hangingPunct="1">
              <a:lnSpc>
                <a:spcPct val="130000"/>
              </a:lnSpc>
              <a:spcBef>
                <a:spcPct val="0"/>
              </a:spcBef>
              <a:buNone/>
            </a:pPr>
            <a:r>
              <a:rPr lang="zh-CN" altLang="en-US" sz="2400" b="1"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400" dirty="0">
                <a:effectLst/>
                <a:latin typeface="Times New Roman" panose="02020603050405020304" pitchFamily="18" charset="0"/>
                <a:ea typeface="微软雅黑" panose="020B0503020204020204" pitchFamily="34" charset="-122"/>
                <a:sym typeface="Times New Roman" panose="02020603050405020304" pitchFamily="18" charset="0"/>
              </a:rPr>
              <a:t>含有</a:t>
            </a:r>
            <a:r>
              <a:rPr lang="zh-CN" altLang="en-US" sz="24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氮氧化物</a:t>
            </a:r>
            <a:r>
              <a:rPr lang="zh-CN" altLang="en-US" sz="2400" dirty="0">
                <a:effectLst/>
                <a:latin typeface="Times New Roman" panose="02020603050405020304" pitchFamily="18" charset="0"/>
                <a:ea typeface="微软雅黑" panose="020B0503020204020204" pitchFamily="34" charset="-122"/>
                <a:sym typeface="Times New Roman" panose="02020603050405020304" pitchFamily="18" charset="0"/>
              </a:rPr>
              <a:t>和</a:t>
            </a:r>
            <a:r>
              <a:rPr lang="zh-CN" altLang="en-US" sz="24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碳氢化物</a:t>
            </a:r>
            <a:r>
              <a:rPr lang="zh-CN" altLang="en-US" sz="2400" dirty="0">
                <a:effectLst/>
                <a:latin typeface="Times New Roman" panose="02020603050405020304" pitchFamily="18" charset="0"/>
                <a:ea typeface="微软雅黑" panose="020B0503020204020204" pitchFamily="34" charset="-122"/>
                <a:sym typeface="Times New Roman" panose="02020603050405020304" pitchFamily="18" charset="0"/>
              </a:rPr>
              <a:t>等一次污染物的大气，在</a:t>
            </a:r>
            <a:r>
              <a:rPr lang="zh-CN" altLang="en-US" sz="24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阳光照射</a:t>
            </a:r>
            <a:r>
              <a:rPr lang="zh-CN" altLang="en-US" sz="2400" dirty="0">
                <a:effectLst/>
                <a:latin typeface="Times New Roman" panose="02020603050405020304" pitchFamily="18" charset="0"/>
                <a:ea typeface="微软雅黑" panose="020B0503020204020204" pitchFamily="34" charset="-122"/>
                <a:sym typeface="Times New Roman" panose="02020603050405020304" pitchFamily="18" charset="0"/>
              </a:rPr>
              <a:t>下发生光化学反应而产生</a:t>
            </a:r>
            <a:r>
              <a:rPr lang="zh-CN" altLang="en-US" sz="24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二次污染物</a:t>
            </a:r>
            <a:r>
              <a:rPr lang="zh-CN" altLang="en-US" sz="2400" dirty="0">
                <a:effectLst/>
                <a:latin typeface="Times New Roman" panose="02020603050405020304" pitchFamily="18" charset="0"/>
                <a:ea typeface="微软雅黑" panose="020B0503020204020204" pitchFamily="34" charset="-122"/>
                <a:sym typeface="Times New Roman" panose="02020603050405020304" pitchFamily="18" charset="0"/>
              </a:rPr>
              <a:t>，这种由一次污染物和二次污染物的混合物所形成的烟雾污染现象，称为光化学烟雾。</a:t>
            </a:r>
            <a:endParaRPr lang="zh-CN" altLang="en-US" sz="24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Font typeface="Wingdings" panose="05000000000000000000" pitchFamily="2" charset="2"/>
              <a:buNone/>
            </a:pPr>
            <a:endParaRPr lang="zh-CN" altLang="en-US" sz="2400" b="1"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 name="文本框 6"/>
          <p:cNvSpPr txBox="1"/>
          <p:nvPr/>
        </p:nvSpPr>
        <p:spPr>
          <a:xfrm>
            <a:off x="623764" y="3752529"/>
            <a:ext cx="6408712" cy="1481111"/>
          </a:xfrm>
          <a:prstGeom prst="rect">
            <a:avLst/>
          </a:prstGeom>
          <a:noFill/>
        </p:spPr>
        <p:txBody>
          <a:bodyPr wrap="square">
            <a:spAutoFit/>
          </a:bodyPr>
          <a:lstStyle/>
          <a:p>
            <a:pPr algn="just" eaLnBrk="1" hangingPunct="1">
              <a:lnSpc>
                <a:spcPct val="130000"/>
              </a:lnSpc>
              <a:buFont typeface="Wingdings" panose="05000000000000000000" pitchFamily="2" charset="2"/>
              <a:buNone/>
            </a:pPr>
            <a:r>
              <a:rPr lang="zh-CN" altLang="en-US" sz="24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400" dirty="0">
                <a:latin typeface="Times New Roman" panose="02020603050405020304" pitchFamily="18" charset="0"/>
                <a:ea typeface="微软雅黑" panose="020B0503020204020204" pitchFamily="34" charset="-122"/>
                <a:sym typeface="Times New Roman" panose="02020603050405020304" pitchFamily="18" charset="0"/>
              </a:rPr>
              <a:t>1943</a:t>
            </a:r>
            <a:r>
              <a:rPr lang="zh-CN" altLang="en-US" sz="2400" dirty="0">
                <a:latin typeface="Times New Roman" panose="02020603050405020304" pitchFamily="18" charset="0"/>
                <a:ea typeface="微软雅黑" panose="020B0503020204020204" pitchFamily="34" charset="-122"/>
                <a:sym typeface="Times New Roman" panose="02020603050405020304" pitchFamily="18" charset="0"/>
              </a:rPr>
              <a:t>年首次出现在美国洛杉矶，</a:t>
            </a:r>
            <a:r>
              <a:rPr lang="zh-CN" altLang="en-US" sz="24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蓝色烟雾，氧化性强、能使橡胶开裂，刺激人的眼睛，伤害植物的叶子，并使大气能见度降低。</a:t>
            </a:r>
            <a:endParaRPr lang="zh-CN" altLang="en-US" sz="24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8" name="Picture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464400" y="3861172"/>
            <a:ext cx="37592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695400" y="5233640"/>
            <a:ext cx="6408712" cy="1004699"/>
          </a:xfrm>
          <a:prstGeom prst="rect">
            <a:avLst/>
          </a:prstGeom>
          <a:noFill/>
        </p:spPr>
        <p:txBody>
          <a:bodyPr wrap="square">
            <a:spAutoFit/>
          </a:bodyPr>
          <a:lstStyle/>
          <a:p>
            <a:pPr algn="just" eaLnBrk="1" hangingPunct="1">
              <a:lnSpc>
                <a:spcPct val="130000"/>
              </a:lnSpc>
              <a:buFont typeface="Wingdings" panose="05000000000000000000" pitchFamily="2" charset="2"/>
              <a:buNone/>
            </a:pPr>
            <a:r>
              <a:rPr lang="zh-CN" altLang="en-US" sz="2400" dirty="0">
                <a:latin typeface="Times New Roman" panose="02020603050405020304" pitchFamily="18" charset="0"/>
                <a:ea typeface="微软雅黑" panose="020B0503020204020204" pitchFamily="34" charset="-122"/>
                <a:sym typeface="Times New Roman" panose="02020603050405020304" pitchFamily="18" charset="0"/>
              </a:rPr>
              <a:t>　　后期是高浓度氧化剂的混合物，因此也称</a:t>
            </a:r>
            <a:r>
              <a:rPr lang="zh-CN" altLang="en-US" sz="24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氧化型烟雾</a:t>
            </a:r>
            <a:r>
              <a:rPr lang="zh-CN" altLang="en-US" sz="2400" dirty="0">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4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p:random/>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3CD7DE64-51EC-40DE-ACF0-FF3DB7830040}"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26307" name="Rectangle 3"/>
          <p:cNvSpPr>
            <a:spLocks noGrp="1" noChangeArrowheads="1"/>
          </p:cNvSpPr>
          <p:nvPr>
            <p:ph idx="4294967295"/>
          </p:nvPr>
        </p:nvSpPr>
        <p:spPr>
          <a:xfrm>
            <a:off x="623392" y="837134"/>
            <a:ext cx="10945216" cy="5544616"/>
          </a:xfrm>
        </p:spPr>
        <p:txBody>
          <a:bodyPr>
            <a:noAutofit/>
          </a:bodyPr>
          <a:lstStyle/>
          <a:p>
            <a:pPr eaLnBrk="1" hangingPunct="1">
              <a:lnSpc>
                <a:spcPct val="150000"/>
              </a:lnSpc>
              <a:spcBef>
                <a:spcPct val="0"/>
              </a:spcBef>
              <a:buFont typeface="Wingdings" panose="05000000000000000000" pitchFamily="2" charset="2"/>
              <a:buNone/>
            </a:pP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形成条件   </a:t>
            </a:r>
            <a:endPar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457200" indent="-457200" eaLnBrk="1" hangingPunct="1">
              <a:lnSpc>
                <a:spcPct val="150000"/>
              </a:lnSpc>
              <a:spcBef>
                <a:spcPct val="0"/>
              </a:spcBef>
              <a:buClr>
                <a:schemeClr val="tx1"/>
              </a:buClr>
              <a:buSzPct val="100000"/>
              <a:buFont typeface="+mj-ea"/>
              <a:buAutoNum type="circleNumDbPlain"/>
            </a:pPr>
            <a:r>
              <a:rPr lang="en-US" altLang="zh-CN" sz="2400" dirty="0">
                <a:effectLst/>
                <a:latin typeface="Times New Roman" panose="02020603050405020304" pitchFamily="18" charset="0"/>
                <a:ea typeface="微软雅黑" panose="020B0503020204020204" pitchFamily="34" charset="-122"/>
                <a:sym typeface="Times New Roman" panose="02020603050405020304" pitchFamily="18" charset="0"/>
              </a:rPr>
              <a:t>Source of precursors, hydrocarbons and NO</a:t>
            </a:r>
            <a:r>
              <a:rPr lang="en-US" altLang="zh-CN" sz="2400" i="1" baseline="-25000" dirty="0">
                <a:effectLst/>
                <a:latin typeface="Times New Roman" panose="02020603050405020304" pitchFamily="18" charset="0"/>
                <a:ea typeface="微软雅黑" panose="020B0503020204020204" pitchFamily="34" charset="-122"/>
                <a:sym typeface="Times New Roman" panose="02020603050405020304" pitchFamily="18" charset="0"/>
              </a:rPr>
              <a:t>x</a:t>
            </a:r>
            <a:r>
              <a:rPr lang="en-US" altLang="zh-CN" sz="2400" dirty="0">
                <a:effectLst/>
                <a:latin typeface="Times New Roman" panose="02020603050405020304" pitchFamily="18" charset="0"/>
                <a:ea typeface="微软雅黑" panose="020B0503020204020204" pitchFamily="34" charset="-122"/>
                <a:sym typeface="Times New Roman" panose="02020603050405020304" pitchFamily="18" charset="0"/>
              </a:rPr>
              <a:t> compounds- principally associated with internal combustion engines</a:t>
            </a:r>
            <a:endParaRPr lang="en-US" altLang="zh-CN" sz="24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457200" indent="-457200" eaLnBrk="1" hangingPunct="1">
              <a:lnSpc>
                <a:spcPct val="150000"/>
              </a:lnSpc>
              <a:spcBef>
                <a:spcPct val="0"/>
              </a:spcBef>
              <a:buClr>
                <a:schemeClr val="tx1"/>
              </a:buClr>
              <a:buSzPct val="100000"/>
              <a:buFont typeface="+mj-ea"/>
              <a:buAutoNum type="circleNumDbPlain"/>
            </a:pPr>
            <a:r>
              <a:rPr lang="en-US" altLang="zh-CN" sz="2400" dirty="0">
                <a:effectLst/>
                <a:latin typeface="Times New Roman" panose="02020603050405020304" pitchFamily="18" charset="0"/>
                <a:ea typeface="微软雅黑" panose="020B0503020204020204" pitchFamily="34" charset="-122"/>
                <a:sym typeface="Times New Roman" panose="02020603050405020304" pitchFamily="18" charset="0"/>
              </a:rPr>
              <a:t>A stable atmosphere to hold the reactants in place</a:t>
            </a:r>
            <a:endParaRPr lang="en-US" altLang="zh-CN" sz="24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457200" indent="-457200" eaLnBrk="1" hangingPunct="1">
              <a:lnSpc>
                <a:spcPct val="150000"/>
              </a:lnSpc>
              <a:spcBef>
                <a:spcPct val="0"/>
              </a:spcBef>
              <a:buClr>
                <a:schemeClr val="tx1"/>
              </a:buClr>
              <a:buSzPct val="100000"/>
              <a:buFont typeface="+mj-ea"/>
              <a:buAutoNum type="circleNumDbPlain"/>
            </a:pPr>
            <a:r>
              <a:rPr lang="en-US" altLang="zh-CN" sz="2400" dirty="0">
                <a:effectLst/>
                <a:latin typeface="Times New Roman" panose="02020603050405020304" pitchFamily="18" charset="0"/>
                <a:ea typeface="微软雅黑" panose="020B0503020204020204" pitchFamily="34" charset="-122"/>
                <a:sym typeface="Times New Roman" panose="02020603050405020304" pitchFamily="18" charset="0"/>
              </a:rPr>
              <a:t>High temperatures to increase thermal reaction rates</a:t>
            </a:r>
            <a:endParaRPr lang="en-US" altLang="zh-CN" sz="24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457200" indent="-457200" eaLnBrk="1" hangingPunct="1">
              <a:lnSpc>
                <a:spcPct val="150000"/>
              </a:lnSpc>
              <a:spcBef>
                <a:spcPct val="0"/>
              </a:spcBef>
              <a:buClr>
                <a:schemeClr val="tx1"/>
              </a:buClr>
              <a:buSzPct val="100000"/>
              <a:buFont typeface="+mj-ea"/>
              <a:buAutoNum type="circleNumDbPlain"/>
            </a:pPr>
            <a:r>
              <a:rPr lang="en-US" altLang="zh-CN" sz="2400" dirty="0">
                <a:effectLst/>
                <a:latin typeface="Times New Roman" panose="02020603050405020304" pitchFamily="18" charset="0"/>
                <a:ea typeface="微软雅黑" panose="020B0503020204020204" pitchFamily="34" charset="-122"/>
                <a:sym typeface="Times New Roman" panose="02020603050405020304" pitchFamily="18" charset="0"/>
              </a:rPr>
              <a:t>Intense sunlight to facilitate photochemical reactions</a:t>
            </a:r>
            <a:endParaRPr lang="zh-CN" altLang="en-US" sz="24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1437005" indent="-1437005" eaLnBrk="1" hangingPunct="1">
              <a:lnSpc>
                <a:spcPct val="150000"/>
              </a:lnSpc>
              <a:spcBef>
                <a:spcPct val="0"/>
              </a:spcBef>
              <a:buFont typeface="Wingdings" panose="05000000000000000000" pitchFamily="2" charset="2"/>
              <a:buNone/>
            </a:pPr>
            <a:r>
              <a:rPr lang="zh-CN" altLang="en-US" sz="2400" b="1" dirty="0">
                <a:effectLst/>
                <a:latin typeface="Times New Roman" panose="02020603050405020304" pitchFamily="18" charset="0"/>
                <a:ea typeface="微软雅黑" panose="020B0503020204020204" pitchFamily="34" charset="-122"/>
                <a:sym typeface="Times New Roman" panose="02020603050405020304" pitchFamily="18" charset="0"/>
              </a:rPr>
              <a:t>产物：</a:t>
            </a:r>
            <a:r>
              <a:rPr lang="en-US" altLang="zh-CN" sz="24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①  </a:t>
            </a:r>
            <a:r>
              <a:rPr lang="en-US" altLang="zh-CN"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40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1437005" indent="-1437005" eaLnBrk="1" hangingPunct="1">
              <a:lnSpc>
                <a:spcPct val="150000"/>
              </a:lnSpc>
              <a:spcBef>
                <a:spcPct val="0"/>
              </a:spcBef>
              <a:buFont typeface="Wingdings" panose="05000000000000000000" pitchFamily="2" charset="2"/>
              <a:buNone/>
            </a:pPr>
            <a:r>
              <a:rPr lang="en-US" altLang="zh-CN"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4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②  </a:t>
            </a:r>
            <a:r>
              <a:rPr lang="en-US" altLang="zh-CN"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PAN</a:t>
            </a:r>
            <a:r>
              <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（过氧乙酰硝酸酯）</a:t>
            </a:r>
            <a:endParaRPr lang="en-US" altLang="zh-CN"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1437005" indent="-1437005" eaLnBrk="1" hangingPunct="1">
              <a:lnSpc>
                <a:spcPct val="150000"/>
              </a:lnSpc>
              <a:spcBef>
                <a:spcPct val="0"/>
              </a:spcBef>
              <a:buNone/>
            </a:pPr>
            <a:r>
              <a:rPr lang="en-US" altLang="zh-CN"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4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③  </a:t>
            </a:r>
            <a:r>
              <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高活性自由基（</a:t>
            </a:r>
            <a:r>
              <a:rPr lang="en-US" altLang="zh-CN"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HO</a:t>
            </a:r>
            <a:r>
              <a:rPr lang="en-US" altLang="zh-CN" sz="240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RO</a:t>
            </a:r>
            <a:r>
              <a:rPr lang="en-US" altLang="zh-CN" sz="240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40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RCO ·</a:t>
            </a:r>
            <a:r>
              <a:rPr lang="en-US" altLang="zh-CN" sz="240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1437005" indent="-1437005" eaLnBrk="1" hangingPunct="1">
              <a:lnSpc>
                <a:spcPct val="150000"/>
              </a:lnSpc>
              <a:spcBef>
                <a:spcPct val="0"/>
              </a:spcBef>
              <a:buFont typeface="Wingdings" panose="05000000000000000000" pitchFamily="2" charset="2"/>
              <a:buNone/>
            </a:pPr>
            <a:r>
              <a:rPr lang="en-US" altLang="zh-CN"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4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④  </a:t>
            </a:r>
            <a:r>
              <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醛、酮、有机酸</a:t>
            </a:r>
            <a:endParaRPr lang="en-US" altLang="zh-CN"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6307">
                                            <p:txEl>
                                              <p:pRg st="0" end="0"/>
                                            </p:txEl>
                                          </p:spTgt>
                                        </p:tgtEl>
                                        <p:attrNameLst>
                                          <p:attrName>style.visibility</p:attrName>
                                        </p:attrNameLst>
                                      </p:cBhvr>
                                      <p:to>
                                        <p:strVal val="visible"/>
                                      </p:to>
                                    </p:set>
                                    <p:animEffect transition="in" filter="dissolve">
                                      <p:cBhvr>
                                        <p:cTn id="7" dur="500"/>
                                        <p:tgtEl>
                                          <p:spTgt spid="226307">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26307">
                                            <p:txEl>
                                              <p:pRg st="1" end="1"/>
                                            </p:txEl>
                                          </p:spTgt>
                                        </p:tgtEl>
                                        <p:attrNameLst>
                                          <p:attrName>style.visibility</p:attrName>
                                        </p:attrNameLst>
                                      </p:cBhvr>
                                      <p:to>
                                        <p:strVal val="visible"/>
                                      </p:to>
                                    </p:set>
                                    <p:animEffect transition="in" filter="dissolve">
                                      <p:cBhvr>
                                        <p:cTn id="10" dur="500"/>
                                        <p:tgtEl>
                                          <p:spTgt spid="226307">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226307">
                                            <p:txEl>
                                              <p:pRg st="2" end="2"/>
                                            </p:txEl>
                                          </p:spTgt>
                                        </p:tgtEl>
                                        <p:attrNameLst>
                                          <p:attrName>style.visibility</p:attrName>
                                        </p:attrNameLst>
                                      </p:cBhvr>
                                      <p:to>
                                        <p:strVal val="visible"/>
                                      </p:to>
                                    </p:set>
                                    <p:animEffect transition="in" filter="dissolve">
                                      <p:cBhvr>
                                        <p:cTn id="13" dur="500"/>
                                        <p:tgtEl>
                                          <p:spTgt spid="226307">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26307">
                                            <p:txEl>
                                              <p:pRg st="3" end="3"/>
                                            </p:txEl>
                                          </p:spTgt>
                                        </p:tgtEl>
                                        <p:attrNameLst>
                                          <p:attrName>style.visibility</p:attrName>
                                        </p:attrNameLst>
                                      </p:cBhvr>
                                      <p:to>
                                        <p:strVal val="visible"/>
                                      </p:to>
                                    </p:set>
                                    <p:animEffect transition="in" filter="dissolve">
                                      <p:cBhvr>
                                        <p:cTn id="16" dur="500"/>
                                        <p:tgtEl>
                                          <p:spTgt spid="226307">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226307">
                                            <p:txEl>
                                              <p:pRg st="4" end="4"/>
                                            </p:txEl>
                                          </p:spTgt>
                                        </p:tgtEl>
                                        <p:attrNameLst>
                                          <p:attrName>style.visibility</p:attrName>
                                        </p:attrNameLst>
                                      </p:cBhvr>
                                      <p:to>
                                        <p:strVal val="visible"/>
                                      </p:to>
                                    </p:set>
                                    <p:animEffect transition="in" filter="dissolve">
                                      <p:cBhvr>
                                        <p:cTn id="19" dur="500"/>
                                        <p:tgtEl>
                                          <p:spTgt spid="226307">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226307">
                                            <p:txEl>
                                              <p:pRg st="5" end="5"/>
                                            </p:txEl>
                                          </p:spTgt>
                                        </p:tgtEl>
                                        <p:attrNameLst>
                                          <p:attrName>style.visibility</p:attrName>
                                        </p:attrNameLst>
                                      </p:cBhvr>
                                      <p:to>
                                        <p:strVal val="visible"/>
                                      </p:to>
                                    </p:set>
                                    <p:animEffect transition="in" filter="dissolve">
                                      <p:cBhvr>
                                        <p:cTn id="22" dur="500"/>
                                        <p:tgtEl>
                                          <p:spTgt spid="226307">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226307">
                                            <p:txEl>
                                              <p:pRg st="6" end="6"/>
                                            </p:txEl>
                                          </p:spTgt>
                                        </p:tgtEl>
                                        <p:attrNameLst>
                                          <p:attrName>style.visibility</p:attrName>
                                        </p:attrNameLst>
                                      </p:cBhvr>
                                      <p:to>
                                        <p:strVal val="visible"/>
                                      </p:to>
                                    </p:set>
                                    <p:animEffect transition="in" filter="dissolve">
                                      <p:cBhvr>
                                        <p:cTn id="25" dur="500"/>
                                        <p:tgtEl>
                                          <p:spTgt spid="226307">
                                            <p:txEl>
                                              <p:pRg st="6" end="6"/>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226307">
                                            <p:txEl>
                                              <p:pRg st="7" end="7"/>
                                            </p:txEl>
                                          </p:spTgt>
                                        </p:tgtEl>
                                        <p:attrNameLst>
                                          <p:attrName>style.visibility</p:attrName>
                                        </p:attrNameLst>
                                      </p:cBhvr>
                                      <p:to>
                                        <p:strVal val="visible"/>
                                      </p:to>
                                    </p:set>
                                    <p:animEffect transition="in" filter="dissolve">
                                      <p:cBhvr>
                                        <p:cTn id="28" dur="500"/>
                                        <p:tgtEl>
                                          <p:spTgt spid="226307">
                                            <p:txEl>
                                              <p:pRg st="7" end="7"/>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226307">
                                            <p:txEl>
                                              <p:pRg st="8" end="8"/>
                                            </p:txEl>
                                          </p:spTgt>
                                        </p:tgtEl>
                                        <p:attrNameLst>
                                          <p:attrName>style.visibility</p:attrName>
                                        </p:attrNameLst>
                                      </p:cBhvr>
                                      <p:to>
                                        <p:strVal val="visible"/>
                                      </p:to>
                                    </p:set>
                                    <p:animEffect transition="in" filter="dissolve">
                                      <p:cBhvr>
                                        <p:cTn id="31" dur="500"/>
                                        <p:tgtEl>
                                          <p:spTgt spid="22630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A2C61918-3422-4C26-B7F1-83540361B7AE}"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159747" name="Picture 15">
            <a:hlinkClick r:id="rId1"/>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328" y="1142962"/>
            <a:ext cx="1835150"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8" name="Picture 17">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328" y="2438362"/>
            <a:ext cx="1835150"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9" name="Picture 19">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8328" y="3662323"/>
            <a:ext cx="183515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0" name="Picture 21">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8328" y="4959312"/>
            <a:ext cx="1835150"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18" name="Text Box 22"/>
          <p:cNvSpPr txBox="1">
            <a:spLocks noChangeArrowheads="1"/>
          </p:cNvSpPr>
          <p:nvPr/>
        </p:nvSpPr>
        <p:spPr bwMode="auto">
          <a:xfrm>
            <a:off x="3359151" y="6187165"/>
            <a:ext cx="6409257" cy="608243"/>
          </a:xfrm>
          <a:prstGeom prst="rect">
            <a:avLst/>
          </a:prstGeom>
          <a:noFill/>
          <a:ln w="12700" algn="ctr">
            <a:noFill/>
            <a:miter lim="800000"/>
          </a:ln>
          <a:effectLst>
            <a:prstShdw prst="shdw17" dist="17961" dir="2700000">
              <a:schemeClr val="accent1">
                <a:gamma/>
                <a:shade val="60000"/>
                <a:invGamma/>
              </a:schemeClr>
            </a:prstShdw>
          </a:effectLst>
        </p:spPr>
        <p:txBody>
          <a:bodyPr wrap="square" lIns="0" tIns="0" rIns="0" bIns="0">
            <a:spAutoFit/>
          </a:bodyPr>
          <a:lstStyle/>
          <a:p>
            <a:pPr eaLnBrk="1" hangingPunct="1">
              <a:lnSpc>
                <a:spcPct val="130000"/>
              </a:lnSpc>
              <a:defRPr/>
            </a:pPr>
            <a:r>
              <a:rPr lang="zh-CN" altLang="en-US" sz="16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摘自 </a:t>
            </a:r>
            <a:r>
              <a:rPr lang="en-US" altLang="zh-CN" sz="16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Manahan S E</a:t>
            </a:r>
            <a:r>
              <a:rPr lang="zh-CN" altLang="en-US" sz="16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16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Environmental Chemistry </a:t>
            </a:r>
            <a:r>
              <a:rPr lang="zh-CN" altLang="en-US" sz="16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16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8th edition</a:t>
            </a:r>
            <a:r>
              <a:rPr lang="zh-CN" altLang="en-US" sz="16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16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defRPr/>
            </a:pPr>
            <a:r>
              <a:rPr lang="en-US" altLang="zh-CN" sz="16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http://en.wikipedia.org/wiki/European_emission_standards</a:t>
            </a:r>
            <a:endParaRPr lang="zh-CN" altLang="en-US" sz="16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08919" name="Text Box 23"/>
          <p:cNvSpPr txBox="1">
            <a:spLocks noChangeArrowheads="1"/>
          </p:cNvSpPr>
          <p:nvPr/>
        </p:nvSpPr>
        <p:spPr bwMode="auto">
          <a:xfrm>
            <a:off x="2917826" y="692696"/>
            <a:ext cx="4392613" cy="433132"/>
          </a:xfrm>
          <a:prstGeom prst="rect">
            <a:avLst/>
          </a:prstGeom>
          <a:noFill/>
          <a:ln w="12700" algn="ctr">
            <a:noFill/>
            <a:miter lim="800000"/>
          </a:ln>
          <a:effectLst>
            <a:prstShdw prst="shdw17" dist="17961" dir="2700000">
              <a:schemeClr val="accent1">
                <a:gamma/>
                <a:shade val="60000"/>
                <a:invGamma/>
              </a:schemeClr>
            </a:prstShdw>
          </a:effectLst>
        </p:spPr>
        <p:txBody>
          <a:bodyPr lIns="0" tIns="0" rIns="0" bIns="0">
            <a:spAutoFit/>
          </a:bodyPr>
          <a:lstStyle/>
          <a:p>
            <a:pPr algn="ctr" eaLnBrk="1" hangingPunct="1">
              <a:lnSpc>
                <a:spcPct val="130000"/>
              </a:lnSpc>
              <a:defRPr/>
            </a:pPr>
            <a:r>
              <a:rPr lang="zh-CN" altLang="en-US" sz="2400" b="1" dirty="0">
                <a:latin typeface="Times New Roman" panose="02020603050405020304" pitchFamily="18" charset="0"/>
                <a:ea typeface="微软雅黑" panose="020B0503020204020204" pitchFamily="34" charset="-122"/>
                <a:sym typeface="Times New Roman" panose="02020603050405020304" pitchFamily="18" charset="0"/>
              </a:rPr>
              <a:t>汽车尾气控制</a:t>
            </a:r>
            <a:r>
              <a:rPr lang="en-US" altLang="zh-CN" sz="2400" b="1" dirty="0">
                <a:latin typeface="Times New Roman" panose="02020603050405020304" pitchFamily="18" charset="0"/>
                <a:ea typeface="微软雅黑" panose="020B0503020204020204" pitchFamily="34" charset="-122"/>
                <a:sym typeface="Times New Roman" panose="02020603050405020304" pitchFamily="18" charset="0"/>
              </a:rPr>
              <a:t>(g · km</a:t>
            </a:r>
            <a:r>
              <a:rPr lang="en-US" altLang="zh-CN" sz="2400" b="1" baseline="30000" dirty="0">
                <a:latin typeface="Times New Roman" panose="02020603050405020304" pitchFamily="18" charset="0"/>
                <a:ea typeface="微软雅黑" panose="020B0503020204020204" pitchFamily="34" charset="-122"/>
                <a:sym typeface="Times New Roman" panose="02020603050405020304" pitchFamily="18" charset="0"/>
              </a:rPr>
              <a:t>-1</a:t>
            </a:r>
            <a:r>
              <a:rPr lang="en-US" altLang="zh-CN" sz="2400" b="1" dirty="0">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400" b="1" dirty="0">
              <a:latin typeface="Times New Roman" panose="02020603050405020304" pitchFamily="18" charset="0"/>
              <a:ea typeface="微软雅黑" panose="020B0503020204020204" pitchFamily="34" charset="-122"/>
              <a:sym typeface="Times New Roman" panose="02020603050405020304" pitchFamily="18" charset="0"/>
            </a:endParaRPr>
          </a:p>
        </p:txBody>
      </p:sp>
      <p:graphicFrame>
        <p:nvGraphicFramePr>
          <p:cNvPr id="15" name="表格 14"/>
          <p:cNvGraphicFramePr>
            <a:graphicFrameLocks noGrp="1"/>
          </p:cNvGraphicFramePr>
          <p:nvPr/>
        </p:nvGraphicFramePr>
        <p:xfrm>
          <a:off x="1738314" y="1268760"/>
          <a:ext cx="6899277" cy="4807712"/>
        </p:xfrm>
        <a:graphic>
          <a:graphicData uri="http://schemas.openxmlformats.org/drawingml/2006/table">
            <a:tbl>
              <a:tblPr/>
              <a:tblGrid>
                <a:gridCol w="1426985"/>
                <a:gridCol w="1368073"/>
                <a:gridCol w="1368073"/>
                <a:gridCol w="1368073"/>
                <a:gridCol w="1368073"/>
              </a:tblGrid>
              <a:tr h="254498">
                <a:tc>
                  <a:txBody>
                    <a:bodyPr/>
                    <a:lstStyle/>
                    <a:p>
                      <a:pPr algn="just">
                        <a:lnSpc>
                          <a:spcPct val="120000"/>
                        </a:lnSpc>
                        <a:spcBef>
                          <a:spcPts val="0"/>
                        </a:spcBef>
                        <a:spcAft>
                          <a:spcPts val="0"/>
                        </a:spcAft>
                      </a:pPr>
                      <a:endPar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CO  </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HC</a:t>
                      </a:r>
                      <a:r>
                        <a:rPr lang="en-US" sz="1800" kern="1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a:t>
                      </a: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en-US" sz="1800" i="1" kern="1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x</a:t>
                      </a: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err="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HC+NO</a:t>
                      </a:r>
                      <a:r>
                        <a:rPr lang="en-US" sz="1800" i="1" kern="100" baseline="-25000" dirty="0" err="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x</a:t>
                      </a:r>
                      <a:endParaRPr lang="zh-CN" sz="1800" i="1" kern="1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54498">
                <a:tc gridSpan="5">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European emission</a:t>
                      </a:r>
                      <a:r>
                        <a:rPr lang="en-US" sz="1800" kern="100" baseline="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standards for light vehicles 1350~1760 kg</a:t>
                      </a:r>
                      <a:endPar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4498">
                <a:tc>
                  <a:txBody>
                    <a:bodyPr/>
                    <a:lstStyle/>
                    <a:p>
                      <a:pPr algn="just">
                        <a:lnSpc>
                          <a:spcPct val="120000"/>
                        </a:lnSpc>
                        <a:spcBef>
                          <a:spcPts val="0"/>
                        </a:spcBef>
                        <a:spcAft>
                          <a:spcPts val="0"/>
                        </a:spcAft>
                      </a:pPr>
                      <a:r>
                        <a:rPr lang="en-US"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Euro 1 1994</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5.17</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1.40</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54498">
                <a:tc>
                  <a:txBody>
                    <a:bodyPr/>
                    <a:lstStyle/>
                    <a:p>
                      <a:pPr algn="just">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Euro 2 1998</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4.00</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0.60</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54498">
                <a:tc>
                  <a:txBody>
                    <a:bodyPr/>
                    <a:lstStyle/>
                    <a:p>
                      <a:pPr algn="just">
                        <a:lnSpc>
                          <a:spcPct val="120000"/>
                        </a:lnSpc>
                        <a:spcBef>
                          <a:spcPts val="0"/>
                        </a:spcBef>
                        <a:spcAft>
                          <a:spcPts val="0"/>
                        </a:spcAft>
                      </a:pPr>
                      <a:r>
                        <a:rPr lang="en-US"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Euro 3 2001</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4.17</a:t>
                      </a:r>
                      <a:endParaRPr lang="zh-CN"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0.25</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0.18</a:t>
                      </a:r>
                      <a:endParaRPr lang="zh-CN"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54498">
                <a:tc>
                  <a:txBody>
                    <a:bodyPr/>
                    <a:lstStyle/>
                    <a:p>
                      <a:pPr algn="just">
                        <a:lnSpc>
                          <a:spcPct val="120000"/>
                        </a:lnSpc>
                        <a:spcBef>
                          <a:spcPts val="0"/>
                        </a:spcBef>
                        <a:spcAft>
                          <a:spcPts val="0"/>
                        </a:spcAft>
                      </a:pPr>
                      <a:r>
                        <a:rPr lang="en-US"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Euro 4 2006</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1.81</a:t>
                      </a:r>
                      <a:endParaRPr lang="zh-CN"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0.13</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0.10</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54498">
                <a:tc gridSpan="5">
                  <a:txBody>
                    <a:bodyPr/>
                    <a:lstStyle/>
                    <a:p>
                      <a:pPr marL="0" marR="0" indent="0" algn="ctr" defTabSz="914400" rtl="0" eaLnBrk="1" fontAlgn="auto" latinLnBrk="0" hangingPunct="1">
                        <a:lnSpc>
                          <a:spcPct val="120000"/>
                        </a:lnSpc>
                        <a:spcBef>
                          <a:spcPts val="0"/>
                        </a:spcBef>
                        <a:spcAft>
                          <a:spcPts val="0"/>
                        </a:spcAft>
                        <a:buClrTx/>
                        <a:buSzTx/>
                        <a:buFontTx/>
                        <a:buNone/>
                        <a:defRPr/>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European emission</a:t>
                      </a:r>
                      <a:r>
                        <a:rPr lang="en-US" sz="1800" kern="100" baseline="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standards for light vehicles 1760~3500 kg</a:t>
                      </a:r>
                      <a:endPar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4498">
                <a:tc>
                  <a:txBody>
                    <a:bodyPr/>
                    <a:lstStyle/>
                    <a:p>
                      <a:pPr algn="just">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Euro 1 1994</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6.90</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1.70</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54498">
                <a:tc>
                  <a:txBody>
                    <a:bodyPr/>
                    <a:lstStyle/>
                    <a:p>
                      <a:pPr algn="just">
                        <a:lnSpc>
                          <a:spcPct val="120000"/>
                        </a:lnSpc>
                        <a:spcBef>
                          <a:spcPts val="0"/>
                        </a:spcBef>
                        <a:spcAft>
                          <a:spcPts val="0"/>
                        </a:spcAft>
                      </a:pPr>
                      <a:r>
                        <a:rPr lang="en-US"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Euro 2 1998</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5.00</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0.70</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54498">
                <a:tc>
                  <a:txBody>
                    <a:bodyPr/>
                    <a:lstStyle/>
                    <a:p>
                      <a:pPr algn="just">
                        <a:lnSpc>
                          <a:spcPct val="120000"/>
                        </a:lnSpc>
                        <a:spcBef>
                          <a:spcPts val="0"/>
                        </a:spcBef>
                        <a:spcAft>
                          <a:spcPts val="0"/>
                        </a:spcAft>
                      </a:pPr>
                      <a:r>
                        <a:rPr lang="en-US"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Euro 3 2001</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5.22</a:t>
                      </a:r>
                      <a:endParaRPr lang="zh-CN"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0.29</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0.21</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54498">
                <a:tc>
                  <a:txBody>
                    <a:bodyPr/>
                    <a:lstStyle/>
                    <a:p>
                      <a:pPr algn="just">
                        <a:lnSpc>
                          <a:spcPct val="120000"/>
                        </a:lnSpc>
                        <a:spcBef>
                          <a:spcPts val="0"/>
                        </a:spcBef>
                        <a:spcAft>
                          <a:spcPts val="0"/>
                        </a:spcAft>
                      </a:pPr>
                      <a:r>
                        <a:rPr lang="en-US"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Euro 4 2006</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2.27</a:t>
                      </a:r>
                      <a:endParaRPr lang="zh-CN"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0.16</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0.11</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54498">
                <a:tc gridSpan="5">
                  <a:txBody>
                    <a:bodyPr/>
                    <a:lstStyle/>
                    <a:p>
                      <a:pPr marL="0" marR="0" indent="0" algn="ctr" defTabSz="914400" rtl="0" eaLnBrk="1" fontAlgn="auto" latinLnBrk="0" hangingPunct="1">
                        <a:lnSpc>
                          <a:spcPct val="120000"/>
                        </a:lnSpc>
                        <a:spcBef>
                          <a:spcPts val="0"/>
                        </a:spcBef>
                        <a:spcAft>
                          <a:spcPts val="0"/>
                        </a:spcAft>
                        <a:buClrTx/>
                        <a:buSzTx/>
                        <a:buFontTx/>
                        <a:buNone/>
                        <a:defRPr/>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Emission</a:t>
                      </a:r>
                      <a:r>
                        <a:rPr lang="en-US" sz="1800" kern="100" baseline="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standards for light- Duty motor vehicles in the USA</a:t>
                      </a:r>
                      <a:endPar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4498">
                <a:tc>
                  <a:txBody>
                    <a:bodyPr/>
                    <a:lstStyle/>
                    <a:p>
                      <a:pPr algn="just">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1975</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15</a:t>
                      </a:r>
                      <a:endParaRPr lang="zh-CN"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1.5</a:t>
                      </a:r>
                      <a:endParaRPr lang="zh-CN"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3.1</a:t>
                      </a:r>
                      <a:endParaRPr lang="zh-CN"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54498">
                <a:tc>
                  <a:txBody>
                    <a:bodyPr/>
                    <a:lstStyle/>
                    <a:p>
                      <a:pPr algn="just">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1980</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7.0</a:t>
                      </a:r>
                      <a:endParaRPr lang="zh-CN"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0.41</a:t>
                      </a:r>
                      <a:endParaRPr lang="zh-CN"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2.0</a:t>
                      </a:r>
                      <a:endParaRPr lang="zh-CN"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54498">
                <a:tc>
                  <a:txBody>
                    <a:bodyPr/>
                    <a:lstStyle/>
                    <a:p>
                      <a:pPr algn="just">
                        <a:lnSpc>
                          <a:spcPct val="120000"/>
                        </a:lnSpc>
                        <a:spcBef>
                          <a:spcPts val="0"/>
                        </a:spcBef>
                        <a:spcAft>
                          <a:spcPts val="0"/>
                        </a:spcAft>
                      </a:pPr>
                      <a:r>
                        <a:rPr lang="en-US"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1990</a:t>
                      </a:r>
                      <a:endParaRPr lang="zh-CN"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3.4</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0.41</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1.0</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54498">
                <a:tc>
                  <a:txBody>
                    <a:bodyPr/>
                    <a:lstStyle/>
                    <a:p>
                      <a:pPr algn="just">
                        <a:lnSpc>
                          <a:spcPct val="120000"/>
                        </a:lnSpc>
                        <a:spcBef>
                          <a:spcPts val="0"/>
                        </a:spcBef>
                        <a:spcAft>
                          <a:spcPts val="0"/>
                        </a:spcAft>
                      </a:pPr>
                      <a:r>
                        <a:rPr lang="en-US"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2000</a:t>
                      </a:r>
                      <a:endParaRPr lang="zh-CN" sz="18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3.4</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0.41</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0.4</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sz="18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68584" marR="6858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transition spd="slow">
    <p:zoom/>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Text Box 4"/>
          <p:cNvSpPr txBox="1">
            <a:spLocks noChangeArrowheads="1"/>
          </p:cNvSpPr>
          <p:nvPr/>
        </p:nvSpPr>
        <p:spPr bwMode="auto">
          <a:xfrm>
            <a:off x="299356" y="685416"/>
            <a:ext cx="11737304" cy="1124731"/>
          </a:xfrm>
          <a:prstGeom prst="rect">
            <a:avLst/>
          </a:prstGeom>
          <a:noFill/>
          <a:ln w="9525">
            <a:noFill/>
            <a:miter lim="800000"/>
          </a:ln>
          <a:effectLst/>
        </p:spPr>
        <p:txBody>
          <a:bodyPr wrap="square">
            <a:spAutoFit/>
          </a:bodyPr>
          <a:lstStyle/>
          <a:p>
            <a:pPr marL="457200" indent="-457200" eaLnBrk="1" hangingPunct="1">
              <a:lnSpc>
                <a:spcPct val="130000"/>
              </a:lnSpc>
              <a:defRPr/>
            </a:pPr>
            <a:r>
              <a:rPr kumimoji="0" lang="en-US" altLang="zh-CN" sz="3000" b="1" kern="1200" cap="none" spc="0" normalizeH="0" baseline="0" noProof="0"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4.2 </a:t>
            </a:r>
            <a:r>
              <a:rPr lang="zh-CN" altLang="en-US" sz="3000" b="1"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光化学烟雾的形成机制</a:t>
            </a:r>
            <a:endParaRPr lang="en-US" altLang="zh-CN" sz="3000" b="1"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457200" indent="-457200" eaLnBrk="1" hangingPunct="1">
              <a:lnSpc>
                <a:spcPct val="130000"/>
              </a:lnSpc>
              <a:defRPr/>
            </a:pPr>
            <a:r>
              <a:rPr lang="en-US" altLang="zh-CN" sz="2400" b="1" dirty="0">
                <a:latin typeface="Times New Roman" panose="02020603050405020304" pitchFamily="18" charset="0"/>
                <a:ea typeface="微软雅黑" panose="020B0503020204020204" pitchFamily="34" charset="-122"/>
                <a:sym typeface="Times New Roman" panose="02020603050405020304" pitchFamily="18" charset="0"/>
              </a:rPr>
              <a:t>Mechanisms of Smog Phenomenon Formation</a:t>
            </a:r>
            <a:endPar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2" name="灯片编号占位符 1"/>
          <p:cNvSpPr>
            <a:spLocks noGrp="1"/>
          </p:cNvSpPr>
          <p:nvPr>
            <p:ph type="sldNum" sz="quarter" idx="4"/>
          </p:nvPr>
        </p:nvSpPr>
        <p:spPr/>
        <p:txBody>
          <a:bodyPr/>
          <a:lstStyle/>
          <a:p>
            <a:pPr marL="0" marR="0" lvl="0" indent="0" algn="r" defTabSz="914400" rtl="0" eaLnBrk="1" fontAlgn="base" latinLnBrk="0" hangingPunct="1">
              <a:lnSpc>
                <a:spcPct val="130000"/>
              </a:lnSpc>
              <a:buClrTx/>
              <a:buSzTx/>
              <a:buFontTx/>
              <a:buNone/>
              <a:defRPr/>
            </a:pPr>
            <a:r>
              <a:rPr lang="en-US" altLang="zh-CN">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 name="Rectangle 3"/>
          <p:cNvSpPr txBox="1">
            <a:spLocks noChangeArrowheads="1"/>
          </p:cNvSpPr>
          <p:nvPr/>
        </p:nvSpPr>
        <p:spPr bwMode="auto">
          <a:xfrm>
            <a:off x="767408" y="1752151"/>
            <a:ext cx="6192688" cy="4855642"/>
          </a:xfrm>
          <a:prstGeom prst="rect">
            <a:avLst/>
          </a:prstGeom>
          <a:noFill/>
          <a:ln w="9525">
            <a:noFill/>
            <a:miter lim="800000"/>
          </a:ln>
          <a:effectLst/>
        </p:spPr>
        <p:txBody>
          <a:bodyPr vert="horz" wrap="square" lIns="91440" tIns="45720" rIns="91440" bIns="45720" numCol="1" anchor="t" anchorCtr="0" compatLnSpc="1">
            <a:no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eaLnBrk="1" hangingPunct="1">
              <a:lnSpc>
                <a:spcPct val="150000"/>
              </a:lnSpc>
              <a:spcBef>
                <a:spcPct val="0"/>
              </a:spcBef>
              <a:buFont typeface="Wingdings" panose="05000000000000000000" pitchFamily="2" charset="2"/>
              <a:buNone/>
            </a:pPr>
            <a:r>
              <a:rPr lang="zh-CN" altLang="en-US" sz="2400" b="1" kern="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400" b="1" kern="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a:t>
            </a:r>
            <a:r>
              <a:rPr lang="zh-CN" altLang="en-US" sz="2400" b="1" kern="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）光化学烟雾的污染物日变化曲线   </a:t>
            </a:r>
            <a:endParaRPr lang="zh-CN" altLang="en-US" sz="2400" b="1" kern="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446405" indent="-446405" eaLnBrk="1" hangingPunct="1">
              <a:lnSpc>
                <a:spcPct val="130000"/>
              </a:lnSpc>
              <a:buClr>
                <a:srgbClr val="333333"/>
              </a:buClr>
              <a:buSzPct val="100000"/>
              <a:buFont typeface="+mj-ea"/>
              <a:buAutoNum type="circleNumDbPlain"/>
              <a:tabLst>
                <a:tab pos="807720" algn="l"/>
              </a:tabLst>
              <a:defRPr/>
            </a:pPr>
            <a:r>
              <a:rPr lang="zh-CN" altLang="en-US"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白天生成，傍晚消失，污染高峰在中午或稍后。</a:t>
            </a:r>
            <a:endParaRPr lang="zh-CN" altLang="en-US"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457200" indent="-457200" eaLnBrk="1" hangingPunct="1">
              <a:lnSpc>
                <a:spcPct val="130000"/>
              </a:lnSpc>
              <a:buClr>
                <a:srgbClr val="333333"/>
              </a:buClr>
              <a:buSzPct val="100000"/>
              <a:buFont typeface="+mj-ea"/>
              <a:buAutoNum type="circleNumDbPlain"/>
              <a:defRPr/>
            </a:pPr>
            <a:r>
              <a:rPr lang="en-US" altLang="zh-CN"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 </a:t>
            </a:r>
            <a:r>
              <a:rPr lang="zh-CN" altLang="en-US"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和烃最大值发生在早晨交通繁忙时，</a:t>
            </a:r>
            <a:r>
              <a:rPr lang="en-US" altLang="zh-CN"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en-US" altLang="zh-CN" sz="2000" kern="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浓度很低。</a:t>
            </a:r>
            <a:endParaRPr lang="en-US" altLang="zh-CN"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457200" indent="-457200" eaLnBrk="1" hangingPunct="1">
              <a:lnSpc>
                <a:spcPct val="130000"/>
              </a:lnSpc>
              <a:buClr>
                <a:srgbClr val="333333"/>
              </a:buClr>
              <a:buSzPct val="100000"/>
              <a:buFont typeface="+mj-ea"/>
              <a:buAutoNum type="circleNumDbPlain"/>
              <a:defRPr/>
            </a:pPr>
            <a:r>
              <a:rPr lang="zh-CN" altLang="en-US"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随太阳辐射增强，</a:t>
            </a:r>
            <a:r>
              <a:rPr lang="en-US" altLang="zh-CN"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en-US" altLang="zh-CN" sz="2000" kern="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zh-CN" altLang="en-US"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en-US" altLang="zh-CN" sz="2000" kern="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r>
              <a:rPr lang="en-US" altLang="zh-CN"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浓度迅速增大，中午达较高浓度，它们的峰值通常比 </a:t>
            </a:r>
            <a:r>
              <a:rPr lang="en-US" altLang="zh-CN"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 </a:t>
            </a:r>
            <a:r>
              <a:rPr lang="zh-CN" altLang="en-US"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峰值晚出现 4~5 </a:t>
            </a:r>
            <a:r>
              <a:rPr lang="en-US" altLang="zh-CN"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a:t>
            </a:r>
            <a:r>
              <a:rPr lang="zh-CN" altLang="en-US"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en-US" altLang="zh-CN"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457200" indent="-457200" eaLnBrk="1" hangingPunct="1">
              <a:lnSpc>
                <a:spcPct val="130000"/>
              </a:lnSpc>
              <a:buClr>
                <a:srgbClr val="333333"/>
              </a:buClr>
              <a:buSzPct val="100000"/>
              <a:buFont typeface="+mj-ea"/>
              <a:buAutoNum type="circleNumDbPlain"/>
              <a:defRPr/>
            </a:pPr>
            <a:r>
              <a:rPr lang="en-US" altLang="zh-CN"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O₃</a:t>
            </a:r>
            <a:r>
              <a:rPr lang="zh-CN" altLang="en-US"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和醛类：二次污染物，由光照下的大气光化学反应产生</a:t>
            </a:r>
            <a:endParaRPr lang="zh-CN" altLang="en-US"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457200" indent="-457200" eaLnBrk="1" hangingPunct="1">
              <a:lnSpc>
                <a:spcPct val="130000"/>
              </a:lnSpc>
              <a:buClr>
                <a:srgbClr val="333333"/>
              </a:buClr>
              <a:buSzPct val="100000"/>
              <a:buFont typeface="+mj-ea"/>
              <a:buAutoNum type="circleNumDbPlain"/>
              <a:defRPr/>
            </a:pPr>
            <a:r>
              <a:rPr lang="zh-CN" altLang="en-US"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早高峰汽车尾气排放的烃和</a:t>
            </a:r>
            <a:r>
              <a:rPr lang="en-US" altLang="zh-CN"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zh-CN" altLang="en-US"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：光化学反应的主要一次污染物</a:t>
            </a:r>
            <a:endParaRPr lang="en-US" altLang="zh-CN" sz="20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808355" indent="-808355" eaLnBrk="1" hangingPunct="1">
              <a:lnSpc>
                <a:spcPct val="130000"/>
              </a:lnSpc>
              <a:buNone/>
              <a:tabLst>
                <a:tab pos="804545" algn="l"/>
              </a:tabLst>
              <a:defRPr/>
            </a:pPr>
            <a:endPar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808355" indent="-808355" eaLnBrk="1" hangingPunct="1">
              <a:lnSpc>
                <a:spcPct val="130000"/>
              </a:lnSpc>
              <a:buNone/>
              <a:tabLst>
                <a:tab pos="804545" algn="l"/>
              </a:tabLst>
              <a:defRPr/>
            </a:pPr>
            <a:endPar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pic>
        <p:nvPicPr>
          <p:cNvPr id="5" name="图片 4"/>
          <p:cNvPicPr>
            <a:picLocks noChangeAspect="1"/>
          </p:cNvPicPr>
          <p:nvPr/>
        </p:nvPicPr>
        <p:blipFill>
          <a:blip r:embed="rId1"/>
          <a:stretch>
            <a:fillRect/>
          </a:stretch>
        </p:blipFill>
        <p:spPr>
          <a:xfrm>
            <a:off x="7032104" y="1196752"/>
            <a:ext cx="4995899" cy="4391057"/>
          </a:xfrm>
          <a:prstGeom prst="rect">
            <a:avLst/>
          </a:prstGeom>
        </p:spPr>
      </p:pic>
      <p:sp>
        <p:nvSpPr>
          <p:cNvPr id="6" name="文本框 5"/>
          <p:cNvSpPr txBox="1"/>
          <p:nvPr/>
        </p:nvSpPr>
        <p:spPr>
          <a:xfrm>
            <a:off x="7752184" y="5587809"/>
            <a:ext cx="4027140" cy="584775"/>
          </a:xfrm>
          <a:prstGeom prst="rect">
            <a:avLst/>
          </a:prstGeom>
          <a:noFill/>
        </p:spPr>
        <p:txBody>
          <a:bodyPr wrap="square">
            <a:spAutoFit/>
          </a:bodyPr>
          <a:lstStyle/>
          <a:p>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图</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光化学烟雾主要化学成分的日变化曲线（引自</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Manahan</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2017</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endPar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dissolve">
                                      <p:cBhvr>
                                        <p:cTn id="19" dur="500"/>
                                        <p:tgtEl>
                                          <p:spTgt spid="3">
                                            <p:txEl>
                                              <p:pRg st="5" end="5"/>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Text Box 8"/>
          <p:cNvSpPr txBox="1"/>
          <p:nvPr/>
        </p:nvSpPr>
        <p:spPr>
          <a:xfrm>
            <a:off x="407035" y="405130"/>
            <a:ext cx="11054080" cy="620395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0" eaLnBrk="1" hangingPunct="1">
              <a:lnSpc>
                <a:spcPct val="130000"/>
              </a:lnSpc>
              <a:spcBef>
                <a:spcPct val="0"/>
              </a:spcBef>
              <a:buClrTx/>
              <a:buSzTx/>
              <a:buNone/>
            </a:pPr>
            <a:r>
              <a:rPr lang="zh-CN" altLang="en-US" sz="2400" b="1" dirty="0">
                <a:solidFill>
                  <a:schemeClr val="accent1">
                    <a:lumMod val="50000"/>
                  </a:schemeClr>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a:t>
            </a:r>
            <a:r>
              <a:rPr lang="en-US" altLang="zh-CN" sz="2400" b="1" dirty="0">
                <a:solidFill>
                  <a:schemeClr val="accent1">
                    <a:lumMod val="50000"/>
                  </a:schemeClr>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1</a:t>
            </a:r>
            <a:r>
              <a:rPr lang="zh-CN" altLang="en-US" sz="2400" b="1" dirty="0">
                <a:solidFill>
                  <a:schemeClr val="accent1">
                    <a:lumMod val="50000"/>
                  </a:schemeClr>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）对流层 </a:t>
            </a:r>
            <a:r>
              <a:rPr lang="zh-CN" altLang="en-US" sz="2000" b="1"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a:t>
            </a:r>
            <a:r>
              <a:rPr lang="en-US" altLang="zh-CN" sz="2000" b="1"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Troposphere</a:t>
            </a:r>
            <a:r>
              <a:rPr lang="zh-CN" altLang="en-US" sz="2000" b="1"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a:t>
            </a:r>
            <a:endParaRPr lang="zh-CN" altLang="en-US" sz="2000" b="1"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marL="400050" lvl="1" indent="0" eaLnBrk="1" hangingPunct="1">
              <a:lnSpc>
                <a:spcPct val="130000"/>
              </a:lnSpc>
              <a:spcBef>
                <a:spcPct val="0"/>
              </a:spcBef>
              <a:buClrTx/>
              <a:buSzTx/>
              <a:buNone/>
            </a:pPr>
            <a:r>
              <a:rPr lang="zh-CN" altLang="en-US" sz="2000"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大气垂直递减率：</a:t>
            </a:r>
            <a:r>
              <a:rPr lang="zh-CN" altLang="en-US" sz="20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随高度升高气温的降低率。定义式：</a:t>
            </a:r>
            <a:endParaRPr lang="zh-CN" altLang="en-US" sz="20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marL="400050" lvl="1" indent="0" eaLnBrk="1" hangingPunct="1">
              <a:lnSpc>
                <a:spcPct val="130000"/>
              </a:lnSpc>
              <a:spcBef>
                <a:spcPct val="0"/>
              </a:spcBef>
              <a:buClrTx/>
              <a:buSzTx/>
              <a:buNone/>
            </a:pPr>
            <a:endParaRPr lang="zh-CN" altLang="en-US" sz="22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marL="400050" lvl="1" indent="0" eaLnBrk="1" hangingPunct="1">
              <a:lnSpc>
                <a:spcPct val="90000"/>
              </a:lnSpc>
              <a:spcBef>
                <a:spcPts val="0"/>
              </a:spcBef>
              <a:spcAft>
                <a:spcPts val="0"/>
              </a:spcAft>
              <a:buClrTx/>
              <a:buSzTx/>
              <a:buNone/>
            </a:pPr>
            <a:endParaRPr lang="zh-CN" altLang="en-US" sz="22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marL="400050" lvl="1" indent="0" eaLnBrk="1" hangingPunct="1">
              <a:lnSpc>
                <a:spcPct val="140000"/>
              </a:lnSpc>
              <a:spcBef>
                <a:spcPts val="0"/>
              </a:spcBef>
              <a:spcAft>
                <a:spcPts val="0"/>
              </a:spcAft>
              <a:buClrTx/>
              <a:buSzTx/>
              <a:buNone/>
            </a:pPr>
            <a:r>
              <a:rPr lang="zh-CN" altLang="en-US" sz="2100"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在对流层中，气温一般随高度增加而降低，</a:t>
            </a:r>
            <a:r>
              <a:rPr lang="en-US" altLang="zh-CN"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Γ &gt;0</a:t>
            </a:r>
            <a:r>
              <a:rPr lang="zh-CN" altLang="en-US"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，但在一定条件下会出现反常现象。当</a:t>
            </a:r>
            <a:r>
              <a:rPr lang="en-US" altLang="zh-CN"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 Γ = 0 </a:t>
            </a:r>
            <a:r>
              <a:rPr lang="zh-CN" altLang="en-US"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时，称为等温气层；当</a:t>
            </a:r>
            <a:r>
              <a:rPr lang="en-US" altLang="zh-CN"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 Γ&lt;0 </a:t>
            </a:r>
            <a:r>
              <a:rPr lang="zh-CN" altLang="en-US"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时，称为</a:t>
            </a:r>
            <a:r>
              <a:rPr lang="zh-CN" altLang="en-US" sz="2100" dirty="0">
                <a:solidFill>
                  <a:srgbClr val="FF0000"/>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逆温气层</a:t>
            </a:r>
            <a:r>
              <a:rPr lang="zh-CN" altLang="en-US"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a:t>
            </a:r>
            <a:endParaRPr lang="zh-CN" altLang="en-US"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marL="400050" lvl="1" indent="0" eaLnBrk="1" hangingPunct="1">
              <a:lnSpc>
                <a:spcPct val="140000"/>
              </a:lnSpc>
              <a:spcBef>
                <a:spcPts val="0"/>
              </a:spcBef>
              <a:spcAft>
                <a:spcPts val="0"/>
              </a:spcAft>
              <a:buClrTx/>
              <a:buSzTx/>
              <a:buNone/>
            </a:pPr>
            <a:r>
              <a:rPr lang="zh-CN" altLang="en-US"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逆温形成的过程是多种多样的。由于过程的不同，可分为近地面层的逆温和自由大气的逆温两种。近地面层的逆温多由于热力条件形成，以</a:t>
            </a:r>
            <a:r>
              <a:rPr lang="zh-CN" altLang="en-US" sz="2100" dirty="0">
                <a:solidFill>
                  <a:srgbClr val="FF0000"/>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辐射逆温</a:t>
            </a:r>
            <a:r>
              <a:rPr lang="zh-CN" altLang="en-US"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为主。辐射逆温是地面因强烈辐射而冷却所形成。这种逆温层多发生在距地面</a:t>
            </a:r>
            <a:r>
              <a:rPr lang="en-US" altLang="zh-CN"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 100 ~ 150 m </a:t>
            </a:r>
            <a:r>
              <a:rPr lang="zh-CN" altLang="en-US"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高度内。当白天地面受日照而升温时，近地面空气的温度随之而升高，夜晚地面由于向外辐射而冷却，便使近地面空气的温度自下而上逐渐降低。由于上面的空气比下面的空气冷却慢，就容易形成逆温现象。最有利于辐射逆温发展的条件是无风且晴朗的夜晚。有云和有风都能减弱逆温，如风速超过</a:t>
            </a:r>
            <a:r>
              <a:rPr lang="en-US" altLang="zh-CN"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 2 ~ 3 m / s </a:t>
            </a:r>
            <a:r>
              <a:rPr lang="zh-CN" altLang="en-US"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时，辐射逆温就不易形成。</a:t>
            </a:r>
            <a:endParaRPr lang="zh-CN" altLang="en-US"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marL="400050" lvl="1" indent="0" eaLnBrk="1" hangingPunct="1">
              <a:lnSpc>
                <a:spcPct val="130000"/>
              </a:lnSpc>
              <a:spcBef>
                <a:spcPct val="0"/>
              </a:spcBef>
              <a:buClrTx/>
              <a:buSzTx/>
              <a:buNone/>
            </a:pPr>
            <a:endParaRPr lang="en-US" altLang="zh-CN"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p:txBody>
      </p:sp>
      <p:pic>
        <p:nvPicPr>
          <p:cNvPr id="3" name="图片 2"/>
          <p:cNvPicPr>
            <a:picLocks noChangeAspect="1"/>
          </p:cNvPicPr>
          <p:nvPr/>
        </p:nvPicPr>
        <p:blipFill>
          <a:blip r:embed="rId1"/>
          <a:srcRect l="51771" t="35488" r="36417" b="58781"/>
          <a:stretch>
            <a:fillRect/>
          </a:stretch>
        </p:blipFill>
        <p:spPr>
          <a:xfrm>
            <a:off x="4797217" y="1412765"/>
            <a:ext cx="2272665" cy="647700"/>
          </a:xfrm>
          <a:prstGeom prst="rect">
            <a:avLst/>
          </a:prstGeom>
        </p:spPr>
      </p:pic>
      <p:sp>
        <p:nvSpPr>
          <p:cNvPr id="7" name="灯片编号占位符 6"/>
          <p:cNvSpPr>
            <a:spLocks noGrp="1"/>
          </p:cNvSpPr>
          <p:nvPr>
            <p:ph type="sldNum" sz="quarter" idx="4"/>
          </p:nvPr>
        </p:nvSpPr>
        <p:spPr/>
        <p:txBody>
          <a:bodyPr/>
          <a:lstStyle/>
          <a:p>
            <a:pPr marL="0" marR="0" lvl="0" indent="0" algn="r" defTabSz="914400" rtl="0" eaLnBrk="1" fontAlgn="base" latinLnBrk="0" hangingPunct="1">
              <a:lnSpc>
                <a:spcPct val="130000"/>
              </a:lnSpc>
              <a:buClrTx/>
              <a:buSzTx/>
              <a:buFontTx/>
              <a:buNone/>
              <a:defRPr/>
            </a:pPr>
            <a:r>
              <a:rPr lang="en-US" altLang="zh-CN">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p:random/>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7" name="Rectangle 3"/>
          <p:cNvSpPr>
            <a:spLocks noGrp="1" noChangeArrowheads="1"/>
          </p:cNvSpPr>
          <p:nvPr>
            <p:ph idx="4294967295"/>
          </p:nvPr>
        </p:nvSpPr>
        <p:spPr>
          <a:xfrm>
            <a:off x="305641" y="725133"/>
            <a:ext cx="6192688" cy="5544616"/>
          </a:xfrm>
        </p:spPr>
        <p:txBody>
          <a:bodyPr>
            <a:noAutofit/>
          </a:bodyPr>
          <a:lstStyle/>
          <a:p>
            <a:pPr eaLnBrk="1" hangingPunct="1">
              <a:lnSpc>
                <a:spcPct val="150000"/>
              </a:lnSpc>
              <a:spcBef>
                <a:spcPct val="0"/>
              </a:spcBef>
              <a:buNone/>
            </a:pP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）光化学烟雾的反应过程与机制</a:t>
            </a:r>
            <a:endPar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58722"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3CD7DE64-51EC-40DE-ACF0-FF3DB7830040}"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5" name="Rectangle 3"/>
          <p:cNvSpPr txBox="1">
            <a:spLocks noChangeArrowheads="1"/>
          </p:cNvSpPr>
          <p:nvPr/>
        </p:nvSpPr>
        <p:spPr bwMode="auto">
          <a:xfrm>
            <a:off x="911424" y="1196752"/>
            <a:ext cx="10081120" cy="4855642"/>
          </a:xfrm>
          <a:prstGeom prst="rect">
            <a:avLst/>
          </a:prstGeom>
          <a:noFill/>
          <a:ln w="9525">
            <a:noFill/>
            <a:miter lim="800000"/>
          </a:ln>
          <a:effectLst/>
        </p:spPr>
        <p:txBody>
          <a:bodyPr vert="horz" wrap="square" lIns="91440" tIns="45720" rIns="91440" bIns="45720" numCol="1" anchor="t" anchorCtr="0" compatLnSpc="1">
            <a:no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0" indent="0" eaLnBrk="1" hangingPunct="1">
              <a:lnSpc>
                <a:spcPct val="130000"/>
              </a:lnSpc>
              <a:buClr>
                <a:schemeClr val="tx1"/>
              </a:buClr>
              <a:buSzPct val="100000"/>
              <a:buNone/>
              <a:tabLst>
                <a:tab pos="360045" algn="l"/>
              </a:tabLst>
              <a:defRPr/>
            </a:pPr>
            <a:endPar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360680" indent="-360680" eaLnBrk="1" hangingPunct="1">
              <a:lnSpc>
                <a:spcPct val="130000"/>
              </a:lnSpc>
              <a:buClr>
                <a:schemeClr val="tx1"/>
              </a:buClr>
              <a:buSzPct val="100000"/>
              <a:buFont typeface="+mj-lt"/>
              <a:buAutoNum type="alphaLcPeriod"/>
              <a:tabLst>
                <a:tab pos="360045" algn="l"/>
              </a:tabLst>
              <a:defRPr/>
            </a:pP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第一阶段（自由基等活性物种生成的反应）</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eaLnBrk="1" hangingPunct="1">
              <a:lnSpc>
                <a:spcPct val="130000"/>
              </a:lnSpc>
              <a:buClr>
                <a:schemeClr val="tx1"/>
              </a:buClr>
              <a:buSzPct val="100000"/>
              <a:tabLst>
                <a:tab pos="360045" algn="l"/>
              </a:tabLst>
              <a:defRPr/>
            </a:pP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en-US" altLang="zh-CN" sz="2200" kern="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的光解：</a:t>
            </a:r>
            <a:endPar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ctr" eaLnBrk="1" hangingPunct="1">
              <a:spcBef>
                <a:spcPct val="0"/>
              </a:spcBef>
              <a:buNone/>
            </a:pPr>
            <a:r>
              <a:rPr lang="en-US" altLang="zh-CN" sz="2200"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200" kern="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200"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i="1"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hv</a:t>
            </a:r>
            <a:r>
              <a:rPr lang="en-US" altLang="zh-CN" sz="2200"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 NO + O</a:t>
            </a:r>
            <a:r>
              <a:rPr lang="en-US" altLang="zh-CN" sz="2200"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en-US" altLang="zh-CN" sz="2200"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ctr" eaLnBrk="1" hangingPunct="1">
              <a:lnSpc>
                <a:spcPct val="130000"/>
              </a:lnSpc>
              <a:spcBef>
                <a:spcPct val="0"/>
              </a:spcBef>
              <a:buNone/>
            </a:pPr>
            <a:r>
              <a:rPr lang="en-US" altLang="zh-CN" sz="2200"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200"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O</a:t>
            </a:r>
            <a:r>
              <a:rPr lang="en-US" altLang="zh-CN" sz="2200" kern="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 M → O</a:t>
            </a:r>
            <a:r>
              <a:rPr lang="en-US" altLang="zh-CN" sz="2200" kern="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 </a:t>
            </a:r>
            <a:r>
              <a:rPr lang="en-US" altLang="zh-CN" sz="2200"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M</a:t>
            </a:r>
            <a:endPar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eaLnBrk="1" hangingPunct="1">
              <a:lnSpc>
                <a:spcPct val="130000"/>
              </a:lnSpc>
              <a:buClr>
                <a:schemeClr val="tx1"/>
              </a:buClr>
              <a:buSzPct val="100000"/>
              <a:tabLst>
                <a:tab pos="360045" algn="l"/>
              </a:tabLst>
              <a:defRPr/>
            </a:pP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醛的光解生成自由基：</a:t>
            </a:r>
            <a:endPar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0" indent="0" algn="ctr" eaLnBrk="1" hangingPunct="1">
              <a:lnSpc>
                <a:spcPct val="130000"/>
              </a:lnSpc>
              <a:buClr>
                <a:schemeClr val="tx1"/>
              </a:buClr>
              <a:buSzPct val="100000"/>
              <a:buNone/>
              <a:tabLst>
                <a:tab pos="360045" algn="l"/>
              </a:tabLst>
              <a:defRPr/>
            </a:pP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RCHO + </a:t>
            </a:r>
            <a:r>
              <a:rPr lang="en-US" altLang="zh-CN" sz="2200" i="1"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hv</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RCO · + H·</a:t>
            </a:r>
            <a:endPar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457200" indent="-457200" eaLnBrk="1" hangingPunct="1">
              <a:lnSpc>
                <a:spcPct val="130000"/>
              </a:lnSpc>
              <a:buClr>
                <a:schemeClr val="tx1"/>
              </a:buClr>
              <a:buSzPct val="100000"/>
              <a:buFont typeface="+mj-lt"/>
              <a:buAutoNum type="alphaLcPeriod" startAt="2"/>
              <a:tabLst>
                <a:tab pos="360045" algn="l"/>
              </a:tabLst>
              <a:defRPr/>
            </a:pP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第二阶段（</a:t>
            </a: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rPr>
              <a:t>自由基的增殖和传递</a:t>
            </a: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0" indent="0" eaLnBrk="1" hangingPunct="1">
              <a:lnSpc>
                <a:spcPct val="130000"/>
              </a:lnSpc>
              <a:buClr>
                <a:schemeClr val="tx1"/>
              </a:buClr>
              <a:buSzPct val="100000"/>
              <a:buNone/>
              <a:tabLst>
                <a:tab pos="360045" algn="l"/>
              </a:tabLst>
              <a:defRPr/>
            </a:pP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RH + O→ R · + HO ·</a:t>
            </a: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endPar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0" indent="0" eaLnBrk="1" hangingPunct="1">
              <a:lnSpc>
                <a:spcPct val="130000"/>
              </a:lnSpc>
              <a:buClr>
                <a:schemeClr val="tx1"/>
              </a:buClr>
              <a:buSzPct val="100000"/>
              <a:buNone/>
              <a:tabLst>
                <a:tab pos="360045" algn="l"/>
              </a:tabLst>
              <a:defRPr/>
            </a:pP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RH + HO · → RO</a:t>
            </a:r>
            <a:r>
              <a:rPr lang="en-US" altLang="zh-CN" sz="2200" kern="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kern="0" dirty="0">
                <a:solidFill>
                  <a:srgbClr val="FF00FF"/>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H</a:t>
            </a:r>
            <a:r>
              <a:rPr lang="en-US" altLang="zh-CN" sz="2200" kern="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en-US" altLang="zh-CN" sz="2200"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200" kern="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buClr>
                <a:schemeClr val="tx1"/>
              </a:buClr>
              <a:buSzPct val="100000"/>
              <a:buNone/>
              <a:tabLst>
                <a:tab pos="360045" algn="l"/>
              </a:tabLst>
              <a:defRPr/>
            </a:pPr>
            <a:endPar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808355" indent="-808355" eaLnBrk="1" hangingPunct="1">
              <a:lnSpc>
                <a:spcPct val="130000"/>
              </a:lnSpc>
              <a:buNone/>
              <a:tabLst>
                <a:tab pos="804545" algn="l"/>
              </a:tabLst>
              <a:defRPr/>
            </a:pPr>
            <a:endPar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6307">
                                            <p:txEl>
                                              <p:pRg st="0" end="0"/>
                                            </p:txEl>
                                          </p:spTgt>
                                        </p:tgtEl>
                                        <p:attrNameLst>
                                          <p:attrName>style.visibility</p:attrName>
                                        </p:attrNameLst>
                                      </p:cBhvr>
                                      <p:to>
                                        <p:strVal val="visible"/>
                                      </p:to>
                                    </p:set>
                                    <p:animEffect transition="in" filter="dissolve">
                                      <p:cBhvr>
                                        <p:cTn id="7" dur="500"/>
                                        <p:tgtEl>
                                          <p:spTgt spid="2263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7" name="Rectangle 3"/>
          <p:cNvSpPr>
            <a:spLocks noGrp="1" noChangeArrowheads="1"/>
          </p:cNvSpPr>
          <p:nvPr>
            <p:ph idx="4294967295"/>
          </p:nvPr>
        </p:nvSpPr>
        <p:spPr>
          <a:xfrm>
            <a:off x="305641" y="725133"/>
            <a:ext cx="6192688" cy="5544616"/>
          </a:xfrm>
        </p:spPr>
        <p:txBody>
          <a:bodyPr>
            <a:noAutofit/>
          </a:bodyPr>
          <a:lstStyle/>
          <a:p>
            <a:pPr eaLnBrk="1" hangingPunct="1">
              <a:lnSpc>
                <a:spcPct val="150000"/>
              </a:lnSpc>
              <a:spcBef>
                <a:spcPct val="0"/>
              </a:spcBef>
              <a:buNone/>
            </a:pP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）光化学烟雾的反应过程与机制</a:t>
            </a:r>
            <a:endPar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58722"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3CD7DE64-51EC-40DE-ACF0-FF3DB7830040}"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5" name="Rectangle 3"/>
          <p:cNvSpPr txBox="1">
            <a:spLocks noChangeArrowheads="1"/>
          </p:cNvSpPr>
          <p:nvPr/>
        </p:nvSpPr>
        <p:spPr bwMode="auto">
          <a:xfrm>
            <a:off x="911424" y="1196752"/>
            <a:ext cx="9937104" cy="3312368"/>
          </a:xfrm>
          <a:prstGeom prst="rect">
            <a:avLst/>
          </a:prstGeom>
          <a:noFill/>
          <a:ln w="9525">
            <a:noFill/>
            <a:miter lim="800000"/>
          </a:ln>
          <a:effectLst/>
        </p:spPr>
        <p:txBody>
          <a:bodyPr vert="horz" wrap="square" lIns="91440" tIns="45720" rIns="91440" bIns="45720" numCol="1" anchor="t" anchorCtr="0" compatLnSpc="1">
            <a:no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0" indent="0" eaLnBrk="1" hangingPunct="1">
              <a:lnSpc>
                <a:spcPct val="130000"/>
              </a:lnSpc>
              <a:buClr>
                <a:schemeClr val="tx1"/>
              </a:buClr>
              <a:buSzPct val="100000"/>
              <a:buNone/>
              <a:tabLst>
                <a:tab pos="360045" algn="l"/>
              </a:tabLst>
              <a:defRPr/>
            </a:pPr>
            <a:endPar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360680" indent="-360680" eaLnBrk="1" hangingPunct="1">
              <a:lnSpc>
                <a:spcPct val="130000"/>
              </a:lnSpc>
              <a:buClr>
                <a:schemeClr val="tx1"/>
              </a:buClr>
              <a:buSzPct val="100000"/>
              <a:buFont typeface="+mj-lt"/>
              <a:buAutoNum type="alphaLcPeriod"/>
              <a:tabLst>
                <a:tab pos="360045" algn="l"/>
              </a:tabLst>
              <a:defRPr/>
            </a:pP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第一阶段（自由基等活性物种生成的反应）</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eaLnBrk="1" hangingPunct="1">
              <a:lnSpc>
                <a:spcPct val="130000"/>
              </a:lnSpc>
              <a:buClr>
                <a:schemeClr val="tx1"/>
              </a:buClr>
              <a:buSzPct val="100000"/>
              <a:tabLst>
                <a:tab pos="360045" algn="l"/>
              </a:tabLst>
              <a:defRPr/>
            </a:pP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en-US" altLang="zh-CN" sz="2200" kern="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的光解：</a:t>
            </a:r>
            <a:endPar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ctr" eaLnBrk="1" hangingPunct="1">
              <a:spcBef>
                <a:spcPct val="0"/>
              </a:spcBef>
              <a:buNone/>
            </a:pPr>
            <a:r>
              <a:rPr lang="en-US" altLang="zh-CN" sz="2200"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200" kern="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200"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i="1"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hv</a:t>
            </a:r>
            <a:r>
              <a:rPr lang="en-US" altLang="zh-CN" sz="2200"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 NO + O</a:t>
            </a:r>
            <a:r>
              <a:rPr lang="en-US" altLang="zh-CN" sz="2200"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200"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O</a:t>
            </a:r>
            <a:r>
              <a:rPr lang="en-US" altLang="zh-CN" sz="2200" kern="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 M → O</a:t>
            </a:r>
            <a:r>
              <a:rPr lang="en-US" altLang="zh-CN" sz="2200" kern="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 </a:t>
            </a:r>
            <a:r>
              <a:rPr lang="en-US" altLang="zh-CN" sz="2200"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M</a:t>
            </a:r>
            <a:endPar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eaLnBrk="1" hangingPunct="1">
              <a:lnSpc>
                <a:spcPct val="130000"/>
              </a:lnSpc>
              <a:buClr>
                <a:schemeClr val="tx1"/>
              </a:buClr>
              <a:buSzPct val="100000"/>
              <a:tabLst>
                <a:tab pos="360045" algn="l"/>
              </a:tabLst>
              <a:defRPr/>
            </a:pP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醛的光解生成自由基：</a:t>
            </a:r>
            <a:endPar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0" indent="0" algn="ctr" eaLnBrk="1" hangingPunct="1">
              <a:lnSpc>
                <a:spcPct val="130000"/>
              </a:lnSpc>
              <a:buClr>
                <a:schemeClr val="tx1"/>
              </a:buClr>
              <a:buSzPct val="100000"/>
              <a:buNone/>
              <a:tabLst>
                <a:tab pos="360045" algn="l"/>
              </a:tabLst>
              <a:defRPr/>
            </a:pP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RCHO + </a:t>
            </a:r>
            <a:r>
              <a:rPr lang="en-US" altLang="zh-CN" sz="2200" i="1"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hv</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RCO · + H·</a:t>
            </a:r>
            <a:endPar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457200" indent="-457200" eaLnBrk="1" hangingPunct="1">
              <a:lnSpc>
                <a:spcPct val="130000"/>
              </a:lnSpc>
              <a:buClr>
                <a:schemeClr val="tx1"/>
              </a:buClr>
              <a:buSzPct val="100000"/>
              <a:buFont typeface="+mj-lt"/>
              <a:buAutoNum type="alphaLcPeriod" startAt="2"/>
              <a:tabLst>
                <a:tab pos="360045" algn="l"/>
              </a:tabLst>
              <a:defRPr/>
            </a:pP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第二阶段（</a:t>
            </a: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rPr>
              <a:t>自由基的增殖和传递</a:t>
            </a: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808355" indent="-808355" eaLnBrk="1" hangingPunct="1">
              <a:lnSpc>
                <a:spcPct val="130000"/>
              </a:lnSpc>
              <a:buNone/>
              <a:tabLst>
                <a:tab pos="804545" algn="l"/>
              </a:tabLst>
              <a:defRPr/>
            </a:pPr>
            <a:endPar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9" name="文本框 8"/>
          <p:cNvSpPr txBox="1"/>
          <p:nvPr/>
        </p:nvSpPr>
        <p:spPr>
          <a:xfrm>
            <a:off x="942122" y="4555096"/>
            <a:ext cx="9577064" cy="2271071"/>
          </a:xfrm>
          <a:prstGeom prst="rect">
            <a:avLst/>
          </a:prstGeom>
          <a:noFill/>
        </p:spPr>
        <p:txBody>
          <a:bodyPr wrap="square" numCol="2">
            <a:spAutoFit/>
          </a:bodyPr>
          <a:lstStyle/>
          <a:p>
            <a:pPr marL="342900" indent="-342900" eaLnBrk="1" hangingPunct="1">
              <a:lnSpc>
                <a:spcPct val="130000"/>
              </a:lnSpc>
              <a:buClr>
                <a:schemeClr val="tx1"/>
              </a:buClr>
              <a:buSzPct val="100000"/>
              <a:buFont typeface="Wingdings" panose="05000000000000000000" pitchFamily="2" charset="2"/>
              <a:buChar char="n"/>
              <a:tabLst>
                <a:tab pos="360045" algn="l"/>
              </a:tabLst>
              <a:defRPr/>
            </a:pP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烃类物质与自由基的反应：</a:t>
            </a:r>
            <a:endPar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0" indent="1076325" eaLnBrk="1" hangingPunct="1">
              <a:lnSpc>
                <a:spcPct val="130000"/>
              </a:lnSpc>
              <a:buClr>
                <a:schemeClr val="tx1"/>
              </a:buClr>
              <a:buSzPct val="100000"/>
              <a:buNone/>
              <a:tabLst>
                <a:tab pos="360045" algn="l"/>
              </a:tabLst>
              <a:defRPr/>
            </a:pP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RH + O → R · + HO ·</a:t>
            </a: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endPar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0" indent="1076325" eaLnBrk="1" hangingPunct="1">
              <a:lnSpc>
                <a:spcPct val="130000"/>
              </a:lnSpc>
              <a:buClr>
                <a:schemeClr val="tx1"/>
              </a:buClr>
              <a:buSzPct val="100000"/>
              <a:buNone/>
              <a:tabLst>
                <a:tab pos="360045" algn="l"/>
              </a:tabLst>
              <a:defRPr/>
            </a:pP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RH + HO· → RO</a:t>
            </a:r>
            <a:r>
              <a:rPr lang="en-US" altLang="zh-CN" sz="2200" kern="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kern="0" dirty="0">
                <a:solidFill>
                  <a:srgbClr val="FF00FF"/>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H</a:t>
            </a:r>
            <a:r>
              <a:rPr lang="en-US" altLang="zh-CN" sz="2200" kern="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en-US" altLang="zh-CN" sz="2200"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0" indent="1076325" eaLnBrk="1" hangingPunct="1">
              <a:lnSpc>
                <a:spcPct val="130000"/>
              </a:lnSpc>
              <a:buClr>
                <a:schemeClr val="tx1"/>
              </a:buClr>
              <a:buSzPct val="100000"/>
              <a:buNone/>
              <a:tabLst>
                <a:tab pos="360045" algn="l"/>
              </a:tabLst>
              <a:defRPr/>
            </a:pP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 + O</a:t>
            </a:r>
            <a:r>
              <a:rPr lang="en-US" altLang="zh-CN" sz="2200" kern="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 </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R · + H</a:t>
            </a:r>
            <a:r>
              <a:rPr lang="en-US" altLang="zh-CN" sz="2200" kern="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endPar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ctr" eaLnBrk="1" hangingPunct="1">
              <a:lnSpc>
                <a:spcPct val="130000"/>
              </a:lnSpc>
              <a:buClr>
                <a:schemeClr val="tx1"/>
              </a:buClr>
              <a:buSzPct val="100000"/>
              <a:tabLst>
                <a:tab pos="360045" algn="l"/>
              </a:tabLst>
              <a:defRPr/>
            </a:pPr>
            <a:endParaRPr lang="en-US" altLang="zh-CN" sz="2200" kern="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ctr" eaLnBrk="1" hangingPunct="1">
              <a:lnSpc>
                <a:spcPct val="130000"/>
              </a:lnSpc>
              <a:buClr>
                <a:schemeClr val="tx1"/>
              </a:buClr>
              <a:buSzPct val="100000"/>
              <a:tabLst>
                <a:tab pos="360045" algn="l"/>
              </a:tabLst>
              <a:defRPr/>
            </a:pPr>
            <a:endParaRPr lang="en-US" altLang="zh-CN" sz="2200" kern="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indent="268605" eaLnBrk="1" hangingPunct="1">
              <a:lnSpc>
                <a:spcPct val="130000"/>
              </a:lnSpc>
              <a:buClr>
                <a:schemeClr val="tx1"/>
              </a:buClr>
              <a:buSzPct val="100000"/>
              <a:tabLst>
                <a:tab pos="360045" algn="l"/>
              </a:tabLst>
              <a:defRPr/>
            </a:pPr>
            <a:r>
              <a:rPr lang="en-US" altLang="zh-CN" sz="2200" kern="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R · + O</a:t>
            </a:r>
            <a:r>
              <a:rPr lang="en-US" altLang="zh-CN" sz="2200" kern="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kern="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RO</a:t>
            </a:r>
            <a:r>
              <a:rPr lang="en-US" altLang="zh-CN" sz="2200" kern="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kern="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a:t>
            </a:r>
            <a:endParaRPr lang="en-US" altLang="zh-CN" sz="2200" kern="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indent="268605" eaLnBrk="1" hangingPunct="1">
              <a:lnSpc>
                <a:spcPct val="130000"/>
              </a:lnSpc>
              <a:buClr>
                <a:schemeClr val="tx1"/>
              </a:buClr>
              <a:buSzPct val="100000"/>
              <a:tabLst>
                <a:tab pos="360045" algn="l"/>
              </a:tabLst>
              <a:defRPr/>
            </a:pPr>
            <a:r>
              <a:rPr lang="en-US" altLang="zh-CN" sz="2200" kern="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RCHO + HO· → RCO · + H</a:t>
            </a:r>
            <a:r>
              <a:rPr lang="en-US" altLang="zh-CN" sz="2200" kern="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kern="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en-US" altLang="zh-CN" sz="2200" kern="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200" kern="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a:p>
            <a:pPr indent="268605" eaLnBrk="1" hangingPunct="1">
              <a:lnSpc>
                <a:spcPct val="130000"/>
              </a:lnSpc>
              <a:buClr>
                <a:schemeClr val="tx1"/>
              </a:buClr>
              <a:buSzPct val="100000"/>
              <a:tabLst>
                <a:tab pos="360045" algn="l"/>
              </a:tabLst>
              <a:defRPr/>
            </a:pPr>
            <a:r>
              <a:rPr lang="en-US" altLang="zh-CN" sz="2200" kern="0" dirty="0">
                <a:latin typeface="Times New Roman" panose="02020603050405020304" pitchFamily="18" charset="0"/>
                <a:ea typeface="微软雅黑" panose="020B0503020204020204" pitchFamily="34" charset="-122"/>
                <a:sym typeface="Times New Roman" panose="02020603050405020304" pitchFamily="18" charset="0"/>
              </a:rPr>
              <a:t>RCO</a:t>
            </a:r>
            <a:r>
              <a:rPr lang="en-US" altLang="zh-CN" sz="2200" kern="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O</a:t>
            </a:r>
            <a:r>
              <a:rPr lang="en-US" altLang="zh-CN" sz="2200" kern="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kern="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RC(O) O</a:t>
            </a:r>
            <a:r>
              <a:rPr lang="en-US" altLang="zh-CN" sz="2200" kern="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kern="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sz="2200" kern="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endParaRPr lang="en-US" altLang="zh-CN" sz="2200" kern="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0" indent="1076325" eaLnBrk="1" hangingPunct="1">
              <a:lnSpc>
                <a:spcPct val="130000"/>
              </a:lnSpc>
              <a:buClr>
                <a:schemeClr val="tx1"/>
              </a:buClr>
              <a:buSzPct val="100000"/>
              <a:buNone/>
              <a:tabLst>
                <a:tab pos="360045" algn="l"/>
              </a:tabLst>
              <a:defRPr/>
            </a:pPr>
            <a:endPar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cxnSp>
        <p:nvCxnSpPr>
          <p:cNvPr id="17" name="直接连接符 16"/>
          <p:cNvCxnSpPr/>
          <p:nvPr/>
        </p:nvCxnSpPr>
        <p:spPr bwMode="auto">
          <a:xfrm>
            <a:off x="5519936" y="5085184"/>
            <a:ext cx="0" cy="1296566"/>
          </a:xfrm>
          <a:prstGeom prst="line">
            <a:avLst/>
          </a:prstGeom>
          <a:solidFill>
            <a:schemeClr val="accent1"/>
          </a:solidFill>
          <a:ln w="19050" cap="flat" cmpd="sng" algn="ctr">
            <a:solidFill>
              <a:schemeClr val="tx1"/>
            </a:solidFill>
            <a:prstDash val="solid"/>
            <a:round/>
            <a:headEnd type="none" w="med" len="med"/>
            <a:tailEnd type="none" w="med" len="med"/>
          </a:ln>
        </p:spPr>
      </p:cxn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6307">
                                            <p:txEl>
                                              <p:pRg st="0" end="0"/>
                                            </p:txEl>
                                          </p:spTgt>
                                        </p:tgtEl>
                                        <p:attrNameLst>
                                          <p:attrName>style.visibility</p:attrName>
                                        </p:attrNameLst>
                                      </p:cBhvr>
                                      <p:to>
                                        <p:strVal val="visible"/>
                                      </p:to>
                                    </p:set>
                                    <p:animEffect transition="in" filter="dissolve">
                                      <p:cBhvr>
                                        <p:cTn id="7" dur="500"/>
                                        <p:tgtEl>
                                          <p:spTgt spid="2263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7" name="Rectangle 3"/>
          <p:cNvSpPr>
            <a:spLocks noGrp="1" noChangeArrowheads="1"/>
          </p:cNvSpPr>
          <p:nvPr>
            <p:ph idx="4294967295"/>
          </p:nvPr>
        </p:nvSpPr>
        <p:spPr>
          <a:xfrm>
            <a:off x="305641" y="725133"/>
            <a:ext cx="6192688" cy="5544616"/>
          </a:xfrm>
        </p:spPr>
        <p:txBody>
          <a:bodyPr>
            <a:noAutofit/>
          </a:bodyPr>
          <a:lstStyle/>
          <a:p>
            <a:pPr eaLnBrk="1" hangingPunct="1">
              <a:lnSpc>
                <a:spcPct val="150000"/>
              </a:lnSpc>
              <a:spcBef>
                <a:spcPct val="0"/>
              </a:spcBef>
              <a:buNone/>
            </a:pP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）光化学烟雾的反应过程与机制</a:t>
            </a:r>
            <a:endPar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58722"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3CD7DE64-51EC-40DE-ACF0-FF3DB7830040}"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5" name="Rectangle 3"/>
          <p:cNvSpPr txBox="1">
            <a:spLocks noChangeArrowheads="1"/>
          </p:cNvSpPr>
          <p:nvPr/>
        </p:nvSpPr>
        <p:spPr bwMode="auto">
          <a:xfrm>
            <a:off x="911424" y="1196752"/>
            <a:ext cx="10081120" cy="4855642"/>
          </a:xfrm>
          <a:prstGeom prst="rect">
            <a:avLst/>
          </a:prstGeom>
          <a:noFill/>
          <a:ln w="9525">
            <a:noFill/>
            <a:miter lim="800000"/>
          </a:ln>
          <a:effectLst/>
        </p:spPr>
        <p:txBody>
          <a:bodyPr vert="horz" wrap="square" lIns="91440" tIns="45720" rIns="91440" bIns="45720" numCol="1" anchor="t" anchorCtr="0" compatLnSpc="1">
            <a:no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0" indent="0" algn="ctr" eaLnBrk="1" hangingPunct="1">
              <a:lnSpc>
                <a:spcPct val="130000"/>
              </a:lnSpc>
              <a:buClr>
                <a:schemeClr val="tx1"/>
              </a:buClr>
              <a:buSzPct val="100000"/>
              <a:buNone/>
              <a:tabLst>
                <a:tab pos="360045" algn="l"/>
              </a:tabLst>
              <a:defRPr/>
            </a:pPr>
            <a:endParaRPr lang="en-US" altLang="zh-CN" sz="2200" kern="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buClr>
                <a:schemeClr val="tx1"/>
              </a:buClr>
              <a:buSzPct val="100000"/>
              <a:tabLst>
                <a:tab pos="360045" algn="l"/>
              </a:tabLst>
              <a:defRPr/>
            </a:pP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过氧自由基与</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的氧化反应</a:t>
            </a:r>
            <a:endPar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0" indent="2689225" eaLnBrk="1" hangingPunct="1">
              <a:lnSpc>
                <a:spcPct val="130000"/>
              </a:lnSpc>
              <a:buClr>
                <a:schemeClr val="tx1"/>
              </a:buClr>
              <a:buSzPct val="100000"/>
              <a:buNone/>
              <a:tabLst>
                <a:tab pos="360045" algn="l"/>
              </a:tabLst>
              <a:defRPr/>
            </a:pP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 + HO</a:t>
            </a:r>
            <a:r>
              <a:rPr lang="en-US" altLang="zh-CN" sz="2200" kern="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 NO</a:t>
            </a:r>
            <a:r>
              <a:rPr lang="en-US" altLang="zh-CN" sz="2200" kern="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HO ·</a:t>
            </a:r>
            <a:endPar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0" indent="2689225" eaLnBrk="1" hangingPunct="1">
              <a:lnSpc>
                <a:spcPct val="130000"/>
              </a:lnSpc>
              <a:buClr>
                <a:schemeClr val="tx1"/>
              </a:buClr>
              <a:buSzPct val="100000"/>
              <a:buNone/>
              <a:tabLst>
                <a:tab pos="360045" algn="l"/>
              </a:tabLst>
              <a:defRPr/>
            </a:pP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 + RO</a:t>
            </a:r>
            <a:r>
              <a:rPr lang="en-US" altLang="zh-CN" sz="2200" kern="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 NO</a:t>
            </a:r>
            <a:r>
              <a:rPr lang="en-US" altLang="zh-CN" sz="2200" kern="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 RO ·</a:t>
            </a:r>
            <a:endPar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0" indent="2689225" eaLnBrk="1" hangingPunct="1">
              <a:lnSpc>
                <a:spcPct val="130000"/>
              </a:lnSpc>
              <a:buClr>
                <a:schemeClr val="tx1"/>
              </a:buClr>
              <a:buSzPct val="100000"/>
              <a:buNone/>
              <a:tabLst>
                <a:tab pos="360045" algn="l"/>
              </a:tabLst>
              <a:defRPr/>
            </a:pP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RO · + O</a:t>
            </a:r>
            <a:r>
              <a:rPr lang="en-US" altLang="zh-CN" sz="2200" kern="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HO</a:t>
            </a:r>
            <a:r>
              <a:rPr lang="en-US" altLang="zh-CN" sz="2200" kern="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 R′CHO </a:t>
            </a:r>
            <a:endPar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0" indent="2689225" eaLnBrk="1" hangingPunct="1">
              <a:lnSpc>
                <a:spcPct val="130000"/>
              </a:lnSpc>
              <a:spcBef>
                <a:spcPct val="0"/>
              </a:spcBef>
              <a:buNone/>
            </a:pP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RC(O)O</a:t>
            </a:r>
            <a:r>
              <a:rPr lang="en-US" altLang="zh-CN" sz="2200" kern="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 NO → NO</a:t>
            </a:r>
            <a:r>
              <a:rPr lang="en-US" altLang="zh-CN" sz="2200" kern="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RC(O)O</a:t>
            </a:r>
            <a:r>
              <a:rPr lang="en-US" altLang="zh-CN" sz="2200" kern="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en-US" altLang="zh-CN" sz="2200" kern="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0" indent="2689225" eaLnBrk="1" hangingPunct="1">
              <a:lnSpc>
                <a:spcPct val="130000"/>
              </a:lnSpc>
              <a:buClr>
                <a:schemeClr val="tx1"/>
              </a:buClr>
              <a:buSzPct val="100000"/>
              <a:buNone/>
              <a:tabLst>
                <a:tab pos="360045" algn="l"/>
              </a:tabLst>
              <a:defRPr/>
            </a:pP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RC(O)O</a:t>
            </a:r>
            <a:r>
              <a:rPr lang="en-US" altLang="zh-CN" sz="2200" kern="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CO</a:t>
            </a:r>
            <a:r>
              <a:rPr lang="en-US" altLang="zh-CN" sz="2200" kern="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R·</a:t>
            </a:r>
            <a:endPar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457200" indent="-457200" eaLnBrk="1" hangingPunct="1">
              <a:lnSpc>
                <a:spcPct val="130000"/>
              </a:lnSpc>
              <a:buClr>
                <a:schemeClr val="tx1"/>
              </a:buClr>
              <a:buSzPct val="100000"/>
              <a:buFont typeface="+mj-lt"/>
              <a:buAutoNum type="alphaLcPeriod" startAt="3"/>
              <a:tabLst>
                <a:tab pos="360045" algn="l"/>
              </a:tabLst>
              <a:defRPr/>
            </a:pP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中止阶段（自由基复合及稳定产物的生成）</a:t>
            </a:r>
            <a:endPar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indent="2346325" eaLnBrk="1" hangingPunct="1">
              <a:lnSpc>
                <a:spcPct val="130000"/>
              </a:lnSpc>
              <a:spcBef>
                <a:spcPct val="0"/>
              </a:spcBef>
              <a:buNone/>
            </a:pPr>
            <a:r>
              <a:rPr lang="en-US" altLang="zh-CN" sz="2200"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HO · + NO</a:t>
            </a:r>
            <a:r>
              <a:rPr lang="en-US" altLang="zh-CN" sz="2200" kern="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 HNO</a:t>
            </a:r>
            <a:r>
              <a:rPr lang="en-US" altLang="zh-CN" sz="2200" kern="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3</a:t>
            </a:r>
            <a:endParaRPr lang="en-US" altLang="zh-CN" sz="2200" kern="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indent="2346325" eaLnBrk="1" hangingPunct="1">
              <a:lnSpc>
                <a:spcPct val="130000"/>
              </a:lnSpc>
              <a:spcBef>
                <a:spcPct val="0"/>
              </a:spcBef>
              <a:buNone/>
            </a:pPr>
            <a:r>
              <a:rPr lang="en-US" altLang="zh-CN" sz="2200"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RC(O)O</a:t>
            </a:r>
            <a:r>
              <a:rPr lang="en-US" altLang="zh-CN" sz="2200" kern="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 + NO</a:t>
            </a:r>
            <a:r>
              <a:rPr lang="en-US" altLang="zh-CN" sz="2200" kern="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 RC(O)O</a:t>
            </a:r>
            <a:r>
              <a:rPr lang="en-US" altLang="zh-CN" sz="2200" kern="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NO</a:t>
            </a:r>
            <a:r>
              <a:rPr lang="en-US" altLang="zh-CN" sz="2200" kern="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a:t>
            </a:r>
            <a:endParaRPr lang="en-US" altLang="zh-CN" sz="2200" kern="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indent="2346325" eaLnBrk="1" hangingPunct="1">
              <a:lnSpc>
                <a:spcPct val="130000"/>
              </a:lnSpc>
              <a:buClr>
                <a:schemeClr val="tx1"/>
              </a:buClr>
              <a:buSzPct val="100000"/>
              <a:buNone/>
              <a:tabLst>
                <a:tab pos="360045" algn="l"/>
              </a:tabLst>
              <a:defRPr/>
            </a:pPr>
            <a:r>
              <a:rPr lang="en-US" altLang="zh-CN" sz="2200" kern="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HO</a:t>
            </a:r>
            <a:r>
              <a:rPr lang="en-US" altLang="zh-CN" sz="2200" kern="0" baseline="-2500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 </a:t>
            </a:r>
            <a:r>
              <a:rPr lang="en-US" altLang="zh-CN" sz="2200"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 </a:t>
            </a:r>
            <a:r>
              <a:rPr lang="en-US" altLang="zh-CN" sz="2200" kern="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HO</a:t>
            </a:r>
            <a:r>
              <a:rPr lang="en-US" altLang="zh-CN" sz="2200" kern="0" baseline="-2500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 </a:t>
            </a:r>
            <a:r>
              <a:rPr lang="en-US" altLang="zh-CN" sz="2200"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 H</a:t>
            </a:r>
            <a:r>
              <a:rPr lang="en-US" altLang="zh-CN" sz="2200" kern="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200" kern="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 O</a:t>
            </a:r>
            <a:r>
              <a:rPr lang="en-US" altLang="zh-CN" sz="2200" kern="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a:t>
            </a:r>
            <a:endParaRPr lang="zh-CN" altLang="en-US" sz="2200" kern="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6307">
                                            <p:txEl>
                                              <p:pRg st="0" end="0"/>
                                            </p:txEl>
                                          </p:spTgt>
                                        </p:tgtEl>
                                        <p:attrNameLst>
                                          <p:attrName>style.visibility</p:attrName>
                                        </p:attrNameLst>
                                      </p:cBhvr>
                                      <p:to>
                                        <p:strVal val="visible"/>
                                      </p:to>
                                    </p:set>
                                    <p:animEffect transition="in" filter="dissolve">
                                      <p:cBhvr>
                                        <p:cTn id="7" dur="500"/>
                                        <p:tgtEl>
                                          <p:spTgt spid="2263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1127760" y="2204720"/>
            <a:ext cx="9925050" cy="3975735"/>
          </a:xfrm>
          <a:prstGeom prst="rect">
            <a:avLst/>
          </a:prstGeom>
        </p:spPr>
      </p:pic>
      <p:sp>
        <p:nvSpPr>
          <p:cNvPr id="162818"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2054BB6F-107C-4005-A0ED-98389AF721D2}"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37594" name="Rectangle 26"/>
          <p:cNvSpPr>
            <a:spLocks noGrp="1" noRot="1" noChangeArrowheads="1"/>
          </p:cNvSpPr>
          <p:nvPr>
            <p:ph type="title" idx="4294967295"/>
          </p:nvPr>
        </p:nvSpPr>
        <p:spPr>
          <a:xfrm>
            <a:off x="335489" y="260350"/>
            <a:ext cx="8540750" cy="744538"/>
          </a:xfrm>
        </p:spPr>
        <p:txBody>
          <a:bodyPr/>
          <a:lstStyle/>
          <a:p>
            <a:pPr algn="l" eaLnBrk="1" hangingPunct="1">
              <a:lnSpc>
                <a:spcPct val="130000"/>
              </a:lnSpc>
              <a:defRPr/>
            </a:pPr>
            <a:r>
              <a:rPr lang="zh-CN" altLang="en-US" sz="24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光化学烟雾形成机制的定性描述</a:t>
            </a:r>
            <a:endParaRPr lang="zh-CN" altLang="en-US" sz="24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37580" name="Rectangle 12"/>
          <p:cNvSpPr>
            <a:spLocks noChangeArrowheads="1"/>
          </p:cNvSpPr>
          <p:nvPr/>
        </p:nvSpPr>
        <p:spPr bwMode="auto">
          <a:xfrm>
            <a:off x="4691064" y="5031412"/>
            <a:ext cx="65" cy="324191"/>
          </a:xfrm>
          <a:prstGeom prst="rect">
            <a:avLst/>
          </a:prstGeom>
          <a:solidFill>
            <a:srgbClr val="FFFF00"/>
          </a:solidFill>
          <a:ln w="9525">
            <a:miter lim="800000"/>
          </a:ln>
          <a:scene3d>
            <a:camera prst="legacyPerspectiveBottom"/>
            <a:lightRig rig="legacyFlat1" dir="t"/>
          </a:scene3d>
          <a:sp3d extrusionH="887400" prstMaterial="legacyMatte">
            <a:bevelT w="13500" h="13500" prst="angle"/>
            <a:bevelB w="13500" h="13500" prst="angle"/>
            <a:extrusionClr>
              <a:srgbClr val="FF00FF"/>
            </a:extrusionClr>
            <a:contourClr>
              <a:srgbClr val="FFFF00"/>
            </a:contourClr>
          </a:sp3d>
        </p:spPr>
        <p:txBody>
          <a:bodyPr wrap="none" lIns="0" tIns="0" rIns="0" bIns="0" anchor="ctr">
            <a:spAutoFit/>
            <a:flatTx/>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37581" name="Rectangle 13"/>
          <p:cNvSpPr>
            <a:spLocks noChangeArrowheads="1"/>
          </p:cNvSpPr>
          <p:nvPr/>
        </p:nvSpPr>
        <p:spPr bwMode="auto">
          <a:xfrm>
            <a:off x="7667626" y="5031412"/>
            <a:ext cx="65" cy="324191"/>
          </a:xfrm>
          <a:prstGeom prst="rect">
            <a:avLst/>
          </a:prstGeom>
          <a:solidFill>
            <a:srgbClr val="FFFF00"/>
          </a:solidFill>
          <a:ln w="9525">
            <a:miter lim="800000"/>
          </a:ln>
          <a:scene3d>
            <a:camera prst="legacyPerspectiveBottom"/>
            <a:lightRig rig="legacyFlat1" dir="t"/>
          </a:scene3d>
          <a:sp3d extrusionH="887400" prstMaterial="legacyMatte">
            <a:bevelT w="13500" h="13500" prst="angle"/>
            <a:bevelB w="13500" h="13500" prst="angle"/>
            <a:extrusionClr>
              <a:srgbClr val="FF00FF"/>
            </a:extrusionClr>
            <a:contourClr>
              <a:srgbClr val="FFFF00"/>
            </a:contourClr>
          </a:sp3d>
        </p:spPr>
        <p:txBody>
          <a:bodyPr wrap="none" lIns="0" tIns="0" rIns="0" bIns="0" anchor="ctr">
            <a:spAutoFit/>
            <a:flatTx/>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37582" name="Rectangle 14"/>
          <p:cNvSpPr>
            <a:spLocks noChangeArrowheads="1"/>
          </p:cNvSpPr>
          <p:nvPr/>
        </p:nvSpPr>
        <p:spPr bwMode="auto">
          <a:xfrm>
            <a:off x="1700214" y="5031412"/>
            <a:ext cx="65" cy="324191"/>
          </a:xfrm>
          <a:prstGeom prst="rect">
            <a:avLst/>
          </a:prstGeom>
          <a:solidFill>
            <a:srgbClr val="FFFF00"/>
          </a:solidFill>
          <a:ln w="9525">
            <a:miter lim="800000"/>
          </a:ln>
          <a:scene3d>
            <a:camera prst="legacyPerspectiveBottom"/>
            <a:lightRig rig="legacyFlat1" dir="t"/>
          </a:scene3d>
          <a:sp3d extrusionH="887400" prstMaterial="legacyMatte">
            <a:bevelT w="13500" h="13500" prst="angle"/>
            <a:bevelB w="13500" h="13500" prst="angle"/>
            <a:extrusionClr>
              <a:srgbClr val="FF00FF"/>
            </a:extrusionClr>
            <a:contourClr>
              <a:srgbClr val="FFFF00"/>
            </a:contourClr>
          </a:sp3d>
        </p:spPr>
        <p:txBody>
          <a:bodyPr wrap="none" lIns="0" tIns="0" rIns="0" bIns="0" anchor="ctr">
            <a:spAutoFit/>
            <a:flatTx/>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37576" name="Text Box 8"/>
          <p:cNvSpPr txBox="1">
            <a:spLocks noChangeArrowheads="1"/>
          </p:cNvSpPr>
          <p:nvPr/>
        </p:nvSpPr>
        <p:spPr bwMode="auto">
          <a:xfrm>
            <a:off x="983615" y="992505"/>
            <a:ext cx="10808970" cy="138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marL="352425" indent="-315595" eaLnBrk="1" hangingPunct="1">
              <a:lnSpc>
                <a:spcPct val="150000"/>
              </a:lnSpc>
              <a:buClr>
                <a:schemeClr val="folHlink"/>
              </a:buClr>
              <a:buFont typeface="Wingdings" panose="05000000000000000000" pitchFamily="2" charset="2"/>
              <a:buNone/>
            </a:pP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1)  </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是通过链式反应形成的</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000" dirty="0">
              <a:latin typeface="Times New Roman" panose="02020603050405020304" pitchFamily="18" charset="0"/>
              <a:ea typeface="微软雅黑" panose="020B0503020204020204" pitchFamily="34" charset="-122"/>
              <a:sym typeface="Times New Roman" panose="02020603050405020304" pitchFamily="18" charset="0"/>
            </a:endParaRPr>
          </a:p>
          <a:p>
            <a:pPr marL="352425" indent="-315595" eaLnBrk="1" hangingPunct="1">
              <a:lnSpc>
                <a:spcPct val="150000"/>
              </a:lnSpc>
              <a:buClr>
                <a:schemeClr val="folHlink"/>
              </a:buClr>
              <a:buFont typeface="Wingdings" panose="05000000000000000000" pitchFamily="2" charset="2"/>
              <a:buNone/>
            </a:pP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2)  </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自由基如</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R·</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及</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RCO·</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在大气中通过链式反应氧化多个</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NO</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分子</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000" dirty="0">
              <a:latin typeface="Times New Roman" panose="02020603050405020304" pitchFamily="18" charset="0"/>
              <a:ea typeface="微软雅黑" panose="020B0503020204020204" pitchFamily="34" charset="-122"/>
              <a:sym typeface="Times New Roman" panose="02020603050405020304" pitchFamily="18" charset="0"/>
            </a:endParaRPr>
          </a:p>
          <a:p>
            <a:pPr marL="352425" indent="-315595" eaLnBrk="1" hangingPunct="1">
              <a:lnSpc>
                <a:spcPct val="150000"/>
              </a:lnSpc>
              <a:buClr>
                <a:schemeClr val="folHlink"/>
              </a:buClr>
              <a:buFont typeface="Wingdings" panose="05000000000000000000" pitchFamily="2" charset="2"/>
              <a:buNone/>
            </a:pP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3)  NO₂</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起到引发链反应的关键作用，又起到生成</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PAN</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HNO₃</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和硝酸酯等稳定产物的链终止作用。</a:t>
            </a:r>
            <a:endParaRPr lang="en-US" altLang="zh-CN" sz="20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37573" name="Rectangle 5"/>
          <p:cNvSpPr>
            <a:spLocks noChangeArrowheads="1"/>
          </p:cNvSpPr>
          <p:nvPr/>
        </p:nvSpPr>
        <p:spPr bwMode="auto">
          <a:xfrm>
            <a:off x="3140043" y="2600902"/>
            <a:ext cx="65" cy="432234"/>
          </a:xfrm>
          <a:prstGeom prst="rect">
            <a:avLst/>
          </a:prstGeom>
          <a:solidFill>
            <a:srgbClr val="FFFF00"/>
          </a:solidFill>
          <a:ln w="9525">
            <a:miter lim="800000"/>
          </a:ln>
          <a:scene3d>
            <a:camera prst="legacyPerspectiveBottom"/>
            <a:lightRig rig="legacyFlat1" dir="t"/>
          </a:scene3d>
          <a:sp3d extrusionH="887400" prstMaterial="legacyMatte">
            <a:bevelT w="13500" h="13500" prst="angle"/>
            <a:bevelB w="13500" h="13500" prst="angle"/>
            <a:extrusionClr>
              <a:srgbClr val="FF00FF"/>
            </a:extrusionClr>
            <a:contourClr>
              <a:srgbClr val="FFFF00"/>
            </a:contourClr>
          </a:sp3d>
        </p:spPr>
        <p:txBody>
          <a:bodyPr wrap="none" lIns="0" tIns="0" rIns="0" bIns="0" anchor="ctr">
            <a:spAutoFit/>
            <a:flatTx/>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buClr>
                <a:schemeClr val="folHlink"/>
              </a:buClr>
              <a:buFont typeface="Wingdings" panose="05000000000000000000" pitchFamily="2" charset="2"/>
              <a:buNone/>
            </a:pPr>
            <a:endParaRPr lang="zh-CN" altLang="en-US">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37574" name="Rectangle 6"/>
          <p:cNvSpPr>
            <a:spLocks noChangeArrowheads="1"/>
          </p:cNvSpPr>
          <p:nvPr/>
        </p:nvSpPr>
        <p:spPr bwMode="auto">
          <a:xfrm>
            <a:off x="4691064" y="2654924"/>
            <a:ext cx="65" cy="324191"/>
          </a:xfrm>
          <a:prstGeom prst="rect">
            <a:avLst/>
          </a:prstGeom>
          <a:solidFill>
            <a:srgbClr val="FFFF00"/>
          </a:solidFill>
          <a:ln w="9525">
            <a:miter lim="800000"/>
          </a:ln>
          <a:scene3d>
            <a:camera prst="legacyPerspectiveBottom"/>
            <a:lightRig rig="legacyFlat1" dir="t"/>
          </a:scene3d>
          <a:sp3d extrusionH="887400" prstMaterial="legacyMatte">
            <a:bevelT w="13500" h="13500" prst="angle"/>
            <a:bevelB w="13500" h="13500" prst="angle"/>
            <a:extrusionClr>
              <a:srgbClr val="FF00FF"/>
            </a:extrusionClr>
            <a:contourClr>
              <a:srgbClr val="FFFF00"/>
            </a:contourClr>
          </a:sp3d>
        </p:spPr>
        <p:txBody>
          <a:bodyPr wrap="none" lIns="0" tIns="0" rIns="0" bIns="0" anchor="ctr">
            <a:spAutoFit/>
            <a:flatTx/>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37575" name="Rectangle 7"/>
          <p:cNvSpPr>
            <a:spLocks noChangeArrowheads="1"/>
          </p:cNvSpPr>
          <p:nvPr/>
        </p:nvSpPr>
        <p:spPr bwMode="auto">
          <a:xfrm>
            <a:off x="7667626" y="2654924"/>
            <a:ext cx="65" cy="324191"/>
          </a:xfrm>
          <a:prstGeom prst="rect">
            <a:avLst/>
          </a:prstGeom>
          <a:solidFill>
            <a:srgbClr val="FFFF00"/>
          </a:solidFill>
          <a:ln w="9525">
            <a:miter lim="800000"/>
          </a:ln>
          <a:scene3d>
            <a:camera prst="legacyPerspectiveBottom"/>
            <a:lightRig rig="legacyFlat1" dir="t"/>
          </a:scene3d>
          <a:sp3d extrusionH="887400" prstMaterial="legacyMatte">
            <a:bevelT w="13500" h="13500" prst="angle"/>
            <a:bevelB w="13500" h="13500" prst="angle"/>
            <a:extrusionClr>
              <a:srgbClr val="FF00FF"/>
            </a:extrusionClr>
            <a:contourClr>
              <a:srgbClr val="FFFF00"/>
            </a:contourClr>
          </a:sp3d>
        </p:spPr>
        <p:txBody>
          <a:bodyPr wrap="none" lIns="0" tIns="0" rIns="0" bIns="0" anchor="ctr">
            <a:spAutoFit/>
            <a:flatTx/>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2" name="文本框 11"/>
          <p:cNvSpPr txBox="1"/>
          <p:nvPr/>
        </p:nvSpPr>
        <p:spPr>
          <a:xfrm>
            <a:off x="4082271" y="6274831"/>
            <a:ext cx="4027140" cy="338554"/>
          </a:xfrm>
          <a:prstGeom prst="rect">
            <a:avLst/>
          </a:prstGeom>
          <a:noFill/>
        </p:spPr>
        <p:txBody>
          <a:bodyPr wrap="square">
            <a:spAutoFit/>
          </a:bodyPr>
          <a:lstStyle/>
          <a:p>
            <a:pPr algn="ct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图</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光化学烟雾中的自由基传递示意图</a:t>
            </a:r>
            <a:endPar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37594"/>
                                        </p:tgtEl>
                                        <p:attrNameLst>
                                          <p:attrName>style.visibility</p:attrName>
                                        </p:attrNameLst>
                                      </p:cBhvr>
                                      <p:to>
                                        <p:strVal val="visible"/>
                                      </p:to>
                                    </p:set>
                                    <p:animEffect transition="in" filter="dissolve">
                                      <p:cBhvr>
                                        <p:cTn id="7" dur="500"/>
                                        <p:tgtEl>
                                          <p:spTgt spid="237594"/>
                                        </p:tgtEl>
                                      </p:cBhvr>
                                    </p:animEffect>
                                  </p:childTnLst>
                                </p:cTn>
                              </p:par>
                              <p:par>
                                <p:cTn id="8" presetID="24" presetClass="entr" presetSubtype="0" fill="hold" grpId="0" nodeType="withEffect">
                                  <p:stCondLst>
                                    <p:cond delay="2000"/>
                                  </p:stCondLst>
                                  <p:childTnLst>
                                    <p:set>
                                      <p:cBhvr>
                                        <p:cTn id="9" dur="1" fill="hold">
                                          <p:stCondLst>
                                            <p:cond delay="0"/>
                                          </p:stCondLst>
                                        </p:cTn>
                                        <p:tgtEl>
                                          <p:spTgt spid="237582"/>
                                        </p:tgtEl>
                                        <p:attrNameLst>
                                          <p:attrName>style.visibility</p:attrName>
                                        </p:attrNameLst>
                                      </p:cBhvr>
                                      <p:to>
                                        <p:strVal val="visible"/>
                                      </p:to>
                                    </p:set>
                                    <p:anim to="" calcmode="lin" valueType="num">
                                      <p:cBhvr>
                                        <p:cTn id="10" dur="1" fill="hold"/>
                                        <p:tgtEl>
                                          <p:spTgt spid="237582"/>
                                        </p:tgtEl>
                                      </p:cBhvr>
                                    </p:anim>
                                  </p:childTnLst>
                                </p:cTn>
                              </p:par>
                              <p:par>
                                <p:cTn id="11" presetID="24" presetClass="entr" presetSubtype="0" fill="hold" grpId="0" nodeType="withEffect">
                                  <p:stCondLst>
                                    <p:cond delay="2000"/>
                                  </p:stCondLst>
                                  <p:childTnLst>
                                    <p:set>
                                      <p:cBhvr>
                                        <p:cTn id="12" dur="1" fill="hold">
                                          <p:stCondLst>
                                            <p:cond delay="0"/>
                                          </p:stCondLst>
                                        </p:cTn>
                                        <p:tgtEl>
                                          <p:spTgt spid="237580"/>
                                        </p:tgtEl>
                                        <p:attrNameLst>
                                          <p:attrName>style.visibility</p:attrName>
                                        </p:attrNameLst>
                                      </p:cBhvr>
                                      <p:to>
                                        <p:strVal val="visible"/>
                                      </p:to>
                                    </p:set>
                                    <p:anim to="" calcmode="lin" valueType="num">
                                      <p:cBhvr>
                                        <p:cTn id="13" dur="1" fill="hold"/>
                                        <p:tgtEl>
                                          <p:spTgt spid="237580"/>
                                        </p:tgtEl>
                                      </p:cBhvr>
                                    </p:anim>
                                  </p:childTnLst>
                                </p:cTn>
                              </p:par>
                              <p:par>
                                <p:cTn id="14" presetID="24" presetClass="entr" presetSubtype="0" fill="hold" grpId="0" nodeType="withEffect">
                                  <p:stCondLst>
                                    <p:cond delay="2000"/>
                                  </p:stCondLst>
                                  <p:childTnLst>
                                    <p:set>
                                      <p:cBhvr>
                                        <p:cTn id="15" dur="1" fill="hold">
                                          <p:stCondLst>
                                            <p:cond delay="0"/>
                                          </p:stCondLst>
                                        </p:cTn>
                                        <p:tgtEl>
                                          <p:spTgt spid="237581"/>
                                        </p:tgtEl>
                                        <p:attrNameLst>
                                          <p:attrName>style.visibility</p:attrName>
                                        </p:attrNameLst>
                                      </p:cBhvr>
                                      <p:to>
                                        <p:strVal val="visible"/>
                                      </p:to>
                                    </p:set>
                                    <p:anim to="" calcmode="lin" valueType="num">
                                      <p:cBhvr>
                                        <p:cTn id="16" dur="1" fill="hold"/>
                                        <p:tgtEl>
                                          <p:spTgt spid="237581"/>
                                        </p:tgtEl>
                                      </p:cBhvr>
                                    </p:anim>
                                  </p:childTnLst>
                                </p:cTn>
                              </p:par>
                              <p:par>
                                <p:cTn id="17" presetID="24" presetClass="entr" presetSubtype="0" fill="hold" grpId="0" nodeType="withEffect">
                                  <p:stCondLst>
                                    <p:cond delay="0"/>
                                  </p:stCondLst>
                                  <p:childTnLst>
                                    <p:set>
                                      <p:cBhvr>
                                        <p:cTn id="18" dur="1" fill="hold">
                                          <p:stCondLst>
                                            <p:cond delay="0"/>
                                          </p:stCondLst>
                                        </p:cTn>
                                        <p:tgtEl>
                                          <p:spTgt spid="237576"/>
                                        </p:tgtEl>
                                        <p:attrNameLst>
                                          <p:attrName>style.visibility</p:attrName>
                                        </p:attrNameLst>
                                      </p:cBhvr>
                                      <p:to>
                                        <p:strVal val="visible"/>
                                      </p:to>
                                    </p:set>
                                    <p:anim to="" calcmode="lin" valueType="num">
                                      <p:cBhvr>
                                        <p:cTn id="19" dur="1" fill="hold"/>
                                        <p:tgtEl>
                                          <p:spTgt spid="237576"/>
                                        </p:tgtEl>
                                      </p:cBhvr>
                                    </p:anim>
                                  </p:childTnLst>
                                </p:cTn>
                              </p:par>
                              <p:par>
                                <p:cTn id="20" presetID="24" presetClass="entr" presetSubtype="0" fill="hold" grpId="0" nodeType="withEffect">
                                  <p:stCondLst>
                                    <p:cond delay="0"/>
                                  </p:stCondLst>
                                  <p:childTnLst>
                                    <p:set>
                                      <p:cBhvr>
                                        <p:cTn id="21" dur="1" fill="hold">
                                          <p:stCondLst>
                                            <p:cond delay="0"/>
                                          </p:stCondLst>
                                        </p:cTn>
                                        <p:tgtEl>
                                          <p:spTgt spid="237573"/>
                                        </p:tgtEl>
                                        <p:attrNameLst>
                                          <p:attrName>style.visibility</p:attrName>
                                        </p:attrNameLst>
                                      </p:cBhvr>
                                      <p:to>
                                        <p:strVal val="visible"/>
                                      </p:to>
                                    </p:set>
                                    <p:anim to="" calcmode="lin" valueType="num">
                                      <p:cBhvr>
                                        <p:cTn id="22" dur="1" fill="hold"/>
                                        <p:tgtEl>
                                          <p:spTgt spid="237573"/>
                                        </p:tgtEl>
                                      </p:cBhvr>
                                    </p:anim>
                                  </p:childTnLst>
                                </p:cTn>
                              </p:par>
                              <p:par>
                                <p:cTn id="23" presetID="24" presetClass="entr" presetSubtype="0" fill="hold" grpId="0" nodeType="withEffect">
                                  <p:stCondLst>
                                    <p:cond delay="2000"/>
                                  </p:stCondLst>
                                  <p:childTnLst>
                                    <p:set>
                                      <p:cBhvr>
                                        <p:cTn id="24" dur="1" fill="hold">
                                          <p:stCondLst>
                                            <p:cond delay="0"/>
                                          </p:stCondLst>
                                        </p:cTn>
                                        <p:tgtEl>
                                          <p:spTgt spid="237574"/>
                                        </p:tgtEl>
                                        <p:attrNameLst>
                                          <p:attrName>style.visibility</p:attrName>
                                        </p:attrNameLst>
                                      </p:cBhvr>
                                      <p:to>
                                        <p:strVal val="visible"/>
                                      </p:to>
                                    </p:set>
                                    <p:anim to="" calcmode="lin" valueType="num">
                                      <p:cBhvr>
                                        <p:cTn id="25" dur="1" fill="hold"/>
                                        <p:tgtEl>
                                          <p:spTgt spid="237574"/>
                                        </p:tgtEl>
                                      </p:cBhvr>
                                    </p:anim>
                                  </p:childTnLst>
                                </p:cTn>
                              </p:par>
                              <p:par>
                                <p:cTn id="26" presetID="24" presetClass="entr" presetSubtype="0" fill="hold" grpId="0" nodeType="withEffect">
                                  <p:stCondLst>
                                    <p:cond delay="0"/>
                                  </p:stCondLst>
                                  <p:childTnLst>
                                    <p:set>
                                      <p:cBhvr>
                                        <p:cTn id="27" dur="1" fill="hold">
                                          <p:stCondLst>
                                            <p:cond delay="0"/>
                                          </p:stCondLst>
                                        </p:cTn>
                                        <p:tgtEl>
                                          <p:spTgt spid="237575"/>
                                        </p:tgtEl>
                                        <p:attrNameLst>
                                          <p:attrName>style.visibility</p:attrName>
                                        </p:attrNameLst>
                                      </p:cBhvr>
                                      <p:to>
                                        <p:strVal val="visible"/>
                                      </p:to>
                                    </p:set>
                                    <p:anim to="" calcmode="lin" valueType="num">
                                      <p:cBhvr>
                                        <p:cTn id="28" dur="1" fill="hold"/>
                                        <p:tgtEl>
                                          <p:spTgt spid="237575"/>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94" grpId="0" bldLvl="0" animBg="1"/>
      <p:bldP spid="237580" grpId="0" animBg="1"/>
      <p:bldP spid="237581" grpId="0" animBg="1"/>
      <p:bldP spid="237582" grpId="0" animBg="1"/>
      <p:bldP spid="237576" grpId="0"/>
      <p:bldP spid="237573" grpId="0" animBg="1"/>
      <p:bldP spid="237574" grpId="0" animBg="1"/>
      <p:bldP spid="23757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DC179161-54A3-40CE-AB07-4AF648123394}"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63844" name="Text Box 6"/>
          <p:cNvSpPr txBox="1">
            <a:spLocks noChangeArrowheads="1"/>
          </p:cNvSpPr>
          <p:nvPr/>
        </p:nvSpPr>
        <p:spPr bwMode="auto">
          <a:xfrm>
            <a:off x="7866062" y="2953585"/>
            <a:ext cx="2555875" cy="1160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pP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Generalized scheme </a:t>
            </a:r>
            <a:endParaRPr lang="en-US" altLang="zh-CN" sz="2000" dirty="0">
              <a:latin typeface="Times New Roman" panose="02020603050405020304" pitchFamily="18" charset="0"/>
              <a:ea typeface="微软雅黑" panose="020B0503020204020204" pitchFamily="34" charset="-122"/>
              <a:sym typeface="Times New Roman" panose="02020603050405020304" pitchFamily="18" charset="0"/>
            </a:endParaRPr>
          </a:p>
          <a:p>
            <a:pPr algn="just" eaLnBrk="1" hangingPunct="1">
              <a:lnSpc>
                <a:spcPct val="130000"/>
              </a:lnSpc>
            </a:pP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for the formation of </a:t>
            </a:r>
            <a:endParaRPr lang="en-US" altLang="zh-CN" sz="2000" dirty="0">
              <a:latin typeface="Times New Roman" panose="02020603050405020304" pitchFamily="18" charset="0"/>
              <a:ea typeface="微软雅黑" panose="020B0503020204020204" pitchFamily="34" charset="-122"/>
              <a:sym typeface="Times New Roman" panose="02020603050405020304" pitchFamily="18" charset="0"/>
            </a:endParaRPr>
          </a:p>
          <a:p>
            <a:pPr algn="just" eaLnBrk="1" hangingPunct="1">
              <a:lnSpc>
                <a:spcPct val="130000"/>
              </a:lnSpc>
            </a:pP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photochemical smog</a:t>
            </a:r>
            <a:endParaRPr lang="en-US" altLang="zh-CN" sz="2000" dirty="0">
              <a:latin typeface="Times New Roman" panose="02020603050405020304" pitchFamily="18" charset="0"/>
              <a:ea typeface="微软雅黑" panose="020B0503020204020204" pitchFamily="34" charset="-122"/>
              <a:sym typeface="Times New Roman" panose="02020603050405020304" pitchFamily="18" charset="0"/>
            </a:endParaRPr>
          </a:p>
        </p:txBody>
      </p:sp>
      <p:grpSp>
        <p:nvGrpSpPr>
          <p:cNvPr id="163845" name="组合 15"/>
          <p:cNvGrpSpPr/>
          <p:nvPr/>
        </p:nvGrpSpPr>
        <p:grpSpPr bwMode="auto">
          <a:xfrm>
            <a:off x="1636395" y="384175"/>
            <a:ext cx="5608955" cy="6040755"/>
            <a:chOff x="571472" y="642918"/>
            <a:chExt cx="5181600" cy="5781675"/>
          </a:xfrm>
        </p:grpSpPr>
        <p:pic>
          <p:nvPicPr>
            <p:cNvPr id="163846" name="Picture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71472" y="642918"/>
              <a:ext cx="5181600"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7" name="TextBox 5"/>
            <p:cNvSpPr txBox="1">
              <a:spLocks noChangeArrowheads="1"/>
            </p:cNvSpPr>
            <p:nvPr/>
          </p:nvSpPr>
          <p:spPr bwMode="auto">
            <a:xfrm>
              <a:off x="3014012" y="1304779"/>
              <a:ext cx="354584" cy="35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pPr>
              <a:r>
                <a:rPr lang="en-US" altLang="zh-CN" sz="1400" i="1">
                  <a:solidFill>
                    <a:schemeClr val="bg2"/>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a:t>
              </a:r>
              <a:r>
                <a:rPr lang="el-GR" altLang="zh-CN" sz="1400" i="1">
                  <a:solidFill>
                    <a:schemeClr val="bg2"/>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ν</a:t>
              </a:r>
              <a:endParaRPr lang="zh-CN" altLang="en-US" sz="1400" i="1">
                <a:solidFill>
                  <a:schemeClr val="bg2"/>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63848" name="TextBox 7"/>
            <p:cNvSpPr txBox="1">
              <a:spLocks noChangeArrowheads="1"/>
            </p:cNvSpPr>
            <p:nvPr/>
          </p:nvSpPr>
          <p:spPr bwMode="auto">
            <a:xfrm>
              <a:off x="3514078" y="2041184"/>
              <a:ext cx="344966" cy="2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pPr>
              <a:r>
                <a:rPr lang="en-US" altLang="zh-CN" sz="900">
                  <a:solidFill>
                    <a:schemeClr val="bg2"/>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endParaRPr lang="zh-CN" altLang="en-US" sz="900">
                <a:solidFill>
                  <a:schemeClr val="bg2"/>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63849" name="TextBox 8"/>
            <p:cNvSpPr txBox="1">
              <a:spLocks noChangeArrowheads="1"/>
            </p:cNvSpPr>
            <p:nvPr/>
          </p:nvSpPr>
          <p:spPr bwMode="auto">
            <a:xfrm>
              <a:off x="4515984" y="1997370"/>
              <a:ext cx="344966" cy="2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pPr>
              <a:r>
                <a:rPr lang="en-US" altLang="zh-CN" sz="900">
                  <a:solidFill>
                    <a:schemeClr val="bg2"/>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endParaRPr lang="zh-CN" altLang="en-US" sz="900">
                <a:solidFill>
                  <a:schemeClr val="bg2"/>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63850" name="TextBox 9"/>
            <p:cNvSpPr txBox="1">
              <a:spLocks noChangeArrowheads="1"/>
            </p:cNvSpPr>
            <p:nvPr/>
          </p:nvSpPr>
          <p:spPr bwMode="auto">
            <a:xfrm>
              <a:off x="2456156" y="2568874"/>
              <a:ext cx="344966" cy="2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pPr>
              <a:r>
                <a:rPr lang="en-US" altLang="zh-CN" sz="900">
                  <a:solidFill>
                    <a:schemeClr val="bg2"/>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endParaRPr lang="zh-CN" altLang="en-US" sz="900">
                <a:solidFill>
                  <a:schemeClr val="bg2"/>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63851" name="TextBox 14"/>
            <p:cNvSpPr txBox="1">
              <a:spLocks noChangeArrowheads="1"/>
            </p:cNvSpPr>
            <p:nvPr/>
          </p:nvSpPr>
          <p:spPr bwMode="auto">
            <a:xfrm>
              <a:off x="5357818" y="2830200"/>
              <a:ext cx="344966" cy="2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pPr>
              <a:r>
                <a:rPr lang="en-US" altLang="zh-CN" sz="900">
                  <a:solidFill>
                    <a:schemeClr val="bg2"/>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endParaRPr lang="zh-CN" altLang="en-US" sz="900">
                <a:solidFill>
                  <a:schemeClr val="bg2"/>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grpSp>
      <p:sp>
        <p:nvSpPr>
          <p:cNvPr id="2" name="Text Box 4"/>
          <p:cNvSpPr txBox="1">
            <a:spLocks noChangeArrowheads="1"/>
          </p:cNvSpPr>
          <p:nvPr/>
        </p:nvSpPr>
        <p:spPr bwMode="auto">
          <a:xfrm>
            <a:off x="6456040" y="6447616"/>
            <a:ext cx="5256584" cy="34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From </a:t>
            </a:r>
            <a:r>
              <a:rPr lang="en-US" altLang="zh-CN" sz="1400" b="1" i="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Environmental Chemistry</a:t>
            </a:r>
            <a:r>
              <a:rPr lang="en-US" altLang="zh-CN" sz="1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S.E. Manahan, CRC Press, 2004</a:t>
            </a:r>
            <a:endParaRPr lang="en-US" altLang="zh-CN" sz="1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A16F7412-1384-4E4F-BB16-F583C642290A}"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 name="Text Box 4"/>
          <p:cNvSpPr txBox="1">
            <a:spLocks noChangeArrowheads="1"/>
          </p:cNvSpPr>
          <p:nvPr/>
        </p:nvSpPr>
        <p:spPr bwMode="auto">
          <a:xfrm>
            <a:off x="299356" y="511099"/>
            <a:ext cx="11737304" cy="633700"/>
          </a:xfrm>
          <a:prstGeom prst="rect">
            <a:avLst/>
          </a:prstGeom>
          <a:noFill/>
          <a:ln w="9525">
            <a:noFill/>
            <a:miter lim="800000"/>
          </a:ln>
          <a:effectLst/>
        </p:spPr>
        <p:txBody>
          <a:bodyPr wrap="square">
            <a:spAutoFit/>
          </a:bodyPr>
          <a:lstStyle/>
          <a:p>
            <a:pPr marL="457200" indent="-457200" eaLnBrk="1" hangingPunct="1">
              <a:lnSpc>
                <a:spcPct val="130000"/>
              </a:lnSpc>
              <a:defRPr/>
            </a:pPr>
            <a:r>
              <a:rPr kumimoji="0" lang="en-US" altLang="zh-CN" sz="3000" b="1" kern="1200" cap="none" spc="0" normalizeH="0" baseline="0" noProof="0"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4.3 </a:t>
            </a:r>
            <a:r>
              <a:rPr lang="zh-CN" altLang="en-US" sz="3000" b="1"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光化学烟雾的控制</a:t>
            </a:r>
            <a:r>
              <a:rPr lang="en-US" altLang="zh-CN" sz="2400" b="1" dirty="0">
                <a:latin typeface="Times New Roman" panose="02020603050405020304" pitchFamily="18" charset="0"/>
                <a:ea typeface="微软雅黑" panose="020B0503020204020204" pitchFamily="34" charset="-122"/>
                <a:sym typeface="Times New Roman" panose="02020603050405020304" pitchFamily="18" charset="0"/>
              </a:rPr>
              <a:t>Control for Photochemical Smog</a:t>
            </a:r>
            <a:endPar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5" name="文本框 4"/>
          <p:cNvSpPr txBox="1"/>
          <p:nvPr/>
        </p:nvSpPr>
        <p:spPr>
          <a:xfrm>
            <a:off x="839416" y="1772816"/>
            <a:ext cx="10009112" cy="4010329"/>
          </a:xfrm>
          <a:prstGeom prst="rect">
            <a:avLst/>
          </a:prstGeom>
          <a:noFill/>
        </p:spPr>
        <p:txBody>
          <a:bodyPr wrap="square">
            <a:spAutoFit/>
          </a:bodyPr>
          <a:lstStyle/>
          <a:p>
            <a:pPr marL="360680" indent="-325755" eaLnBrk="1" hangingPunct="1">
              <a:lnSpc>
                <a:spcPct val="130000"/>
              </a:lnSpc>
              <a:buClr>
                <a:srgbClr val="333333"/>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rPr>
              <a:t>光化学烟雾的关键因素：</a:t>
            </a:r>
            <a:endParaRPr lang="zh-CN" altLang="en-US" sz="2200" dirty="0">
              <a:latin typeface="Times New Roman" panose="02020603050405020304" pitchFamily="18" charset="0"/>
              <a:ea typeface="微软雅黑" panose="020B0503020204020204" pitchFamily="34" charset="-122"/>
            </a:endParaRPr>
          </a:p>
          <a:p>
            <a:pPr marL="0" lvl="1" indent="360680" eaLnBrk="1" hangingPunct="1">
              <a:lnSpc>
                <a:spcPct val="130000"/>
              </a:lnSpc>
              <a:buClr>
                <a:schemeClr val="folHlink"/>
              </a:buClr>
            </a:pPr>
            <a:r>
              <a:rPr lang="en-US" altLang="zh-CN" sz="2200" dirty="0">
                <a:latin typeface="Times New Roman" panose="02020603050405020304" pitchFamily="18" charset="0"/>
                <a:ea typeface="微软雅黑" panose="020B0503020204020204" pitchFamily="34" charset="-122"/>
              </a:rPr>
              <a:t>NOx</a:t>
            </a:r>
            <a:r>
              <a:rPr lang="zh-CN" altLang="en-US" sz="2200" dirty="0">
                <a:latin typeface="Times New Roman" panose="02020603050405020304" pitchFamily="18" charset="0"/>
                <a:ea typeface="微软雅黑" panose="020B0503020204020204" pitchFamily="34" charset="-122"/>
              </a:rPr>
              <a:t>：</a:t>
            </a:r>
            <a:r>
              <a:rPr lang="zh-CN" altLang="en-US" sz="2200" dirty="0">
                <a:solidFill>
                  <a:srgbClr val="FF0000"/>
                </a:solidFill>
                <a:latin typeface="Times New Roman" panose="02020603050405020304" pitchFamily="18" charset="0"/>
                <a:ea typeface="微软雅黑" panose="020B0503020204020204" pitchFamily="34" charset="-122"/>
              </a:rPr>
              <a:t>引发光化学反应</a:t>
            </a:r>
            <a:endParaRPr lang="en-US" altLang="zh-CN" sz="2200" dirty="0">
              <a:solidFill>
                <a:srgbClr val="FF0000"/>
              </a:solidFill>
              <a:latin typeface="Times New Roman" panose="02020603050405020304" pitchFamily="18" charset="0"/>
              <a:ea typeface="微软雅黑" panose="020B0503020204020204" pitchFamily="34" charset="-122"/>
            </a:endParaRPr>
          </a:p>
          <a:p>
            <a:pPr marL="0" lvl="1" indent="360680" eaLnBrk="1" hangingPunct="1">
              <a:lnSpc>
                <a:spcPct val="130000"/>
              </a:lnSpc>
              <a:buClr>
                <a:schemeClr val="folHlink"/>
              </a:buClr>
            </a:pPr>
            <a:r>
              <a:rPr lang="zh-CN" altLang="en-US" sz="2200" dirty="0">
                <a:latin typeface="Times New Roman" panose="02020603050405020304" pitchFamily="18" charset="0"/>
                <a:ea typeface="微软雅黑" panose="020B0503020204020204" pitchFamily="34" charset="-122"/>
              </a:rPr>
              <a:t>碳氢化合物（</a:t>
            </a:r>
            <a:r>
              <a:rPr lang="en-US" altLang="zh-CN" sz="2200" dirty="0">
                <a:latin typeface="Times New Roman" panose="02020603050405020304" pitchFamily="18" charset="0"/>
                <a:ea typeface="微软雅黑" panose="020B0503020204020204" pitchFamily="34" charset="-122"/>
              </a:rPr>
              <a:t>VOCs</a:t>
            </a:r>
            <a:r>
              <a:rPr lang="zh-CN" altLang="en-US" sz="2200" dirty="0">
                <a:latin typeface="Times New Roman" panose="02020603050405020304" pitchFamily="18" charset="0"/>
                <a:ea typeface="微软雅黑" panose="020B0503020204020204" pitchFamily="34" charset="-122"/>
              </a:rPr>
              <a:t>）：</a:t>
            </a:r>
            <a:r>
              <a:rPr lang="zh-CN" altLang="en-US" sz="2200" dirty="0">
                <a:solidFill>
                  <a:srgbClr val="FF0000"/>
                </a:solidFill>
                <a:latin typeface="Times New Roman" panose="02020603050405020304" pitchFamily="18" charset="0"/>
                <a:ea typeface="微软雅黑" panose="020B0503020204020204" pitchFamily="34" charset="-122"/>
              </a:rPr>
              <a:t>决定反应的进程</a:t>
            </a:r>
            <a:endParaRPr lang="en-US" altLang="zh-CN" sz="2200" dirty="0">
              <a:solidFill>
                <a:srgbClr val="FF0000"/>
              </a:solidFill>
              <a:latin typeface="Times New Roman" panose="02020603050405020304" pitchFamily="18" charset="0"/>
              <a:ea typeface="微软雅黑" panose="020B0503020204020204" pitchFamily="34" charset="-122"/>
            </a:endParaRPr>
          </a:p>
          <a:p>
            <a:pPr marL="360680" lvl="1" indent="-360680" eaLnBrk="1" hangingPunct="1">
              <a:lnSpc>
                <a:spcPct val="130000"/>
              </a:lnSpc>
              <a:buClr>
                <a:srgbClr val="333333"/>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rPr>
              <a:t>控制策略：</a:t>
            </a:r>
            <a:endParaRPr lang="en-US" altLang="zh-CN" sz="2200" dirty="0">
              <a:latin typeface="Times New Roman" panose="02020603050405020304" pitchFamily="18" charset="0"/>
              <a:ea typeface="微软雅黑" panose="020B0503020204020204" pitchFamily="34" charset="-122"/>
            </a:endParaRPr>
          </a:p>
          <a:p>
            <a:pPr marL="342900" lvl="1" eaLnBrk="1" hangingPunct="1">
              <a:lnSpc>
                <a:spcPct val="130000"/>
              </a:lnSpc>
              <a:buClr>
                <a:srgbClr val="333333"/>
              </a:buClr>
            </a:pPr>
            <a:r>
              <a:rPr lang="zh-CN" altLang="en-US" sz="2200" dirty="0">
                <a:latin typeface="Times New Roman" panose="02020603050405020304" pitchFamily="18" charset="0"/>
                <a:ea typeface="微软雅黑" panose="020B0503020204020204" pitchFamily="34" charset="-122"/>
              </a:rPr>
              <a:t>同时控制</a:t>
            </a:r>
            <a:r>
              <a:rPr lang="en-US" altLang="zh-CN" sz="2200" dirty="0">
                <a:latin typeface="Times New Roman" panose="02020603050405020304" pitchFamily="18" charset="0"/>
                <a:ea typeface="微软雅黑" panose="020B0503020204020204" pitchFamily="34" charset="-122"/>
              </a:rPr>
              <a:t>NOx</a:t>
            </a:r>
            <a:r>
              <a:rPr lang="zh-CN" altLang="en-US" sz="2200" dirty="0">
                <a:latin typeface="Times New Roman" panose="02020603050405020304" pitchFamily="18" charset="0"/>
                <a:ea typeface="微软雅黑" panose="020B0503020204020204" pitchFamily="34" charset="-122"/>
              </a:rPr>
              <a:t>和</a:t>
            </a:r>
            <a:r>
              <a:rPr lang="en-US" altLang="zh-CN" sz="2200" dirty="0">
                <a:latin typeface="Times New Roman" panose="02020603050405020304" pitchFamily="18" charset="0"/>
                <a:ea typeface="微软雅黑" panose="020B0503020204020204" pitchFamily="34" charset="-122"/>
              </a:rPr>
              <a:t>VOCs</a:t>
            </a:r>
            <a:r>
              <a:rPr lang="zh-CN" altLang="en-US" sz="2200" dirty="0">
                <a:latin typeface="Times New Roman" panose="02020603050405020304" pitchFamily="18" charset="0"/>
                <a:ea typeface="微软雅黑" panose="020B0503020204020204" pitchFamily="34" charset="-122"/>
              </a:rPr>
              <a:t>是控制光化学烟雾的关键</a:t>
            </a:r>
            <a:endParaRPr lang="zh-CN" altLang="en-US" sz="2200" dirty="0">
              <a:latin typeface="Times New Roman" panose="02020603050405020304" pitchFamily="18" charset="0"/>
              <a:ea typeface="微软雅黑" panose="020B0503020204020204" pitchFamily="34" charset="-122"/>
            </a:endParaRPr>
          </a:p>
          <a:p>
            <a:pPr marL="342900" lvl="1" eaLnBrk="1" hangingPunct="1">
              <a:lnSpc>
                <a:spcPct val="130000"/>
              </a:lnSpc>
              <a:buClr>
                <a:srgbClr val="333333"/>
              </a:buClr>
            </a:pPr>
            <a:r>
              <a:rPr lang="zh-CN" altLang="en-US" sz="2200" dirty="0">
                <a:latin typeface="Times New Roman" panose="02020603050405020304" pitchFamily="18" charset="0"/>
                <a:ea typeface="微软雅黑" panose="020B0503020204020204" pitchFamily="34" charset="-122"/>
              </a:rPr>
              <a:t>单纯控制</a:t>
            </a:r>
            <a:r>
              <a:rPr lang="en-US" altLang="zh-CN" sz="2200" dirty="0">
                <a:latin typeface="Times New Roman" panose="02020603050405020304" pitchFamily="18" charset="0"/>
                <a:ea typeface="微软雅黑" panose="020B0503020204020204" pitchFamily="34" charset="-122"/>
              </a:rPr>
              <a:t>VOCs</a:t>
            </a:r>
            <a:r>
              <a:rPr lang="zh-CN" altLang="en-US" sz="2200" dirty="0">
                <a:latin typeface="Times New Roman" panose="02020603050405020304" pitchFamily="18" charset="0"/>
                <a:ea typeface="微软雅黑" panose="020B0503020204020204" pitchFamily="34" charset="-122"/>
              </a:rPr>
              <a:t>难以有效控制以</a:t>
            </a:r>
            <a:r>
              <a:rPr lang="en-US" altLang="zh-CN" sz="2200" dirty="0">
                <a:latin typeface="Times New Roman" panose="02020603050405020304" pitchFamily="18" charset="0"/>
                <a:ea typeface="微软雅黑" panose="020B0503020204020204" pitchFamily="34" charset="-122"/>
              </a:rPr>
              <a:t>O₃</a:t>
            </a:r>
            <a:r>
              <a:rPr lang="zh-CN" altLang="en-US" sz="2200" dirty="0">
                <a:latin typeface="Times New Roman" panose="02020603050405020304" pitchFamily="18" charset="0"/>
                <a:ea typeface="微软雅黑" panose="020B0503020204020204" pitchFamily="34" charset="-122"/>
              </a:rPr>
              <a:t>为代表的光化学氧化剂浓度</a:t>
            </a:r>
            <a:endParaRPr lang="en-US" altLang="zh-CN" sz="2200" dirty="0">
              <a:latin typeface="Times New Roman" panose="02020603050405020304" pitchFamily="18" charset="0"/>
              <a:ea typeface="微软雅黑" panose="020B0503020204020204" pitchFamily="34" charset="-122"/>
            </a:endParaRPr>
          </a:p>
          <a:p>
            <a:pPr marL="342900" lvl="1" indent="-342900" eaLnBrk="1" hangingPunct="1">
              <a:lnSpc>
                <a:spcPct val="130000"/>
              </a:lnSpc>
              <a:buClr>
                <a:srgbClr val="333333"/>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rPr>
              <a:t>复杂性</a:t>
            </a:r>
            <a:endParaRPr lang="en-US" altLang="zh-CN" sz="2200" dirty="0">
              <a:latin typeface="Times New Roman" panose="02020603050405020304" pitchFamily="18" charset="0"/>
              <a:ea typeface="微软雅黑" panose="020B0503020204020204" pitchFamily="34" charset="-122"/>
            </a:endParaRPr>
          </a:p>
          <a:p>
            <a:pPr marL="0" lvl="1" indent="360680" eaLnBrk="1" hangingPunct="1">
              <a:lnSpc>
                <a:spcPct val="130000"/>
              </a:lnSpc>
              <a:buClr>
                <a:srgbClr val="333333"/>
              </a:buClr>
            </a:pPr>
            <a:r>
              <a:rPr lang="zh-CN" altLang="en-US" sz="2200" dirty="0">
                <a:latin typeface="Times New Roman" panose="02020603050405020304" pitchFamily="18" charset="0"/>
                <a:ea typeface="微软雅黑" panose="020B0503020204020204" pitchFamily="34" charset="-122"/>
              </a:rPr>
              <a:t>控制光化学烟雾是一项长期而复杂的系统工程</a:t>
            </a:r>
            <a:endParaRPr lang="zh-CN" altLang="en-US" sz="2200" dirty="0">
              <a:latin typeface="Times New Roman" panose="02020603050405020304" pitchFamily="18" charset="0"/>
              <a:ea typeface="微软雅黑" panose="020B0503020204020204" pitchFamily="34" charset="-122"/>
            </a:endParaRPr>
          </a:p>
          <a:p>
            <a:pPr marL="0" lvl="1" indent="360680" eaLnBrk="1" hangingPunct="1">
              <a:lnSpc>
                <a:spcPct val="130000"/>
              </a:lnSpc>
              <a:buClr>
                <a:srgbClr val="333333"/>
              </a:buClr>
            </a:pPr>
            <a:r>
              <a:rPr lang="zh-CN" altLang="en-US" sz="2200" dirty="0">
                <a:solidFill>
                  <a:schemeClr val="accent1">
                    <a:lumMod val="50000"/>
                  </a:schemeClr>
                </a:solidFill>
                <a:latin typeface="Times New Roman" panose="02020603050405020304" pitchFamily="18" charset="0"/>
                <a:ea typeface="微软雅黑" panose="020B0503020204020204" pitchFamily="34" charset="-122"/>
              </a:rPr>
              <a:t>需要根据当地污染排放特征、气候气象特征等因素综合考虑</a:t>
            </a:r>
            <a:endParaRPr lang="en-US" altLang="zh-CN" sz="2200" dirty="0">
              <a:solidFill>
                <a:schemeClr val="accent1">
                  <a:lumMod val="50000"/>
                </a:schemeClr>
              </a:solidFill>
              <a:latin typeface="Times New Roman" panose="02020603050405020304" pitchFamily="18" charset="0"/>
              <a:ea typeface="微软雅黑" panose="020B0503020204020204" pitchFamily="34" charset="-122"/>
            </a:endParaRPr>
          </a:p>
        </p:txBody>
      </p:sp>
    </p:spTree>
  </p:cSld>
  <p:clrMapOvr>
    <a:masterClrMapping/>
  </p:clrMapOvr>
  <p:transition>
    <p:random/>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A16F7412-1384-4E4F-BB16-F583C642290A}"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graphicFrame>
        <p:nvGraphicFramePr>
          <p:cNvPr id="8" name="表格 7"/>
          <p:cNvGraphicFramePr>
            <a:graphicFrameLocks noGrp="1"/>
          </p:cNvGraphicFramePr>
          <p:nvPr/>
        </p:nvGraphicFramePr>
        <p:xfrm>
          <a:off x="2453258" y="2492896"/>
          <a:ext cx="8215313" cy="4007055"/>
        </p:xfrm>
        <a:graphic>
          <a:graphicData uri="http://schemas.openxmlformats.org/drawingml/2006/table">
            <a:tbl>
              <a:tblPr/>
              <a:tblGrid>
                <a:gridCol w="1005500"/>
                <a:gridCol w="1165646"/>
                <a:gridCol w="1518639"/>
                <a:gridCol w="4525528"/>
              </a:tblGrid>
              <a:tr h="731520">
                <a:tc>
                  <a:txBody>
                    <a:bodyPr/>
                    <a:lstStyle/>
                    <a:p>
                      <a:pPr algn="ctr">
                        <a:lnSpc>
                          <a:spcPct val="120000"/>
                        </a:lnSpc>
                        <a:spcBef>
                          <a:spcPts val="0"/>
                        </a:spcBef>
                        <a:spcAft>
                          <a:spcPts val="0"/>
                        </a:spcAft>
                      </a:pPr>
                      <a:r>
                        <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Reactivity</a:t>
                      </a:r>
                      <a:endPar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p>
                      <a:pPr algn="ctr">
                        <a:lnSpc>
                          <a:spcPct val="120000"/>
                        </a:lnSpc>
                        <a:spcBef>
                          <a:spcPts val="0"/>
                        </a:spcBef>
                        <a:spcAft>
                          <a:spcPts val="0"/>
                        </a:spcAft>
                      </a:pPr>
                      <a:r>
                        <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Class</a:t>
                      </a:r>
                      <a:endParaRPr lang="zh-CN" sz="16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4508" marR="6450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Reactivity</a:t>
                      </a:r>
                      <a:endPar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p>
                      <a:pPr algn="ctr">
                        <a:lnSpc>
                          <a:spcPct val="120000"/>
                        </a:lnSpc>
                        <a:spcBef>
                          <a:spcPts val="0"/>
                        </a:spcBef>
                        <a:spcAft>
                          <a:spcPts val="0"/>
                        </a:spcAft>
                      </a:pPr>
                      <a:r>
                        <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Range</a:t>
                      </a:r>
                      <a:endParaRPr lang="zh-CN" sz="16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4508" marR="6450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Approximate</a:t>
                      </a:r>
                      <a:endPar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p>
                      <a:pPr algn="ctr">
                        <a:lnSpc>
                          <a:spcPct val="120000"/>
                        </a:lnSpc>
                        <a:spcBef>
                          <a:spcPts val="0"/>
                        </a:spcBef>
                        <a:spcAft>
                          <a:spcPts val="0"/>
                        </a:spcAft>
                      </a:pPr>
                      <a:r>
                        <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Half Life in </a:t>
                      </a:r>
                      <a:endPar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p>
                      <a:pPr algn="ctr">
                        <a:lnSpc>
                          <a:spcPct val="120000"/>
                        </a:lnSpc>
                        <a:spcBef>
                          <a:spcPts val="0"/>
                        </a:spcBef>
                        <a:spcAft>
                          <a:spcPts val="0"/>
                        </a:spcAft>
                      </a:pPr>
                      <a:r>
                        <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the Atmosphere</a:t>
                      </a:r>
                      <a:endParaRPr lang="zh-CN" sz="16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4508" marR="6450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Compounds in Increasing</a:t>
                      </a:r>
                      <a:endPar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p>
                      <a:pPr algn="ctr">
                        <a:lnSpc>
                          <a:spcPct val="120000"/>
                        </a:lnSpc>
                        <a:spcBef>
                          <a:spcPts val="0"/>
                        </a:spcBef>
                        <a:spcAft>
                          <a:spcPts val="0"/>
                        </a:spcAft>
                      </a:pPr>
                      <a:r>
                        <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Order of Reactivity</a:t>
                      </a:r>
                      <a:endParaRPr lang="zh-CN" sz="16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4508" marR="64508"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43840">
                <a:tc>
                  <a:txBody>
                    <a:bodyPr/>
                    <a:lstStyle/>
                    <a:p>
                      <a:pPr algn="ctr">
                        <a:lnSpc>
                          <a:spcPct val="120000"/>
                        </a:lnSpc>
                        <a:spcBef>
                          <a:spcPts val="0"/>
                        </a:spcBef>
                        <a:spcAft>
                          <a:spcPts val="0"/>
                        </a:spcAft>
                      </a:pPr>
                      <a:r>
                        <a:rPr lang="en-US" sz="1600"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I</a:t>
                      </a:r>
                      <a:endParaRPr lang="zh-CN" sz="1600"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4508" marR="6450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600" b="1"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&lt;10</a:t>
                      </a:r>
                      <a:endParaRPr lang="zh-CN" sz="1600"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4508" marR="6450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600" b="1"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&gt;10 d</a:t>
                      </a:r>
                      <a:endParaRPr lang="zh-CN" sz="16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4508" marR="6450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20000"/>
                        </a:lnSpc>
                        <a:spcBef>
                          <a:spcPts val="0"/>
                        </a:spcBef>
                        <a:spcAft>
                          <a:spcPts val="0"/>
                        </a:spcAft>
                      </a:pPr>
                      <a:r>
                        <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Methane</a:t>
                      </a:r>
                      <a:endParaRPr lang="zh-CN" sz="16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4508" marR="6450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18976">
                <a:tc>
                  <a:txBody>
                    <a:bodyPr/>
                    <a:lstStyle/>
                    <a:p>
                      <a:pPr algn="ctr">
                        <a:lnSpc>
                          <a:spcPct val="120000"/>
                        </a:lnSpc>
                        <a:spcBef>
                          <a:spcPts val="0"/>
                        </a:spcBef>
                        <a:spcAft>
                          <a:spcPts val="0"/>
                        </a:spcAft>
                      </a:pPr>
                      <a:r>
                        <a:rPr lang="en-US" sz="1600"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II</a:t>
                      </a:r>
                      <a:endParaRPr lang="zh-CN" sz="1600"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4508" marR="6450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600" b="1"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10-100</a:t>
                      </a:r>
                      <a:endParaRPr lang="zh-CN" sz="1600"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4508" marR="6450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600" b="1"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24 h-10 d</a:t>
                      </a:r>
                      <a:endParaRPr lang="zh-CN" sz="16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4508" marR="6450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20000"/>
                        </a:lnSpc>
                        <a:spcBef>
                          <a:spcPts val="0"/>
                        </a:spcBef>
                        <a:spcAft>
                          <a:spcPts val="0"/>
                        </a:spcAft>
                      </a:pPr>
                      <a:r>
                        <a:rPr lang="en-US" sz="1600" b="1" kern="100" err="1">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CO</a:t>
                      </a:r>
                      <a:r>
                        <a:rPr lang="en-US" sz="1600" b="1"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 acetylene, ethane</a:t>
                      </a:r>
                      <a:endParaRPr lang="zh-CN" sz="16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4508" marR="6450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777357">
                <a:tc>
                  <a:txBody>
                    <a:bodyPr/>
                    <a:lstStyle/>
                    <a:p>
                      <a:pPr algn="ctr">
                        <a:lnSpc>
                          <a:spcPct val="120000"/>
                        </a:lnSpc>
                        <a:spcBef>
                          <a:spcPts val="0"/>
                        </a:spcBef>
                        <a:spcAft>
                          <a:spcPts val="0"/>
                        </a:spcAft>
                      </a:pPr>
                      <a:r>
                        <a:rPr lang="en-US" sz="1600"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III</a:t>
                      </a:r>
                      <a:endParaRPr lang="zh-CN" sz="1600"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4508" marR="6450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100-1000</a:t>
                      </a:r>
                      <a:endParaRPr lang="zh-CN" sz="16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4508" marR="6450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600" b="1"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2.4-24 h</a:t>
                      </a:r>
                      <a:endParaRPr lang="zh-CN" sz="16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4508" marR="6450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20000"/>
                        </a:lnSpc>
                        <a:spcBef>
                          <a:spcPts val="0"/>
                        </a:spcBef>
                        <a:spcAft>
                          <a:spcPts val="0"/>
                        </a:spcAft>
                      </a:pPr>
                      <a:r>
                        <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Benzene, propane, </a:t>
                      </a:r>
                      <a:r>
                        <a:rPr lang="en-US" sz="1600" b="1" i="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n</a:t>
                      </a:r>
                      <a:r>
                        <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-butane, isopentane,</a:t>
                      </a:r>
                      <a:endPar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p>
                      <a:pPr algn="l">
                        <a:lnSpc>
                          <a:spcPct val="120000"/>
                        </a:lnSpc>
                        <a:spcBef>
                          <a:spcPts val="0"/>
                        </a:spcBef>
                        <a:spcAft>
                          <a:spcPts val="0"/>
                        </a:spcAft>
                      </a:pPr>
                      <a:r>
                        <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methyl ethyl ketone, 2-methylpentane, toluene,</a:t>
                      </a:r>
                      <a:endPar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p>
                      <a:pPr algn="l">
                        <a:lnSpc>
                          <a:spcPct val="120000"/>
                        </a:lnSpc>
                        <a:spcBef>
                          <a:spcPts val="0"/>
                        </a:spcBef>
                        <a:spcAft>
                          <a:spcPts val="0"/>
                        </a:spcAft>
                      </a:pPr>
                      <a:r>
                        <a:rPr lang="en-US" sz="1600" b="1" i="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n</a:t>
                      </a:r>
                      <a:r>
                        <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-propyl benzene, ethene, </a:t>
                      </a:r>
                      <a:r>
                        <a:rPr lang="en-US" sz="1600" b="1" i="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n</a:t>
                      </a:r>
                      <a:r>
                        <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-hexane, ethylbenzene</a:t>
                      </a:r>
                      <a:endParaRPr lang="zh-CN" sz="16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4508" marR="6450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1000122">
                <a:tc>
                  <a:txBody>
                    <a:bodyPr/>
                    <a:lstStyle/>
                    <a:p>
                      <a:pPr algn="ctr">
                        <a:lnSpc>
                          <a:spcPct val="120000"/>
                        </a:lnSpc>
                        <a:spcBef>
                          <a:spcPts val="0"/>
                        </a:spcBef>
                        <a:spcAft>
                          <a:spcPts val="0"/>
                        </a:spcAft>
                      </a:pPr>
                      <a:r>
                        <a:rPr lang="en-US" sz="1600"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IV</a:t>
                      </a:r>
                      <a:endParaRPr lang="zh-CN" sz="1600"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4508" marR="6450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600" b="1"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1000-10000</a:t>
                      </a:r>
                      <a:endParaRPr lang="zh-CN" sz="1600"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4508" marR="6450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15min-2.4 h</a:t>
                      </a:r>
                      <a:endParaRPr lang="zh-CN" sz="16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4508" marR="6450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20000"/>
                        </a:lnSpc>
                        <a:spcBef>
                          <a:spcPts val="0"/>
                        </a:spcBef>
                        <a:spcAft>
                          <a:spcPts val="0"/>
                        </a:spcAft>
                      </a:pPr>
                      <a:r>
                        <a:rPr lang="en-US" sz="1600" b="1" i="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p</a:t>
                      </a:r>
                      <a:r>
                        <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-xylene, </a:t>
                      </a:r>
                      <a:r>
                        <a:rPr lang="en-US" sz="1600" b="1" i="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p</a:t>
                      </a:r>
                      <a:r>
                        <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-ethyl toluene, </a:t>
                      </a:r>
                      <a:r>
                        <a:rPr lang="en-US" sz="1600" b="1" i="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o</a:t>
                      </a:r>
                      <a:r>
                        <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-ethyl toluene, </a:t>
                      </a:r>
                      <a:r>
                        <a:rPr lang="en-US" sz="1600" b="1" i="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o</a:t>
                      </a:r>
                      <a:r>
                        <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-xylene,</a:t>
                      </a:r>
                      <a:endPar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p>
                      <a:pPr algn="l">
                        <a:lnSpc>
                          <a:spcPct val="120000"/>
                        </a:lnSpc>
                        <a:spcBef>
                          <a:spcPts val="0"/>
                        </a:spcBef>
                        <a:spcAft>
                          <a:spcPts val="0"/>
                        </a:spcAft>
                      </a:pPr>
                      <a:r>
                        <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methyl isobutyl ketone, </a:t>
                      </a:r>
                      <a:r>
                        <a:rPr lang="en-US" sz="1600" b="1" i="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m</a:t>
                      </a:r>
                      <a:r>
                        <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-ethyl toluene, </a:t>
                      </a:r>
                      <a:r>
                        <a:rPr lang="en-US" sz="1600" b="1" i="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m</a:t>
                      </a:r>
                      <a:r>
                        <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-xylene,</a:t>
                      </a:r>
                      <a:endPar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p>
                      <a:pPr algn="l">
                        <a:lnSpc>
                          <a:spcPct val="120000"/>
                        </a:lnSpc>
                        <a:spcBef>
                          <a:spcPts val="0"/>
                        </a:spcBef>
                        <a:spcAft>
                          <a:spcPts val="0"/>
                        </a:spcAft>
                      </a:pPr>
                      <a:r>
                        <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1,2,3-trimethyl </a:t>
                      </a:r>
                      <a:r>
                        <a:rPr lang="en-US" sz="1600" b="1" kern="100" dirty="0" err="1">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bezene</a:t>
                      </a:r>
                      <a:r>
                        <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 propene, </a:t>
                      </a:r>
                      <a:r>
                        <a:rPr lang="en-US" altLang="zh-CN" sz="1600" b="1" i="1" kern="100" dirty="0">
                          <a:latin typeface="Calibri" panose="020F0502020204030204"/>
                          <a:ea typeface="宋体" panose="02010600030101010101" pitchFamily="2" charset="-122"/>
                          <a:cs typeface="Times New Roman" panose="02020603050405020304"/>
                          <a:sym typeface="Symbol" panose="05050102010706020507"/>
                        </a:rPr>
                        <a:t></a:t>
                      </a:r>
                      <a:r>
                        <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-pinene, </a:t>
                      </a:r>
                      <a:endPar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p>
                      <a:pPr algn="l">
                        <a:lnSpc>
                          <a:spcPct val="120000"/>
                        </a:lnSpc>
                        <a:spcBef>
                          <a:spcPts val="0"/>
                        </a:spcBef>
                        <a:spcAft>
                          <a:spcPts val="0"/>
                        </a:spcAft>
                      </a:pPr>
                      <a:r>
                        <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cis-2-butene, 1,3- butadiene, </a:t>
                      </a:r>
                      <a:endParaRPr lang="zh-CN" sz="16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4508" marR="6450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571499">
                <a:tc>
                  <a:txBody>
                    <a:bodyPr/>
                    <a:lstStyle/>
                    <a:p>
                      <a:pPr algn="ctr">
                        <a:lnSpc>
                          <a:spcPct val="120000"/>
                        </a:lnSpc>
                        <a:spcBef>
                          <a:spcPts val="0"/>
                        </a:spcBef>
                        <a:spcAft>
                          <a:spcPts val="0"/>
                        </a:spcAft>
                      </a:pPr>
                      <a:r>
                        <a:rPr lang="en-US" sz="16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V</a:t>
                      </a:r>
                      <a:endParaRPr lang="zh-CN" sz="16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4508" marR="6450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600" b="1"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&gt;10000</a:t>
                      </a:r>
                      <a:endParaRPr lang="zh-CN" sz="1600"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4508" marR="6450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spcBef>
                          <a:spcPts val="0"/>
                        </a:spcBef>
                        <a:spcAft>
                          <a:spcPts val="0"/>
                        </a:spcAft>
                      </a:pPr>
                      <a:r>
                        <a:rPr lang="en-US" sz="1600" b="1"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&lt;15 min</a:t>
                      </a:r>
                      <a:endParaRPr lang="zh-CN" sz="16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4508" marR="6450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20000"/>
                        </a:lnSpc>
                        <a:spcBef>
                          <a:spcPts val="0"/>
                        </a:spcBef>
                        <a:spcAft>
                          <a:spcPts val="0"/>
                        </a:spcAft>
                      </a:pPr>
                      <a:r>
                        <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1,3,5-trimethyl </a:t>
                      </a:r>
                      <a:r>
                        <a:rPr lang="en-US" sz="1600" b="1" kern="100" dirty="0" err="1">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bezene</a:t>
                      </a:r>
                      <a:r>
                        <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 2-methyl-2-butene,</a:t>
                      </a:r>
                      <a:endPar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p>
                      <a:pPr algn="l">
                        <a:lnSpc>
                          <a:spcPct val="120000"/>
                        </a:lnSpc>
                        <a:spcBef>
                          <a:spcPts val="0"/>
                        </a:spcBef>
                        <a:spcAft>
                          <a:spcPts val="0"/>
                        </a:spcAft>
                      </a:pPr>
                      <a:r>
                        <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2,4-dimethyl-2-butene,  </a:t>
                      </a:r>
                      <a:r>
                        <a:rPr lang="en-US" sz="1600" b="1" i="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d</a:t>
                      </a:r>
                      <a:r>
                        <a:rPr lang="en-US" sz="1600" b="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-limonene </a:t>
                      </a:r>
                      <a:endParaRPr lang="zh-CN" sz="16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4508" marR="64508"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0" name="矩形 9"/>
          <p:cNvSpPr/>
          <p:nvPr/>
        </p:nvSpPr>
        <p:spPr>
          <a:xfrm>
            <a:off x="2777294" y="1941722"/>
            <a:ext cx="7429500" cy="452496"/>
          </a:xfrm>
          <a:prstGeom prst="rect">
            <a:avLst/>
          </a:prstGeom>
        </p:spPr>
        <p:txBody>
          <a:bodyPr>
            <a:spAutoFit/>
          </a:bodyPr>
          <a:lstStyle/>
          <a:p>
            <a:pPr algn="just" eaLnBrk="1" hangingPunct="1">
              <a:lnSpc>
                <a:spcPct val="130000"/>
              </a:lnSpc>
              <a:defRPr/>
            </a:pPr>
            <a:r>
              <a:rPr lang="en-US" altLang="zh-CN" sz="2000" b="1" kern="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Relative Reactivity of Hydrocarbons and CO with HO· Radical</a:t>
            </a:r>
            <a:endPar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 name="Text Box 4"/>
          <p:cNvSpPr txBox="1">
            <a:spLocks noChangeArrowheads="1"/>
          </p:cNvSpPr>
          <p:nvPr/>
        </p:nvSpPr>
        <p:spPr bwMode="auto">
          <a:xfrm>
            <a:off x="299356" y="511099"/>
            <a:ext cx="11737304" cy="633700"/>
          </a:xfrm>
          <a:prstGeom prst="rect">
            <a:avLst/>
          </a:prstGeom>
          <a:noFill/>
          <a:ln w="9525">
            <a:noFill/>
            <a:miter lim="800000"/>
          </a:ln>
          <a:effectLst/>
        </p:spPr>
        <p:txBody>
          <a:bodyPr wrap="square">
            <a:spAutoFit/>
          </a:bodyPr>
          <a:lstStyle/>
          <a:p>
            <a:pPr marL="457200" indent="-457200" eaLnBrk="1" hangingPunct="1">
              <a:lnSpc>
                <a:spcPct val="130000"/>
              </a:lnSpc>
              <a:defRPr/>
            </a:pPr>
            <a:r>
              <a:rPr kumimoji="0" lang="en-US" altLang="zh-CN" sz="3000" b="1" kern="1200" cap="none" spc="0" normalizeH="0" baseline="0" noProof="0"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4.3 </a:t>
            </a:r>
            <a:r>
              <a:rPr lang="zh-CN" altLang="en-US" sz="3000" b="1"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光化学烟雾的控制</a:t>
            </a:r>
            <a:r>
              <a:rPr lang="en-US" altLang="zh-CN" sz="2400" b="1" dirty="0">
                <a:latin typeface="Times New Roman" panose="02020603050405020304" pitchFamily="18" charset="0"/>
                <a:ea typeface="微软雅黑" panose="020B0503020204020204" pitchFamily="34" charset="-122"/>
                <a:sym typeface="Times New Roman" panose="02020603050405020304" pitchFamily="18" charset="0"/>
              </a:rPr>
              <a:t>Control for Photochemical Smog</a:t>
            </a:r>
            <a:endPar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3" name="Rectangle 3"/>
          <p:cNvSpPr txBox="1">
            <a:spLocks noChangeArrowheads="1"/>
          </p:cNvSpPr>
          <p:nvPr/>
        </p:nvSpPr>
        <p:spPr bwMode="auto">
          <a:xfrm>
            <a:off x="623570" y="1085215"/>
            <a:ext cx="5751830" cy="1591945"/>
          </a:xfrm>
          <a:prstGeom prst="rect">
            <a:avLst/>
          </a:prstGeom>
          <a:noFill/>
          <a:ln w="9525">
            <a:noFill/>
            <a:miter lim="800000"/>
          </a:ln>
          <a:effectLst/>
        </p:spPr>
        <p:txBody>
          <a:bodyPr vert="horz" wrap="square" lIns="91440" tIns="45720" rIns="91440" bIns="45720" numCol="1" anchor="t" anchorCtr="0" compatLnSpc="1">
            <a:no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eaLnBrk="1" hangingPunct="1">
              <a:lnSpc>
                <a:spcPct val="150000"/>
              </a:lnSpc>
              <a:spcBef>
                <a:spcPct val="0"/>
              </a:spcBef>
              <a:buNone/>
            </a:pPr>
            <a:r>
              <a:rPr lang="en-US" altLang="zh-CN" sz="20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A. RH </a:t>
            </a:r>
            <a:r>
              <a:rPr lang="zh-CN" altLang="en-US" sz="20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的控制</a:t>
            </a:r>
            <a:r>
              <a:rPr lang="en-US" altLang="zh-CN" sz="20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0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50000"/>
              </a:lnSpc>
              <a:spcBef>
                <a:spcPct val="0"/>
              </a:spcBef>
              <a:buNone/>
            </a:pP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不同的碳氢化合物反应活性不一样</a:t>
            </a:r>
            <a:endPar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1" name="Rectangle 3"/>
          <p:cNvSpPr>
            <a:spLocks noGrp="1" noChangeArrowheads="1"/>
          </p:cNvSpPr>
          <p:nvPr>
            <p:ph idx="1"/>
          </p:nvPr>
        </p:nvSpPr>
        <p:spPr>
          <a:xfrm>
            <a:off x="335360" y="1193855"/>
            <a:ext cx="3429000" cy="642938"/>
          </a:xfrm>
        </p:spPr>
        <p:txBody>
          <a:bodyPr/>
          <a:lstStyle/>
          <a:p>
            <a:pPr eaLnBrk="1" hangingPunct="1">
              <a:lnSpc>
                <a:spcPct val="80000"/>
              </a:lnSpc>
              <a:buFont typeface="Wingdings" panose="05000000000000000000" pitchFamily="2" charset="2"/>
              <a:buNone/>
              <a:defRPr/>
            </a:pPr>
            <a:r>
              <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B. O</a:t>
            </a:r>
            <a:r>
              <a:rPr lang="en-US" altLang="zh-CN" sz="2400" b="1"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的控制</a:t>
            </a:r>
            <a:endPar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80000"/>
              </a:lnSpc>
              <a:buFont typeface="Wingdings" panose="05000000000000000000" pitchFamily="2" charset="2"/>
              <a:buNone/>
              <a:defRPr/>
            </a:pPr>
            <a:endPar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grpSp>
        <p:nvGrpSpPr>
          <p:cNvPr id="38918" name="Group 16"/>
          <p:cNvGrpSpPr/>
          <p:nvPr/>
        </p:nvGrpSpPr>
        <p:grpSpPr bwMode="auto">
          <a:xfrm>
            <a:off x="5738814" y="2071688"/>
            <a:ext cx="4560887" cy="4068762"/>
            <a:chOff x="204" y="346"/>
            <a:chExt cx="2873" cy="2563"/>
          </a:xfrm>
        </p:grpSpPr>
        <p:graphicFrame>
          <p:nvGraphicFramePr>
            <p:cNvPr id="38914" name="Object 13"/>
            <p:cNvGraphicFramePr>
              <a:graphicFrameLocks noChangeAspect="1"/>
            </p:cNvGraphicFramePr>
            <p:nvPr/>
          </p:nvGraphicFramePr>
          <p:xfrm>
            <a:off x="204" y="346"/>
            <a:ext cx="2873" cy="2560"/>
          </p:xfrm>
          <a:graphic>
            <a:graphicData uri="http://schemas.openxmlformats.org/presentationml/2006/ole">
              <mc:AlternateContent xmlns:mc="http://schemas.openxmlformats.org/markup-compatibility/2006">
                <mc:Choice xmlns:v="urn:schemas-microsoft-com:vml" Requires="v">
                  <p:oleObj spid="_x0000_s7" name="Image" r:id="rId1" imgW="14452600" imgH="12877800" progId="">
                    <p:embed/>
                  </p:oleObj>
                </mc:Choice>
                <mc:Fallback>
                  <p:oleObj name="Image" r:id="rId1" imgW="14452600" imgH="12877800" progId="">
                    <p:embed/>
                    <p:pic>
                      <p:nvPicPr>
                        <p:cNvPr id="0" name="Object 13"/>
                        <p:cNvPicPr>
                          <a:picLocks noChangeAspect="1" noChangeArrowheads="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204" y="346"/>
                          <a:ext cx="2873" cy="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927" name="Text Box 14"/>
            <p:cNvSpPr txBox="1">
              <a:spLocks noChangeArrowheads="1"/>
            </p:cNvSpPr>
            <p:nvPr/>
          </p:nvSpPr>
          <p:spPr bwMode="auto">
            <a:xfrm>
              <a:off x="525" y="2354"/>
              <a:ext cx="2219"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buClr>
                  <a:schemeClr val="folHlink"/>
                </a:buClr>
                <a:buFont typeface="Wingdings" panose="05000000000000000000" pitchFamily="2" charset="2"/>
                <a:buNone/>
              </a:pPr>
              <a:r>
                <a:rPr lang="zh-CN" altLang="en-US" sz="1600" b="1" dirty="0">
                  <a:latin typeface="Times New Roman" panose="02020603050405020304" pitchFamily="18" charset="0"/>
                  <a:ea typeface="微软雅黑" panose="020B0503020204020204" pitchFamily="34" charset="-122"/>
                  <a:sym typeface="Times New Roman" panose="02020603050405020304" pitchFamily="18" charset="0"/>
                </a:rPr>
                <a:t>图　</a:t>
              </a:r>
              <a:r>
                <a:rPr lang="en-US" altLang="zh-CN" sz="1600" b="1" dirty="0">
                  <a:latin typeface="Times New Roman" panose="02020603050405020304" pitchFamily="18" charset="0"/>
                  <a:ea typeface="微软雅黑" panose="020B0503020204020204" pitchFamily="34" charset="-122"/>
                  <a:sym typeface="Times New Roman" panose="02020603050405020304" pitchFamily="18" charset="0"/>
                </a:rPr>
                <a:t>EKMA</a:t>
              </a:r>
              <a:r>
                <a:rPr lang="zh-CN" altLang="en-US" sz="1600" b="1" dirty="0">
                  <a:latin typeface="Times New Roman" panose="02020603050405020304" pitchFamily="18" charset="0"/>
                  <a:ea typeface="微软雅黑" panose="020B0503020204020204" pitchFamily="34" charset="-122"/>
                  <a:sym typeface="Times New Roman" panose="02020603050405020304" pitchFamily="18" charset="0"/>
                </a:rPr>
                <a:t>方法中的</a:t>
              </a:r>
              <a:r>
                <a:rPr lang="en-US" altLang="zh-CN" sz="1600" b="1" dirty="0">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1600" b="1"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1600" b="1" dirty="0">
                  <a:latin typeface="Times New Roman" panose="02020603050405020304" pitchFamily="18" charset="0"/>
                  <a:ea typeface="微软雅黑" panose="020B0503020204020204" pitchFamily="34" charset="-122"/>
                  <a:sym typeface="Times New Roman" panose="02020603050405020304" pitchFamily="18" charset="0"/>
                </a:rPr>
                <a:t>等体积分数曲线</a:t>
              </a:r>
              <a:endParaRPr lang="zh-CN" altLang="en-US" sz="1600"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buClr>
                  <a:schemeClr val="folHlink"/>
                </a:buClr>
                <a:buFont typeface="Wingdings" panose="05000000000000000000" pitchFamily="2" charset="2"/>
                <a:buNone/>
              </a:pPr>
              <a:r>
                <a:rPr lang="en-US" altLang="zh-CN" sz="1600" b="1" dirty="0">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1600" b="1" dirty="0">
                  <a:latin typeface="Times New Roman" panose="02020603050405020304" pitchFamily="18" charset="0"/>
                  <a:ea typeface="微软雅黑" panose="020B0503020204020204" pitchFamily="34" charset="-122"/>
                  <a:sym typeface="Times New Roman" panose="02020603050405020304" pitchFamily="18" charset="0"/>
                </a:rPr>
                <a:t>唐孝炎，</a:t>
              </a:r>
              <a:r>
                <a:rPr lang="en-US" altLang="zh-CN" sz="1600" b="1" dirty="0">
                  <a:latin typeface="Times New Roman" panose="02020603050405020304" pitchFamily="18" charset="0"/>
                  <a:ea typeface="微软雅黑" panose="020B0503020204020204" pitchFamily="34" charset="-122"/>
                  <a:sym typeface="Times New Roman" panose="02020603050405020304" pitchFamily="18" charset="0"/>
                </a:rPr>
                <a:t>1990)</a:t>
              </a:r>
              <a:endParaRPr lang="en-US" altLang="zh-CN" sz="1600" b="1" dirty="0">
                <a:latin typeface="Times New Roman" panose="02020603050405020304" pitchFamily="18" charset="0"/>
                <a:ea typeface="微软雅黑" panose="020B0503020204020204" pitchFamily="34" charset="-122"/>
                <a:sym typeface="Times New Roman" panose="02020603050405020304" pitchFamily="18" charset="0"/>
              </a:endParaRPr>
            </a:p>
          </p:txBody>
        </p:sp>
        <p:graphicFrame>
          <p:nvGraphicFramePr>
            <p:cNvPr id="38915" name="Object 15"/>
            <p:cNvGraphicFramePr>
              <a:graphicFrameLocks noChangeAspect="1"/>
            </p:cNvGraphicFramePr>
            <p:nvPr/>
          </p:nvGraphicFramePr>
          <p:xfrm>
            <a:off x="1785" y="2523"/>
            <a:ext cx="783" cy="386"/>
          </p:xfrm>
          <a:graphic>
            <a:graphicData uri="http://schemas.openxmlformats.org/presentationml/2006/ole">
              <mc:AlternateContent xmlns:mc="http://schemas.openxmlformats.org/markup-compatibility/2006">
                <mc:Choice xmlns:v="urn:schemas-microsoft-com:vml" Requires="v">
                  <p:oleObj spid="_x0000_s2" name="Equation" r:id="rId3" imgW="876300" imgH="431800" progId="Equation.3">
                    <p:embed/>
                  </p:oleObj>
                </mc:Choice>
                <mc:Fallback>
                  <p:oleObj name="Equation" r:id="rId3" imgW="876300" imgH="431800" progId="Equation.3">
                    <p:embed/>
                    <p:pic>
                      <p:nvPicPr>
                        <p:cNvPr id="0" name="Object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 y="2523"/>
                          <a:ext cx="783"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38919" name="Text Box 4"/>
          <p:cNvSpPr txBox="1">
            <a:spLocks noChangeArrowheads="1"/>
          </p:cNvSpPr>
          <p:nvPr/>
        </p:nvSpPr>
        <p:spPr bwMode="auto">
          <a:xfrm>
            <a:off x="5747993" y="1109662"/>
            <a:ext cx="48958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spcBef>
                <a:spcPct val="50000"/>
              </a:spcBef>
              <a:buClr>
                <a:schemeClr val="folHlink"/>
              </a:buClr>
              <a:buFont typeface="Wingdings" panose="05000000000000000000" pitchFamily="2" charset="2"/>
              <a:buNone/>
            </a:pPr>
            <a:r>
              <a:rPr lang="zh-CN" altLang="en-US"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氮氧化物和碳氢化物初始浓度的大小会影响</a:t>
            </a:r>
            <a:r>
              <a:rPr lang="en-US" altLang="zh-CN"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b="1"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的生成量和生成速度。</a:t>
            </a:r>
            <a:r>
              <a:rPr lang="zh-CN" altLang="en-US"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a:t>
            </a:r>
            <a:endParaRPr lang="zh-CN" altLang="en-US"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3017" name="Line 7"/>
          <p:cNvSpPr>
            <a:spLocks noChangeShapeType="1"/>
          </p:cNvSpPr>
          <p:nvPr/>
        </p:nvSpPr>
        <p:spPr bwMode="auto">
          <a:xfrm>
            <a:off x="7672388" y="3871913"/>
            <a:ext cx="1223962" cy="0"/>
          </a:xfrm>
          <a:prstGeom prst="line">
            <a:avLst/>
          </a:prstGeom>
          <a:noFill/>
          <a:ln w="38100">
            <a:solidFill>
              <a:srgbClr val="FF0000"/>
            </a:solidFill>
            <a:round/>
          </a:ln>
          <a:extLst>
            <a:ext uri="{909E8E84-426E-40DD-AFC4-6F175D3DCCD1}">
              <a14:hiddenFill xmlns:a14="http://schemas.microsoft.com/office/drawing/2010/main">
                <a:noFill/>
              </a14:hiddenFill>
            </a:ext>
          </a:extLst>
        </p:spPr>
        <p:txBody>
          <a:bodyPr lIns="0" tIns="0" rIns="0" bIns="0">
            <a:spAutoFit/>
          </a:bodyPr>
          <a:lstStyle/>
          <a:p>
            <a:endParaRPr lang="zh-CN" altLang="en-US">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8921" name="Text Box 9"/>
          <p:cNvSpPr txBox="1">
            <a:spLocks noChangeArrowheads="1"/>
          </p:cNvSpPr>
          <p:nvPr/>
        </p:nvSpPr>
        <p:spPr bwMode="auto">
          <a:xfrm>
            <a:off x="623303" y="1989113"/>
            <a:ext cx="4659395" cy="3754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marL="273050" indent="-273050">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marL="285750" indent="-285750" eaLnBrk="1" hangingPunct="1">
              <a:lnSpc>
                <a:spcPct val="120000"/>
              </a:lnSpc>
              <a:spcBef>
                <a:spcPct val="50000"/>
              </a:spcBef>
              <a:buClr>
                <a:schemeClr val="tx1"/>
              </a:buClr>
              <a:buFont typeface="Wingdings" panose="05000000000000000000" pitchFamily="2" charset="2"/>
              <a:buChar char="n"/>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将图中各等浓度线的转折点连结成一线，即</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[RH]</a:t>
            </a:r>
            <a:r>
              <a:rPr lang="en-US" altLang="zh-CN" sz="20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en-US" altLang="zh-CN" sz="2000" i="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x</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0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=8/1</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，称为脊线，脊线上各点有同一</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[RH]</a:t>
            </a:r>
            <a:r>
              <a:rPr lang="en-US" altLang="zh-CN" sz="20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en-US" altLang="zh-CN" sz="2000" i="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x</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0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值。</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285750" indent="-285750" eaLnBrk="1" hangingPunct="1">
              <a:lnSpc>
                <a:spcPct val="120000"/>
              </a:lnSpc>
              <a:spcBef>
                <a:spcPct val="50000"/>
              </a:spcBef>
              <a:buClr>
                <a:schemeClr val="tx1"/>
              </a:buClr>
              <a:buFont typeface="Wingdings" panose="05000000000000000000" pitchFamily="2" charset="2"/>
              <a:buChar char="n"/>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当</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8/1&lt; [RH]</a:t>
            </a:r>
            <a:r>
              <a:rPr lang="en-US" altLang="zh-CN" sz="20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en-US" altLang="zh-CN" sz="2000" i="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x</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0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&lt;15/1</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时，固定</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en-US" altLang="zh-CN" sz="2000" i="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x</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0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en-US" altLang="zh-CN" sz="20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随</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[RH]</a:t>
            </a:r>
            <a:r>
              <a:rPr lang="en-US" altLang="zh-CN" sz="20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增大而增大。</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285750" indent="-285750" eaLnBrk="1" hangingPunct="1">
              <a:lnSpc>
                <a:spcPct val="120000"/>
              </a:lnSpc>
              <a:spcBef>
                <a:spcPct val="50000"/>
              </a:spcBef>
              <a:buClr>
                <a:schemeClr val="tx1"/>
              </a:buClr>
              <a:buFont typeface="Wingdings" panose="05000000000000000000" pitchFamily="2" charset="2"/>
              <a:buChar char="n"/>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当</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[RH]</a:t>
            </a:r>
            <a:r>
              <a:rPr lang="en-US" altLang="zh-CN" sz="20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en-US" altLang="zh-CN" sz="2000" i="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x</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0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15/1</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时，固定</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en-US" altLang="zh-CN" sz="2000" i="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x</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0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RH</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浓度改变对</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en-US" altLang="zh-CN" sz="20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影响不大；</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285750" indent="-285750" eaLnBrk="1" hangingPunct="1">
              <a:lnSpc>
                <a:spcPct val="120000"/>
              </a:lnSpc>
              <a:spcBef>
                <a:spcPct val="50000"/>
              </a:spcBef>
              <a:buClr>
                <a:schemeClr val="tx1"/>
              </a:buClr>
              <a:buFont typeface="Wingdings" panose="05000000000000000000" pitchFamily="2" charset="2"/>
              <a:buChar char="n"/>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当</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[RH]</a:t>
            </a:r>
            <a:r>
              <a:rPr lang="en-US" altLang="zh-CN" sz="20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en-US" altLang="zh-CN" sz="2000" i="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x</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0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4/1</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时，</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en-US" altLang="zh-CN" sz="2000" i="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x</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0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维持不变，降低</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[RH]</a:t>
            </a:r>
            <a:r>
              <a:rPr lang="en-US" altLang="zh-CN" sz="20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en-US" altLang="zh-CN" sz="20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会明显降低。</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43032" name="Line 7"/>
          <p:cNvSpPr>
            <a:spLocks noChangeShapeType="1"/>
          </p:cNvSpPr>
          <p:nvPr/>
        </p:nvSpPr>
        <p:spPr bwMode="auto">
          <a:xfrm>
            <a:off x="8248651" y="4230688"/>
            <a:ext cx="1655763" cy="0"/>
          </a:xfrm>
          <a:prstGeom prst="line">
            <a:avLst/>
          </a:prstGeom>
          <a:noFill/>
          <a:ln w="38100">
            <a:solidFill>
              <a:srgbClr val="FF0000"/>
            </a:solidFill>
            <a:round/>
          </a:ln>
          <a:extLst>
            <a:ext uri="{909E8E84-426E-40DD-AFC4-6F175D3DCCD1}">
              <a14:hiddenFill xmlns:a14="http://schemas.microsoft.com/office/drawing/2010/main">
                <a:noFill/>
              </a14:hiddenFill>
            </a:ext>
          </a:extLst>
        </p:spPr>
        <p:txBody>
          <a:bodyPr lIns="0" tIns="0" rIns="0" bIns="0">
            <a:spAutoFit/>
          </a:bodyPr>
          <a:lstStyle/>
          <a:p>
            <a:endParaRPr lang="zh-CN" altLang="en-US">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3033" name="Line 7"/>
          <p:cNvSpPr>
            <a:spLocks noChangeShapeType="1"/>
          </p:cNvSpPr>
          <p:nvPr/>
        </p:nvSpPr>
        <p:spPr bwMode="auto">
          <a:xfrm>
            <a:off x="6664326" y="2863850"/>
            <a:ext cx="1152525" cy="0"/>
          </a:xfrm>
          <a:prstGeom prst="line">
            <a:avLst/>
          </a:prstGeom>
          <a:noFill/>
          <a:ln w="38100">
            <a:solidFill>
              <a:srgbClr val="FF0000"/>
            </a:solidFill>
            <a:round/>
          </a:ln>
          <a:extLst>
            <a:ext uri="{909E8E84-426E-40DD-AFC4-6F175D3DCCD1}">
              <a14:hiddenFill xmlns:a14="http://schemas.microsoft.com/office/drawing/2010/main">
                <a:noFill/>
              </a14:hiddenFill>
            </a:ext>
          </a:extLst>
        </p:spPr>
        <p:txBody>
          <a:bodyPr lIns="0" tIns="0" rIns="0" bIns="0">
            <a:spAutoFit/>
          </a:bodyPr>
          <a:lstStyle/>
          <a:p>
            <a:endParaRPr lang="zh-CN" altLang="en-US">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5" name="灯片编号占位符 4"/>
          <p:cNvSpPr>
            <a:spLocks noGrp="1"/>
          </p:cNvSpPr>
          <p:nvPr>
            <p:ph type="sldNum" sz="quarter" idx="12"/>
          </p:nvPr>
        </p:nvSpPr>
        <p:spPr/>
        <p:txBody>
          <a:bodyPr/>
          <a:lstStyle/>
          <a:p>
            <a:r>
              <a:rPr lang="en-US" altLang="zh-CN" dirty="0">
                <a:latin typeface="Times New Roman" panose="02020603050405020304" pitchFamily="18" charset="0"/>
                <a:ea typeface="微软雅黑" panose="020B0503020204020204" pitchFamily="34" charset="-122"/>
                <a:sym typeface="Times New Roman" panose="02020603050405020304" pitchFamily="18" charset="0"/>
              </a:rPr>
              <a:t>2-</a:t>
            </a:r>
            <a:fld id="{69976877-CCA8-45B6-A7BA-FC14A36DBB8F}"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dirty="0">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3017"/>
                                        </p:tgtEl>
                                        <p:attrNameLst>
                                          <p:attrName>style.visibility</p:attrName>
                                        </p:attrNameLst>
                                      </p:cBhvr>
                                      <p:to>
                                        <p:strVal val="visible"/>
                                      </p:to>
                                    </p:set>
                                    <p:anim calcmode="lin" valueType="num">
                                      <p:cBhvr additive="base">
                                        <p:cTn id="7" dur="500" fill="hold"/>
                                        <p:tgtEl>
                                          <p:spTgt spid="43017"/>
                                        </p:tgtEl>
                                        <p:attrNameLst>
                                          <p:attrName>ppt_x</p:attrName>
                                        </p:attrNameLst>
                                      </p:cBhvr>
                                      <p:tavLst>
                                        <p:tav tm="0">
                                          <p:val>
                                            <p:strVal val="0-#ppt_w/2"/>
                                          </p:val>
                                        </p:tav>
                                        <p:tav tm="100000">
                                          <p:val>
                                            <p:strVal val="#ppt_x"/>
                                          </p:val>
                                        </p:tav>
                                      </p:tavLst>
                                    </p:anim>
                                    <p:anim calcmode="lin" valueType="num">
                                      <p:cBhvr additive="base">
                                        <p:cTn id="8" dur="500" fill="hold"/>
                                        <p:tgtEl>
                                          <p:spTgt spid="430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3032"/>
                                        </p:tgtEl>
                                        <p:attrNameLst>
                                          <p:attrName>style.visibility</p:attrName>
                                        </p:attrNameLst>
                                      </p:cBhvr>
                                      <p:to>
                                        <p:strVal val="visible"/>
                                      </p:to>
                                    </p:set>
                                    <p:anim calcmode="lin" valueType="num">
                                      <p:cBhvr additive="base">
                                        <p:cTn id="13" dur="500" fill="hold"/>
                                        <p:tgtEl>
                                          <p:spTgt spid="43032"/>
                                        </p:tgtEl>
                                        <p:attrNameLst>
                                          <p:attrName>ppt_x</p:attrName>
                                        </p:attrNameLst>
                                      </p:cBhvr>
                                      <p:tavLst>
                                        <p:tav tm="0">
                                          <p:val>
                                            <p:strVal val="0-#ppt_w/2"/>
                                          </p:val>
                                        </p:tav>
                                        <p:tav tm="100000">
                                          <p:val>
                                            <p:strVal val="#ppt_x"/>
                                          </p:val>
                                        </p:tav>
                                      </p:tavLst>
                                    </p:anim>
                                    <p:anim calcmode="lin" valueType="num">
                                      <p:cBhvr additive="base">
                                        <p:cTn id="14" dur="500" fill="hold"/>
                                        <p:tgtEl>
                                          <p:spTgt spid="4303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3033"/>
                                        </p:tgtEl>
                                        <p:attrNameLst>
                                          <p:attrName>style.visibility</p:attrName>
                                        </p:attrNameLst>
                                      </p:cBhvr>
                                      <p:to>
                                        <p:strVal val="visible"/>
                                      </p:to>
                                    </p:set>
                                    <p:anim calcmode="lin" valueType="num">
                                      <p:cBhvr additive="base">
                                        <p:cTn id="19" dur="500" fill="hold"/>
                                        <p:tgtEl>
                                          <p:spTgt spid="43033"/>
                                        </p:tgtEl>
                                        <p:attrNameLst>
                                          <p:attrName>ppt_x</p:attrName>
                                        </p:attrNameLst>
                                      </p:cBhvr>
                                      <p:tavLst>
                                        <p:tav tm="0">
                                          <p:val>
                                            <p:strVal val="0-#ppt_w/2"/>
                                          </p:val>
                                        </p:tav>
                                        <p:tav tm="100000">
                                          <p:val>
                                            <p:strVal val="#ppt_x"/>
                                          </p:val>
                                        </p:tav>
                                      </p:tavLst>
                                    </p:anim>
                                    <p:anim calcmode="lin" valueType="num">
                                      <p:cBhvr additive="base">
                                        <p:cTn id="20" dur="500" fill="hold"/>
                                        <p:tgtEl>
                                          <p:spTgt spid="430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82"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12BC5DF9-566B-48F1-9E52-46580E75BBCD}"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98341" name="Text Box 5"/>
          <p:cNvSpPr txBox="1">
            <a:spLocks noChangeArrowheads="1"/>
          </p:cNvSpPr>
          <p:nvPr/>
        </p:nvSpPr>
        <p:spPr bwMode="auto">
          <a:xfrm>
            <a:off x="1486853" y="2348636"/>
            <a:ext cx="10081120" cy="4201160"/>
          </a:xfrm>
          <a:prstGeom prst="rect">
            <a:avLst/>
          </a:prstGeom>
          <a:noFill/>
          <a:ln w="12700" algn="ctr">
            <a:noFill/>
            <a:miter lim="800000"/>
          </a:ln>
          <a:effectLst/>
        </p:spPr>
        <p:txBody>
          <a:bodyPr wrap="square" lIns="0" tIns="0" rIns="0" bIns="0">
            <a:spAutoFit/>
          </a:bodyPr>
          <a:lstStyle/>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一、大气光化学转化与大气中的自由基</a:t>
            </a:r>
            <a:endParaRPr lang="en-US" altLang="zh-CN"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00000"/>
              </a:lnSpc>
              <a:spcBef>
                <a:spcPts val="0"/>
              </a:spcBef>
              <a:spcAft>
                <a:spcPts val="0"/>
              </a:spcAft>
              <a:defRPr/>
            </a:pPr>
            <a:r>
              <a:rPr lang="zh-CN" altLang="en-US"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(Transformation of Atmospheric Photochemistry  and Free Radicals in the Atmosphere)</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二、氮氧化物的转化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(Transformation of NO</a:t>
            </a:r>
            <a:r>
              <a:rPr lang="en-US" altLang="zh-CN" b="1" i="1" baseline="-25000" dirty="0">
                <a:latin typeface="Times New Roman" panose="02020603050405020304" pitchFamily="18" charset="0"/>
                <a:ea typeface="微软雅黑" panose="020B0503020204020204" pitchFamily="34" charset="-122"/>
                <a:sym typeface="Times New Roman" panose="02020603050405020304" pitchFamily="18" charset="0"/>
              </a:rPr>
              <a:t>x</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三、挥发性有机物的转化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(Transformation of Volatile Organic Compounds)</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四、光化学烟雾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(Photochemical Smog)</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五、二氧化硫的转化及硫酸烟雾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(Transformation of Sulfur Dioxide and Sulfuric Acid Smog)</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六、酸性降水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(Acid Precipitation)</a:t>
            </a:r>
            <a:endParaRPr lang="en-US" altLang="zh-CN"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七、平流层臭氧损耗及南极臭氧洞的形成</a:t>
            </a:r>
            <a:endParaRPr lang="en-US" altLang="zh-CN"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00000"/>
              </a:lnSpc>
              <a:defRPr/>
            </a:pP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(Depletion of Stratospheric and Formation of the Antarctic Ozone Layer)</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 name="Rectangle 2"/>
          <p:cNvSpPr txBox="1">
            <a:spLocks noChangeArrowheads="1"/>
          </p:cNvSpPr>
          <p:nvPr/>
        </p:nvSpPr>
        <p:spPr bwMode="auto">
          <a:xfrm>
            <a:off x="155575" y="1053246"/>
            <a:ext cx="11880850" cy="1081087"/>
          </a:xfrm>
          <a:prstGeom prst="rect">
            <a:avLst/>
          </a:prstGeom>
          <a:noFill/>
          <a:ln w="9525">
            <a:noFill/>
            <a:miter lim="800000"/>
          </a:ln>
          <a:effectLst/>
        </p:spPr>
        <p:txBody>
          <a:bodyPr vert="horz" wrap="square" lIns="91440" tIns="45720" rIns="91440" bIns="45720" numCol="1" anchor="ctr" anchorCtr="0" compatLnSpc="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eaLnBrk="1" hangingPunct="1">
              <a:lnSpc>
                <a:spcPct val="100000"/>
              </a:lnSpc>
              <a:spcBef>
                <a:spcPts val="0"/>
              </a:spcBef>
              <a:spcAft>
                <a:spcPts val="0"/>
              </a:spcAft>
              <a:defRPr/>
            </a:pPr>
            <a:r>
              <a:rPr lang="zh-CN" altLang="en-US" sz="4000" b="0" kern="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第二节 大气中污染物的转化</a:t>
            </a:r>
            <a:br>
              <a:rPr lang="zh-CN" altLang="en-US" sz="4000" kern="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br>
            <a:r>
              <a:rPr lang="zh-CN" altLang="en-US" sz="4000" kern="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32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Section 2 </a:t>
            </a:r>
            <a:r>
              <a:rPr lang="en-US" altLang="zh-CN" sz="28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Transport of Atmospheric Pollutants</a:t>
            </a:r>
            <a:endParaRPr lang="en-US" altLang="zh-CN" sz="32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3" name="Line 9"/>
          <p:cNvSpPr>
            <a:spLocks noChangeShapeType="1"/>
          </p:cNvSpPr>
          <p:nvPr/>
        </p:nvSpPr>
        <p:spPr bwMode="auto">
          <a:xfrm>
            <a:off x="1487805" y="5257800"/>
            <a:ext cx="9768840" cy="44450"/>
          </a:xfrm>
          <a:prstGeom prst="line">
            <a:avLst/>
          </a:prstGeom>
          <a:noFill/>
          <a:ln w="38100">
            <a:solidFill>
              <a:srgbClr val="FF0000"/>
            </a:solidFill>
            <a:round/>
          </a:ln>
          <a:effectLst/>
        </p:spPr>
        <p:txBody>
          <a:bodyPr wrap="none"/>
          <a:lstStyle/>
          <a:p>
            <a:pPr marL="0" marR="0" lvl="0" indent="0" algn="l" defTabSz="914400" rtl="0" eaLnBrk="1" fontAlgn="base" latinLnBrk="0" hangingPunct="1">
              <a:lnSpc>
                <a:spcPct val="130000"/>
              </a:lnSpc>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p:random/>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F9A1CBBD-A1FC-4263-8FA9-E082E9783572}"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05827" name="Rectangle 3"/>
          <p:cNvSpPr>
            <a:spLocks noGrp="1" noChangeArrowheads="1"/>
          </p:cNvSpPr>
          <p:nvPr>
            <p:ph idx="4294967295"/>
          </p:nvPr>
        </p:nvSpPr>
        <p:spPr>
          <a:xfrm>
            <a:off x="2567608" y="2615409"/>
            <a:ext cx="8540750" cy="5313363"/>
          </a:xfrm>
        </p:spPr>
        <p:txBody>
          <a:bodyPr/>
          <a:lstStyle/>
          <a:p>
            <a:pPr marL="0" indent="0" eaLnBrk="1" hangingPunct="1">
              <a:lnSpc>
                <a:spcPct val="130000"/>
              </a:lnSpc>
              <a:spcBef>
                <a:spcPct val="0"/>
              </a:spcBef>
              <a:buNone/>
              <a:defRPr/>
            </a:pP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 </a:t>
            </a:r>
            <a:r>
              <a:rPr lang="en-US" altLang="zh-CN" sz="2200" i="1"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hv</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 </a:t>
            </a:r>
            <a:r>
              <a:rPr lang="en-US" altLang="zh-CN" sz="2200" baseline="30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1</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（单重态）</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i="1"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λ</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=290~340 nm</a:t>
            </a:r>
            <a:endPar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Font typeface="Wingdings" panose="05000000000000000000" pitchFamily="2" charset="2"/>
              <a:buNone/>
              <a:defRPr/>
            </a:pP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SO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 </a:t>
            </a:r>
            <a:r>
              <a:rPr lang="en-US" altLang="zh-CN" sz="2200" i="1"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hv</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baseline="30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（三重态）  </a:t>
            </a:r>
            <a:r>
              <a:rPr lang="en-US" altLang="zh-CN" sz="2200" i="1"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λ</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=340~400 nm</a:t>
            </a:r>
            <a:endParaRPr lang="en-US" altLang="zh-CN" sz="2200" dirty="0">
              <a:solidFill>
                <a:srgbClr val="00FF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Font typeface="Wingdings" panose="05000000000000000000" pitchFamily="2" charset="2"/>
              <a:buNone/>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能量较高的单重态可以跃迁到三重态或基态：</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Font typeface="Wingdings" panose="05000000000000000000" pitchFamily="2" charset="2"/>
              <a:buNone/>
              <a:defRPr/>
            </a:pPr>
            <a:r>
              <a:rPr lang="zh-CN" altLang="en-US" sz="2200" dirty="0">
                <a:solidFill>
                  <a:srgbClr val="FFFF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baseline="30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1</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M → </a:t>
            </a:r>
            <a:r>
              <a:rPr lang="en-US" altLang="zh-CN" sz="2200" baseline="30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 M</a:t>
            </a:r>
            <a:endPar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Font typeface="Wingdings" panose="05000000000000000000" pitchFamily="2" charset="2"/>
              <a:buNone/>
              <a:defRPr/>
            </a:pP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baseline="30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1</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M → SO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 M</a:t>
            </a:r>
            <a:endPar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Font typeface="Wingdings" panose="05000000000000000000" pitchFamily="2" charset="2"/>
              <a:buNone/>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在大气中激发态的</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以三重态的形式存在。</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Font typeface="Wingdings" panose="05000000000000000000" pitchFamily="2" charset="2"/>
              <a:buNone/>
              <a:defRPr/>
            </a:pP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大气中： </a:t>
            </a:r>
            <a:r>
              <a:rPr lang="en-US" altLang="zh-CN" sz="2200" baseline="30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[SO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4</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 SO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O    </a:t>
            </a:r>
            <a:endPar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None/>
              <a:defRPr/>
            </a:pP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或：</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[SO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4</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 SO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 2SO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a:t>
            </a:r>
            <a:endPar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Font typeface="Wingdings" panose="05000000000000000000" pitchFamily="2" charset="2"/>
              <a:buNone/>
              <a:defRPr/>
            </a:pPr>
            <a:r>
              <a:rPr lang="en-US" altLang="zh-CN" sz="2200" dirty="0">
                <a:solidFill>
                  <a:srgbClr val="FFFF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（形成硫酸烟雾、酸雨、硫酸盐气溶胶）</a:t>
            </a:r>
            <a:endPar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05833" name="Rectangle 9"/>
          <p:cNvSpPr>
            <a:spLocks noRot="1" noChangeArrowheads="1"/>
          </p:cNvSpPr>
          <p:nvPr/>
        </p:nvSpPr>
        <p:spPr bwMode="auto">
          <a:xfrm>
            <a:off x="335360" y="917848"/>
            <a:ext cx="8229600" cy="1143000"/>
          </a:xfrm>
          <a:prstGeom prst="rect">
            <a:avLst/>
          </a:prstGeom>
          <a:noFill/>
          <a:ln w="9525">
            <a:noFill/>
            <a:miter lim="800000"/>
          </a:ln>
          <a:effectLst/>
        </p:spPr>
        <p:txBody>
          <a:bodyPr anchor="ctr"/>
          <a:lstStyle/>
          <a:p>
            <a:pPr eaLnBrk="1" hangingPunct="1">
              <a:lnSpc>
                <a:spcPct val="130000"/>
              </a:lnSpc>
              <a:defRPr/>
            </a:pP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pitchFamily="34" charset="-122"/>
                <a:sym typeface="Times New Roman" panose="02020603050405020304" pitchFamily="18" charset="0"/>
              </a:rPr>
              <a:t>5.1 </a:t>
            </a:r>
            <a:r>
              <a:rPr lang="zh-CN" altLang="en-US"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pitchFamily="34" charset="-122"/>
                <a:sym typeface="Times New Roman" panose="02020603050405020304" pitchFamily="18" charset="0"/>
              </a:rPr>
              <a:t>二氧化硫的气相氧化</a:t>
            </a:r>
            <a:endParaRPr lang="zh-CN" altLang="en-US"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defRPr/>
            </a:pPr>
            <a:r>
              <a:rPr lang="en-US" altLang="zh-CN" sz="2400" b="1" dirty="0">
                <a:latin typeface="Times New Roman" panose="02020603050405020304" pitchFamily="18" charset="0"/>
                <a:ea typeface="微软雅黑" panose="020B0503020204020204" pitchFamily="34" charset="-122"/>
                <a:sym typeface="Times New Roman" panose="02020603050405020304" pitchFamily="18" charset="0"/>
              </a:rPr>
              <a:t>Gas-phase Oxidation of Sulfur Dioxide</a:t>
            </a:r>
            <a:endParaRPr lang="zh-CN" altLang="en-US" sz="2400" b="1" dirty="0">
              <a:solidFill>
                <a:srgbClr val="FFFF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5" name="文本框 4"/>
          <p:cNvSpPr txBox="1"/>
          <p:nvPr/>
        </p:nvSpPr>
        <p:spPr>
          <a:xfrm>
            <a:off x="407368" y="2060848"/>
            <a:ext cx="6121400" cy="525465"/>
          </a:xfrm>
          <a:prstGeom prst="rect">
            <a:avLst/>
          </a:prstGeom>
          <a:noFill/>
        </p:spPr>
        <p:txBody>
          <a:bodyPr wrap="square">
            <a:spAutoFit/>
          </a:bodyPr>
          <a:lstStyle/>
          <a:p>
            <a:pPr marL="0" marR="0" lvl="0" indent="0" algn="l" defTabSz="914400" rtl="0" eaLnBrk="1" fontAlgn="base" latinLnBrk="0" hangingPunct="1">
              <a:lnSpc>
                <a:spcPct val="130000"/>
              </a:lnSpc>
              <a:spcBef>
                <a:spcPct val="0"/>
              </a:spcBef>
              <a:spcAft>
                <a:spcPct val="0"/>
              </a:spcAft>
              <a:buClr>
                <a:srgbClr val="6600FF"/>
              </a:buClr>
              <a:buSzPct val="70000"/>
              <a:buFont typeface="Wingdings" panose="05000000000000000000" pitchFamily="2" charset="2"/>
              <a:buNone/>
              <a:defRPr/>
            </a:pPr>
            <a:r>
              <a:rPr kumimoji="0" lang="en-US" altLang="zh-CN" sz="2400" b="1" i="0" u="none" strike="noStrike" kern="0" cap="none" spc="0" normalizeH="0" baseline="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rPr>
              <a:t>(1)</a:t>
            </a:r>
            <a:r>
              <a:rPr kumimoji="0" lang="en-US" altLang="zh-CN" sz="2400" b="1" i="0" u="none" strike="noStrike" kern="0" cap="none" spc="0" normalizeH="0" baseline="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SO</a:t>
            </a:r>
            <a:r>
              <a:rPr kumimoji="0" lang="en-US" altLang="zh-CN" sz="2400" b="1" i="0" u="none" strike="noStrike" kern="0" cap="none" spc="0" normalizeH="0" baseline="-2500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 </a:t>
            </a:r>
            <a:r>
              <a:rPr kumimoji="0" lang="zh-CN" altLang="en-US" sz="2400" b="1" i="0" u="none" strike="noStrike" kern="0" cap="none" spc="0" normalizeH="0" baseline="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rPr>
              <a:t>的光化学氧化：</a:t>
            </a:r>
            <a:r>
              <a:rPr kumimoji="0" lang="zh-CN" altLang="en-US" sz="2400" b="1" i="0" u="none" strike="noStrike" kern="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rPr>
              <a:t>直接光氧化　　　</a:t>
            </a:r>
            <a:endParaRPr kumimoji="0" lang="en-US" altLang="zh-CN" sz="2400" b="1" i="0" u="none" strike="noStrike" kern="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endParaRPr>
          </a:p>
        </p:txBody>
      </p:sp>
    </p:spTree>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p:cNvSpPr txBox="1"/>
          <p:nvPr/>
        </p:nvSpPr>
        <p:spPr>
          <a:xfrm>
            <a:off x="2490022" y="3015135"/>
            <a:ext cx="7086600" cy="416524"/>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eaLnBrk="1" hangingPunct="1">
              <a:lnSpc>
                <a:spcPct val="130000"/>
              </a:lnSpc>
              <a:spcBef>
                <a:spcPct val="0"/>
              </a:spcBef>
              <a:buClrTx/>
              <a:buSzTx/>
              <a:buFontTx/>
              <a:buNone/>
            </a:pPr>
            <a:endParaRPr lang="zh-CN" altLang="en-US" sz="18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1510" name="Text Box 8"/>
          <p:cNvSpPr txBox="1"/>
          <p:nvPr/>
        </p:nvSpPr>
        <p:spPr>
          <a:xfrm>
            <a:off x="233045" y="71755"/>
            <a:ext cx="6467475" cy="6470489"/>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0" eaLnBrk="1" hangingPunct="1">
              <a:lnSpc>
                <a:spcPct val="130000"/>
              </a:lnSpc>
              <a:spcBef>
                <a:spcPct val="0"/>
              </a:spcBef>
              <a:buClrTx/>
              <a:buSzTx/>
              <a:buNone/>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a:t>
            </a:r>
            <a:r>
              <a:rPr lang="en-US" altLang="zh-CN" sz="2200" b="1" dirty="0">
                <a:solidFill>
                  <a:schemeClr val="accent1">
                    <a:lumMod val="50000"/>
                  </a:schemeClr>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2</a:t>
            </a:r>
            <a:r>
              <a:rPr lang="zh-CN" altLang="en-US" sz="2200" b="1" dirty="0">
                <a:solidFill>
                  <a:schemeClr val="accent1">
                    <a:lumMod val="50000"/>
                  </a:schemeClr>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）平流层</a:t>
            </a:r>
            <a:r>
              <a:rPr lang="zh-CN" altLang="en-US" sz="2400" b="1" dirty="0">
                <a:solidFill>
                  <a:schemeClr val="accent1">
                    <a:lumMod val="50000"/>
                  </a:schemeClr>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 </a:t>
            </a:r>
            <a:r>
              <a:rPr lang="en-US" altLang="zh-CN" sz="1800" b="1"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(Stratosphere)</a:t>
            </a:r>
            <a:endParaRPr lang="en-US" altLang="zh-CN" sz="1800" b="1"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marL="400050" lvl="1" indent="0" eaLnBrk="1" hangingPunct="1">
              <a:lnSpc>
                <a:spcPct val="125000"/>
              </a:lnSpc>
              <a:spcBef>
                <a:spcPts val="0"/>
              </a:spcBef>
              <a:spcAft>
                <a:spcPts val="0"/>
              </a:spcAft>
              <a:buClrTx/>
              <a:buSzTx/>
              <a:buNone/>
            </a:pPr>
            <a:r>
              <a:rPr lang="zh-CN" altLang="en-US"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高度：对流层顶到海拔高度约 </a:t>
            </a:r>
            <a:r>
              <a:rPr lang="en-US" altLang="zh-CN"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50 km </a:t>
            </a:r>
            <a:r>
              <a:rPr lang="zh-CN" altLang="en-US"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的大气层。</a:t>
            </a:r>
            <a:endParaRPr lang="en-US" altLang="zh-CN"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marL="400050" lvl="1" indent="0" eaLnBrk="1" hangingPunct="1">
              <a:lnSpc>
                <a:spcPct val="125000"/>
              </a:lnSpc>
              <a:spcBef>
                <a:spcPts val="0"/>
              </a:spcBef>
              <a:spcAft>
                <a:spcPts val="0"/>
              </a:spcAft>
              <a:buClrTx/>
              <a:buSzTx/>
              <a:buNone/>
            </a:pPr>
            <a:r>
              <a:rPr lang="zh-CN" altLang="en-US"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温度：同温层 </a:t>
            </a:r>
            <a:r>
              <a:rPr lang="en-US" altLang="zh-CN"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a:t>
            </a:r>
            <a:r>
              <a:rPr lang="zh-CN" altLang="en-US"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对流层顶端</a:t>
            </a:r>
            <a:r>
              <a:rPr lang="en-US" altLang="zh-CN"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~(30~35 km)]</a:t>
            </a:r>
            <a:endParaRPr lang="en-US" altLang="zh-CN"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marL="1168400" lvl="1" indent="0" eaLnBrk="1" hangingPunct="1">
              <a:lnSpc>
                <a:spcPct val="125000"/>
              </a:lnSpc>
              <a:spcBef>
                <a:spcPts val="0"/>
              </a:spcBef>
              <a:spcAft>
                <a:spcPts val="0"/>
              </a:spcAft>
              <a:buClrTx/>
              <a:buSzTx/>
              <a:buNone/>
            </a:pPr>
            <a:r>
              <a:rPr lang="zh-CN" altLang="en-US"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在 </a:t>
            </a:r>
            <a:r>
              <a:rPr lang="en-US" altLang="zh-CN"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30~35 km </a:t>
            </a:r>
            <a:r>
              <a:rPr lang="zh-CN" altLang="en-US"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以上，温度随海拔高度的升高而明显增加</a:t>
            </a:r>
            <a:endParaRPr lang="zh-CN" altLang="en-US"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marL="400050" lvl="1" indent="0" eaLnBrk="1" hangingPunct="1">
              <a:lnSpc>
                <a:spcPct val="125000"/>
              </a:lnSpc>
              <a:spcBef>
                <a:spcPts val="0"/>
              </a:spcBef>
              <a:spcAft>
                <a:spcPts val="0"/>
              </a:spcAft>
              <a:buClrTx/>
              <a:buSzTx/>
              <a:buNone/>
            </a:pPr>
            <a:r>
              <a:rPr lang="zh-CN" altLang="en-US"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空气运动：没有对流，平流为主</a:t>
            </a:r>
            <a:endParaRPr lang="en-US" altLang="zh-CN"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marL="1701800" lvl="1" indent="0" eaLnBrk="1" hangingPunct="1">
              <a:lnSpc>
                <a:spcPct val="125000"/>
              </a:lnSpc>
              <a:spcBef>
                <a:spcPts val="0"/>
              </a:spcBef>
              <a:spcAft>
                <a:spcPts val="0"/>
              </a:spcAft>
              <a:buClrTx/>
              <a:buSzTx/>
              <a:buNone/>
              <a:tabLst>
                <a:tab pos="1701800" algn="l"/>
              </a:tabLst>
            </a:pPr>
            <a:r>
              <a:rPr lang="zh-CN" altLang="en-US" sz="2100" dirty="0">
                <a:solidFill>
                  <a:srgbClr val="FF0000"/>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污染物一旦进入平流层，将会在平流层中长期滞留。</a:t>
            </a:r>
            <a:endParaRPr lang="zh-CN" altLang="en-US" sz="2100" dirty="0">
              <a:solidFill>
                <a:srgbClr val="FF0000"/>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marL="1612900" lvl="1" indent="-1250950" eaLnBrk="1" hangingPunct="1">
              <a:lnSpc>
                <a:spcPct val="125000"/>
              </a:lnSpc>
              <a:spcBef>
                <a:spcPts val="0"/>
              </a:spcBef>
              <a:spcAft>
                <a:spcPts val="0"/>
              </a:spcAft>
              <a:buClrTx/>
              <a:buSzTx/>
              <a:buNone/>
            </a:pPr>
            <a:r>
              <a:rPr lang="zh-CN" altLang="en-US"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空气成分：空气稀薄，很少出现天气现象</a:t>
            </a:r>
            <a:endParaRPr lang="zh-CN" altLang="en-US"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marL="1435100" lvl="1" indent="-1035050" eaLnBrk="1" hangingPunct="1">
              <a:lnSpc>
                <a:spcPct val="125000"/>
              </a:lnSpc>
              <a:spcBef>
                <a:spcPts val="0"/>
              </a:spcBef>
              <a:spcAft>
                <a:spcPts val="0"/>
              </a:spcAft>
              <a:buClrTx/>
              <a:buSzTx/>
              <a:buNone/>
            </a:pPr>
            <a:r>
              <a:rPr lang="zh-CN" altLang="en-US" sz="2100"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臭氧层：</a:t>
            </a:r>
            <a:r>
              <a:rPr lang="zh-CN" altLang="en-US"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在平流层海拔高度为 </a:t>
            </a:r>
            <a:r>
              <a:rPr lang="en-US" altLang="zh-CN"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15~60 km </a:t>
            </a:r>
            <a:r>
              <a:rPr lang="zh-CN" altLang="en-US"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范围内，存在着厚度约为 </a:t>
            </a:r>
            <a:r>
              <a:rPr lang="en-US" altLang="zh-CN"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20 km </a:t>
            </a:r>
            <a:r>
              <a:rPr lang="zh-CN" altLang="en-US"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的臭氧层。</a:t>
            </a:r>
            <a:endParaRPr lang="en-US" altLang="zh-CN"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marL="400050" lvl="1" indent="0" algn="ctr" eaLnBrk="1" hangingPunct="1">
              <a:lnSpc>
                <a:spcPct val="125000"/>
              </a:lnSpc>
              <a:spcBef>
                <a:spcPts val="0"/>
              </a:spcBef>
              <a:spcAft>
                <a:spcPts val="0"/>
              </a:spcAft>
              <a:buClrTx/>
              <a:buSzTx/>
              <a:buNone/>
            </a:pPr>
            <a:r>
              <a:rPr kumimoji="1" lang="en-US" altLang="zh-CN" sz="2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O</a:t>
            </a:r>
            <a:r>
              <a:rPr kumimoji="1" lang="en-US" altLang="zh-CN" sz="2000" baseline="-25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2</a:t>
            </a:r>
            <a:r>
              <a:rPr kumimoji="1" lang="en-US" altLang="zh-CN" sz="2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  + </a:t>
            </a:r>
            <a:r>
              <a:rPr kumimoji="1" lang="en-US" altLang="zh-CN" sz="2000" i="1"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hv</a:t>
            </a:r>
            <a:r>
              <a:rPr kumimoji="1" lang="zh-CN" altLang="en-US" sz="2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a:t>
            </a:r>
            <a:r>
              <a:rPr kumimoji="1" lang="en-US" altLang="zh-CN" sz="2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&lt;240 nm</a:t>
            </a:r>
            <a:r>
              <a:rPr kumimoji="1" lang="zh-CN" altLang="en-US" sz="2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a:t>
            </a:r>
            <a:r>
              <a:rPr kumimoji="1" lang="en-US" altLang="zh-CN" sz="2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 O</a:t>
            </a:r>
            <a:r>
              <a:rPr lang="en-US" altLang="zh-CN" sz="2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 </a:t>
            </a:r>
            <a:r>
              <a:rPr kumimoji="1" lang="en-US" altLang="zh-CN" sz="2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 O</a:t>
            </a:r>
            <a:r>
              <a:rPr lang="en-US" altLang="zh-CN" sz="2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 </a:t>
            </a:r>
            <a:r>
              <a:rPr kumimoji="1" lang="en-US" altLang="zh-CN" sz="2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    </a:t>
            </a:r>
            <a:endParaRPr kumimoji="1" lang="en-US" altLang="zh-CN" sz="2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endParaRPr>
          </a:p>
          <a:p>
            <a:pPr marL="400050" lvl="1" indent="0" algn="ctr" eaLnBrk="1" hangingPunct="1">
              <a:lnSpc>
                <a:spcPct val="125000"/>
              </a:lnSpc>
              <a:spcBef>
                <a:spcPts val="0"/>
              </a:spcBef>
              <a:spcAft>
                <a:spcPts val="0"/>
              </a:spcAft>
              <a:buClrTx/>
              <a:buSzTx/>
              <a:buNone/>
            </a:pPr>
            <a:r>
              <a:rPr kumimoji="1" lang="en-US" altLang="zh-CN" sz="2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 O + O</a:t>
            </a:r>
            <a:r>
              <a:rPr kumimoji="1" lang="en-US" altLang="zh-CN" sz="2000" baseline="-25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2</a:t>
            </a:r>
            <a:r>
              <a:rPr kumimoji="1" lang="en-US" altLang="zh-CN" sz="2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 + M→ O</a:t>
            </a:r>
            <a:r>
              <a:rPr kumimoji="1" lang="en-US" altLang="zh-CN" sz="2000" baseline="-25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3 </a:t>
            </a:r>
            <a:r>
              <a:rPr kumimoji="1" lang="en-US" altLang="zh-CN" sz="2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 M</a:t>
            </a:r>
            <a:endParaRPr kumimoji="1" lang="en-US" altLang="zh-CN" sz="2000" baseline="-25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endParaRPr>
          </a:p>
          <a:p>
            <a:pPr marL="266700" indent="-266700" algn="ctr" eaLnBrk="1" hangingPunct="1">
              <a:lnSpc>
                <a:spcPct val="130000"/>
              </a:lnSpc>
              <a:spcBef>
                <a:spcPct val="0"/>
              </a:spcBef>
              <a:buClr>
                <a:schemeClr val="folHlink"/>
              </a:buClr>
              <a:buNone/>
            </a:pPr>
            <a:r>
              <a:rPr kumimoji="1" lang="en-US" altLang="zh-CN" sz="2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O</a:t>
            </a:r>
            <a:r>
              <a:rPr kumimoji="1" lang="en-US" altLang="zh-CN" sz="2000" baseline="-25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3</a:t>
            </a:r>
            <a:r>
              <a:rPr kumimoji="1" lang="en-US" altLang="zh-CN" sz="2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 + </a:t>
            </a:r>
            <a:r>
              <a:rPr kumimoji="1" lang="en-US" altLang="zh-CN" sz="2000" i="1"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hv</a:t>
            </a:r>
            <a:r>
              <a:rPr kumimoji="1" lang="zh-CN" altLang="en-US" sz="2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a:t>
            </a:r>
            <a:r>
              <a:rPr kumimoji="1" lang="en-US" altLang="zh-CN" sz="2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&lt;290 nm</a:t>
            </a:r>
            <a:r>
              <a:rPr kumimoji="1" lang="zh-CN" altLang="en-US" sz="2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a:t>
            </a:r>
            <a:r>
              <a:rPr kumimoji="1" lang="en-US" altLang="zh-CN" sz="2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 O</a:t>
            </a:r>
            <a:r>
              <a:rPr lang="en-US" altLang="zh-CN" sz="2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 </a:t>
            </a:r>
            <a:r>
              <a:rPr kumimoji="1" lang="en-US" altLang="zh-CN" sz="2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 O</a:t>
            </a:r>
            <a:r>
              <a:rPr kumimoji="1" lang="en-US" altLang="zh-CN" sz="2000" baseline="-25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2</a:t>
            </a:r>
            <a:r>
              <a:rPr kumimoji="1" lang="en-US" altLang="zh-CN" sz="2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    </a:t>
            </a:r>
            <a:endParaRPr kumimoji="1" lang="en-US" altLang="zh-CN" sz="2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endParaRPr>
          </a:p>
          <a:p>
            <a:pPr marL="266700" indent="-266700" algn="ctr" eaLnBrk="1" hangingPunct="1">
              <a:lnSpc>
                <a:spcPct val="130000"/>
              </a:lnSpc>
              <a:spcBef>
                <a:spcPct val="0"/>
              </a:spcBef>
              <a:buClr>
                <a:schemeClr val="folHlink"/>
              </a:buClr>
              <a:buNone/>
            </a:pPr>
            <a:r>
              <a:rPr kumimoji="1" lang="en-US" altLang="zh-CN" sz="2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 O</a:t>
            </a:r>
            <a:r>
              <a:rPr kumimoji="1" lang="en-US" altLang="zh-CN" sz="2000" baseline="-25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3</a:t>
            </a:r>
            <a:r>
              <a:rPr kumimoji="1" lang="en-US" altLang="zh-CN" sz="2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 + O</a:t>
            </a:r>
            <a:r>
              <a:rPr kumimoji="1" lang="en-US" altLang="zh-CN" sz="2000" dirty="0">
                <a:solidFill>
                  <a:schemeClr val="tx1"/>
                </a:solidFill>
                <a:latin typeface="Times New Roman" panose="02020603050405020304" pitchFamily="18" charset="0"/>
                <a:ea typeface="微软雅黑" panose="020B0503020204020204" pitchFamily="34" charset="-122"/>
                <a:cs typeface="Arial" panose="020B0604020202020204" pitchFamily="34" charset="0"/>
                <a:sym typeface="Times New Roman" panose="02020603050405020304" pitchFamily="18" charset="0"/>
              </a:rPr>
              <a:t> </a:t>
            </a:r>
            <a:r>
              <a:rPr kumimoji="1" lang="en-US" altLang="zh-CN" sz="2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 2O</a:t>
            </a:r>
            <a:r>
              <a:rPr kumimoji="1" lang="en-US" altLang="zh-CN" sz="2000" baseline="-25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2</a:t>
            </a:r>
            <a:endParaRPr kumimoji="1" lang="en-US" altLang="zh-CN" sz="2000" baseline="-25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endParaRPr>
          </a:p>
          <a:p>
            <a:pPr algn="ctr" eaLnBrk="1" hangingPunct="1">
              <a:lnSpc>
                <a:spcPct val="130000"/>
              </a:lnSpc>
              <a:spcBef>
                <a:spcPct val="0"/>
              </a:spcBef>
              <a:buClr>
                <a:schemeClr val="folHlink"/>
              </a:buClr>
              <a:buNone/>
            </a:pPr>
            <a:r>
              <a:rPr kumimoji="1" lang="zh-CN" altLang="en-US" sz="2400" b="1" baseline="-25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吸收紫外线，放出热量，臭氧吸收热量</a:t>
            </a:r>
            <a:endParaRPr kumimoji="1" lang="zh-CN" altLang="en-US" sz="2400" b="1" baseline="-25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 name="灯片编号占位符 6"/>
          <p:cNvSpPr>
            <a:spLocks noGrp="1"/>
          </p:cNvSpPr>
          <p:nvPr>
            <p:ph type="sldNum" sz="quarter" idx="4"/>
          </p:nvPr>
        </p:nvSpPr>
        <p:spPr/>
        <p:txBody>
          <a:bodyPr/>
          <a:lstStyle/>
          <a:p>
            <a:pPr marL="0" marR="0" lvl="0" indent="0" algn="r" defTabSz="914400" rtl="0" eaLnBrk="1" fontAlgn="base" latinLnBrk="0" hangingPunct="1">
              <a:lnSpc>
                <a:spcPct val="130000"/>
              </a:lnSpc>
              <a:buClrTx/>
              <a:buSzTx/>
              <a:buFontTx/>
              <a:buNone/>
              <a:defRPr/>
            </a:pPr>
            <a:r>
              <a:rPr lang="en-US" altLang="zh-CN">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grpSp>
        <p:nvGrpSpPr>
          <p:cNvPr id="8" name="组合 16"/>
          <p:cNvGrpSpPr/>
          <p:nvPr/>
        </p:nvGrpSpPr>
        <p:grpSpPr bwMode="auto">
          <a:xfrm>
            <a:off x="7032104" y="857250"/>
            <a:ext cx="4572000" cy="5357813"/>
            <a:chOff x="7103541" y="877888"/>
            <a:chExt cx="4572000" cy="5622946"/>
          </a:xfrm>
        </p:grpSpPr>
        <p:graphicFrame>
          <p:nvGraphicFramePr>
            <p:cNvPr id="9" name="Object 62"/>
            <p:cNvGraphicFramePr>
              <a:graphicFrameLocks noChangeAspect="1"/>
            </p:cNvGraphicFramePr>
            <p:nvPr/>
          </p:nvGraphicFramePr>
          <p:xfrm>
            <a:off x="7103541" y="877888"/>
            <a:ext cx="4572000" cy="5622946"/>
          </p:xfrm>
          <a:graphic>
            <a:graphicData uri="http://schemas.openxmlformats.org/presentationml/2006/ole">
              <mc:AlternateContent xmlns:mc="http://schemas.openxmlformats.org/markup-compatibility/2006">
                <mc:Choice xmlns:v="urn:schemas-microsoft-com:vml" Requires="v">
                  <p:oleObj spid="_x0000_s2" name="Worksheet" r:id="rId1" imgW="5080000" imgH="5509260" progId="Excel.Sheet.8">
                    <p:embed/>
                  </p:oleObj>
                </mc:Choice>
                <mc:Fallback>
                  <p:oleObj name="Worksheet" r:id="rId1" imgW="5080000" imgH="5509260" progId="Excel.Sheet.8">
                    <p:embed/>
                    <p:pic>
                      <p:nvPicPr>
                        <p:cNvPr id="0" name="Object 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3541" y="877888"/>
                          <a:ext cx="4572000" cy="562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3300"/>
                              </a:solidFill>
                              <a:miter lim="800000"/>
                              <a:headEnd/>
                              <a:tailEnd/>
                            </a14:hiddenLine>
                          </a:ext>
                        </a:extLst>
                      </p:spPr>
                    </p:pic>
                  </p:oleObj>
                </mc:Fallback>
              </mc:AlternateContent>
            </a:graphicData>
          </a:graphic>
        </p:graphicFrame>
        <p:sp>
          <p:nvSpPr>
            <p:cNvPr id="10" name="Text Box 53"/>
            <p:cNvSpPr txBox="1">
              <a:spLocks noChangeArrowheads="1"/>
            </p:cNvSpPr>
            <p:nvPr/>
          </p:nvSpPr>
          <p:spPr bwMode="auto">
            <a:xfrm>
              <a:off x="10284694" y="1457326"/>
              <a:ext cx="647700" cy="32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pPr>
              <a:r>
                <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rPr>
                <a:t>热层</a:t>
              </a:r>
              <a:endPar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 name="Text Box 54"/>
            <p:cNvSpPr txBox="1">
              <a:spLocks noChangeArrowheads="1"/>
            </p:cNvSpPr>
            <p:nvPr/>
          </p:nvSpPr>
          <p:spPr bwMode="auto">
            <a:xfrm>
              <a:off x="9068669" y="1876426"/>
              <a:ext cx="857250" cy="3217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pPr>
              <a:r>
                <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rPr>
                <a:t>中间层顶</a:t>
              </a:r>
              <a:endPar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2" name="Text Box 55"/>
            <p:cNvSpPr txBox="1">
              <a:spLocks noChangeArrowheads="1"/>
            </p:cNvSpPr>
            <p:nvPr/>
          </p:nvSpPr>
          <p:spPr bwMode="auto">
            <a:xfrm>
              <a:off x="10256119" y="2276476"/>
              <a:ext cx="676275" cy="32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pPr>
              <a:r>
                <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rPr>
                <a:t>中间层</a:t>
              </a:r>
              <a:endPar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3" name="Text Box 56"/>
            <p:cNvSpPr txBox="1">
              <a:spLocks noChangeArrowheads="1"/>
            </p:cNvSpPr>
            <p:nvPr/>
          </p:nvSpPr>
          <p:spPr bwMode="auto">
            <a:xfrm>
              <a:off x="8567019" y="3087939"/>
              <a:ext cx="866775" cy="3217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pPr>
              <a:r>
                <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rPr>
                <a:t>平流层顶</a:t>
              </a:r>
              <a:endPar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4" name="Text Box 57"/>
            <p:cNvSpPr txBox="1">
              <a:spLocks noChangeArrowheads="1"/>
            </p:cNvSpPr>
            <p:nvPr/>
          </p:nvSpPr>
          <p:spPr bwMode="auto">
            <a:xfrm>
              <a:off x="10256119" y="3714751"/>
              <a:ext cx="676275" cy="32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pPr>
              <a:r>
                <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rPr>
                <a:t>平流层</a:t>
              </a:r>
              <a:endPar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5" name="Text Box 58"/>
            <p:cNvSpPr txBox="1">
              <a:spLocks noChangeArrowheads="1"/>
            </p:cNvSpPr>
            <p:nvPr/>
          </p:nvSpPr>
          <p:spPr bwMode="auto">
            <a:xfrm>
              <a:off x="8090769" y="4651771"/>
              <a:ext cx="857250" cy="3217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pPr>
              <a:r>
                <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rPr>
                <a:t>对流层顶</a:t>
              </a:r>
              <a:endPar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6" name="Text Box 59"/>
            <p:cNvSpPr txBox="1">
              <a:spLocks noChangeArrowheads="1"/>
            </p:cNvSpPr>
            <p:nvPr/>
          </p:nvSpPr>
          <p:spPr bwMode="auto">
            <a:xfrm>
              <a:off x="10256119" y="4824807"/>
              <a:ext cx="676275" cy="32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pPr>
              <a:r>
                <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rPr>
                <a:t>对流层</a:t>
              </a:r>
              <a:endPar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endParaRPr>
            </a:p>
          </p:txBody>
        </p:sp>
      </p:grpSp>
    </p:spTree>
  </p:cSld>
  <p:clrMapOvr>
    <a:masterClrMapping/>
  </p:clrMapOvr>
  <p:transition>
    <p:random/>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D65819F2-D2FF-432A-9459-63970DD5A505}"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03778" name="Rectangle 2"/>
          <p:cNvSpPr>
            <a:spLocks noGrp="1" noRot="1" noChangeArrowheads="1"/>
          </p:cNvSpPr>
          <p:nvPr>
            <p:ph type="title" idx="4294967295"/>
          </p:nvPr>
        </p:nvSpPr>
        <p:spPr>
          <a:xfrm>
            <a:off x="263352" y="884238"/>
            <a:ext cx="8229600" cy="744537"/>
          </a:xfrm>
        </p:spPr>
        <p:txBody>
          <a:bodyPr/>
          <a:lstStyle/>
          <a:p>
            <a:pPr algn="l" eaLnBrk="1" hangingPunct="1">
              <a:lnSpc>
                <a:spcPct val="130000"/>
              </a:lnSpc>
              <a:defRPr/>
            </a:pPr>
            <a:r>
              <a:rPr lang="en-US" altLang="zh-CN"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(2)SO</a:t>
            </a:r>
            <a:r>
              <a:rPr lang="en-US" altLang="zh-CN" sz="240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 </a:t>
            </a:r>
            <a:r>
              <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的光化学氧化：</a:t>
            </a:r>
            <a:r>
              <a:rPr lang="zh-CN" altLang="en-US" sz="24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与自由基反应</a:t>
            </a:r>
            <a:endParaRPr lang="zh-CN" altLang="en-US" sz="24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67940" name="Rectangle 8"/>
          <p:cNvSpPr>
            <a:spLocks noGrp="1" noChangeArrowheads="1"/>
          </p:cNvSpPr>
          <p:nvPr>
            <p:ph idx="4294967295"/>
          </p:nvPr>
        </p:nvSpPr>
        <p:spPr>
          <a:xfrm>
            <a:off x="2052468" y="1506120"/>
            <a:ext cx="7859956" cy="5351880"/>
          </a:xfrm>
        </p:spPr>
        <p:txBody>
          <a:bodyPr>
            <a:noAutofit/>
          </a:bodyPr>
          <a:lstStyle/>
          <a:p>
            <a:pPr algn="just" eaLnBrk="1" hangingPunct="1">
              <a:lnSpc>
                <a:spcPct val="130000"/>
              </a:lnSpc>
              <a:spcBef>
                <a:spcPct val="0"/>
              </a:spcBef>
              <a:buClr>
                <a:schemeClr val="tx1"/>
              </a:buClr>
              <a:buSzPct val="100000"/>
            </a:pP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SO</a:t>
            </a:r>
            <a:r>
              <a:rPr lang="en-US" altLang="zh-CN" sz="220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与 </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HO</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反应：是 </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SO</a:t>
            </a:r>
            <a:r>
              <a:rPr lang="en-US" altLang="zh-CN" sz="220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在大气中转化的重要反应</a:t>
            </a:r>
            <a:endPar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just" eaLnBrk="1" hangingPunct="1">
              <a:lnSpc>
                <a:spcPct val="130000"/>
              </a:lnSpc>
              <a:spcBef>
                <a:spcPct val="0"/>
              </a:spcBef>
              <a:buNone/>
            </a:pPr>
            <a:r>
              <a:rPr lang="en-US" altLang="zh-CN" sz="2200" dirty="0">
                <a:solidFill>
                  <a:srgbClr val="00FF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HO · + SO</a:t>
            </a:r>
            <a:r>
              <a:rPr lang="en-US" altLang="zh-CN" sz="2200" baseline="-250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HOSO</a:t>
            </a:r>
            <a:r>
              <a:rPr lang="en-US" altLang="zh-CN" sz="2200" baseline="-250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a:t>
            </a:r>
            <a:r>
              <a:rPr lang="zh-CN" altLang="en-US"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（决定反应）</a:t>
            </a:r>
            <a:endParaRPr lang="zh-CN" altLang="en-US"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just" eaLnBrk="1" hangingPunct="1">
              <a:lnSpc>
                <a:spcPct val="130000"/>
              </a:lnSpc>
              <a:spcBef>
                <a:spcPct val="0"/>
              </a:spcBef>
              <a:buNone/>
            </a:pPr>
            <a:r>
              <a:rPr lang="zh-CN" altLang="en-US" sz="2200" dirty="0">
                <a:solidFill>
                  <a:srgbClr val="FFFF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HOSO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 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HO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SO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a:t>
            </a:r>
            <a:endPar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algn="just" eaLnBrk="1" hangingPunct="1">
              <a:lnSpc>
                <a:spcPct val="130000"/>
              </a:lnSpc>
              <a:spcBef>
                <a:spcPct val="0"/>
              </a:spcBef>
              <a:buFont typeface="Wingdings" panose="05000000000000000000" pitchFamily="2" charset="2"/>
              <a:buNone/>
            </a:pP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SO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 H</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O → H</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4</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algn="just" eaLnBrk="1" hangingPunct="1">
              <a:lnSpc>
                <a:spcPct val="130000"/>
              </a:lnSpc>
              <a:spcBef>
                <a:spcPct val="0"/>
              </a:spcBef>
              <a:buNone/>
            </a:pP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HO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 NO → HO </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 NO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(HO ·</a:t>
            </a:r>
            <a:r>
              <a:rPr lang="zh-CN" altLang="en-US"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的再生</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just" eaLnBrk="1" hangingPunct="1">
              <a:lnSpc>
                <a:spcPct val="130000"/>
              </a:lnSpc>
              <a:spcBef>
                <a:spcPct val="0"/>
              </a:spcBef>
              <a:buClr>
                <a:schemeClr val="tx1"/>
              </a:buClr>
              <a:buSzPct val="100000"/>
            </a:pP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SO</a:t>
            </a:r>
            <a:r>
              <a:rPr lang="en-US" altLang="zh-CN" sz="220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 </a:t>
            </a:r>
            <a:r>
              <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与其他自由基的反应：</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SO</a:t>
            </a:r>
            <a:r>
              <a:rPr lang="en-US" altLang="zh-CN" sz="220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 </a:t>
            </a:r>
            <a:r>
              <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与二元自由基、</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HO</a:t>
            </a:r>
            <a:r>
              <a:rPr lang="en-US" altLang="zh-CN" sz="220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RO</a:t>
            </a:r>
            <a:r>
              <a:rPr lang="en-US" altLang="zh-CN" sz="220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及</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RC(O)O</a:t>
            </a:r>
            <a:r>
              <a:rPr lang="en-US" altLang="zh-CN" sz="220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反应，都生成</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SO</a:t>
            </a:r>
            <a:r>
              <a:rPr lang="en-US" altLang="zh-CN" sz="220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endParaRPr lang="en-US" altLang="zh-CN" sz="2200" dirty="0">
              <a:solidFill>
                <a:srgbClr val="00FF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0" indent="1437005" algn="just" eaLnBrk="1" hangingPunct="1">
              <a:lnSpc>
                <a:spcPct val="130000"/>
              </a:lnSpc>
              <a:spcBef>
                <a:spcPct val="0"/>
              </a:spcBef>
              <a:buNone/>
            </a:pP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CHOO </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 SO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 CH</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CHO + SO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a:t>
            </a:r>
            <a:endPar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indent="1094105" algn="just" eaLnBrk="1" hangingPunct="1">
              <a:lnSpc>
                <a:spcPct val="130000"/>
              </a:lnSpc>
              <a:spcBef>
                <a:spcPct val="0"/>
              </a:spcBef>
              <a:buNone/>
            </a:pP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 SO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  SO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a:t>
            </a:r>
            <a:endPar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1437005" algn="just" eaLnBrk="1" hangingPunct="1">
              <a:lnSpc>
                <a:spcPct val="130000"/>
              </a:lnSpc>
              <a:spcBef>
                <a:spcPct val="0"/>
              </a:spcBef>
              <a:buNone/>
            </a:pP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HO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SO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 HO</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SO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a:t>
            </a:r>
            <a:endPar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indent="1094105" algn="just" eaLnBrk="1" hangingPunct="1">
              <a:lnSpc>
                <a:spcPct val="130000"/>
              </a:lnSpc>
              <a:spcBef>
                <a:spcPct val="0"/>
              </a:spcBef>
              <a:buNone/>
            </a:pP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  CH</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a:t>
            </a:r>
            <a:endPar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algn="ctr" eaLnBrk="1" hangingPunct="1">
              <a:lnSpc>
                <a:spcPct val="130000"/>
              </a:lnSpc>
              <a:spcBef>
                <a:spcPct val="0"/>
              </a:spcBef>
              <a:buNone/>
            </a:pP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CH</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C(O)O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 SO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 CH</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C(O)O </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 SO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a:t>
            </a:r>
            <a:endPar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67941" name="Text Box 5"/>
          <p:cNvSpPr txBox="1">
            <a:spLocks noChangeArrowheads="1"/>
          </p:cNvSpPr>
          <p:nvPr/>
        </p:nvSpPr>
        <p:spPr bwMode="auto">
          <a:xfrm>
            <a:off x="4943872" y="1890681"/>
            <a:ext cx="28892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pPr>
            <a:r>
              <a:rPr lang="en-US" altLang="zh-CN" sz="18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M</a:t>
            </a:r>
            <a:endParaRPr lang="en-US" altLang="zh-CN" sz="18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67942" name="Text Box 6"/>
          <p:cNvSpPr txBox="1">
            <a:spLocks noChangeArrowheads="1"/>
          </p:cNvSpPr>
          <p:nvPr/>
        </p:nvSpPr>
        <p:spPr bwMode="auto">
          <a:xfrm>
            <a:off x="5219477" y="2314682"/>
            <a:ext cx="28892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pPr>
            <a:r>
              <a:rPr lang="en-US" altLang="zh-CN" sz="18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M</a:t>
            </a:r>
            <a:endParaRPr lang="en-US" altLang="zh-CN" sz="18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 name="矩形 6"/>
          <p:cNvSpPr/>
          <p:nvPr/>
        </p:nvSpPr>
        <p:spPr>
          <a:xfrm>
            <a:off x="3941814" y="4437112"/>
            <a:ext cx="436338" cy="452496"/>
          </a:xfrm>
          <a:prstGeom prst="rect">
            <a:avLst/>
          </a:prstGeom>
        </p:spPr>
        <p:txBody>
          <a:bodyPr wrap="none">
            <a:spAutoFit/>
          </a:bodyPr>
          <a:lstStyle/>
          <a:p>
            <a:pPr algn="just" eaLnBrk="1" hangingPunct="1">
              <a:lnSpc>
                <a:spcPct val="130000"/>
              </a:lnSpc>
              <a:defRPr/>
            </a:pPr>
            <a:r>
              <a:rPr lang="en-US" altLang="zh-CN" b="1" baseline="-25000" dirty="0">
                <a:effectLst>
                  <a:outerShdw blurRad="38100" dist="38100" dir="2700000" algn="tl">
                    <a:srgbClr val="C0C0C0"/>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000"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000"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a:t>
            </a:r>
            <a:endParaRPr lang="zh-CN" altLang="en-US" dirty="0">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p:random/>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tretch>
            <a:fillRect/>
          </a:stretch>
        </p:blipFill>
        <p:spPr>
          <a:xfrm>
            <a:off x="3935760" y="4509120"/>
            <a:ext cx="4562085" cy="2348880"/>
          </a:xfrm>
          <a:prstGeom prst="rect">
            <a:avLst/>
          </a:prstGeom>
        </p:spPr>
      </p:pic>
      <p:sp>
        <p:nvSpPr>
          <p:cNvPr id="169986"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AA4E6DE3-BE61-4031-AC1C-05DE1963D5A2}"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06850" name="Rectangle 2"/>
          <p:cNvSpPr>
            <a:spLocks noGrp="1" noRot="1" noChangeArrowheads="1"/>
          </p:cNvSpPr>
          <p:nvPr>
            <p:ph type="title" idx="4294967295"/>
          </p:nvPr>
        </p:nvSpPr>
        <p:spPr>
          <a:xfrm>
            <a:off x="191135" y="765810"/>
            <a:ext cx="10276840" cy="815975"/>
          </a:xfrm>
        </p:spPr>
        <p:txBody>
          <a:bodyPr/>
          <a:lstStyle/>
          <a:p>
            <a:pPr algn="l" eaLnBrk="1" hangingPunct="1">
              <a:lnSpc>
                <a:spcPct val="130000"/>
              </a:lnSpc>
              <a:defRPr/>
            </a:pPr>
            <a:r>
              <a:rPr lang="en-US" altLang="zh-CN" sz="3000" kern="1200" dirty="0">
                <a:solidFill>
                  <a:srgbClr val="AA5C5C"/>
                </a:solidFill>
                <a:latin typeface="Times New Roman" panose="02020603050405020304" pitchFamily="18" charset="0"/>
                <a:ea typeface="微软雅黑" panose="020B0503020204020204" pitchFamily="34" charset="-122"/>
                <a:cs typeface="+mn-cs"/>
                <a:sym typeface="Times New Roman" panose="02020603050405020304" pitchFamily="18" charset="0"/>
              </a:rPr>
              <a:t>5.2 SO</a:t>
            </a:r>
            <a:r>
              <a:rPr lang="en-US" altLang="zh-CN" sz="3000" kern="1200" baseline="-25000" dirty="0">
                <a:solidFill>
                  <a:srgbClr val="AA5C5C"/>
                </a:solidFill>
                <a:latin typeface="Times New Roman" panose="02020603050405020304" pitchFamily="18" charset="0"/>
                <a:ea typeface="微软雅黑" panose="020B0503020204020204" pitchFamily="34" charset="-122"/>
                <a:cs typeface="+mn-cs"/>
                <a:sym typeface="Times New Roman" panose="02020603050405020304" pitchFamily="18" charset="0"/>
              </a:rPr>
              <a:t>2</a:t>
            </a:r>
            <a:r>
              <a:rPr lang="en-US" altLang="zh-CN" sz="3000" kern="1200" dirty="0">
                <a:solidFill>
                  <a:srgbClr val="AA5C5C"/>
                </a:solidFill>
                <a:latin typeface="Times New Roman" panose="02020603050405020304" pitchFamily="18" charset="0"/>
                <a:ea typeface="微软雅黑" panose="020B0503020204020204" pitchFamily="34" charset="-122"/>
                <a:cs typeface="+mn-cs"/>
                <a:sym typeface="Times New Roman" panose="02020603050405020304" pitchFamily="18" charset="0"/>
              </a:rPr>
              <a:t> </a:t>
            </a:r>
            <a:r>
              <a:rPr lang="zh-CN" altLang="en-US" sz="3000" kern="1200" dirty="0">
                <a:solidFill>
                  <a:srgbClr val="AA5C5C"/>
                </a:solidFill>
                <a:latin typeface="Times New Roman" panose="02020603050405020304" pitchFamily="18" charset="0"/>
                <a:ea typeface="微软雅黑" panose="020B0503020204020204" pitchFamily="34" charset="-122"/>
                <a:cs typeface="+mn-cs"/>
                <a:sym typeface="Times New Roman" panose="02020603050405020304" pitchFamily="18" charset="0"/>
              </a:rPr>
              <a:t>的液相转化</a:t>
            </a:r>
            <a:br>
              <a:rPr lang="en-US" altLang="zh-CN" sz="3000" kern="1200" dirty="0">
                <a:solidFill>
                  <a:srgbClr val="AA5C5C"/>
                </a:solidFill>
                <a:latin typeface="Times New Roman" panose="02020603050405020304" pitchFamily="18" charset="0"/>
                <a:ea typeface="微软雅黑" panose="020B0503020204020204" pitchFamily="34" charset="-122"/>
                <a:cs typeface="+mn-cs"/>
                <a:sym typeface="Times New Roman" panose="02020603050405020304" pitchFamily="18" charset="0"/>
              </a:rPr>
            </a:br>
            <a:r>
              <a:rPr lang="en-US" altLang="zh-CN" sz="2400" kern="1200" dirty="0">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Liquid-phase</a:t>
            </a:r>
            <a:r>
              <a:rPr lang="en-US" altLang="zh-CN" sz="3000" kern="1200" dirty="0">
                <a:solidFill>
                  <a:srgbClr val="AA5C5C"/>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 </a:t>
            </a:r>
            <a:r>
              <a:rPr lang="en-US" altLang="zh-CN" sz="2400" kern="1200" dirty="0">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Transformation</a:t>
            </a:r>
            <a:r>
              <a:rPr lang="en-US" altLang="zh-CN" sz="3000" kern="1200" dirty="0">
                <a:solidFill>
                  <a:srgbClr val="AA5C5C"/>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 </a:t>
            </a:r>
            <a:r>
              <a:rPr lang="en-US" altLang="zh-CN" sz="2400" kern="1200" dirty="0">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of</a:t>
            </a:r>
            <a:r>
              <a:rPr lang="en-US" altLang="zh-CN" sz="3000" kern="1200" dirty="0">
                <a:solidFill>
                  <a:srgbClr val="AA5C5C"/>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 </a:t>
            </a:r>
            <a:r>
              <a:rPr lang="en-US" altLang="zh-CN" sz="2400" kern="1200" dirty="0">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SO</a:t>
            </a:r>
            <a:r>
              <a:rPr lang="en-US" altLang="zh-CN" sz="2400" kern="1200" baseline="-25000" dirty="0">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2</a:t>
            </a:r>
            <a:endParaRPr lang="zh-CN" altLang="en-US" sz="2400" kern="1200" baseline="-25000" dirty="0">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endParaRPr>
          </a:p>
        </p:txBody>
      </p:sp>
      <p:sp>
        <p:nvSpPr>
          <p:cNvPr id="206851" name="Rectangle 3"/>
          <p:cNvSpPr>
            <a:spLocks noGrp="1" noChangeArrowheads="1"/>
          </p:cNvSpPr>
          <p:nvPr>
            <p:ph idx="4294967295"/>
          </p:nvPr>
        </p:nvSpPr>
        <p:spPr>
          <a:xfrm>
            <a:off x="1163452" y="1772816"/>
            <a:ext cx="10405156" cy="4756150"/>
          </a:xfrm>
        </p:spPr>
        <p:txBody>
          <a:bodyPr/>
          <a:lstStyle/>
          <a:p>
            <a:pPr marL="0" indent="0" eaLnBrk="1" hangingPunct="1">
              <a:lnSpc>
                <a:spcPct val="130000"/>
              </a:lnSpc>
              <a:spcBef>
                <a:spcPct val="0"/>
              </a:spcBef>
              <a:buClr>
                <a:schemeClr val="tx1"/>
              </a:buClr>
              <a:buSzPct val="100000"/>
              <a:buNone/>
              <a:defRPr/>
            </a:pPr>
            <a:r>
              <a:rPr lang="en-US" altLang="zh-CN" sz="22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(1)SO</a:t>
            </a:r>
            <a:r>
              <a:rPr lang="en-US" altLang="zh-CN" sz="2200" b="1"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的液相平衡</a:t>
            </a:r>
            <a:endParaRPr lang="en-US" altLang="zh-CN" sz="22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Clr>
                <a:schemeClr val="tx1"/>
              </a:buClr>
              <a:buSzPct val="100000"/>
              <a:buNone/>
              <a:defRPr/>
            </a:pPr>
            <a:r>
              <a:rPr lang="en-US" altLang="zh-CN" sz="2200" dirty="0">
                <a:solidFill>
                  <a:srgbClr val="333333"/>
                </a:solidFill>
                <a:effectLst/>
                <a:latin typeface="Times New Roman" panose="02020603050405020304" pitchFamily="18" charset="0"/>
                <a:ea typeface="微软雅黑" panose="020B0503020204020204" pitchFamily="34" charset="-122"/>
              </a:rPr>
              <a:t>SO</a:t>
            </a:r>
            <a:r>
              <a:rPr lang="en-US" altLang="zh-CN" sz="2200" baseline="-25000" dirty="0">
                <a:solidFill>
                  <a:srgbClr val="333333"/>
                </a:solidFill>
                <a:effectLst/>
                <a:latin typeface="Times New Roman" panose="02020603050405020304" pitchFamily="18" charset="0"/>
                <a:ea typeface="微软雅黑" panose="020B0503020204020204" pitchFamily="34" charset="-122"/>
              </a:rPr>
              <a:t>2</a:t>
            </a:r>
            <a:r>
              <a:rPr lang="zh-CN" altLang="en-US" sz="2200" dirty="0">
                <a:solidFill>
                  <a:srgbClr val="333333"/>
                </a:solidFill>
                <a:effectLst/>
                <a:latin typeface="Times New Roman" panose="02020603050405020304" pitchFamily="18" charset="0"/>
                <a:ea typeface="微软雅黑" panose="020B0503020204020204" pitchFamily="34" charset="-122"/>
              </a:rPr>
              <a:t>溶于水形成亚硫酸</a:t>
            </a:r>
            <a:r>
              <a:rPr lang="en-US" altLang="zh-CN" sz="2200" dirty="0">
                <a:solidFill>
                  <a:srgbClr val="333333"/>
                </a:solidFill>
                <a:effectLst/>
                <a:latin typeface="Times New Roman" panose="02020603050405020304" pitchFamily="18" charset="0"/>
                <a:ea typeface="微软雅黑" panose="020B0503020204020204" pitchFamily="34" charset="-122"/>
              </a:rPr>
              <a:t>(SO</a:t>
            </a:r>
            <a:r>
              <a:rPr lang="en-US" altLang="zh-CN" sz="2200" baseline="-25000" dirty="0">
                <a:solidFill>
                  <a:srgbClr val="333333"/>
                </a:solidFill>
                <a:effectLst/>
                <a:latin typeface="Times New Roman" panose="02020603050405020304" pitchFamily="18" charset="0"/>
                <a:ea typeface="微软雅黑" panose="020B0503020204020204" pitchFamily="34" charset="-122"/>
              </a:rPr>
              <a:t>2</a:t>
            </a:r>
            <a:r>
              <a:rPr lang="en-US" altLang="zh-CN" sz="2200" dirty="0">
                <a:solidFill>
                  <a:srgbClr val="333333"/>
                </a:solidFill>
                <a:effectLst/>
                <a:latin typeface="Times New Roman" panose="02020603050405020304" pitchFamily="18" charset="0"/>
                <a:ea typeface="微软雅黑" panose="020B0503020204020204" pitchFamily="34" charset="-122"/>
              </a:rPr>
              <a:t> ·H</a:t>
            </a:r>
            <a:r>
              <a:rPr lang="en-US" altLang="zh-CN" sz="2200" baseline="-25000" dirty="0">
                <a:solidFill>
                  <a:srgbClr val="333333"/>
                </a:solidFill>
                <a:effectLst/>
                <a:latin typeface="Times New Roman" panose="02020603050405020304" pitchFamily="18" charset="0"/>
                <a:ea typeface="微软雅黑" panose="020B0503020204020204" pitchFamily="34" charset="-122"/>
              </a:rPr>
              <a:t>2</a:t>
            </a:r>
            <a:r>
              <a:rPr lang="en-US" altLang="zh-CN" sz="2200" dirty="0">
                <a:solidFill>
                  <a:srgbClr val="333333"/>
                </a:solidFill>
                <a:effectLst/>
                <a:latin typeface="Times New Roman" panose="02020603050405020304" pitchFamily="18" charset="0"/>
                <a:ea typeface="微软雅黑" panose="020B0503020204020204" pitchFamily="34" charset="-122"/>
              </a:rPr>
              <a:t>O</a:t>
            </a:r>
            <a:r>
              <a:rPr lang="zh-CN" altLang="en-US" sz="2200" dirty="0">
                <a:solidFill>
                  <a:srgbClr val="333333"/>
                </a:solidFill>
                <a:effectLst/>
                <a:latin typeface="Times New Roman" panose="02020603050405020304" pitchFamily="18" charset="0"/>
                <a:ea typeface="微软雅黑" panose="020B0503020204020204" pitchFamily="34" charset="-122"/>
              </a:rPr>
              <a:t>或</a:t>
            </a:r>
            <a:r>
              <a:rPr lang="en-US" altLang="zh-CN" sz="2200" dirty="0">
                <a:solidFill>
                  <a:srgbClr val="333333"/>
                </a:solidFill>
                <a:effectLst/>
                <a:latin typeface="Times New Roman" panose="02020603050405020304" pitchFamily="18" charset="0"/>
                <a:ea typeface="微软雅黑" panose="020B0503020204020204" pitchFamily="34" charset="-122"/>
              </a:rPr>
              <a:t>H</a:t>
            </a:r>
            <a:r>
              <a:rPr lang="en-US" altLang="zh-CN" sz="2200" baseline="-25000" dirty="0">
                <a:solidFill>
                  <a:srgbClr val="333333"/>
                </a:solidFill>
                <a:effectLst/>
                <a:latin typeface="Times New Roman" panose="02020603050405020304" pitchFamily="18" charset="0"/>
                <a:ea typeface="微软雅黑" panose="020B0503020204020204" pitchFamily="34" charset="-122"/>
              </a:rPr>
              <a:t>2</a:t>
            </a:r>
            <a:r>
              <a:rPr lang="en-US" altLang="zh-CN" sz="2200" dirty="0">
                <a:solidFill>
                  <a:srgbClr val="333333"/>
                </a:solidFill>
                <a:effectLst/>
                <a:latin typeface="Times New Roman" panose="02020603050405020304" pitchFamily="18" charset="0"/>
                <a:ea typeface="微软雅黑" panose="020B0503020204020204" pitchFamily="34" charset="-122"/>
              </a:rPr>
              <a:t>SO</a:t>
            </a:r>
            <a:r>
              <a:rPr lang="en-US" altLang="zh-CN" sz="2200" baseline="-25000" dirty="0">
                <a:solidFill>
                  <a:srgbClr val="333333"/>
                </a:solidFill>
                <a:effectLst/>
                <a:latin typeface="Times New Roman" panose="02020603050405020304" pitchFamily="18" charset="0"/>
                <a:ea typeface="微软雅黑" panose="020B0503020204020204" pitchFamily="34" charset="-122"/>
              </a:rPr>
              <a:t>3</a:t>
            </a:r>
            <a:r>
              <a:rPr lang="en-US" altLang="zh-CN" sz="2200" dirty="0">
                <a:solidFill>
                  <a:srgbClr val="333333"/>
                </a:solidFill>
                <a:effectLst/>
                <a:latin typeface="Times New Roman" panose="02020603050405020304" pitchFamily="18" charset="0"/>
                <a:ea typeface="微软雅黑" panose="020B0503020204020204" pitchFamily="34" charset="-122"/>
              </a:rPr>
              <a:t>)</a:t>
            </a:r>
            <a:r>
              <a:rPr lang="zh-CN" altLang="en-US" sz="2200" dirty="0">
                <a:solidFill>
                  <a:srgbClr val="333333"/>
                </a:solidFill>
                <a:effectLst/>
                <a:latin typeface="Times New Roman" panose="02020603050405020304" pitchFamily="18" charset="0"/>
                <a:ea typeface="微软雅黑" panose="020B0503020204020204" pitchFamily="34" charset="-122"/>
              </a:rPr>
              <a:t>，</a:t>
            </a:r>
            <a:r>
              <a:rPr lang="en-US" altLang="zh-CN" sz="2200" dirty="0">
                <a:solidFill>
                  <a:srgbClr val="333333"/>
                </a:solidFill>
                <a:effectLst/>
                <a:latin typeface="Times New Roman" panose="02020603050405020304" pitchFamily="18" charset="0"/>
                <a:ea typeface="微软雅黑" panose="020B0503020204020204" pitchFamily="34" charset="-122"/>
              </a:rPr>
              <a:t>SO</a:t>
            </a:r>
            <a:r>
              <a:rPr lang="en-US" altLang="zh-CN" sz="2200" baseline="-25000" dirty="0">
                <a:solidFill>
                  <a:srgbClr val="333333"/>
                </a:solidFill>
                <a:effectLst/>
                <a:latin typeface="Times New Roman" panose="02020603050405020304" pitchFamily="18" charset="0"/>
                <a:ea typeface="微软雅黑" panose="020B0503020204020204" pitchFamily="34" charset="-122"/>
              </a:rPr>
              <a:t>2 </a:t>
            </a:r>
            <a:r>
              <a:rPr lang="en-US" altLang="zh-CN" sz="2200" dirty="0">
                <a:solidFill>
                  <a:srgbClr val="333333"/>
                </a:solidFill>
                <a:effectLst/>
                <a:latin typeface="Times New Roman" panose="02020603050405020304" pitchFamily="18" charset="0"/>
                <a:ea typeface="微软雅黑" panose="020B0503020204020204" pitchFamily="34" charset="-122"/>
              </a:rPr>
              <a:t>·H</a:t>
            </a:r>
            <a:r>
              <a:rPr lang="en-US" altLang="zh-CN" sz="2200" baseline="-25000" dirty="0">
                <a:solidFill>
                  <a:srgbClr val="333333"/>
                </a:solidFill>
                <a:effectLst/>
                <a:latin typeface="Times New Roman" panose="02020603050405020304" pitchFamily="18" charset="0"/>
                <a:ea typeface="微软雅黑" panose="020B0503020204020204" pitchFamily="34" charset="-122"/>
              </a:rPr>
              <a:t>2</a:t>
            </a:r>
            <a:r>
              <a:rPr lang="en-US" altLang="zh-CN" sz="2200" dirty="0">
                <a:solidFill>
                  <a:srgbClr val="333333"/>
                </a:solidFill>
                <a:effectLst/>
                <a:latin typeface="Times New Roman" panose="02020603050405020304" pitchFamily="18" charset="0"/>
                <a:ea typeface="微软雅黑" panose="020B0503020204020204" pitchFamily="34" charset="-122"/>
              </a:rPr>
              <a:t>O</a:t>
            </a:r>
            <a:r>
              <a:rPr lang="zh-CN" altLang="en-US" sz="2200" dirty="0">
                <a:solidFill>
                  <a:srgbClr val="333333"/>
                </a:solidFill>
                <a:effectLst/>
                <a:latin typeface="Times New Roman" panose="02020603050405020304" pitchFamily="18" charset="0"/>
                <a:ea typeface="微软雅黑" panose="020B0503020204020204" pitchFamily="34" charset="-122"/>
              </a:rPr>
              <a:t>作为二元弱酸可发生两步解离：</a:t>
            </a:r>
            <a:endParaRPr lang="en-US" altLang="zh-CN" sz="2200" dirty="0">
              <a:solidFill>
                <a:srgbClr val="333333"/>
              </a:solidFill>
              <a:effectLst/>
              <a:latin typeface="Times New Roman" panose="02020603050405020304" pitchFamily="18" charset="0"/>
              <a:ea typeface="微软雅黑" panose="020B0503020204020204" pitchFamily="34" charset="-122"/>
            </a:endParaRPr>
          </a:p>
          <a:p>
            <a:pPr marL="0" indent="2872105" eaLnBrk="1" hangingPunct="1">
              <a:lnSpc>
                <a:spcPct val="130000"/>
              </a:lnSpc>
              <a:spcBef>
                <a:spcPts val="600"/>
              </a:spcBef>
              <a:spcAft>
                <a:spcPts val="0"/>
              </a:spcAft>
              <a:buClr>
                <a:schemeClr val="tx1"/>
              </a:buClr>
              <a:buSzPct val="100000"/>
              <a:buNone/>
              <a:defRPr/>
            </a:pPr>
            <a:r>
              <a:rPr lang="en-US" altLang="zh-CN"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a:t>
            </a:r>
            <a:r>
              <a:rPr lang="en-US" altLang="zh-CN" sz="2200" baseline="-25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 + SO</a:t>
            </a:r>
            <a:r>
              <a:rPr lang="en-US" altLang="zh-CN" sz="2200" baseline="-25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dirty="0" err="1">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SO</a:t>
            </a:r>
            <a:r>
              <a:rPr lang="en-US" altLang="zh-CN" sz="2200" baseline="-25000" dirty="0" err="1">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H</a:t>
            </a:r>
            <a:r>
              <a:rPr lang="en-US" altLang="zh-CN" sz="2200" baseline="-25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zh-CN" altLang="en-US"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endParaRPr lang="en-US" altLang="zh-CN"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0" indent="2872105" eaLnBrk="1" hangingPunct="1">
              <a:lnSpc>
                <a:spcPct val="130000"/>
              </a:lnSpc>
              <a:spcBef>
                <a:spcPts val="600"/>
              </a:spcBef>
              <a:spcAft>
                <a:spcPts val="0"/>
              </a:spcAft>
              <a:buClr>
                <a:schemeClr val="tx1"/>
              </a:buClr>
              <a:buSzPct val="100000"/>
              <a:buNone/>
              <a:defRPr/>
            </a:pPr>
            <a:r>
              <a:rPr lang="en-US" altLang="zh-CN"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SO</a:t>
            </a:r>
            <a:r>
              <a:rPr lang="en-US" altLang="zh-CN" sz="2200" baseline="-25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H</a:t>
            </a:r>
            <a:r>
              <a:rPr lang="en-US" altLang="zh-CN" sz="2200" baseline="-25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kumimoji="0" lang="en-US" altLang="zh-CN" sz="22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H</a:t>
            </a:r>
            <a:r>
              <a:rPr kumimoji="0" lang="en-US" altLang="zh-CN" sz="2200" b="0" i="0" u="none" strike="noStrike" kern="0" cap="none" spc="0" normalizeH="0" baseline="3000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kumimoji="0" lang="en-US" altLang="zh-CN" sz="2200" b="0"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HSO</a:t>
            </a:r>
            <a:r>
              <a:rPr kumimoji="0" lang="en-US" altLang="zh-CN" sz="2200" b="0" i="0" u="none" strike="noStrike" kern="0" cap="none" spc="0" normalizeH="0" baseline="-2500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r>
              <a:rPr kumimoji="0" lang="en-US" altLang="zh-CN" sz="2200" b="0" i="0" u="none" strike="noStrike" kern="0" cap="none" spc="0" normalizeH="0" baseline="3000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kumimoji="0" lang="en-US" altLang="zh-CN" sz="2200" b="0" i="0" u="none" strike="noStrike" kern="0" cap="none" spc="0" normalizeH="0" baseline="3000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0" indent="2872105" eaLnBrk="1" hangingPunct="1">
              <a:lnSpc>
                <a:spcPct val="130000"/>
              </a:lnSpc>
              <a:spcBef>
                <a:spcPts val="600"/>
              </a:spcBef>
              <a:spcAft>
                <a:spcPts val="0"/>
              </a:spcAft>
              <a:buClr>
                <a:schemeClr val="tx1"/>
              </a:buClr>
              <a:buSzPct val="100000"/>
              <a:buNone/>
              <a:defRPr/>
            </a:pPr>
            <a:r>
              <a:rPr lang="en-US" altLang="zh-CN" sz="22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HSO</a:t>
            </a:r>
            <a:r>
              <a:rPr lang="en-US" altLang="zh-CN" sz="2200" baseline="-250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r>
              <a:rPr lang="en-US" altLang="zh-CN" sz="2200" baseline="300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a:t>
            </a:r>
            <a:r>
              <a:rPr lang="en-US" altLang="zh-CN" sz="2200" baseline="300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SO</a:t>
            </a:r>
            <a:r>
              <a:rPr lang="en-US" altLang="zh-CN" sz="2200" baseline="-250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r>
              <a:rPr lang="en-US" altLang="zh-CN" sz="2200" baseline="300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endParaRPr lang="en-US" altLang="zh-CN" sz="2200" baseline="300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0" indent="0" eaLnBrk="1" hangingPunct="1">
              <a:lnSpc>
                <a:spcPct val="130000"/>
              </a:lnSpc>
              <a:spcBef>
                <a:spcPts val="600"/>
              </a:spcBef>
              <a:spcAft>
                <a:spcPts val="0"/>
              </a:spcAft>
              <a:buClr>
                <a:schemeClr val="tx1"/>
              </a:buClr>
              <a:buSzPct val="100000"/>
              <a:buNone/>
              <a:defRPr/>
            </a:pPr>
            <a:r>
              <a:rPr lang="zh-CN" altLang="en-US" sz="22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三种形态的</a:t>
            </a:r>
            <a:r>
              <a:rPr lang="en-US" altLang="zh-CN" sz="22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a:t>
            </a:r>
            <a:r>
              <a:rPr lang="en-US" altLang="zh-CN" sz="2200" dirty="0">
                <a:solidFill>
                  <a:srgbClr val="000000"/>
                </a:solidFill>
                <a:effectLst/>
                <a:latin typeface="宋体" panose="02010600030101010101" pitchFamily="2" charset="-122"/>
                <a:ea typeface="宋体" panose="02010600030101010101" pitchFamily="2" charset="-122"/>
                <a:cs typeface="Times New Roman" panose="02020603050405020304" pitchFamily="18" charset="0"/>
                <a:sym typeface="Times New Roman" panose="02020603050405020304" pitchFamily="18" charset="0"/>
              </a:rPr>
              <a:t>Ⅳ</a:t>
            </a:r>
            <a:r>
              <a:rPr lang="en-US" altLang="zh-CN" sz="22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sz="22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的摩尔分数表达式：</a:t>
            </a:r>
            <a:endParaRPr lang="en-US" altLang="zh-CN"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pic>
        <p:nvPicPr>
          <p:cNvPr id="3" name="图片 2"/>
          <p:cNvPicPr>
            <a:picLocks noChangeAspect="1"/>
          </p:cNvPicPr>
          <p:nvPr/>
        </p:nvPicPr>
        <p:blipFill>
          <a:blip r:embed="rId2"/>
          <a:stretch>
            <a:fillRect/>
          </a:stretch>
        </p:blipFill>
        <p:spPr>
          <a:xfrm>
            <a:off x="5537060" y="2710331"/>
            <a:ext cx="630948" cy="466729"/>
          </a:xfrm>
          <a:prstGeom prst="rect">
            <a:avLst/>
          </a:prstGeom>
        </p:spPr>
      </p:pic>
      <p:pic>
        <p:nvPicPr>
          <p:cNvPr id="5" name="图片 4"/>
          <p:cNvPicPr>
            <a:picLocks noChangeAspect="1"/>
          </p:cNvPicPr>
          <p:nvPr/>
        </p:nvPicPr>
        <p:blipFill>
          <a:blip r:embed="rId3"/>
          <a:stretch>
            <a:fillRect/>
          </a:stretch>
        </p:blipFill>
        <p:spPr>
          <a:xfrm>
            <a:off x="5393044" y="3223363"/>
            <a:ext cx="682807" cy="453764"/>
          </a:xfrm>
          <a:prstGeom prst="rect">
            <a:avLst/>
          </a:prstGeom>
        </p:spPr>
      </p:pic>
      <p:pic>
        <p:nvPicPr>
          <p:cNvPr id="7" name="图片 6"/>
          <p:cNvPicPr>
            <a:picLocks noChangeAspect="1"/>
          </p:cNvPicPr>
          <p:nvPr/>
        </p:nvPicPr>
        <p:blipFill>
          <a:blip r:embed="rId4"/>
          <a:stretch>
            <a:fillRect/>
          </a:stretch>
        </p:blipFill>
        <p:spPr>
          <a:xfrm>
            <a:off x="4871864" y="3789040"/>
            <a:ext cx="617983" cy="496980"/>
          </a:xfrm>
          <a:prstGeom prst="rect">
            <a:avLst/>
          </a:prstGeom>
        </p:spPr>
      </p:pic>
    </p:spTree>
  </p:cSld>
  <p:clrMapOvr>
    <a:masterClrMapping/>
  </p:clrMapOvr>
  <p:transition>
    <p:random/>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749302" y="836583"/>
            <a:ext cx="5778746" cy="5877272"/>
          </a:xfrm>
          <a:prstGeom prst="rect">
            <a:avLst/>
          </a:prstGeom>
          <a:noFill/>
          <a:ln w="9525">
            <a:noFill/>
            <a:miter lim="800000"/>
          </a:ln>
          <a:effec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0" indent="0" eaLnBrk="1" hangingPunct="1">
              <a:lnSpc>
                <a:spcPct val="130000"/>
              </a:lnSpc>
              <a:spcBef>
                <a:spcPct val="0"/>
              </a:spcBef>
              <a:buClr>
                <a:schemeClr val="tx1"/>
              </a:buClr>
              <a:buSzPct val="100000"/>
              <a:buFont typeface="Wingdings" panose="05000000000000000000" pitchFamily="2" charset="2"/>
              <a:buNone/>
              <a:defRPr/>
            </a:pPr>
            <a:r>
              <a:rPr lang="en-US" altLang="zh-CN" sz="2200" b="1"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(1)SO</a:t>
            </a:r>
            <a:r>
              <a:rPr lang="en-US" altLang="zh-CN" sz="2200" b="1" kern="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b="1"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的液相平衡</a:t>
            </a:r>
            <a:endParaRPr lang="en-US" altLang="zh-CN" sz="2200" b="1"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Clr>
                <a:schemeClr val="tx1"/>
              </a:buClr>
              <a:buSzPct val="100000"/>
              <a:buFont typeface="Wingdings" panose="05000000000000000000" pitchFamily="2" charset="2"/>
              <a:buNone/>
              <a:defRPr/>
            </a:pPr>
            <a:endParaRPr lang="en-US" altLang="zh-CN" sz="2200" b="1"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Clr>
                <a:schemeClr val="tx1"/>
              </a:buClr>
              <a:buSzPct val="100000"/>
              <a:buFont typeface="Wingdings" panose="05000000000000000000" pitchFamily="2" charset="2"/>
              <a:buNone/>
              <a:defRPr/>
            </a:pPr>
            <a:endParaRPr lang="en-US" altLang="zh-CN" sz="2200" b="1"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Clr>
                <a:schemeClr val="tx1"/>
              </a:buClr>
              <a:buSzPct val="100000"/>
              <a:buFont typeface="Wingdings" panose="05000000000000000000" pitchFamily="2" charset="2"/>
              <a:buNone/>
              <a:defRPr/>
            </a:pPr>
            <a:endParaRPr lang="en-US" altLang="zh-CN" sz="2200" b="1"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Clr>
                <a:schemeClr val="tx1"/>
              </a:buClr>
              <a:buSzPct val="100000"/>
              <a:buNone/>
              <a:defRPr/>
            </a:pPr>
            <a:r>
              <a:rPr lang="en-US" altLang="zh-CN" sz="2200" b="1"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 SO</a:t>
            </a:r>
            <a:r>
              <a:rPr lang="en-US" altLang="zh-CN" sz="2200" b="1" kern="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b="1"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的溶解氧氧化</a:t>
            </a:r>
            <a:endParaRPr lang="en-US" altLang="zh-CN" sz="2200" b="1"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algn="ctr" eaLnBrk="1" hangingPunct="1">
              <a:lnSpc>
                <a:spcPct val="130000"/>
              </a:lnSpc>
              <a:spcBef>
                <a:spcPct val="0"/>
              </a:spcBef>
              <a:buClr>
                <a:schemeClr val="tx1"/>
              </a:buClr>
              <a:buSzPct val="100000"/>
              <a:buNone/>
              <a:defRPr/>
            </a:pP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2200" kern="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+ 2H</a:t>
            </a:r>
            <a:r>
              <a:rPr lang="en-US" altLang="zh-CN" sz="2200" kern="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O + O</a:t>
            </a:r>
            <a:r>
              <a:rPr lang="en-US" altLang="zh-CN" sz="2200" kern="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 2H</a:t>
            </a:r>
            <a:r>
              <a:rPr lang="en-US" altLang="zh-CN" sz="2200" kern="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2200" kern="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4</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反应慢</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Clr>
                <a:schemeClr val="tx1"/>
              </a:buClr>
              <a:buSzPct val="100000"/>
              <a:defRPr/>
            </a:pPr>
            <a:r>
              <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一些过渡金属离子</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如</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Fe(III)</a:t>
            </a:r>
            <a:r>
              <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Mn(II)</a:t>
            </a:r>
            <a:r>
              <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离子</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可催化该反应，显著加速反应进程。在铁、锰离子，而浓度低至</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0.01 </a:t>
            </a:r>
            <a:r>
              <a:rPr lang="en-US" altLang="zh-CN" sz="2200" kern="0" dirty="0" err="1">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μmol</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/L</a:t>
            </a:r>
            <a:r>
              <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的铁或锰即有催化效果。</a:t>
            </a:r>
            <a:endPar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Clr>
                <a:schemeClr val="tx1"/>
              </a:buClr>
              <a:buSzPct val="100000"/>
              <a:defRPr/>
            </a:pP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Fe(III)</a:t>
            </a:r>
            <a:r>
              <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主要催化剂，浓度受</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pH</a:t>
            </a:r>
            <a:r>
              <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值影响显著。</a:t>
            </a:r>
            <a:endPar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Clr>
                <a:schemeClr val="tx1"/>
              </a:buClr>
              <a:buSzPct val="100000"/>
              <a:defRPr/>
            </a:pPr>
            <a:r>
              <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当</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Fe(III)</a:t>
            </a:r>
            <a:r>
              <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Mn(II)</a:t>
            </a:r>
            <a:r>
              <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共存时，两种离子在催化</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S(IV)</a:t>
            </a:r>
            <a:r>
              <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氧化反应中表现出协同作用。</a:t>
            </a:r>
            <a:endPar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69986"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AA4E6DE3-BE61-4031-AC1C-05DE1963D5A2}"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3" name="图片 2"/>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tretch>
            <a:fillRect/>
          </a:stretch>
        </p:blipFill>
        <p:spPr>
          <a:xfrm>
            <a:off x="6888088" y="1028426"/>
            <a:ext cx="4248472" cy="4984263"/>
          </a:xfrm>
          <a:prstGeom prst="rect">
            <a:avLst/>
          </a:prstGeom>
        </p:spPr>
      </p:pic>
      <p:sp>
        <p:nvSpPr>
          <p:cNvPr id="5" name="文本框 4"/>
          <p:cNvSpPr txBox="1"/>
          <p:nvPr/>
        </p:nvSpPr>
        <p:spPr>
          <a:xfrm>
            <a:off x="6456040" y="6013695"/>
            <a:ext cx="5501230" cy="523220"/>
          </a:xfrm>
          <a:prstGeom prst="rect">
            <a:avLst/>
          </a:prstGeom>
          <a:noFill/>
        </p:spPr>
        <p:txBody>
          <a:bodyPr wrap="square">
            <a:spAutoFit/>
          </a:bodyPr>
          <a:lstStyle/>
          <a:p>
            <a:r>
              <a:rPr lang="zh-CN" altLang="en-US" sz="1400" dirty="0">
                <a:latin typeface="Times New Roman" panose="02020603050405020304" pitchFamily="18" charset="0"/>
                <a:ea typeface="微软雅黑" panose="020B0503020204020204" pitchFamily="34" charset="-122"/>
              </a:rPr>
              <a:t>图</a:t>
            </a:r>
            <a:r>
              <a:rPr lang="en-US" altLang="zh-CN" sz="1400" dirty="0">
                <a:latin typeface="Times New Roman" panose="02020603050405020304" pitchFamily="18" charset="0"/>
                <a:ea typeface="微软雅黑" panose="020B0503020204020204" pitchFamily="34" charset="-122"/>
              </a:rPr>
              <a:t> </a:t>
            </a:r>
            <a:r>
              <a:rPr lang="zh-CN" altLang="en-US" sz="1400" dirty="0">
                <a:latin typeface="Times New Roman" panose="02020603050405020304" pitchFamily="18" charset="0"/>
                <a:ea typeface="微软雅黑" panose="020B0503020204020204" pitchFamily="34" charset="-122"/>
              </a:rPr>
              <a:t>可溶态硫（</a:t>
            </a:r>
            <a:r>
              <a:rPr lang="en-US" altLang="zh-CN" sz="1400" dirty="0">
                <a:latin typeface="Times New Roman" panose="02020603050405020304" pitchFamily="18" charset="0"/>
                <a:ea typeface="微软雅黑" panose="020B0503020204020204" pitchFamily="34" charset="-122"/>
              </a:rPr>
              <a:t>Ⅳ </a:t>
            </a:r>
            <a:r>
              <a:rPr lang="zh-CN" altLang="en-US" sz="1400" dirty="0">
                <a:latin typeface="Times New Roman" panose="02020603050405020304" pitchFamily="18" charset="0"/>
                <a:ea typeface="微软雅黑" panose="020B0503020204020204" pitchFamily="34" charset="-122"/>
              </a:rPr>
              <a:t>）各形态浓度和摩尔分数与溶液 </a:t>
            </a:r>
            <a:r>
              <a:rPr lang="en-US" altLang="zh-CN" sz="1400" dirty="0">
                <a:latin typeface="Times New Roman" panose="02020603050405020304" pitchFamily="18" charset="0"/>
                <a:ea typeface="微软雅黑" panose="020B0503020204020204" pitchFamily="34" charset="-122"/>
              </a:rPr>
              <a:t>pH</a:t>
            </a:r>
            <a:r>
              <a:rPr lang="zh-CN" altLang="en-US" sz="1400" dirty="0">
                <a:latin typeface="Times New Roman" panose="02020603050405020304" pitchFamily="18" charset="0"/>
                <a:ea typeface="微软雅黑" panose="020B0503020204020204" pitchFamily="34" charset="-122"/>
              </a:rPr>
              <a:t>的关系</a:t>
            </a:r>
            <a:endParaRPr lang="en-US" altLang="zh-CN" sz="1400" dirty="0">
              <a:latin typeface="Times New Roman" panose="02020603050405020304" pitchFamily="18" charset="0"/>
              <a:ea typeface="微软雅黑" panose="020B0503020204020204" pitchFamily="34" charset="-122"/>
            </a:endParaRPr>
          </a:p>
          <a:p>
            <a:pPr algn="ctr"/>
            <a:r>
              <a:rPr lang="zh-CN" altLang="en-US" sz="1400" dirty="0">
                <a:latin typeface="Times New Roman" panose="02020603050405020304" pitchFamily="18" charset="0"/>
                <a:ea typeface="微软雅黑" panose="020B0503020204020204" pitchFamily="34" charset="-122"/>
              </a:rPr>
              <a:t>（</a:t>
            </a:r>
            <a:r>
              <a:rPr lang="en-US" altLang="zh-CN" sz="1400" dirty="0">
                <a:latin typeface="Times New Roman" panose="02020603050405020304" pitchFamily="18" charset="0"/>
                <a:ea typeface="微软雅黑" panose="020B0503020204020204" pitchFamily="34" charset="-122"/>
              </a:rPr>
              <a:t>T=298 K</a:t>
            </a:r>
            <a:r>
              <a:rPr lang="zh-CN" altLang="en-US" sz="1400" dirty="0">
                <a:latin typeface="Times New Roman" panose="02020603050405020304" pitchFamily="18" charset="0"/>
                <a:ea typeface="微软雅黑" panose="020B0503020204020204" pitchFamily="34" charset="-122"/>
              </a:rPr>
              <a:t>，</a:t>
            </a:r>
            <a:r>
              <a:rPr lang="en-US" altLang="zh-CN" sz="1400" dirty="0">
                <a:latin typeface="Times New Roman" panose="02020603050405020304" pitchFamily="18" charset="0"/>
                <a:ea typeface="微软雅黑" panose="020B0503020204020204" pitchFamily="34" charset="-122"/>
              </a:rPr>
              <a:t>P</a:t>
            </a:r>
            <a:r>
              <a:rPr lang="en-US" altLang="zh-CN" sz="1400" baseline="-25000" dirty="0">
                <a:latin typeface="Times New Roman" panose="02020603050405020304" pitchFamily="18" charset="0"/>
                <a:ea typeface="微软雅黑" panose="020B0503020204020204" pitchFamily="34" charset="-122"/>
              </a:rPr>
              <a:t>SO2 </a:t>
            </a:r>
            <a:r>
              <a:rPr lang="en-US" altLang="zh-CN" sz="1400" dirty="0">
                <a:latin typeface="Times New Roman" panose="02020603050405020304" pitchFamily="18" charset="0"/>
                <a:ea typeface="微软雅黑" panose="020B0503020204020204" pitchFamily="34" charset="-122"/>
              </a:rPr>
              <a:t>=1.0l×10</a:t>
            </a:r>
            <a:r>
              <a:rPr lang="en-US" altLang="zh-CN" sz="1400" baseline="30000" dirty="0">
                <a:latin typeface="Times New Roman" panose="02020603050405020304" pitchFamily="18" charset="0"/>
                <a:ea typeface="微软雅黑" panose="020B0503020204020204" pitchFamily="34" charset="-122"/>
              </a:rPr>
              <a:t>-6</a:t>
            </a:r>
            <a:r>
              <a:rPr lang="en-US" altLang="zh-CN" sz="1400" dirty="0">
                <a:latin typeface="Times New Roman" panose="02020603050405020304" pitchFamily="18" charset="0"/>
                <a:ea typeface="微软雅黑" panose="020B0503020204020204" pitchFamily="34" charset="-122"/>
              </a:rPr>
              <a:t> Pa</a:t>
            </a:r>
            <a:r>
              <a:rPr lang="zh-CN" altLang="en-US" sz="1400" dirty="0">
                <a:latin typeface="Times New Roman" panose="02020603050405020304" pitchFamily="18" charset="0"/>
                <a:ea typeface="微软雅黑" panose="020B0503020204020204" pitchFamily="34" charset="-122"/>
              </a:rPr>
              <a:t>）</a:t>
            </a:r>
            <a:endParaRPr lang="zh-CN" altLang="en-US" sz="1400" dirty="0">
              <a:latin typeface="Times New Roman" panose="02020603050405020304" pitchFamily="18" charset="0"/>
              <a:ea typeface="微软雅黑" panose="020B0503020204020204" pitchFamily="34" charset="-122"/>
            </a:endParaRPr>
          </a:p>
        </p:txBody>
      </p:sp>
      <p:sp>
        <p:nvSpPr>
          <p:cNvPr id="7" name="文本框 6"/>
          <p:cNvSpPr txBox="1"/>
          <p:nvPr/>
        </p:nvSpPr>
        <p:spPr>
          <a:xfrm>
            <a:off x="1038860" y="1513205"/>
            <a:ext cx="5741035" cy="970915"/>
          </a:xfrm>
          <a:prstGeom prst="rect">
            <a:avLst/>
          </a:prstGeom>
          <a:noFill/>
        </p:spPr>
        <p:txBody>
          <a:bodyPr wrap="square">
            <a:spAutoFit/>
          </a:bodyPr>
          <a:lstStyle/>
          <a:p>
            <a:pPr>
              <a:lnSpc>
                <a:spcPct val="130000"/>
              </a:lnSpc>
            </a:pPr>
            <a:r>
              <a:rPr lang="zh-CN" altLang="en-US" sz="2200" dirty="0">
                <a:latin typeface="Times New Roman" panose="02020603050405020304" pitchFamily="18" charset="0"/>
                <a:ea typeface="微软雅黑" panose="020B0503020204020204" pitchFamily="34" charset="-122"/>
              </a:rPr>
              <a:t>不同形态的</a:t>
            </a:r>
            <a:r>
              <a:rPr lang="en-US" altLang="zh-CN" sz="2200" dirty="0">
                <a:latin typeface="Times New Roman" panose="02020603050405020304" pitchFamily="18" charset="0"/>
                <a:ea typeface="微软雅黑" panose="020B0503020204020204" pitchFamily="34" charset="-122"/>
              </a:rPr>
              <a:t>S(Ⅳ)</a:t>
            </a:r>
            <a:r>
              <a:rPr lang="zh-CN" altLang="en-US" sz="2200" dirty="0">
                <a:latin typeface="Times New Roman" panose="02020603050405020304" pitchFamily="18" charset="0"/>
                <a:ea typeface="微软雅黑" panose="020B0503020204020204" pitchFamily="34" charset="-122"/>
              </a:rPr>
              <a:t>被液相氧化时反应速率往往不同，因此</a:t>
            </a:r>
            <a:r>
              <a:rPr lang="en-US" altLang="zh-CN" sz="2200" dirty="0">
                <a:latin typeface="Times New Roman" panose="02020603050405020304" pitchFamily="18" charset="0"/>
                <a:ea typeface="微软雅黑" panose="020B0503020204020204" pitchFamily="34" charset="-122"/>
              </a:rPr>
              <a:t>pH</a:t>
            </a:r>
            <a:r>
              <a:rPr lang="zh-CN" altLang="en-US" sz="2200" dirty="0">
                <a:latin typeface="Times New Roman" panose="02020603050405020304" pitchFamily="18" charset="0"/>
                <a:ea typeface="微软雅黑" panose="020B0503020204020204" pitchFamily="34" charset="-122"/>
              </a:rPr>
              <a:t>会显著影响</a:t>
            </a:r>
            <a:r>
              <a:rPr lang="en-US" altLang="zh-CN" sz="2200" dirty="0">
                <a:latin typeface="Times New Roman" panose="02020603050405020304" pitchFamily="18" charset="0"/>
                <a:ea typeface="微软雅黑" panose="020B0503020204020204" pitchFamily="34" charset="-122"/>
              </a:rPr>
              <a:t>S(Ⅳ)</a:t>
            </a:r>
            <a:r>
              <a:rPr lang="zh-CN" altLang="en-US" sz="2200" dirty="0">
                <a:latin typeface="Times New Roman" panose="02020603050405020304" pitchFamily="18" charset="0"/>
                <a:ea typeface="微软雅黑" panose="020B0503020204020204" pitchFamily="34" charset="-122"/>
              </a:rPr>
              <a:t>氧化的速率。</a:t>
            </a:r>
            <a:endParaRPr lang="zh-CN" altLang="en-US" sz="2200" dirty="0">
              <a:latin typeface="Times New Roman" panose="02020603050405020304" pitchFamily="18" charset="0"/>
              <a:ea typeface="微软雅黑" panose="020B0503020204020204" pitchFamily="34" charset="-122"/>
            </a:endParaRPr>
          </a:p>
        </p:txBody>
      </p:sp>
    </p:spTree>
  </p:cSld>
  <p:clrMapOvr>
    <a:masterClrMapping/>
  </p:clrMapOvr>
  <p:transition>
    <p:random/>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882FA44F-4C32-4A62-B893-3668E7A61BF4}"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71011" name="Rectangle 3"/>
          <p:cNvSpPr>
            <a:spLocks noGrp="1" noChangeArrowheads="1"/>
          </p:cNvSpPr>
          <p:nvPr>
            <p:ph idx="4294967295"/>
          </p:nvPr>
        </p:nvSpPr>
        <p:spPr>
          <a:xfrm>
            <a:off x="839416" y="908720"/>
            <a:ext cx="10441160" cy="5688632"/>
          </a:xfrm>
        </p:spPr>
        <p:txBody>
          <a:bodyPr/>
          <a:lstStyle/>
          <a:p>
            <a:pPr marL="0" indent="0" eaLnBrk="1" hangingPunct="1">
              <a:lnSpc>
                <a:spcPct val="130000"/>
              </a:lnSpc>
              <a:spcBef>
                <a:spcPct val="0"/>
              </a:spcBef>
              <a:buClr>
                <a:schemeClr val="tx1"/>
              </a:buClr>
              <a:buSzPct val="100000"/>
              <a:buNone/>
              <a:defRPr/>
            </a:pPr>
            <a:r>
              <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(3)O</a:t>
            </a:r>
            <a:r>
              <a:rPr lang="en-US" altLang="zh-CN" sz="2400" b="1"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H</a:t>
            </a:r>
            <a:r>
              <a:rPr lang="en-US" altLang="zh-CN" sz="2400" b="1"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400" b="1"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等对</a:t>
            </a:r>
            <a:r>
              <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2400" b="1"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的氧化</a:t>
            </a:r>
            <a:endPar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Clr>
                <a:schemeClr val="tx1"/>
              </a:buClr>
              <a:buSzPct val="100000"/>
              <a:defRPr/>
            </a:pP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S(IV)</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的</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种形态（</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SO₂·H₂O</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HSO₃⁻</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SO₃²⁻</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）均可亲核进攻缺电的</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O₃</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Clr>
                <a:schemeClr val="tx1"/>
              </a:buClr>
              <a:buSzPct val="100000"/>
              <a:defRPr/>
            </a:pPr>
            <a:endPar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Clr>
                <a:schemeClr val="tx1"/>
              </a:buClr>
              <a:buSzPct val="100000"/>
              <a:defRPr/>
            </a:pPr>
            <a:endPar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Clr>
                <a:schemeClr val="tx1"/>
              </a:buClr>
              <a:buSzPct val="100000"/>
              <a:defRPr/>
            </a:pPr>
            <a:endPar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Clr>
                <a:schemeClr val="tx1"/>
              </a:buClr>
              <a:buSzPct val="100000"/>
              <a:defRPr/>
            </a:pPr>
            <a:endPar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360680" indent="0" eaLnBrk="1" hangingPunct="1">
              <a:lnSpc>
                <a:spcPct val="130000"/>
              </a:lnSpc>
              <a:spcBef>
                <a:spcPct val="0"/>
              </a:spcBef>
              <a:buClr>
                <a:schemeClr val="tx1"/>
              </a:buClr>
              <a:buSzPct val="100000"/>
              <a:buNone/>
              <a:defRPr/>
            </a:pP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反应速率可表示为：</a:t>
            </a:r>
            <a:endPar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360680" indent="0" eaLnBrk="1" hangingPunct="1">
              <a:lnSpc>
                <a:spcPct val="130000"/>
              </a:lnSpc>
              <a:spcBef>
                <a:spcPct val="0"/>
              </a:spcBef>
              <a:buClr>
                <a:schemeClr val="tx1"/>
              </a:buClr>
              <a:buSzPct val="100000"/>
              <a:buNone/>
              <a:defRPr/>
            </a:pPr>
            <a:endPar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360680" indent="0" eaLnBrk="1" hangingPunct="1">
              <a:lnSpc>
                <a:spcPct val="130000"/>
              </a:lnSpc>
              <a:spcBef>
                <a:spcPct val="0"/>
              </a:spcBef>
              <a:buClr>
                <a:schemeClr val="tx1"/>
              </a:buClr>
              <a:buSzPct val="100000"/>
              <a:buNone/>
              <a:defRPr/>
            </a:pPr>
            <a:endPar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360680" indent="0" eaLnBrk="1" hangingPunct="1">
              <a:lnSpc>
                <a:spcPct val="130000"/>
              </a:lnSpc>
              <a:spcBef>
                <a:spcPct val="0"/>
              </a:spcBef>
              <a:buClr>
                <a:schemeClr val="tx1"/>
              </a:buClr>
              <a:buSzPct val="100000"/>
              <a:buNone/>
              <a:defRPr/>
            </a:pPr>
            <a:endPar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360680" indent="0" eaLnBrk="1" hangingPunct="1">
              <a:lnSpc>
                <a:spcPct val="130000"/>
              </a:lnSpc>
              <a:spcBef>
                <a:spcPct val="0"/>
              </a:spcBef>
              <a:buClr>
                <a:schemeClr val="tx1"/>
              </a:buClr>
              <a:buSzPct val="100000"/>
              <a:buNone/>
              <a:defRPr/>
            </a:pP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其中：</a:t>
            </a:r>
            <a:r>
              <a:rPr lang="en-US" altLang="zh-CN" sz="1400" b="0" i="1" dirty="0">
                <a:effectLst/>
                <a:latin typeface="KaTeX_Math"/>
              </a:rPr>
              <a:t> </a:t>
            </a:r>
            <a:r>
              <a:rPr lang="en-US" altLang="zh-CN" sz="2200" i="1" dirty="0">
                <a:solidFill>
                  <a:schemeClr val="tx1"/>
                </a:solidFill>
                <a:effectLst/>
                <a:latin typeface="Times New Roman" panose="02020603050405020304" pitchFamily="18" charset="0"/>
                <a:ea typeface="微软雅黑" panose="020B0503020204020204" pitchFamily="34" charset="-122"/>
              </a:rPr>
              <a:t>k</a:t>
            </a:r>
            <a:r>
              <a:rPr lang="en-US" altLang="zh-CN" sz="2200" baseline="-25000" dirty="0">
                <a:solidFill>
                  <a:schemeClr val="tx1"/>
                </a:solidFill>
                <a:effectLst/>
                <a:latin typeface="Times New Roman" panose="02020603050405020304" pitchFamily="18" charset="0"/>
                <a:ea typeface="微软雅黑" panose="020B0503020204020204" pitchFamily="34" charset="-122"/>
              </a:rPr>
              <a:t>0​</a:t>
            </a:r>
            <a:r>
              <a:rPr lang="en-US" altLang="zh-CN" sz="2200" dirty="0">
                <a:solidFill>
                  <a:schemeClr val="tx1"/>
                </a:solidFill>
                <a:effectLst/>
                <a:latin typeface="Times New Roman" panose="02020603050405020304" pitchFamily="18" charset="0"/>
                <a:ea typeface="微软雅黑" panose="020B0503020204020204" pitchFamily="34" charset="-122"/>
              </a:rPr>
              <a:t>=2.4×10</a:t>
            </a:r>
            <a:r>
              <a:rPr lang="en-US" altLang="zh-CN" sz="2200" baseline="30000" dirty="0">
                <a:solidFill>
                  <a:schemeClr val="tx1"/>
                </a:solidFill>
                <a:effectLst/>
                <a:latin typeface="Times New Roman" panose="02020603050405020304" pitchFamily="18" charset="0"/>
                <a:ea typeface="微软雅黑" panose="020B0503020204020204" pitchFamily="34" charset="-122"/>
              </a:rPr>
              <a:t>4 </a:t>
            </a:r>
            <a:r>
              <a:rPr lang="en-US" altLang="zh-CN" sz="2200" dirty="0">
                <a:solidFill>
                  <a:schemeClr val="tx1"/>
                </a:solidFill>
                <a:effectLst/>
                <a:latin typeface="Times New Roman" panose="02020603050405020304" pitchFamily="18" charset="0"/>
                <a:ea typeface="微软雅黑" panose="020B0503020204020204" pitchFamily="34" charset="-122"/>
              </a:rPr>
              <a:t>L(mol</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·s</a:t>
            </a:r>
            <a:r>
              <a:rPr lang="en-US" altLang="zh-CN" sz="2200" dirty="0">
                <a:solidFill>
                  <a:schemeClr val="tx1"/>
                </a:solidFill>
                <a:effectLst/>
                <a:latin typeface="Times New Roman" panose="02020603050405020304" pitchFamily="18" charset="0"/>
                <a:ea typeface="微软雅黑" panose="020B0503020204020204" pitchFamily="34" charset="-122"/>
              </a:rPr>
              <a:t>);</a:t>
            </a:r>
            <a:r>
              <a:rPr lang="en-US" altLang="zh-CN" sz="1400" b="0" i="1" dirty="0">
                <a:effectLst/>
                <a:latin typeface="KaTeX_Math"/>
              </a:rPr>
              <a:t> </a:t>
            </a:r>
            <a:r>
              <a:rPr lang="en-US" altLang="zh-CN" sz="2200" i="1" dirty="0">
                <a:solidFill>
                  <a:schemeClr val="tx1"/>
                </a:solidFill>
                <a:effectLst/>
                <a:latin typeface="Times New Roman" panose="02020603050405020304" pitchFamily="18" charset="0"/>
                <a:ea typeface="微软雅黑" panose="020B0503020204020204" pitchFamily="34" charset="-122"/>
              </a:rPr>
              <a:t>k</a:t>
            </a:r>
            <a:r>
              <a:rPr lang="en-US" altLang="zh-CN" sz="2200" baseline="-25000" dirty="0">
                <a:solidFill>
                  <a:schemeClr val="tx1"/>
                </a:solidFill>
                <a:effectLst/>
                <a:latin typeface="Times New Roman" panose="02020603050405020304" pitchFamily="18" charset="0"/>
                <a:ea typeface="微软雅黑" panose="020B0503020204020204" pitchFamily="34" charset="-122"/>
              </a:rPr>
              <a:t>1</a:t>
            </a:r>
            <a:r>
              <a:rPr lang="en-US" altLang="zh-CN" sz="2200" dirty="0">
                <a:solidFill>
                  <a:schemeClr val="tx1"/>
                </a:solidFill>
                <a:effectLst/>
                <a:latin typeface="Times New Roman" panose="02020603050405020304" pitchFamily="18" charset="0"/>
                <a:ea typeface="微软雅黑" panose="020B0503020204020204" pitchFamily="34" charset="-122"/>
              </a:rPr>
              <a:t>​=3.7×10</a:t>
            </a:r>
            <a:r>
              <a:rPr lang="en-US" altLang="zh-CN" sz="2200" baseline="30000" dirty="0">
                <a:solidFill>
                  <a:schemeClr val="tx1"/>
                </a:solidFill>
                <a:effectLst/>
                <a:latin typeface="Times New Roman" panose="02020603050405020304" pitchFamily="18" charset="0"/>
                <a:ea typeface="微软雅黑" panose="020B0503020204020204" pitchFamily="34" charset="-122"/>
              </a:rPr>
              <a:t>5 </a:t>
            </a:r>
            <a:r>
              <a:rPr lang="en-US" altLang="zh-CN" sz="2200" dirty="0">
                <a:solidFill>
                  <a:schemeClr val="tx1"/>
                </a:solidFill>
                <a:effectLst/>
                <a:latin typeface="Times New Roman" panose="02020603050405020304" pitchFamily="18" charset="0"/>
                <a:ea typeface="微软雅黑" panose="020B0503020204020204" pitchFamily="34" charset="-122"/>
              </a:rPr>
              <a:t>L(mol</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·s</a:t>
            </a:r>
            <a:r>
              <a:rPr lang="en-US" altLang="zh-CN" sz="2200" dirty="0">
                <a:solidFill>
                  <a:schemeClr val="tx1"/>
                </a:solidFill>
                <a:effectLst/>
                <a:latin typeface="Times New Roman" panose="02020603050405020304" pitchFamily="18" charset="0"/>
                <a:ea typeface="微软雅黑" panose="020B0503020204020204" pitchFamily="34" charset="-122"/>
              </a:rPr>
              <a:t>); </a:t>
            </a:r>
            <a:r>
              <a:rPr lang="en-US" altLang="zh-CN" sz="2200" i="1" dirty="0">
                <a:solidFill>
                  <a:schemeClr val="tx1"/>
                </a:solidFill>
                <a:effectLst/>
                <a:latin typeface="Times New Roman" panose="02020603050405020304" pitchFamily="18" charset="0"/>
                <a:ea typeface="微软雅黑" panose="020B0503020204020204" pitchFamily="34" charset="-122"/>
              </a:rPr>
              <a:t>k</a:t>
            </a:r>
            <a:r>
              <a:rPr lang="en-US" altLang="zh-CN" sz="2200" baseline="-25000" dirty="0">
                <a:solidFill>
                  <a:schemeClr val="tx1"/>
                </a:solidFill>
                <a:effectLst/>
                <a:latin typeface="Times New Roman" panose="02020603050405020304" pitchFamily="18" charset="0"/>
                <a:ea typeface="微软雅黑" panose="020B0503020204020204" pitchFamily="34" charset="-122"/>
              </a:rPr>
              <a:t>2​</a:t>
            </a:r>
            <a:r>
              <a:rPr lang="en-US" altLang="zh-CN" sz="2200" dirty="0">
                <a:solidFill>
                  <a:schemeClr val="tx1"/>
                </a:solidFill>
                <a:effectLst/>
                <a:latin typeface="Times New Roman" panose="02020603050405020304" pitchFamily="18" charset="0"/>
                <a:ea typeface="微软雅黑" panose="020B0503020204020204" pitchFamily="34" charset="-122"/>
              </a:rPr>
              <a:t>=1.5×10</a:t>
            </a:r>
            <a:r>
              <a:rPr lang="en-US" altLang="zh-CN" sz="2200" baseline="30000" dirty="0">
                <a:solidFill>
                  <a:schemeClr val="tx1"/>
                </a:solidFill>
                <a:effectLst/>
                <a:latin typeface="Times New Roman" panose="02020603050405020304" pitchFamily="18" charset="0"/>
                <a:ea typeface="微软雅黑" panose="020B0503020204020204" pitchFamily="34" charset="-122"/>
              </a:rPr>
              <a:t>9</a:t>
            </a:r>
            <a:r>
              <a:rPr lang="en-US" altLang="zh-CN" sz="2200" dirty="0">
                <a:solidFill>
                  <a:schemeClr val="tx1"/>
                </a:solidFill>
                <a:effectLst/>
                <a:latin typeface="Times New Roman" panose="02020603050405020304" pitchFamily="18" charset="0"/>
                <a:ea typeface="微软雅黑" panose="020B0503020204020204" pitchFamily="34" charset="-122"/>
              </a:rPr>
              <a:t> L(mol</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·s</a:t>
            </a:r>
            <a:r>
              <a:rPr lang="en-US" altLang="zh-CN" sz="2200" dirty="0">
                <a:solidFill>
                  <a:schemeClr val="tx1"/>
                </a:solidFill>
                <a:effectLst/>
                <a:latin typeface="Times New Roman" panose="02020603050405020304" pitchFamily="18" charset="0"/>
                <a:ea typeface="微软雅黑" panose="020B0503020204020204" pitchFamily="34" charset="-122"/>
              </a:rPr>
              <a:t>)</a:t>
            </a:r>
            <a:r>
              <a:rPr lang="zh-CN" altLang="en-US" sz="2200" dirty="0">
                <a:solidFill>
                  <a:schemeClr val="tx1"/>
                </a:solidFill>
                <a:effectLst/>
                <a:latin typeface="Times New Roman" panose="02020603050405020304" pitchFamily="18" charset="0"/>
                <a:ea typeface="微软雅黑" panose="020B0503020204020204" pitchFamily="34" charset="-122"/>
              </a:rPr>
              <a:t>。</a:t>
            </a:r>
            <a:endParaRPr lang="en-US" altLang="zh-CN" sz="2200" dirty="0">
              <a:solidFill>
                <a:schemeClr val="tx1"/>
              </a:solidFill>
              <a:effectLst/>
              <a:latin typeface="Times New Roman" panose="02020603050405020304" pitchFamily="18" charset="0"/>
              <a:ea typeface="微软雅黑" panose="020B0503020204020204" pitchFamily="34" charset="-122"/>
            </a:endParaRPr>
          </a:p>
          <a:p>
            <a:pPr marL="360680" indent="0" eaLnBrk="1" hangingPunct="1">
              <a:lnSpc>
                <a:spcPct val="130000"/>
              </a:lnSpc>
              <a:spcBef>
                <a:spcPct val="0"/>
              </a:spcBef>
              <a:buClr>
                <a:schemeClr val="tx1"/>
              </a:buClr>
              <a:buSzPct val="100000"/>
              <a:buNone/>
              <a:defRPr/>
            </a:pP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反应速率常数：</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SO₂·H₂O </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HSO₃⁻ </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SO₃²⁻</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360680" indent="0" eaLnBrk="1" hangingPunct="1">
              <a:lnSpc>
                <a:spcPct val="130000"/>
              </a:lnSpc>
              <a:spcBef>
                <a:spcPct val="0"/>
              </a:spcBef>
              <a:buClr>
                <a:schemeClr val="tx1"/>
              </a:buClr>
              <a:buSzPct val="100000"/>
              <a:buNone/>
              <a:defRPr/>
            </a:pP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pH</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影响</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O₃</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对</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S(IV)</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的氧化速率。</a:t>
            </a:r>
            <a:endPar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3" name="图片 2"/>
          <p:cNvPicPr>
            <a:picLocks noChangeAspect="1"/>
          </p:cNvPicPr>
          <p:nvPr/>
        </p:nvPicPr>
        <p:blipFill>
          <a:blip r:embed="rId1"/>
          <a:stretch>
            <a:fillRect/>
          </a:stretch>
        </p:blipFill>
        <p:spPr>
          <a:xfrm>
            <a:off x="3647728" y="1988840"/>
            <a:ext cx="4105372" cy="1656184"/>
          </a:xfrm>
          <a:prstGeom prst="rect">
            <a:avLst/>
          </a:prstGeom>
        </p:spPr>
      </p:pic>
      <p:pic>
        <p:nvPicPr>
          <p:cNvPr id="5" name="图片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439286" y="4198493"/>
            <a:ext cx="6264696" cy="1053302"/>
          </a:xfrm>
          <a:prstGeom prst="rect">
            <a:avLst/>
          </a:prstGeom>
        </p:spPr>
      </p:pic>
    </p:spTree>
  </p:cSld>
  <p:clrMapOvr>
    <a:masterClrMapping/>
  </p:clrMapOvr>
  <p:transition>
    <p:random/>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882FA44F-4C32-4A62-B893-3668E7A61BF4}"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71011" name="Rectangle 3"/>
          <p:cNvSpPr>
            <a:spLocks noGrp="1" noChangeArrowheads="1"/>
          </p:cNvSpPr>
          <p:nvPr>
            <p:ph idx="4294967295"/>
          </p:nvPr>
        </p:nvSpPr>
        <p:spPr>
          <a:xfrm>
            <a:off x="415107" y="908720"/>
            <a:ext cx="7704856" cy="5688632"/>
          </a:xfrm>
        </p:spPr>
        <p:txBody>
          <a:bodyPr/>
          <a:lstStyle/>
          <a:p>
            <a:pPr marL="0" indent="0" eaLnBrk="1" hangingPunct="1">
              <a:lnSpc>
                <a:spcPct val="130000"/>
              </a:lnSpc>
              <a:spcBef>
                <a:spcPct val="0"/>
              </a:spcBef>
              <a:buClr>
                <a:schemeClr val="tx1"/>
              </a:buClr>
              <a:buSzPct val="100000"/>
              <a:buNone/>
              <a:defRPr/>
            </a:pPr>
            <a:r>
              <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(3)O</a:t>
            </a:r>
            <a:r>
              <a:rPr lang="en-US" altLang="zh-CN" sz="2400" b="1"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H</a:t>
            </a:r>
            <a:r>
              <a:rPr lang="en-US" altLang="zh-CN" sz="2400" b="1"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400" b="1"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等对</a:t>
            </a:r>
            <a:r>
              <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2400" b="1"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的氧化</a:t>
            </a:r>
            <a:endPar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Clr>
                <a:schemeClr val="tx1"/>
              </a:buClr>
              <a:buSzPct val="100000"/>
              <a:defRPr/>
            </a:pP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H₂O₂</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对</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SO₂</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的氧化反应</a:t>
            </a:r>
            <a:endPar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1797050" eaLnBrk="1" hangingPunct="1">
              <a:lnSpc>
                <a:spcPct val="130000"/>
              </a:lnSpc>
              <a:spcBef>
                <a:spcPct val="0"/>
              </a:spcBef>
              <a:buClr>
                <a:schemeClr val="tx1"/>
              </a:buClr>
              <a:buSzPct val="100000"/>
              <a:buNone/>
              <a:defRPr/>
            </a:pPr>
            <a:r>
              <a:rPr lang="pt-BR" altLang="zh-CN" sz="2200" dirty="0">
                <a:solidFill>
                  <a:schemeClr val="tx1"/>
                </a:solidFill>
                <a:effectLst/>
                <a:latin typeface="Times New Roman" panose="02020603050405020304" pitchFamily="18" charset="0"/>
                <a:ea typeface="微软雅黑" panose="020B0503020204020204" pitchFamily="34" charset="-122"/>
              </a:rPr>
              <a:t>HSO</a:t>
            </a:r>
            <a:r>
              <a:rPr lang="pt-BR" altLang="zh-CN" sz="2200" baseline="-25000" dirty="0">
                <a:solidFill>
                  <a:schemeClr val="tx1"/>
                </a:solidFill>
                <a:effectLst/>
                <a:latin typeface="Times New Roman" panose="02020603050405020304" pitchFamily="18" charset="0"/>
                <a:ea typeface="微软雅黑" panose="020B0503020204020204" pitchFamily="34" charset="-122"/>
              </a:rPr>
              <a:t>3</a:t>
            </a:r>
            <a:r>
              <a:rPr lang="pt-BR" altLang="zh-CN" sz="2200" baseline="30000" dirty="0">
                <a:solidFill>
                  <a:schemeClr val="tx1"/>
                </a:solidFill>
                <a:effectLst/>
                <a:latin typeface="Times New Roman" panose="02020603050405020304" pitchFamily="18" charset="0"/>
                <a:ea typeface="微软雅黑" panose="020B0503020204020204" pitchFamily="34" charset="-122"/>
              </a:rPr>
              <a:t>−​ </a:t>
            </a:r>
            <a:r>
              <a:rPr lang="pt-BR" altLang="zh-CN" sz="2200" dirty="0">
                <a:solidFill>
                  <a:schemeClr val="tx1"/>
                </a:solidFill>
                <a:effectLst/>
                <a:latin typeface="Times New Roman" panose="02020603050405020304" pitchFamily="18" charset="0"/>
                <a:ea typeface="微软雅黑" panose="020B0503020204020204" pitchFamily="34" charset="-122"/>
              </a:rPr>
              <a:t>+ H</a:t>
            </a:r>
            <a:r>
              <a:rPr lang="pt-BR" altLang="zh-CN" sz="2200" baseline="-25000" dirty="0">
                <a:solidFill>
                  <a:schemeClr val="tx1"/>
                </a:solidFill>
                <a:effectLst/>
                <a:latin typeface="Times New Roman" panose="02020603050405020304" pitchFamily="18" charset="0"/>
                <a:ea typeface="微软雅黑" panose="020B0503020204020204" pitchFamily="34" charset="-122"/>
              </a:rPr>
              <a:t>2​</a:t>
            </a:r>
            <a:r>
              <a:rPr lang="pt-BR" altLang="zh-CN" sz="2200" dirty="0">
                <a:solidFill>
                  <a:schemeClr val="tx1"/>
                </a:solidFill>
                <a:effectLst/>
                <a:latin typeface="Times New Roman" panose="02020603050405020304" pitchFamily="18" charset="0"/>
                <a:ea typeface="微软雅黑" panose="020B0503020204020204" pitchFamily="34" charset="-122"/>
              </a:rPr>
              <a:t>O</a:t>
            </a:r>
            <a:r>
              <a:rPr lang="pt-BR" altLang="zh-CN" sz="2200" baseline="-25000" dirty="0">
                <a:solidFill>
                  <a:schemeClr val="tx1"/>
                </a:solidFill>
                <a:effectLst/>
                <a:latin typeface="Times New Roman" panose="02020603050405020304" pitchFamily="18" charset="0"/>
                <a:ea typeface="微软雅黑" panose="020B0503020204020204" pitchFamily="34" charset="-122"/>
              </a:rPr>
              <a:t>2</a:t>
            </a:r>
            <a:r>
              <a:rPr lang="pt-BR" altLang="zh-CN" sz="2200" dirty="0">
                <a:solidFill>
                  <a:schemeClr val="tx1"/>
                </a:solidFill>
                <a:effectLst/>
                <a:latin typeface="Times New Roman" panose="02020603050405020304" pitchFamily="18" charset="0"/>
                <a:ea typeface="微软雅黑" panose="020B0503020204020204" pitchFamily="34" charset="-122"/>
              </a:rPr>
              <a:t>​ ⇌ SO</a:t>
            </a:r>
            <a:r>
              <a:rPr lang="pt-BR" altLang="zh-CN" sz="2200" baseline="-25000" dirty="0">
                <a:solidFill>
                  <a:schemeClr val="tx1"/>
                </a:solidFill>
                <a:effectLst/>
                <a:latin typeface="Times New Roman" panose="02020603050405020304" pitchFamily="18" charset="0"/>
                <a:ea typeface="微软雅黑" panose="020B0503020204020204" pitchFamily="34" charset="-122"/>
              </a:rPr>
              <a:t>2</a:t>
            </a:r>
            <a:r>
              <a:rPr lang="pt-BR" altLang="zh-CN" sz="2200" dirty="0">
                <a:solidFill>
                  <a:schemeClr val="tx1"/>
                </a:solidFill>
                <a:effectLst/>
                <a:latin typeface="Times New Roman" panose="02020603050405020304" pitchFamily="18" charset="0"/>
                <a:ea typeface="微软雅黑" panose="020B0503020204020204" pitchFamily="34" charset="-122"/>
              </a:rPr>
              <a:t>​OOH</a:t>
            </a:r>
            <a:r>
              <a:rPr lang="pt-BR" altLang="zh-CN" sz="2200" baseline="30000" dirty="0">
                <a:solidFill>
                  <a:schemeClr val="tx1"/>
                </a:solidFill>
                <a:effectLst/>
                <a:latin typeface="Times New Roman" panose="02020603050405020304" pitchFamily="18" charset="0"/>
                <a:ea typeface="微软雅黑" panose="020B0503020204020204" pitchFamily="34" charset="-122"/>
              </a:rPr>
              <a:t>- </a:t>
            </a:r>
            <a:r>
              <a:rPr lang="pt-BR" altLang="zh-CN" sz="2200" dirty="0">
                <a:solidFill>
                  <a:schemeClr val="tx1"/>
                </a:solidFill>
                <a:effectLst/>
                <a:latin typeface="Times New Roman" panose="02020603050405020304" pitchFamily="18" charset="0"/>
                <a:ea typeface="微软雅黑" panose="020B0503020204020204" pitchFamily="34" charset="-122"/>
              </a:rPr>
              <a:t>+ H</a:t>
            </a:r>
            <a:r>
              <a:rPr lang="pt-BR" altLang="zh-CN" sz="2200" baseline="-25000" dirty="0">
                <a:solidFill>
                  <a:schemeClr val="tx1"/>
                </a:solidFill>
                <a:effectLst/>
                <a:latin typeface="Times New Roman" panose="02020603050405020304" pitchFamily="18" charset="0"/>
                <a:ea typeface="微软雅黑" panose="020B0503020204020204" pitchFamily="34" charset="-122"/>
              </a:rPr>
              <a:t>2</a:t>
            </a:r>
            <a:r>
              <a:rPr lang="pt-BR" altLang="zh-CN" sz="2200" dirty="0">
                <a:solidFill>
                  <a:schemeClr val="tx1"/>
                </a:solidFill>
                <a:effectLst/>
                <a:latin typeface="Times New Roman" panose="02020603050405020304" pitchFamily="18" charset="0"/>
                <a:ea typeface="微软雅黑" panose="020B0503020204020204" pitchFamily="34" charset="-122"/>
              </a:rPr>
              <a:t>​O </a:t>
            </a:r>
            <a:endParaRPr lang="pt-BR" altLang="zh-CN" sz="2200" dirty="0">
              <a:solidFill>
                <a:schemeClr val="tx1"/>
              </a:solidFill>
              <a:effectLst/>
              <a:latin typeface="Times New Roman" panose="02020603050405020304" pitchFamily="18" charset="0"/>
              <a:ea typeface="微软雅黑" panose="020B0503020204020204" pitchFamily="34" charset="-122"/>
            </a:endParaRPr>
          </a:p>
          <a:p>
            <a:pPr marL="0" indent="1797050" eaLnBrk="1" hangingPunct="1">
              <a:lnSpc>
                <a:spcPct val="130000"/>
              </a:lnSpc>
              <a:spcBef>
                <a:spcPct val="0"/>
              </a:spcBef>
              <a:buClr>
                <a:schemeClr val="tx1"/>
              </a:buClr>
              <a:buSzPct val="100000"/>
              <a:buNone/>
              <a:defRPr/>
            </a:pPr>
            <a:r>
              <a:rPr lang="de-DE" altLang="zh-CN" sz="2200" dirty="0">
                <a:solidFill>
                  <a:schemeClr val="tx1"/>
                </a:solidFill>
                <a:effectLst/>
                <a:latin typeface="Times New Roman" panose="02020603050405020304" pitchFamily="18" charset="0"/>
                <a:ea typeface="微软雅黑" panose="020B0503020204020204" pitchFamily="34" charset="-122"/>
              </a:rPr>
              <a:t>SO</a:t>
            </a:r>
            <a:r>
              <a:rPr lang="de-DE" altLang="zh-CN" sz="2200" baseline="-25000" dirty="0">
                <a:solidFill>
                  <a:schemeClr val="tx1"/>
                </a:solidFill>
                <a:effectLst/>
                <a:latin typeface="Times New Roman" panose="02020603050405020304" pitchFamily="18" charset="0"/>
                <a:ea typeface="微软雅黑" panose="020B0503020204020204" pitchFamily="34" charset="-122"/>
              </a:rPr>
              <a:t>2</a:t>
            </a:r>
            <a:r>
              <a:rPr lang="de-DE" altLang="zh-CN" sz="2200" dirty="0">
                <a:solidFill>
                  <a:schemeClr val="tx1"/>
                </a:solidFill>
                <a:effectLst/>
                <a:latin typeface="Times New Roman" panose="02020603050405020304" pitchFamily="18" charset="0"/>
                <a:ea typeface="微软雅黑" panose="020B0503020204020204" pitchFamily="34" charset="-122"/>
              </a:rPr>
              <a:t>​OOH</a:t>
            </a:r>
            <a:r>
              <a:rPr lang="de-DE" altLang="zh-CN" sz="2200" baseline="30000" dirty="0">
                <a:solidFill>
                  <a:schemeClr val="tx1"/>
                </a:solidFill>
                <a:effectLst/>
                <a:latin typeface="Times New Roman" panose="02020603050405020304" pitchFamily="18" charset="0"/>
                <a:ea typeface="微软雅黑" panose="020B0503020204020204" pitchFamily="34" charset="-122"/>
              </a:rPr>
              <a:t>- </a:t>
            </a:r>
            <a:r>
              <a:rPr lang="de-DE" altLang="zh-CN" sz="2200" dirty="0">
                <a:solidFill>
                  <a:schemeClr val="tx1"/>
                </a:solidFill>
                <a:effectLst/>
                <a:latin typeface="Times New Roman" panose="02020603050405020304" pitchFamily="18" charset="0"/>
                <a:ea typeface="微软雅黑" panose="020B0503020204020204" pitchFamily="34" charset="-122"/>
              </a:rPr>
              <a:t>+ H</a:t>
            </a:r>
            <a:r>
              <a:rPr lang="de-DE" altLang="zh-CN" sz="2200" baseline="30000" dirty="0">
                <a:solidFill>
                  <a:schemeClr val="tx1"/>
                </a:solidFill>
                <a:effectLst/>
                <a:latin typeface="Times New Roman" panose="02020603050405020304" pitchFamily="18" charset="0"/>
                <a:ea typeface="微软雅黑" panose="020B0503020204020204" pitchFamily="34" charset="-122"/>
              </a:rPr>
              <a:t>+</a:t>
            </a:r>
            <a:r>
              <a:rPr lang="de-DE" altLang="zh-CN" sz="2200" dirty="0">
                <a:solidFill>
                  <a:schemeClr val="tx1"/>
                </a:solidFill>
                <a:effectLst/>
                <a:latin typeface="Times New Roman" panose="02020603050405020304" pitchFamily="18" charset="0"/>
                <a:ea typeface="微软雅黑" panose="020B0503020204020204" pitchFamily="34" charset="-122"/>
              </a:rPr>
              <a:t>⟶H</a:t>
            </a:r>
            <a:r>
              <a:rPr lang="de-DE" altLang="zh-CN" sz="2200" baseline="-25000" dirty="0">
                <a:solidFill>
                  <a:schemeClr val="tx1"/>
                </a:solidFill>
                <a:effectLst/>
                <a:latin typeface="Times New Roman" panose="02020603050405020304" pitchFamily="18" charset="0"/>
                <a:ea typeface="微软雅黑" panose="020B0503020204020204" pitchFamily="34" charset="-122"/>
              </a:rPr>
              <a:t>2</a:t>
            </a:r>
            <a:r>
              <a:rPr lang="de-DE" altLang="zh-CN" sz="2200" dirty="0">
                <a:solidFill>
                  <a:schemeClr val="tx1"/>
                </a:solidFill>
                <a:effectLst/>
                <a:latin typeface="Times New Roman" panose="02020603050405020304" pitchFamily="18" charset="0"/>
                <a:ea typeface="微软雅黑" panose="020B0503020204020204" pitchFamily="34" charset="-122"/>
              </a:rPr>
              <a:t>​SO</a:t>
            </a:r>
            <a:r>
              <a:rPr lang="de-DE" altLang="zh-CN" sz="2200" baseline="-25000" dirty="0">
                <a:solidFill>
                  <a:schemeClr val="tx1"/>
                </a:solidFill>
                <a:effectLst/>
                <a:latin typeface="Times New Roman" panose="02020603050405020304" pitchFamily="18" charset="0"/>
                <a:ea typeface="微软雅黑" panose="020B0503020204020204" pitchFamily="34" charset="-122"/>
              </a:rPr>
              <a:t>4</a:t>
            </a:r>
            <a:endParaRPr lang="en-US" altLang="zh-CN" sz="220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360680" indent="0" eaLnBrk="1" hangingPunct="1">
              <a:lnSpc>
                <a:spcPct val="130000"/>
              </a:lnSpc>
              <a:spcBef>
                <a:spcPct val="0"/>
              </a:spcBef>
              <a:buClr>
                <a:schemeClr val="tx1"/>
              </a:buClr>
              <a:buSzPct val="100000"/>
              <a:buNone/>
              <a:defRPr/>
            </a:pP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该反应速率同样受</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pH</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的影响。</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研究表明：当</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pH</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较高时，</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S(IV)</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的氧化速率与</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pH</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关系较小；当</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pH</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较低时（</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pH&lt;2</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），氧化速率随</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pH</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下降而降低。</a:t>
            </a:r>
            <a:endPar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360680" indent="0" eaLnBrk="1" hangingPunct="1">
              <a:lnSpc>
                <a:spcPct val="130000"/>
              </a:lnSpc>
              <a:spcBef>
                <a:spcPct val="0"/>
              </a:spcBef>
              <a:buClr>
                <a:schemeClr val="tx1"/>
              </a:buClr>
              <a:buSzPct val="100000"/>
              <a:buNone/>
              <a:defRPr/>
            </a:pPr>
            <a:r>
              <a:rPr lang="zh-CN" altLang="en-US" sz="2200" dirty="0">
                <a:solidFill>
                  <a:schemeClr val="tx1"/>
                </a:solidFill>
                <a:effectLst/>
                <a:latin typeface="Times New Roman" panose="02020603050405020304" pitchFamily="18" charset="0"/>
                <a:ea typeface="微软雅黑" panose="020B0503020204020204" pitchFamily="34" charset="-122"/>
              </a:rPr>
              <a:t>由右图可见，当</a:t>
            </a:r>
            <a:r>
              <a:rPr lang="en-US" altLang="zh-CN" sz="2200" dirty="0">
                <a:solidFill>
                  <a:schemeClr val="tx1"/>
                </a:solidFill>
                <a:effectLst/>
                <a:latin typeface="Times New Roman" panose="02020603050405020304" pitchFamily="18" charset="0"/>
                <a:ea typeface="微软雅黑" panose="020B0503020204020204" pitchFamily="34" charset="-122"/>
              </a:rPr>
              <a:t>pH </a:t>
            </a:r>
            <a:r>
              <a:rPr lang="zh-CN" altLang="en-US" sz="2200" dirty="0">
                <a:solidFill>
                  <a:schemeClr val="tx1"/>
                </a:solidFill>
                <a:effectLst/>
                <a:latin typeface="Times New Roman" panose="02020603050405020304" pitchFamily="18" charset="0"/>
                <a:ea typeface="微软雅黑" panose="020B0503020204020204" pitchFamily="34" charset="-122"/>
              </a:rPr>
              <a:t>较低时，</a:t>
            </a:r>
            <a:r>
              <a:rPr lang="en-US" altLang="zh-CN" sz="2200" dirty="0">
                <a:solidFill>
                  <a:schemeClr val="tx1"/>
                </a:solidFill>
                <a:effectLst/>
                <a:latin typeface="Times New Roman" panose="02020603050405020304" pitchFamily="18" charset="0"/>
                <a:ea typeface="微软雅黑" panose="020B0503020204020204" pitchFamily="34" charset="-122"/>
              </a:rPr>
              <a:t>H</a:t>
            </a:r>
            <a:r>
              <a:rPr lang="en-US" altLang="zh-CN" sz="2200" baseline="-25000" dirty="0">
                <a:solidFill>
                  <a:schemeClr val="tx1"/>
                </a:solidFill>
                <a:effectLst/>
                <a:latin typeface="Times New Roman" panose="02020603050405020304" pitchFamily="18" charset="0"/>
                <a:ea typeface="微软雅黑" panose="020B0503020204020204" pitchFamily="34" charset="-122"/>
              </a:rPr>
              <a:t>2</a:t>
            </a:r>
            <a:r>
              <a:rPr lang="en-US" altLang="zh-CN" sz="2200" dirty="0">
                <a:solidFill>
                  <a:schemeClr val="tx1"/>
                </a:solidFill>
                <a:effectLst/>
                <a:latin typeface="Times New Roman" panose="02020603050405020304" pitchFamily="18" charset="0"/>
                <a:ea typeface="微软雅黑" panose="020B0503020204020204" pitchFamily="34" charset="-122"/>
              </a:rPr>
              <a:t>O</a:t>
            </a:r>
            <a:r>
              <a:rPr lang="en-US" altLang="zh-CN" sz="2200" baseline="-25000" dirty="0">
                <a:solidFill>
                  <a:schemeClr val="tx1"/>
                </a:solidFill>
                <a:effectLst/>
                <a:latin typeface="Times New Roman" panose="02020603050405020304" pitchFamily="18" charset="0"/>
                <a:ea typeface="微软雅黑" panose="020B0503020204020204" pitchFamily="34" charset="-122"/>
              </a:rPr>
              <a:t>2</a:t>
            </a:r>
            <a:r>
              <a:rPr lang="en-US" altLang="zh-CN" sz="2200" dirty="0">
                <a:solidFill>
                  <a:schemeClr val="tx1"/>
                </a:solidFill>
                <a:effectLst/>
                <a:latin typeface="Times New Roman" panose="02020603050405020304" pitchFamily="18" charset="0"/>
                <a:ea typeface="微软雅黑" panose="020B0503020204020204" pitchFamily="34" charset="-122"/>
              </a:rPr>
              <a:t> </a:t>
            </a:r>
            <a:r>
              <a:rPr lang="zh-CN" altLang="en-US" sz="2200" dirty="0">
                <a:solidFill>
                  <a:schemeClr val="tx1"/>
                </a:solidFill>
                <a:effectLst/>
                <a:latin typeface="Times New Roman" panose="02020603050405020304" pitchFamily="18" charset="0"/>
                <a:ea typeface="微软雅黑" panose="020B0503020204020204" pitchFamily="34" charset="-122"/>
              </a:rPr>
              <a:t>是</a:t>
            </a:r>
            <a:r>
              <a:rPr lang="en-US" altLang="zh-CN" sz="2200" dirty="0">
                <a:solidFill>
                  <a:schemeClr val="tx1"/>
                </a:solidFill>
                <a:effectLst/>
                <a:latin typeface="Times New Roman" panose="02020603050405020304" pitchFamily="18" charset="0"/>
                <a:ea typeface="微软雅黑" panose="020B0503020204020204" pitchFamily="34" charset="-122"/>
              </a:rPr>
              <a:t>S(Ⅳ)</a:t>
            </a:r>
            <a:r>
              <a:rPr lang="zh-CN" altLang="en-US" sz="2200" dirty="0">
                <a:solidFill>
                  <a:schemeClr val="tx1"/>
                </a:solidFill>
                <a:effectLst/>
                <a:latin typeface="Times New Roman" panose="02020603050405020304" pitchFamily="18" charset="0"/>
                <a:ea typeface="微软雅黑" panose="020B0503020204020204" pitchFamily="34" charset="-122"/>
              </a:rPr>
              <a:t>氧化的重要途径。</a:t>
            </a:r>
            <a:r>
              <a:rPr lang="en-US" altLang="zh-CN" sz="2200" dirty="0">
                <a:solidFill>
                  <a:schemeClr val="tx1"/>
                </a:solidFill>
                <a:effectLst/>
                <a:latin typeface="Times New Roman" panose="02020603050405020304" pitchFamily="18" charset="0"/>
                <a:ea typeface="微软雅黑" panose="020B0503020204020204" pitchFamily="34" charset="-122"/>
              </a:rPr>
              <a:t>pH≈5</a:t>
            </a:r>
            <a:r>
              <a:rPr lang="zh-CN" altLang="en-US" sz="2200" dirty="0">
                <a:solidFill>
                  <a:schemeClr val="tx1"/>
                </a:solidFill>
                <a:effectLst/>
                <a:latin typeface="Times New Roman" panose="02020603050405020304" pitchFamily="18" charset="0"/>
                <a:ea typeface="微软雅黑" panose="020B0503020204020204" pitchFamily="34" charset="-122"/>
              </a:rPr>
              <a:t>或更大时，</a:t>
            </a:r>
            <a:r>
              <a:rPr lang="en-US" altLang="zh-CN" sz="2200" dirty="0">
                <a:solidFill>
                  <a:schemeClr val="tx1"/>
                </a:solidFill>
                <a:effectLst/>
                <a:latin typeface="Times New Roman" panose="02020603050405020304" pitchFamily="18" charset="0"/>
                <a:ea typeface="微软雅黑" panose="020B0503020204020204" pitchFamily="34" charset="-122"/>
              </a:rPr>
              <a:t>O</a:t>
            </a:r>
            <a:r>
              <a:rPr lang="en-US" altLang="zh-CN" sz="2200" baseline="-25000" dirty="0">
                <a:solidFill>
                  <a:schemeClr val="tx1"/>
                </a:solidFill>
                <a:effectLst/>
                <a:latin typeface="Times New Roman" panose="02020603050405020304" pitchFamily="18" charset="0"/>
                <a:ea typeface="微软雅黑" panose="020B0503020204020204" pitchFamily="34" charset="-122"/>
              </a:rPr>
              <a:t>3</a:t>
            </a:r>
            <a:r>
              <a:rPr lang="zh-CN" altLang="en-US" sz="2200" dirty="0">
                <a:solidFill>
                  <a:schemeClr val="tx1"/>
                </a:solidFill>
                <a:effectLst/>
                <a:latin typeface="Times New Roman" panose="02020603050405020304" pitchFamily="18" charset="0"/>
                <a:ea typeface="微软雅黑" panose="020B0503020204020204" pitchFamily="34" charset="-122"/>
              </a:rPr>
              <a:t>的氧化作用凸显。</a:t>
            </a:r>
            <a:endParaRPr lang="en-US" altLang="zh-CN" sz="2200" dirty="0">
              <a:solidFill>
                <a:schemeClr val="tx1"/>
              </a:solidFill>
              <a:effectLst/>
              <a:latin typeface="Times New Roman" panose="02020603050405020304" pitchFamily="18" charset="0"/>
              <a:ea typeface="微软雅黑" panose="020B0503020204020204" pitchFamily="34" charset="-122"/>
            </a:endParaRPr>
          </a:p>
          <a:p>
            <a:pPr marL="360680" indent="0" eaLnBrk="1" hangingPunct="1">
              <a:lnSpc>
                <a:spcPct val="130000"/>
              </a:lnSpc>
              <a:spcBef>
                <a:spcPct val="0"/>
              </a:spcBef>
              <a:buClr>
                <a:schemeClr val="tx1"/>
              </a:buClr>
              <a:buSzPct val="100000"/>
              <a:buNone/>
              <a:defRPr/>
            </a:pP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rPr>
              <a:t>没有</a:t>
            </a: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rPr>
              <a:t>H</a:t>
            </a:r>
            <a:r>
              <a:rPr lang="en-US" altLang="zh-CN" sz="2200" baseline="-25000" dirty="0">
                <a:solidFill>
                  <a:schemeClr val="accent1">
                    <a:lumMod val="50000"/>
                  </a:schemeClr>
                </a:solidFill>
                <a:effectLst/>
                <a:latin typeface="Times New Roman" panose="02020603050405020304" pitchFamily="18" charset="0"/>
                <a:ea typeface="微软雅黑" panose="020B0503020204020204" pitchFamily="34" charset="-122"/>
              </a:rPr>
              <a:t>2</a:t>
            </a: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rPr>
              <a:t>O</a:t>
            </a:r>
            <a:r>
              <a:rPr lang="en-US" altLang="zh-CN" sz="2200" baseline="-25000" dirty="0">
                <a:solidFill>
                  <a:schemeClr val="accent1">
                    <a:lumMod val="50000"/>
                  </a:schemeClr>
                </a:solidFill>
                <a:effectLst/>
                <a:latin typeface="Times New Roman" panose="02020603050405020304" pitchFamily="18" charset="0"/>
                <a:ea typeface="微软雅黑" panose="020B0503020204020204" pitchFamily="34" charset="-122"/>
              </a:rPr>
              <a:t>2</a:t>
            </a: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rPr>
              <a:t>和</a:t>
            </a: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rPr>
              <a:t>O</a:t>
            </a:r>
            <a:r>
              <a:rPr lang="en-US" altLang="zh-CN" sz="2200" baseline="-25000" dirty="0">
                <a:solidFill>
                  <a:schemeClr val="accent1">
                    <a:lumMod val="50000"/>
                  </a:schemeClr>
                </a:solidFill>
                <a:effectLst/>
                <a:latin typeface="Times New Roman" panose="02020603050405020304" pitchFamily="18" charset="0"/>
                <a:ea typeface="微软雅黑" panose="020B0503020204020204" pitchFamily="34" charset="-122"/>
              </a:rPr>
              <a:t>3</a:t>
            </a: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rPr>
              <a:t>等物质时，</a:t>
            </a: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rPr>
              <a:t>Fe</a:t>
            </a: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rPr>
              <a:t>和</a:t>
            </a: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rPr>
              <a:t>Mn</a:t>
            </a: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rPr>
              <a:t>催化溶解氧氧化的作用较显著，特别是在</a:t>
            </a: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rPr>
              <a:t>pH</a:t>
            </a: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rPr>
              <a:t>较高时。</a:t>
            </a:r>
            <a:endPar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endParaRPr>
          </a:p>
          <a:p>
            <a:pPr marL="360680" indent="0" eaLnBrk="1" hangingPunct="1">
              <a:lnSpc>
                <a:spcPct val="130000"/>
              </a:lnSpc>
              <a:spcBef>
                <a:spcPct val="0"/>
              </a:spcBef>
              <a:buClr>
                <a:schemeClr val="tx1"/>
              </a:buClr>
              <a:buSzPct val="100000"/>
              <a:buNone/>
              <a:defRPr/>
            </a:pPr>
            <a:r>
              <a:rPr lang="zh-CN" altLang="en-US" sz="2200" dirty="0">
                <a:solidFill>
                  <a:schemeClr val="tx1"/>
                </a:solidFill>
                <a:effectLst/>
                <a:latin typeface="Times New Roman" panose="02020603050405020304" pitchFamily="18" charset="0"/>
                <a:ea typeface="微软雅黑" panose="020B0503020204020204" pitchFamily="34" charset="-122"/>
                <a:sym typeface="+mn-ea"/>
              </a:rPr>
              <a:t>除了</a:t>
            </a:r>
            <a:r>
              <a:rPr lang="en-US" altLang="zh-CN" sz="2200" dirty="0">
                <a:solidFill>
                  <a:schemeClr val="tx1"/>
                </a:solidFill>
                <a:effectLst/>
                <a:latin typeface="Times New Roman" panose="02020603050405020304" pitchFamily="18" charset="0"/>
                <a:ea typeface="微软雅黑" panose="020B0503020204020204" pitchFamily="34" charset="-122"/>
                <a:sym typeface="+mn-ea"/>
              </a:rPr>
              <a:t>pH</a:t>
            </a:r>
            <a:r>
              <a:rPr lang="zh-CN" altLang="en-US" sz="2200" dirty="0">
                <a:solidFill>
                  <a:schemeClr val="tx1"/>
                </a:solidFill>
                <a:effectLst/>
                <a:latin typeface="Times New Roman" panose="02020603050405020304" pitchFamily="18" charset="0"/>
                <a:ea typeface="微软雅黑" panose="020B0503020204020204" pitchFamily="34" charset="-122"/>
                <a:sym typeface="+mn-ea"/>
              </a:rPr>
              <a:t>，</a:t>
            </a:r>
            <a:r>
              <a:rPr lang="en-US" altLang="zh-CN" sz="2200" dirty="0">
                <a:solidFill>
                  <a:schemeClr val="tx1"/>
                </a:solidFill>
                <a:effectLst/>
                <a:latin typeface="Times New Roman" panose="02020603050405020304" pitchFamily="18" charset="0"/>
                <a:ea typeface="微软雅黑" panose="020B0503020204020204" pitchFamily="34" charset="-122"/>
                <a:sym typeface="+mn-ea"/>
              </a:rPr>
              <a:t>SO</a:t>
            </a:r>
            <a:r>
              <a:rPr lang="en-US" altLang="zh-CN" sz="2200" baseline="-25000" dirty="0">
                <a:solidFill>
                  <a:schemeClr val="tx1"/>
                </a:solidFill>
                <a:effectLst/>
                <a:latin typeface="Times New Roman" panose="02020603050405020304" pitchFamily="18" charset="0"/>
                <a:ea typeface="微软雅黑" panose="020B0503020204020204" pitchFamily="34" charset="-122"/>
                <a:sym typeface="+mn-ea"/>
              </a:rPr>
              <a:t>2 </a:t>
            </a:r>
            <a:r>
              <a:rPr lang="zh-CN" altLang="en-US" sz="2200" dirty="0">
                <a:solidFill>
                  <a:schemeClr val="tx1"/>
                </a:solidFill>
                <a:effectLst/>
                <a:latin typeface="Times New Roman" panose="02020603050405020304" pitchFamily="18" charset="0"/>
                <a:ea typeface="微软雅黑" panose="020B0503020204020204" pitchFamily="34" charset="-122"/>
                <a:sym typeface="+mn-ea"/>
              </a:rPr>
              <a:t>的氧化速度还会受其他污染物、温度以及光强等因素的影响。</a:t>
            </a:r>
            <a:endPar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360680" indent="0" eaLnBrk="1" hangingPunct="1">
              <a:lnSpc>
                <a:spcPct val="130000"/>
              </a:lnSpc>
              <a:spcBef>
                <a:spcPct val="0"/>
              </a:spcBef>
              <a:buClr>
                <a:schemeClr val="tx1"/>
              </a:buClr>
              <a:buSzPct val="100000"/>
              <a:buNone/>
              <a:defRPr/>
            </a:pPr>
            <a:endPar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4" name="图片 3"/>
          <p:cNvPicPr>
            <a:picLocks noChangeAspect="1"/>
          </p:cNvPicPr>
          <p:nvPr/>
        </p:nvPicPr>
        <p:blipFill>
          <a:blip r:embed="rId1"/>
          <a:stretch>
            <a:fillRect/>
          </a:stretch>
        </p:blipFill>
        <p:spPr>
          <a:xfrm>
            <a:off x="8400256" y="1078689"/>
            <a:ext cx="3376637" cy="4700622"/>
          </a:xfrm>
          <a:prstGeom prst="rect">
            <a:avLst/>
          </a:prstGeom>
        </p:spPr>
      </p:pic>
      <p:sp>
        <p:nvSpPr>
          <p:cNvPr id="6" name="文本框 5"/>
          <p:cNvSpPr txBox="1"/>
          <p:nvPr/>
        </p:nvSpPr>
        <p:spPr>
          <a:xfrm>
            <a:off x="8015536" y="5903027"/>
            <a:ext cx="4176464" cy="738664"/>
          </a:xfrm>
          <a:prstGeom prst="rect">
            <a:avLst/>
          </a:prstGeom>
          <a:noFill/>
        </p:spPr>
        <p:txBody>
          <a:bodyPr wrap="square">
            <a:spAutoFit/>
          </a:bodyPr>
          <a:lstStyle/>
          <a:p>
            <a:r>
              <a:rPr lang="zh-CN" altLang="en-US" sz="1400" dirty="0">
                <a:latin typeface="Times New Roman" panose="02020603050405020304" pitchFamily="18" charset="0"/>
                <a:ea typeface="微软雅黑" panose="020B0503020204020204" pitchFamily="34" charset="-122"/>
              </a:rPr>
              <a:t>图 </a:t>
            </a:r>
            <a:r>
              <a:rPr lang="en-US" altLang="zh-CN" sz="1400" dirty="0">
                <a:latin typeface="Times New Roman" panose="02020603050405020304" pitchFamily="18" charset="0"/>
                <a:ea typeface="微软雅黑" panose="020B0503020204020204" pitchFamily="34" charset="-122"/>
              </a:rPr>
              <a:t>298 K </a:t>
            </a:r>
            <a:r>
              <a:rPr lang="zh-CN" altLang="en-US" sz="1400" dirty="0">
                <a:latin typeface="Times New Roman" panose="02020603050405020304" pitchFamily="18" charset="0"/>
                <a:ea typeface="微软雅黑" panose="020B0503020204020204" pitchFamily="34" charset="-122"/>
              </a:rPr>
              <a:t>时</a:t>
            </a:r>
            <a:r>
              <a:rPr lang="en-US" altLang="zh-CN" sz="1400" dirty="0">
                <a:latin typeface="Times New Roman" panose="02020603050405020304" pitchFamily="18" charset="0"/>
                <a:ea typeface="微软雅黑" panose="020B0503020204020204" pitchFamily="34" charset="-122"/>
              </a:rPr>
              <a:t>S(Ⅵ )</a:t>
            </a:r>
            <a:r>
              <a:rPr lang="zh-CN" altLang="en-US" sz="1400" dirty="0">
                <a:latin typeface="Times New Roman" panose="02020603050405020304" pitchFamily="18" charset="0"/>
                <a:ea typeface="微软雅黑" panose="020B0503020204020204" pitchFamily="34" charset="-122"/>
              </a:rPr>
              <a:t>液相转化为</a:t>
            </a:r>
            <a:r>
              <a:rPr lang="en-US" altLang="zh-CN" sz="1400" dirty="0">
                <a:latin typeface="Times New Roman" panose="02020603050405020304" pitchFamily="18" charset="0"/>
                <a:ea typeface="微软雅黑" panose="020B0503020204020204" pitchFamily="34" charset="-122"/>
              </a:rPr>
              <a:t>S(Ⅵ )</a:t>
            </a:r>
            <a:r>
              <a:rPr lang="zh-CN" altLang="en-US" sz="1400" dirty="0">
                <a:latin typeface="Times New Roman" panose="02020603050405020304" pitchFamily="18" charset="0"/>
                <a:ea typeface="微软雅黑" panose="020B0503020204020204" pitchFamily="34" charset="-122"/>
              </a:rPr>
              <a:t>各途径反应速率</a:t>
            </a:r>
            <a:endParaRPr lang="en-US" altLang="zh-CN" sz="1400" dirty="0">
              <a:latin typeface="Times New Roman" panose="02020603050405020304" pitchFamily="18" charset="0"/>
              <a:ea typeface="微软雅黑" panose="020B0503020204020204" pitchFamily="34" charset="-122"/>
            </a:endParaRPr>
          </a:p>
          <a:p>
            <a:pPr algn="ctr"/>
            <a:r>
              <a:rPr lang="zh-CN" altLang="en-US" sz="1400" dirty="0">
                <a:latin typeface="Times New Roman" panose="02020603050405020304" pitchFamily="18" charset="0"/>
                <a:ea typeface="微软雅黑" panose="020B0503020204020204" pitchFamily="34" charset="-122"/>
              </a:rPr>
              <a:t>及其与</a:t>
            </a:r>
            <a:r>
              <a:rPr lang="en-US" altLang="zh-CN" sz="1400" dirty="0">
                <a:latin typeface="Times New Roman" panose="02020603050405020304" pitchFamily="18" charset="0"/>
                <a:ea typeface="微软雅黑" panose="020B0503020204020204" pitchFamily="34" charset="-122"/>
              </a:rPr>
              <a:t>pH</a:t>
            </a:r>
            <a:r>
              <a:rPr lang="zh-CN" altLang="en-US" sz="1400" dirty="0">
                <a:latin typeface="Times New Roman" panose="02020603050405020304" pitchFamily="18" charset="0"/>
                <a:ea typeface="微软雅黑" panose="020B0503020204020204" pitchFamily="34" charset="-122"/>
              </a:rPr>
              <a:t>的关系 </a:t>
            </a:r>
            <a:endParaRPr lang="en-US" altLang="zh-CN" sz="1400" dirty="0">
              <a:latin typeface="Times New Roman" panose="02020603050405020304" pitchFamily="18" charset="0"/>
              <a:ea typeface="微软雅黑" panose="020B0503020204020204" pitchFamily="34" charset="-122"/>
            </a:endParaRPr>
          </a:p>
          <a:p>
            <a:pPr algn="ctr"/>
            <a:r>
              <a:rPr lang="zh-CN" altLang="en-US" sz="1400" dirty="0">
                <a:latin typeface="Times New Roman" panose="02020603050405020304" pitchFamily="18" charset="0"/>
                <a:ea typeface="微软雅黑" panose="020B0503020204020204" pitchFamily="34" charset="-122"/>
              </a:rPr>
              <a:t>（引自 </a:t>
            </a:r>
            <a:r>
              <a:rPr lang="en-US" altLang="zh-CN" sz="1400" dirty="0" err="1">
                <a:latin typeface="Times New Roman" panose="02020603050405020304" pitchFamily="18" charset="0"/>
                <a:ea typeface="微软雅黑" panose="020B0503020204020204" pitchFamily="34" charset="-122"/>
              </a:rPr>
              <a:t>Seifeld</a:t>
            </a:r>
            <a:r>
              <a:rPr lang="en-US" altLang="zh-CN" sz="1400" dirty="0">
                <a:latin typeface="Times New Roman" panose="02020603050405020304" pitchFamily="18" charset="0"/>
                <a:ea typeface="微软雅黑" panose="020B0503020204020204" pitchFamily="34" charset="-122"/>
              </a:rPr>
              <a:t> and </a:t>
            </a:r>
            <a:r>
              <a:rPr lang="en-US" altLang="zh-CN" sz="1400" dirty="0" err="1">
                <a:latin typeface="Times New Roman" panose="02020603050405020304" pitchFamily="18" charset="0"/>
                <a:ea typeface="微软雅黑" panose="020B0503020204020204" pitchFamily="34" charset="-122"/>
              </a:rPr>
              <a:t>Pandis</a:t>
            </a:r>
            <a:r>
              <a:rPr lang="zh-CN" altLang="en-US" sz="1400" dirty="0">
                <a:latin typeface="Times New Roman" panose="02020603050405020304" pitchFamily="18" charset="0"/>
                <a:ea typeface="微软雅黑" panose="020B0503020204020204" pitchFamily="34" charset="-122"/>
              </a:rPr>
              <a:t>，</a:t>
            </a:r>
            <a:r>
              <a:rPr lang="en-US" altLang="zh-CN" sz="1400" dirty="0">
                <a:latin typeface="Times New Roman" panose="02020603050405020304" pitchFamily="18" charset="0"/>
                <a:ea typeface="微软雅黑" panose="020B0503020204020204" pitchFamily="34" charset="-122"/>
              </a:rPr>
              <a:t>2016</a:t>
            </a:r>
            <a:r>
              <a:rPr lang="zh-CN" altLang="en-US" sz="1400" dirty="0">
                <a:latin typeface="Times New Roman" panose="02020603050405020304" pitchFamily="18" charset="0"/>
                <a:ea typeface="微软雅黑" panose="020B0503020204020204" pitchFamily="34" charset="-122"/>
              </a:rPr>
              <a:t>）</a:t>
            </a:r>
            <a:endParaRPr lang="zh-CN" altLang="en-US" sz="1400" dirty="0">
              <a:latin typeface="Times New Roman" panose="02020603050405020304" pitchFamily="18" charset="0"/>
              <a:ea typeface="微软雅黑" panose="020B0503020204020204" pitchFamily="34" charset="-122"/>
            </a:endParaRPr>
          </a:p>
        </p:txBody>
      </p:sp>
    </p:spTree>
  </p:cSld>
  <p:clrMapOvr>
    <a:masterClrMapping/>
  </p:clrMapOvr>
  <p:transition>
    <p:random/>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D1B4EF78-AA04-4912-9254-AB9DDACA5BB8}"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08898" name="Rectangle 2"/>
          <p:cNvSpPr>
            <a:spLocks noGrp="1" noRot="1" noChangeArrowheads="1"/>
          </p:cNvSpPr>
          <p:nvPr>
            <p:ph type="title" idx="4294967295"/>
          </p:nvPr>
        </p:nvSpPr>
        <p:spPr>
          <a:xfrm>
            <a:off x="479376" y="1079977"/>
            <a:ext cx="8229600" cy="671513"/>
          </a:xfrm>
        </p:spPr>
        <p:txBody>
          <a:bodyPr/>
          <a:lstStyle/>
          <a:p>
            <a:pPr algn="l" eaLnBrk="1" hangingPunct="1">
              <a:lnSpc>
                <a:spcPct val="130000"/>
              </a:lnSpc>
              <a:defRPr/>
            </a:pPr>
            <a:r>
              <a:rPr lang="en-US" altLang="zh-CN" sz="3000" kern="1200" dirty="0">
                <a:solidFill>
                  <a:srgbClr val="AA5C5C"/>
                </a:solidFill>
                <a:latin typeface="Times New Roman" panose="02020603050405020304" pitchFamily="18" charset="0"/>
                <a:ea typeface="微软雅黑" panose="020B0503020204020204" pitchFamily="34" charset="-122"/>
                <a:cs typeface="+mn-cs"/>
                <a:sym typeface="Times New Roman" panose="02020603050405020304" pitchFamily="18" charset="0"/>
              </a:rPr>
              <a:t>5.3 </a:t>
            </a:r>
            <a:r>
              <a:rPr lang="zh-CN" altLang="en-US" sz="3000" kern="1200" dirty="0">
                <a:solidFill>
                  <a:srgbClr val="AA5C5C"/>
                </a:solidFill>
                <a:latin typeface="Times New Roman" panose="02020603050405020304" pitchFamily="18" charset="0"/>
                <a:ea typeface="微软雅黑" panose="020B0503020204020204" pitchFamily="34" charset="-122"/>
                <a:cs typeface="+mn-cs"/>
                <a:sym typeface="Times New Roman" panose="02020603050405020304" pitchFamily="18" charset="0"/>
              </a:rPr>
              <a:t>硫酸烟雾 </a:t>
            </a:r>
            <a:r>
              <a:rPr lang="en-US" altLang="zh-CN" sz="3000" kern="1200" dirty="0">
                <a:solidFill>
                  <a:srgbClr val="AA5C5C"/>
                </a:solidFill>
                <a:latin typeface="Times New Roman" panose="02020603050405020304" pitchFamily="18" charset="0"/>
                <a:ea typeface="微软雅黑" panose="020B0503020204020204" pitchFamily="34" charset="-122"/>
                <a:cs typeface="+mn-cs"/>
                <a:sym typeface="Times New Roman" panose="02020603050405020304" pitchFamily="18" charset="0"/>
              </a:rPr>
              <a:t> </a:t>
            </a:r>
            <a:r>
              <a:rPr lang="en-US" altLang="zh-CN" sz="24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Acid Smog</a:t>
            </a:r>
            <a:endParaRPr lang="zh-CN" altLang="en-US" sz="2400" dirty="0">
              <a:solidFill>
                <a:srgbClr val="FFFF00"/>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08899" name="Rectangle 3"/>
          <p:cNvSpPr>
            <a:spLocks noGrp="1" noChangeArrowheads="1"/>
          </p:cNvSpPr>
          <p:nvPr>
            <p:ph idx="4294967295"/>
          </p:nvPr>
        </p:nvSpPr>
        <p:spPr>
          <a:xfrm>
            <a:off x="1417757" y="1989599"/>
            <a:ext cx="8105775" cy="4525962"/>
          </a:xfrm>
        </p:spPr>
        <p:txBody>
          <a:bodyPr/>
          <a:lstStyle/>
          <a:p>
            <a:pPr marL="0" indent="0" eaLnBrk="1" hangingPunct="1">
              <a:lnSpc>
                <a:spcPct val="150000"/>
              </a:lnSpc>
              <a:spcBef>
                <a:spcPct val="0"/>
              </a:spcBef>
              <a:buNone/>
              <a:defRPr/>
            </a:pPr>
            <a:r>
              <a:rPr lang="zh-CN" altLang="en-US" sz="2200" dirty="0">
                <a:solidFill>
                  <a:srgbClr val="333333"/>
                </a:solidFill>
                <a:effectLst/>
                <a:latin typeface="Times New Roman" panose="02020603050405020304" pitchFamily="18" charset="0"/>
                <a:ea typeface="微软雅黑" panose="020B0503020204020204" pitchFamily="34" charset="-122"/>
                <a:sym typeface="Times New Roman" panose="02020603050405020304" pitchFamily="18" charset="0"/>
              </a:rPr>
              <a:t>硫酸烟雾也称为伦敦型烟雾，主要是由于燃煤而排放的</a:t>
            </a:r>
            <a:r>
              <a:rPr lang="en-US" altLang="zh-CN" sz="2200" dirty="0">
                <a:solidFill>
                  <a:srgbClr val="333333"/>
                </a:solidFill>
                <a:effectLst/>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2200" baseline="-25000" dirty="0">
                <a:solidFill>
                  <a:srgbClr val="333333"/>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solidFill>
                  <a:srgbClr val="333333"/>
                </a:solidFill>
                <a:effectLst/>
                <a:latin typeface="Times New Roman" panose="02020603050405020304" pitchFamily="18" charset="0"/>
                <a:ea typeface="微软雅黑" panose="020B0503020204020204" pitchFamily="34" charset="-122"/>
                <a:sym typeface="Times New Roman" panose="02020603050405020304" pitchFamily="18" charset="0"/>
              </a:rPr>
              <a:t>，颗粒物及由</a:t>
            </a:r>
            <a:r>
              <a:rPr lang="en-US" altLang="zh-CN" sz="2200" dirty="0">
                <a:solidFill>
                  <a:srgbClr val="333333"/>
                </a:solidFill>
                <a:effectLst/>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2200" baseline="-25000" dirty="0">
                <a:solidFill>
                  <a:srgbClr val="333333"/>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solidFill>
                  <a:srgbClr val="333333"/>
                </a:solidFill>
                <a:effectLst/>
                <a:latin typeface="Times New Roman" panose="02020603050405020304" pitchFamily="18" charset="0"/>
                <a:ea typeface="微软雅黑" panose="020B0503020204020204" pitchFamily="34" charset="-122"/>
                <a:sym typeface="Times New Roman" panose="02020603050405020304" pitchFamily="18" charset="0"/>
              </a:rPr>
              <a:t>氧化所形成的硫酸盐颗粒物所造成的大气污染现象。</a:t>
            </a:r>
            <a:endParaRPr lang="zh-CN" altLang="en-US" sz="2200" dirty="0">
              <a:solidFill>
                <a:srgbClr val="333333"/>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Font typeface="Wingdings" panose="05000000000000000000" pitchFamily="2" charset="2"/>
              <a:buNone/>
              <a:defRPr/>
            </a:pPr>
            <a:endParaRPr lang="zh-CN" altLang="en-US" sz="2400" dirty="0">
              <a:solidFill>
                <a:srgbClr val="333333"/>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ct val="0"/>
              </a:spcBef>
              <a:buFont typeface="Wingdings" panose="05000000000000000000" pitchFamily="2" charset="2"/>
              <a:buNone/>
              <a:defRPr/>
            </a:pP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发生条件：</a:t>
            </a:r>
            <a:endPar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ct val="0"/>
              </a:spcBef>
              <a:buFont typeface="Wingdings" panose="05000000000000000000" pitchFamily="2" charset="2"/>
              <a:buNone/>
              <a:defRPr/>
            </a:pPr>
            <a:r>
              <a:rPr lang="zh-CN" altLang="en-US" sz="2200" dirty="0">
                <a:solidFill>
                  <a:srgbClr val="333333"/>
                </a:solidFill>
                <a:effectLst/>
                <a:latin typeface="Times New Roman" panose="02020603050405020304" pitchFamily="18" charset="0"/>
                <a:ea typeface="微软雅黑" panose="020B0503020204020204" pitchFamily="34" charset="-122"/>
                <a:sym typeface="Times New Roman" panose="02020603050405020304" pitchFamily="18" charset="0"/>
              </a:rPr>
              <a:t>(1)</a:t>
            </a:r>
            <a:r>
              <a:rPr lang="en-US" altLang="zh-CN" sz="2200" dirty="0">
                <a:solidFill>
                  <a:srgbClr val="333333"/>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solidFill>
                  <a:srgbClr val="333333"/>
                </a:solidFill>
                <a:effectLst/>
                <a:latin typeface="Times New Roman" panose="02020603050405020304" pitchFamily="18" charset="0"/>
                <a:ea typeface="微软雅黑" panose="020B0503020204020204" pitchFamily="34" charset="-122"/>
                <a:sym typeface="Times New Roman" panose="02020603050405020304" pitchFamily="18" charset="0"/>
              </a:rPr>
              <a:t>冬季、气温较低；</a:t>
            </a:r>
            <a:endParaRPr lang="zh-CN" altLang="en-US" sz="2200" dirty="0">
              <a:solidFill>
                <a:srgbClr val="333333"/>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ct val="0"/>
              </a:spcBef>
              <a:buFont typeface="Wingdings" panose="05000000000000000000" pitchFamily="2" charset="2"/>
              <a:buNone/>
              <a:defRPr/>
            </a:pPr>
            <a:r>
              <a:rPr lang="zh-CN" altLang="en-US" sz="2200" dirty="0">
                <a:solidFill>
                  <a:srgbClr val="333333"/>
                </a:solidFill>
                <a:effectLst/>
                <a:latin typeface="Times New Roman" panose="02020603050405020304" pitchFamily="18" charset="0"/>
                <a:ea typeface="微软雅黑" panose="020B0503020204020204" pitchFamily="34" charset="-122"/>
                <a:sym typeface="Times New Roman" panose="02020603050405020304" pitchFamily="18" charset="0"/>
              </a:rPr>
              <a:t>(2) 湿度较高；</a:t>
            </a:r>
            <a:endParaRPr lang="zh-CN" altLang="en-US" sz="2200" dirty="0">
              <a:solidFill>
                <a:srgbClr val="333333"/>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ct val="0"/>
              </a:spcBef>
              <a:buFont typeface="Wingdings" panose="05000000000000000000" pitchFamily="2" charset="2"/>
              <a:buNone/>
              <a:defRPr/>
            </a:pPr>
            <a:r>
              <a:rPr lang="zh-CN" altLang="en-US" sz="2200" dirty="0">
                <a:solidFill>
                  <a:srgbClr val="333333"/>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solidFill>
                  <a:srgbClr val="333333"/>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solidFill>
                  <a:srgbClr val="333333"/>
                </a:solidFill>
                <a:effectLst/>
                <a:latin typeface="Times New Roman" panose="02020603050405020304" pitchFamily="18" charset="0"/>
                <a:ea typeface="微软雅黑" panose="020B0503020204020204" pitchFamily="34" charset="-122"/>
                <a:sym typeface="Times New Roman" panose="02020603050405020304" pitchFamily="18" charset="0"/>
              </a:rPr>
              <a:t>日光较弱。</a:t>
            </a:r>
            <a:endParaRPr lang="zh-CN" altLang="en-US" sz="2200" dirty="0">
              <a:solidFill>
                <a:srgbClr val="333333"/>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ct val="0"/>
              </a:spcBef>
              <a:buFont typeface="Wingdings" panose="05000000000000000000" pitchFamily="2" charset="2"/>
              <a:buNone/>
              <a:defRPr/>
            </a:pPr>
            <a:endParaRPr lang="zh-CN" altLang="en-US" sz="2200" dirty="0">
              <a:solidFill>
                <a:srgbClr val="333333"/>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ct val="0"/>
              </a:spcBef>
              <a:buFont typeface="Wingdings" panose="05000000000000000000" pitchFamily="2" charset="2"/>
              <a:buNone/>
              <a:defRPr/>
            </a:pPr>
            <a:endParaRPr lang="zh-CN" altLang="en-US" sz="2400" dirty="0">
              <a:solidFill>
                <a:srgbClr val="333333"/>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2000"/>
                                  </p:stCondLst>
                                  <p:childTnLst>
                                    <p:set>
                                      <p:cBhvr>
                                        <p:cTn id="6" dur="1" fill="hold">
                                          <p:stCondLst>
                                            <p:cond delay="0"/>
                                          </p:stCondLst>
                                        </p:cTn>
                                        <p:tgtEl>
                                          <p:spTgt spid="208899">
                                            <p:txEl>
                                              <p:pRg st="3" end="3"/>
                                            </p:txEl>
                                          </p:spTgt>
                                        </p:tgtEl>
                                        <p:attrNameLst>
                                          <p:attrName>style.visibility</p:attrName>
                                        </p:attrNameLst>
                                      </p:cBhvr>
                                      <p:to>
                                        <p:strVal val="visible"/>
                                      </p:to>
                                    </p:set>
                                    <p:anim calcmode="lin" valueType="num">
                                      <p:cBhvr>
                                        <p:cTn id="7" dur="500" fill="hold"/>
                                        <p:tgtEl>
                                          <p:spTgt spid="208899">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208899">
                                            <p:txEl>
                                              <p:pRg st="3" end="3"/>
                                            </p:txEl>
                                          </p:spTgt>
                                        </p:tgtEl>
                                        <p:attrNameLst>
                                          <p:attrName>ppt_h</p:attrName>
                                        </p:attrNameLst>
                                      </p:cBhvr>
                                      <p:tavLst>
                                        <p:tav tm="0">
                                          <p:val>
                                            <p:fltVal val="0"/>
                                          </p:val>
                                        </p:tav>
                                        <p:tav tm="100000">
                                          <p:val>
                                            <p:strVal val="#ppt_h"/>
                                          </p:val>
                                        </p:tav>
                                      </p:tavLst>
                                    </p:anim>
                                    <p:anim calcmode="lin" valueType="num">
                                      <p:cBhvr>
                                        <p:cTn id="9" dur="500" fill="hold"/>
                                        <p:tgtEl>
                                          <p:spTgt spid="208899">
                                            <p:txEl>
                                              <p:pRg st="3" end="3"/>
                                            </p:txEl>
                                          </p:spTgt>
                                        </p:tgtEl>
                                        <p:attrNameLst>
                                          <p:attrName>style.rotation</p:attrName>
                                        </p:attrNameLst>
                                      </p:cBhvr>
                                      <p:tavLst>
                                        <p:tav tm="0">
                                          <p:val>
                                            <p:fltVal val="360"/>
                                          </p:val>
                                        </p:tav>
                                        <p:tav tm="100000">
                                          <p:val>
                                            <p:fltVal val="0"/>
                                          </p:val>
                                        </p:tav>
                                      </p:tavLst>
                                    </p:anim>
                                    <p:animEffect transition="in" filter="fade">
                                      <p:cBhvr>
                                        <p:cTn id="10" dur="500"/>
                                        <p:tgtEl>
                                          <p:spTgt spid="208899">
                                            <p:txEl>
                                              <p:pRg st="3" end="3"/>
                                            </p:txEl>
                                          </p:spTgt>
                                        </p:tgtEl>
                                      </p:cBhvr>
                                    </p:animEffect>
                                  </p:childTnLst>
                                </p:cTn>
                              </p:par>
                              <p:par>
                                <p:cTn id="11" presetID="49" presetClass="entr" presetSubtype="0" decel="100000" fill="hold" nodeType="withEffect">
                                  <p:stCondLst>
                                    <p:cond delay="2000"/>
                                  </p:stCondLst>
                                  <p:childTnLst>
                                    <p:set>
                                      <p:cBhvr>
                                        <p:cTn id="12" dur="1" fill="hold">
                                          <p:stCondLst>
                                            <p:cond delay="0"/>
                                          </p:stCondLst>
                                        </p:cTn>
                                        <p:tgtEl>
                                          <p:spTgt spid="208899">
                                            <p:txEl>
                                              <p:pRg st="4" end="4"/>
                                            </p:txEl>
                                          </p:spTgt>
                                        </p:tgtEl>
                                        <p:attrNameLst>
                                          <p:attrName>style.visibility</p:attrName>
                                        </p:attrNameLst>
                                      </p:cBhvr>
                                      <p:to>
                                        <p:strVal val="visible"/>
                                      </p:to>
                                    </p:set>
                                    <p:anim calcmode="lin" valueType="num">
                                      <p:cBhvr>
                                        <p:cTn id="13" dur="500" fill="hold"/>
                                        <p:tgtEl>
                                          <p:spTgt spid="208899">
                                            <p:txEl>
                                              <p:pRg st="4" end="4"/>
                                            </p:txEl>
                                          </p:spTgt>
                                        </p:tgtEl>
                                        <p:attrNameLst>
                                          <p:attrName>ppt_w</p:attrName>
                                        </p:attrNameLst>
                                      </p:cBhvr>
                                      <p:tavLst>
                                        <p:tav tm="0">
                                          <p:val>
                                            <p:fltVal val="0"/>
                                          </p:val>
                                        </p:tav>
                                        <p:tav tm="100000">
                                          <p:val>
                                            <p:strVal val="#ppt_w"/>
                                          </p:val>
                                        </p:tav>
                                      </p:tavLst>
                                    </p:anim>
                                    <p:anim calcmode="lin" valueType="num">
                                      <p:cBhvr>
                                        <p:cTn id="14" dur="500" fill="hold"/>
                                        <p:tgtEl>
                                          <p:spTgt spid="208899">
                                            <p:txEl>
                                              <p:pRg st="4" end="4"/>
                                            </p:txEl>
                                          </p:spTgt>
                                        </p:tgtEl>
                                        <p:attrNameLst>
                                          <p:attrName>ppt_h</p:attrName>
                                        </p:attrNameLst>
                                      </p:cBhvr>
                                      <p:tavLst>
                                        <p:tav tm="0">
                                          <p:val>
                                            <p:fltVal val="0"/>
                                          </p:val>
                                        </p:tav>
                                        <p:tav tm="100000">
                                          <p:val>
                                            <p:strVal val="#ppt_h"/>
                                          </p:val>
                                        </p:tav>
                                      </p:tavLst>
                                    </p:anim>
                                    <p:anim calcmode="lin" valueType="num">
                                      <p:cBhvr>
                                        <p:cTn id="15" dur="500" fill="hold"/>
                                        <p:tgtEl>
                                          <p:spTgt spid="208899">
                                            <p:txEl>
                                              <p:pRg st="4" end="4"/>
                                            </p:txEl>
                                          </p:spTgt>
                                        </p:tgtEl>
                                        <p:attrNameLst>
                                          <p:attrName>style.rotation</p:attrName>
                                        </p:attrNameLst>
                                      </p:cBhvr>
                                      <p:tavLst>
                                        <p:tav tm="0">
                                          <p:val>
                                            <p:fltVal val="360"/>
                                          </p:val>
                                        </p:tav>
                                        <p:tav tm="100000">
                                          <p:val>
                                            <p:fltVal val="0"/>
                                          </p:val>
                                        </p:tav>
                                      </p:tavLst>
                                    </p:anim>
                                    <p:animEffect transition="in" filter="fade">
                                      <p:cBhvr>
                                        <p:cTn id="16" dur="500"/>
                                        <p:tgtEl>
                                          <p:spTgt spid="208899">
                                            <p:txEl>
                                              <p:pRg st="4" end="4"/>
                                            </p:txEl>
                                          </p:spTgt>
                                        </p:tgtEl>
                                      </p:cBhvr>
                                    </p:animEffect>
                                  </p:childTnLst>
                                </p:cTn>
                              </p:par>
                              <p:par>
                                <p:cTn id="17" presetID="49" presetClass="entr" presetSubtype="0" decel="100000" fill="hold" nodeType="withEffect">
                                  <p:stCondLst>
                                    <p:cond delay="2000"/>
                                  </p:stCondLst>
                                  <p:childTnLst>
                                    <p:set>
                                      <p:cBhvr>
                                        <p:cTn id="18" dur="1" fill="hold">
                                          <p:stCondLst>
                                            <p:cond delay="0"/>
                                          </p:stCondLst>
                                        </p:cTn>
                                        <p:tgtEl>
                                          <p:spTgt spid="208899">
                                            <p:txEl>
                                              <p:pRg st="5" end="5"/>
                                            </p:txEl>
                                          </p:spTgt>
                                        </p:tgtEl>
                                        <p:attrNameLst>
                                          <p:attrName>style.visibility</p:attrName>
                                        </p:attrNameLst>
                                      </p:cBhvr>
                                      <p:to>
                                        <p:strVal val="visible"/>
                                      </p:to>
                                    </p:set>
                                    <p:anim calcmode="lin" valueType="num">
                                      <p:cBhvr>
                                        <p:cTn id="19" dur="500" fill="hold"/>
                                        <p:tgtEl>
                                          <p:spTgt spid="208899">
                                            <p:txEl>
                                              <p:pRg st="5" end="5"/>
                                            </p:txEl>
                                          </p:spTgt>
                                        </p:tgtEl>
                                        <p:attrNameLst>
                                          <p:attrName>ppt_w</p:attrName>
                                        </p:attrNameLst>
                                      </p:cBhvr>
                                      <p:tavLst>
                                        <p:tav tm="0">
                                          <p:val>
                                            <p:fltVal val="0"/>
                                          </p:val>
                                        </p:tav>
                                        <p:tav tm="100000">
                                          <p:val>
                                            <p:strVal val="#ppt_w"/>
                                          </p:val>
                                        </p:tav>
                                      </p:tavLst>
                                    </p:anim>
                                    <p:anim calcmode="lin" valueType="num">
                                      <p:cBhvr>
                                        <p:cTn id="20" dur="500" fill="hold"/>
                                        <p:tgtEl>
                                          <p:spTgt spid="208899">
                                            <p:txEl>
                                              <p:pRg st="5" end="5"/>
                                            </p:txEl>
                                          </p:spTgt>
                                        </p:tgtEl>
                                        <p:attrNameLst>
                                          <p:attrName>ppt_h</p:attrName>
                                        </p:attrNameLst>
                                      </p:cBhvr>
                                      <p:tavLst>
                                        <p:tav tm="0">
                                          <p:val>
                                            <p:fltVal val="0"/>
                                          </p:val>
                                        </p:tav>
                                        <p:tav tm="100000">
                                          <p:val>
                                            <p:strVal val="#ppt_h"/>
                                          </p:val>
                                        </p:tav>
                                      </p:tavLst>
                                    </p:anim>
                                    <p:anim calcmode="lin" valueType="num">
                                      <p:cBhvr>
                                        <p:cTn id="21" dur="500" fill="hold"/>
                                        <p:tgtEl>
                                          <p:spTgt spid="208899">
                                            <p:txEl>
                                              <p:pRg st="5" end="5"/>
                                            </p:txEl>
                                          </p:spTgt>
                                        </p:tgtEl>
                                        <p:attrNameLst>
                                          <p:attrName>style.rotation</p:attrName>
                                        </p:attrNameLst>
                                      </p:cBhvr>
                                      <p:tavLst>
                                        <p:tav tm="0">
                                          <p:val>
                                            <p:fltVal val="360"/>
                                          </p:val>
                                        </p:tav>
                                        <p:tav tm="100000">
                                          <p:val>
                                            <p:fltVal val="0"/>
                                          </p:val>
                                        </p:tav>
                                      </p:tavLst>
                                    </p:anim>
                                    <p:animEffect transition="in" filter="fade">
                                      <p:cBhvr>
                                        <p:cTn id="22" dur="500"/>
                                        <p:tgtEl>
                                          <p:spTgt spid="2088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D2219931-2EB1-4AB1-8288-6F9750FCA04C}"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09922" name="Rectangle 2"/>
          <p:cNvSpPr>
            <a:spLocks noGrp="1" noRot="1" noChangeArrowheads="1"/>
          </p:cNvSpPr>
          <p:nvPr>
            <p:ph type="title" idx="4294967295"/>
          </p:nvPr>
        </p:nvSpPr>
        <p:spPr>
          <a:xfrm>
            <a:off x="1825625" y="620683"/>
            <a:ext cx="8540750" cy="836613"/>
          </a:xfrm>
        </p:spPr>
        <p:txBody>
          <a:bodyPr/>
          <a:lstStyle/>
          <a:p>
            <a:pPr eaLnBrk="1" hangingPunct="1">
              <a:lnSpc>
                <a:spcPct val="130000"/>
              </a:lnSpc>
              <a:defRPr/>
            </a:pPr>
            <a:r>
              <a:rPr lang="zh-CN" altLang="en-US" sz="28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硫酸烟雾与光化学烟雾的比较</a:t>
            </a:r>
            <a:endParaRPr lang="zh-CN" altLang="en-US" sz="28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3" name="图片 2"/>
          <p:cNvPicPr>
            <a:picLocks noChangeAspect="1"/>
          </p:cNvPicPr>
          <p:nvPr/>
        </p:nvPicPr>
        <p:blipFill>
          <a:blip r:embed="rId1"/>
          <a:stretch>
            <a:fillRect/>
          </a:stretch>
        </p:blipFill>
        <p:spPr>
          <a:xfrm>
            <a:off x="318135" y="1272199"/>
            <a:ext cx="11802110" cy="3556635"/>
          </a:xfrm>
          <a:prstGeom prst="rect">
            <a:avLst/>
          </a:prstGeom>
        </p:spPr>
      </p:pic>
      <p:sp>
        <p:nvSpPr>
          <p:cNvPr id="208900" name="Text Box 4"/>
          <p:cNvSpPr txBox="1">
            <a:spLocks noChangeArrowheads="1"/>
          </p:cNvSpPr>
          <p:nvPr/>
        </p:nvSpPr>
        <p:spPr bwMode="auto">
          <a:xfrm>
            <a:off x="396875" y="4870450"/>
            <a:ext cx="1166749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marL="342900" indent="-342900" eaLnBrk="1" hangingPunct="1">
              <a:lnSpc>
                <a:spcPct val="130000"/>
              </a:lnSpc>
              <a:buClr>
                <a:srgbClr val="FF0000"/>
              </a:buClr>
              <a:buFont typeface="Wingdings" panose="05000000000000000000" charset="0"/>
              <a:buChar char="l"/>
            </a:pPr>
            <a:r>
              <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硫酸烟雾型污染物属于还原性混合物，故称还原烟雾。</a:t>
            </a:r>
            <a:endPar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eaLnBrk="1" hangingPunct="1">
              <a:lnSpc>
                <a:spcPct val="130000"/>
              </a:lnSpc>
              <a:buClr>
                <a:srgbClr val="FF0000"/>
              </a:buClr>
              <a:buFont typeface="Wingdings" panose="05000000000000000000" charset="0"/>
              <a:buChar char="l"/>
            </a:pPr>
            <a:r>
              <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而光化学烟雾是高浓度氧化剂的混合物，称为氧化烟雾。</a:t>
            </a:r>
            <a:endPar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eaLnBrk="1" hangingPunct="1">
              <a:lnSpc>
                <a:spcPct val="130000"/>
              </a:lnSpc>
              <a:buClr>
                <a:srgbClr val="FF0000"/>
              </a:buClr>
              <a:buFont typeface="Wingdings" panose="05000000000000000000" charset="0"/>
              <a:buChar char="l"/>
            </a:pPr>
            <a:r>
              <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前者主要由燃煤引起，后者主要由汽车排气引起。</a:t>
            </a:r>
            <a:endPar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eaLnBrk="1" hangingPunct="1">
              <a:lnSpc>
                <a:spcPct val="130000"/>
              </a:lnSpc>
              <a:buClr>
                <a:srgbClr val="FF0000"/>
              </a:buClr>
              <a:buFont typeface="Wingdings" panose="05000000000000000000" charset="0"/>
              <a:buChar char="l"/>
            </a:pPr>
            <a:r>
              <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夏季以光化学烟雾为主，而冬季则以硫酸烟雾为主。</a:t>
            </a:r>
            <a:endPar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buClr>
                <a:schemeClr val="folHlink"/>
              </a:buClr>
            </a:pPr>
            <a:endPar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3000"/>
                                  </p:stCondLst>
                                  <p:childTnLst>
                                    <p:set>
                                      <p:cBhvr>
                                        <p:cTn id="6" dur="1" fill="hold">
                                          <p:stCondLst>
                                            <p:cond delay="0"/>
                                          </p:stCondLst>
                                        </p:cTn>
                                        <p:tgtEl>
                                          <p:spTgt spid="208900"/>
                                        </p:tgtEl>
                                        <p:attrNameLst>
                                          <p:attrName>style.visibility</p:attrName>
                                        </p:attrNameLst>
                                      </p:cBhvr>
                                      <p:to>
                                        <p:strVal val="visible"/>
                                      </p:to>
                                    </p:set>
                                    <p:animEffect transition="in" filter="strips(downLeft)">
                                      <p:cBhvr>
                                        <p:cTn id="7" dur="500"/>
                                        <p:tgtEl>
                                          <p:spTgt spid="208900"/>
                                        </p:tgtEl>
                                      </p:cBhvr>
                                    </p:animEffect>
                                  </p:childTnLst>
                                </p:cTn>
                              </p:par>
                              <p:par>
                                <p:cTn id="8" presetID="9" presetClass="path" presetSubtype="0" accel="50000" decel="50000" fill="hold" nodeType="withEffect">
                                  <p:stCondLst>
                                    <p:cond delay="3000"/>
                                  </p:stCondLst>
                                  <p:childTnLst>
                                    <p:animMotion origin="layout" path="M 0 0  C 0.012 -0.024  0.033 -0.05867  0.058 -0.05867  C 0.095 -0.05867  0.125 -0.02267  0.125 0.02267  C 0.125 0.03733  0.122 0.05067  0.116 0.06267  C 0.117 0.06267  0 0.24267  0 0.244  C 0 0.24267  -0.117 0.06267  -0.116 0.06267  C -0.122 0.05067  -0.125 0.03733  -0.125 0.02267  C -0.125 -0.02267  -0.095 -0.05867  -0.057 -0.05867  C -0.033 -0.05867  -0.012 -0.024  0 0  Z" pathEditMode="relative" ptsTypes="">
                                      <p:cBhvr>
                                        <p:cTn id="9" dur="2000" fill="hold"/>
                                        <p:tgtEl>
                                          <p:spTgt spid="20890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0" grpId="0"/>
    </p:bld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82"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12BC5DF9-566B-48F1-9E52-46580E75BBCD}"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98341" name="Text Box 5"/>
          <p:cNvSpPr txBox="1">
            <a:spLocks noChangeArrowheads="1"/>
          </p:cNvSpPr>
          <p:nvPr/>
        </p:nvSpPr>
        <p:spPr bwMode="auto">
          <a:xfrm>
            <a:off x="1486853" y="2348636"/>
            <a:ext cx="10081120" cy="4201160"/>
          </a:xfrm>
          <a:prstGeom prst="rect">
            <a:avLst/>
          </a:prstGeom>
          <a:noFill/>
          <a:ln w="12700" algn="ctr">
            <a:noFill/>
            <a:miter lim="800000"/>
          </a:ln>
          <a:effectLst/>
        </p:spPr>
        <p:txBody>
          <a:bodyPr wrap="square" lIns="0" tIns="0" rIns="0" bIns="0">
            <a:spAutoFit/>
          </a:bodyPr>
          <a:lstStyle/>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一、大气光化学转化与大气中的自由基</a:t>
            </a:r>
            <a:endParaRPr lang="en-US" altLang="zh-CN"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00000"/>
              </a:lnSpc>
              <a:spcBef>
                <a:spcPts val="0"/>
              </a:spcBef>
              <a:spcAft>
                <a:spcPts val="0"/>
              </a:spcAft>
              <a:defRPr/>
            </a:pPr>
            <a:r>
              <a:rPr lang="zh-CN" altLang="en-US"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(Transformation of Atmospheric Photochemistry  and Free Radicals in the Atmosphere)</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二、氮氧化物的转化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(Transformation of NO</a:t>
            </a:r>
            <a:r>
              <a:rPr lang="en-US" altLang="zh-CN" b="1" i="1" baseline="-25000" dirty="0">
                <a:latin typeface="Times New Roman" panose="02020603050405020304" pitchFamily="18" charset="0"/>
                <a:ea typeface="微软雅黑" panose="020B0503020204020204" pitchFamily="34" charset="-122"/>
                <a:sym typeface="Times New Roman" panose="02020603050405020304" pitchFamily="18" charset="0"/>
              </a:rPr>
              <a:t>x</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三、挥发性有机物的转化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(Transformation of Volatile Organic Compounds)</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四、光化学烟雾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(Photochemical Smog)</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五、二氧化硫的转化及硫酸烟雾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(Transformation of Sulfur Dioxide and Sulfuric Acid Smog)</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六、酸性降水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(Acid Precipitation)</a:t>
            </a:r>
            <a:endParaRPr lang="en-US" altLang="zh-CN"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七、平流层臭氧损耗及南极臭氧洞的形成</a:t>
            </a:r>
            <a:endParaRPr lang="en-US" altLang="zh-CN"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00000"/>
              </a:lnSpc>
              <a:defRPr/>
            </a:pP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(Depletion of Stratospheric and Formation of the Antarctic Ozone Layer)</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 name="Rectangle 2"/>
          <p:cNvSpPr txBox="1">
            <a:spLocks noChangeArrowheads="1"/>
          </p:cNvSpPr>
          <p:nvPr/>
        </p:nvSpPr>
        <p:spPr bwMode="auto">
          <a:xfrm>
            <a:off x="155575" y="1053246"/>
            <a:ext cx="11880850" cy="1081087"/>
          </a:xfrm>
          <a:prstGeom prst="rect">
            <a:avLst/>
          </a:prstGeom>
          <a:noFill/>
          <a:ln w="9525">
            <a:noFill/>
            <a:miter lim="800000"/>
          </a:ln>
          <a:effectLst/>
        </p:spPr>
        <p:txBody>
          <a:bodyPr vert="horz" wrap="square" lIns="91440" tIns="45720" rIns="91440" bIns="45720" numCol="1" anchor="ctr" anchorCtr="0" compatLnSpc="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eaLnBrk="1" hangingPunct="1">
              <a:lnSpc>
                <a:spcPct val="100000"/>
              </a:lnSpc>
              <a:spcBef>
                <a:spcPts val="0"/>
              </a:spcBef>
              <a:spcAft>
                <a:spcPts val="0"/>
              </a:spcAft>
              <a:defRPr/>
            </a:pPr>
            <a:r>
              <a:rPr lang="zh-CN" altLang="en-US" sz="4000" b="0" kern="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第二节 大气中污染物的转化</a:t>
            </a:r>
            <a:br>
              <a:rPr lang="zh-CN" altLang="en-US" sz="4000" kern="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br>
            <a:r>
              <a:rPr lang="zh-CN" altLang="en-US" sz="4000" kern="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32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Section 2 </a:t>
            </a:r>
            <a:r>
              <a:rPr lang="en-US" altLang="zh-CN" sz="28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Transport of Atmospheric Pollutants</a:t>
            </a:r>
            <a:endParaRPr lang="en-US" altLang="zh-CN" sz="32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3" name="Line 9"/>
          <p:cNvSpPr>
            <a:spLocks noChangeShapeType="1"/>
          </p:cNvSpPr>
          <p:nvPr/>
        </p:nvSpPr>
        <p:spPr bwMode="auto">
          <a:xfrm>
            <a:off x="1487805" y="5687695"/>
            <a:ext cx="3947795" cy="46355"/>
          </a:xfrm>
          <a:prstGeom prst="line">
            <a:avLst/>
          </a:prstGeom>
          <a:noFill/>
          <a:ln w="38100">
            <a:solidFill>
              <a:srgbClr val="FF0000"/>
            </a:solidFill>
            <a:round/>
          </a:ln>
          <a:effectLst/>
        </p:spPr>
        <p:txBody>
          <a:bodyPr wrap="none"/>
          <a:lstStyle/>
          <a:p>
            <a:pPr marL="0" marR="0" lvl="0" indent="0" algn="l" defTabSz="914400" rtl="0" eaLnBrk="1" fontAlgn="base" latinLnBrk="0" hangingPunct="1">
              <a:lnSpc>
                <a:spcPct val="130000"/>
              </a:lnSpc>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p:random/>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305C283D-BECF-4278-8446-E0EEBE3104E9}"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75107" name="Rectangle 3"/>
          <p:cNvSpPr>
            <a:spLocks noGrp="1" noChangeArrowheads="1"/>
          </p:cNvSpPr>
          <p:nvPr>
            <p:ph idx="4294967295"/>
          </p:nvPr>
        </p:nvSpPr>
        <p:spPr>
          <a:xfrm>
            <a:off x="609600" y="1628775"/>
            <a:ext cx="10972800" cy="4525963"/>
          </a:xfrm>
        </p:spPr>
        <p:txBody>
          <a:bodyPr/>
          <a:lstStyle/>
          <a:p>
            <a:pPr>
              <a:lnSpc>
                <a:spcPct val="130000"/>
              </a:lnSpc>
              <a:spcBef>
                <a:spcPct val="0"/>
              </a:spcBef>
              <a:buFont typeface="Wingdings" panose="05000000000000000000" pitchFamily="2" charset="2"/>
              <a:buNone/>
            </a:pPr>
            <a:r>
              <a:rPr lang="en-US" altLang="zh-CN" sz="2800" b="1" dirty="0">
                <a:effectLst/>
                <a:latin typeface="Times New Roman" panose="02020603050405020304" pitchFamily="18" charset="0"/>
                <a:ea typeface="微软雅黑" panose="020B0503020204020204" pitchFamily="34" charset="-122"/>
                <a:sym typeface="Times New Roman" panose="02020603050405020304" pitchFamily="18" charset="0"/>
              </a:rPr>
              <a:t>   The various forms of liquid and solid water in the atmosphere include rain, snow, and fog. These and other atmospheric forms of precipitation always contain various dissolved species derived from both natural and anthropogenic processes. Of these substances, acids produced from the oxides of nitrogen and sulfur are of widespread concern. Their presence in excessive amounts can cause the rainfall pH to be depressed to values as low as 4 or even less.</a:t>
            </a:r>
            <a:endParaRPr lang="en-US" altLang="zh-CN" sz="2800" b="1" dirty="0">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 name="Text Box 4"/>
          <p:cNvSpPr txBox="1">
            <a:spLocks noChangeArrowheads="1"/>
          </p:cNvSpPr>
          <p:nvPr/>
        </p:nvSpPr>
        <p:spPr bwMode="auto">
          <a:xfrm>
            <a:off x="6456040" y="6447616"/>
            <a:ext cx="5256584" cy="34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From </a:t>
            </a:r>
            <a:r>
              <a:rPr lang="en-US" altLang="zh-CN" sz="1400" b="1" i="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Environmental Chemistry</a:t>
            </a:r>
            <a:r>
              <a:rPr lang="en-US" altLang="zh-CN" sz="1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S.E. Manahan, CRC Press, 2004</a:t>
            </a:r>
            <a:endParaRPr lang="en-US" altLang="zh-CN" sz="1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1CADA4AA-F197-41DC-AD9D-E6993E1B2237}"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11970" name="Rectangle 2"/>
          <p:cNvSpPr>
            <a:spLocks noGrp="1" noRot="1" noChangeArrowheads="1"/>
          </p:cNvSpPr>
          <p:nvPr>
            <p:ph type="title" idx="4294967295"/>
          </p:nvPr>
        </p:nvSpPr>
        <p:spPr>
          <a:xfrm>
            <a:off x="263352" y="620688"/>
            <a:ext cx="8229600" cy="887413"/>
          </a:xfrm>
        </p:spPr>
        <p:txBody>
          <a:bodyPr/>
          <a:lstStyle/>
          <a:p>
            <a:pPr algn="l" eaLnBrk="1" hangingPunct="1">
              <a:lnSpc>
                <a:spcPct val="130000"/>
              </a:lnSpc>
              <a:defRPr/>
            </a:pPr>
            <a:r>
              <a:rPr lang="zh-CN" altLang="en-US" sz="28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六、酸性降水 </a:t>
            </a:r>
            <a:r>
              <a:rPr lang="en-US" altLang="zh-CN" sz="24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(Acid Precipitation)</a:t>
            </a:r>
            <a:endParaRPr lang="en-US" altLang="zh-CN" sz="24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11971" name="Rectangle 3"/>
          <p:cNvSpPr>
            <a:spLocks noGrp="1" noChangeArrowheads="1"/>
          </p:cNvSpPr>
          <p:nvPr>
            <p:ph idx="4294967295"/>
          </p:nvPr>
        </p:nvSpPr>
        <p:spPr>
          <a:xfrm>
            <a:off x="911424" y="1318667"/>
            <a:ext cx="10009112" cy="5301208"/>
          </a:xfrm>
        </p:spPr>
        <p:txBody>
          <a:bodyPr/>
          <a:lstStyle/>
          <a:p>
            <a:pPr marL="0" indent="0" eaLnBrk="1" hangingPunct="1">
              <a:lnSpc>
                <a:spcPct val="130000"/>
              </a:lnSpc>
              <a:spcBef>
                <a:spcPct val="0"/>
              </a:spcBef>
              <a:buNone/>
              <a:defRPr/>
            </a:pPr>
            <a:r>
              <a:rPr lang="en-US" altLang="zh-CN" sz="22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1.</a:t>
            </a:r>
            <a:r>
              <a:rPr lang="zh-CN" altLang="en-US" sz="22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定义 </a:t>
            </a:r>
            <a:endParaRPr lang="en-US" altLang="zh-CN" sz="22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Clr>
                <a:srgbClr val="333333"/>
              </a:buClr>
              <a:buSzPct val="100000"/>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指通过降水，如雨、雪、雾、冰雹等将大气中的酸性物质迁移到地面的过程。这种降水过程称为</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湿沉降。</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Clr>
                <a:srgbClr val="333333"/>
              </a:buClr>
              <a:buSzPct val="100000"/>
              <a:defRPr/>
            </a:pP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干沉降：</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指大气中的酸性物质在气流的作用下直接迁移到地面的过程。</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Clr>
                <a:srgbClr val="333333"/>
              </a:buClr>
              <a:buSzPct val="100000"/>
              <a:defRPr/>
            </a:pPr>
            <a:r>
              <a:rPr lang="zh-CN" altLang="en-US" sz="2200" dirty="0">
                <a:solidFill>
                  <a:srgbClr val="333333"/>
                </a:solidFill>
                <a:effectLst/>
                <a:latin typeface="Times New Roman" panose="02020603050405020304" pitchFamily="18" charset="0"/>
                <a:ea typeface="微软雅黑" panose="020B0503020204020204" pitchFamily="34" charset="-122"/>
                <a:sym typeface="Times New Roman" panose="02020603050405020304" pitchFamily="18" charset="0"/>
              </a:rPr>
              <a:t>大气中的酸性物质通过干、湿沉降这两种过程从大气中消除，统称为</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酸沉降</a:t>
            </a:r>
            <a:r>
              <a:rPr lang="zh-CN" altLang="en-US" sz="2200" dirty="0">
                <a:solidFill>
                  <a:srgbClr val="333333"/>
                </a:solidFill>
                <a:effectLst/>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200" dirty="0">
              <a:solidFill>
                <a:srgbClr val="333333"/>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Font typeface="Wingdings" panose="05000000000000000000" pitchFamily="2" charset="2"/>
              <a:buNone/>
              <a:defRPr/>
            </a:pPr>
            <a:r>
              <a:rPr lang="en-US" altLang="zh-CN" sz="22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酸雨的研究与控制</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Clr>
                <a:srgbClr val="333333"/>
              </a:buClr>
              <a:buSzPct val="100000"/>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“酸雨”的概念在</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20</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世纪</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50</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年代被提出，之后酸雨逐渐发展为重要的全球性环境问题之一</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Clr>
                <a:srgbClr val="333333"/>
              </a:buClr>
              <a:buSzPct val="100000"/>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我国对酸雨的研究始于</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20</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世纪</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70</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年代末，主要发生在西南、华南以及东南沿海一带，以西南地区最为严重。</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Clr>
                <a:srgbClr val="333333"/>
              </a:buClr>
              <a:buSzPct val="100000"/>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近年来，随着我国大气污染状况的逐渐改善，我国的酸雨问题在很大程度上得到了控制。</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p:cNvSpPr txBox="1"/>
          <p:nvPr/>
        </p:nvSpPr>
        <p:spPr>
          <a:xfrm>
            <a:off x="2490022" y="3015135"/>
            <a:ext cx="7086600" cy="416524"/>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eaLnBrk="1" hangingPunct="1">
              <a:lnSpc>
                <a:spcPct val="130000"/>
              </a:lnSpc>
              <a:spcBef>
                <a:spcPct val="0"/>
              </a:spcBef>
              <a:buClrTx/>
              <a:buSzTx/>
              <a:buFontTx/>
              <a:buNone/>
            </a:pPr>
            <a:endParaRPr lang="zh-CN" altLang="en-US" sz="18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1510" name="Text Box 8"/>
          <p:cNvSpPr txBox="1"/>
          <p:nvPr/>
        </p:nvSpPr>
        <p:spPr>
          <a:xfrm>
            <a:off x="233045" y="71755"/>
            <a:ext cx="6584794" cy="696562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0" eaLnBrk="1" hangingPunct="1">
              <a:lnSpc>
                <a:spcPct val="125000"/>
              </a:lnSpc>
              <a:spcBef>
                <a:spcPts val="0"/>
              </a:spcBef>
              <a:spcAft>
                <a:spcPts val="0"/>
              </a:spcAft>
              <a:buClrTx/>
              <a:buSzTx/>
              <a:buNone/>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）中间层</a:t>
            </a:r>
            <a:r>
              <a:rPr lang="zh-CN" altLang="en-US"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1800" b="1"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(Mesosphere)</a:t>
            </a:r>
            <a:r>
              <a:rPr lang="zh-CN" altLang="en-US" sz="1800" b="1"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a:t>
            </a:r>
            <a:endParaRPr lang="en-US" altLang="zh-CN" sz="1800" b="1"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marL="400050" lvl="1" indent="0" eaLnBrk="1" hangingPunct="1">
              <a:lnSpc>
                <a:spcPct val="125000"/>
              </a:lnSpc>
              <a:spcBef>
                <a:spcPts val="0"/>
              </a:spcBef>
              <a:spcAft>
                <a:spcPts val="0"/>
              </a:spcAft>
              <a:buClrTx/>
              <a:buSzTx/>
              <a:buNone/>
            </a:pPr>
            <a:r>
              <a:rPr lang="zh-CN" altLang="en-US" sz="2100"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高度：平流层顶到海拔高度为 </a:t>
            </a:r>
            <a:r>
              <a:rPr lang="en-US" altLang="zh-CN" sz="2100"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80 km </a:t>
            </a:r>
            <a:r>
              <a:rPr lang="zh-CN" altLang="en-US" sz="2100"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的大气层。</a:t>
            </a:r>
            <a:endParaRPr lang="en-US" altLang="zh-CN" sz="2100"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marL="1168400" lvl="1" indent="-768350" eaLnBrk="1" hangingPunct="1">
              <a:lnSpc>
                <a:spcPct val="125000"/>
              </a:lnSpc>
              <a:spcBef>
                <a:spcPts val="0"/>
              </a:spcBef>
              <a:spcAft>
                <a:spcPts val="0"/>
              </a:spcAft>
              <a:buClrTx/>
              <a:buSzTx/>
              <a:buNone/>
            </a:pPr>
            <a:r>
              <a:rPr lang="zh-CN" altLang="en-US" sz="2100"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特征：空气变得较稀薄，温度随海拔高度的增加而迅速降低，对流运动非常剧烈。</a:t>
            </a:r>
            <a:endParaRPr lang="en-US" altLang="zh-CN" sz="2100"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marL="400050" lvl="1" indent="-400050" eaLnBrk="1" hangingPunct="1">
              <a:lnSpc>
                <a:spcPct val="125000"/>
              </a:lnSpc>
              <a:spcBef>
                <a:spcPts val="0"/>
              </a:spcBef>
              <a:spcAft>
                <a:spcPts val="0"/>
              </a:spcAft>
              <a:buClrTx/>
              <a:buSzTx/>
              <a:buNone/>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4</a:t>
            </a: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）热层（电离层）</a:t>
            </a:r>
            <a:r>
              <a:rPr lang="en-US" altLang="zh-CN" sz="1800" b="1"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(Thermosphere)</a:t>
            </a:r>
            <a:r>
              <a:rPr lang="zh-CN" altLang="en-US" sz="1800" b="1"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a:t>
            </a:r>
            <a:r>
              <a:rPr lang="en-US" altLang="zh-CN" sz="20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80~500 km</a:t>
            </a:r>
            <a:endParaRPr lang="en-US" altLang="zh-CN" sz="20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marL="400050" lvl="1" indent="0" eaLnBrk="1" hangingPunct="1">
              <a:lnSpc>
                <a:spcPct val="125000"/>
              </a:lnSpc>
              <a:spcBef>
                <a:spcPts val="0"/>
              </a:spcBef>
              <a:spcAft>
                <a:spcPts val="0"/>
              </a:spcAft>
              <a:buClrTx/>
              <a:buSzTx/>
              <a:buNone/>
            </a:pPr>
            <a:r>
              <a:rPr lang="zh-CN" altLang="en-US" sz="2100"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高度：</a:t>
            </a:r>
            <a:r>
              <a:rPr lang="zh-CN" altLang="en-US"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指从海拔高度 </a:t>
            </a:r>
            <a:r>
              <a:rPr lang="en-US" altLang="zh-CN"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80 km </a:t>
            </a:r>
            <a:r>
              <a:rPr lang="zh-CN" altLang="en-US"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到约 </a:t>
            </a:r>
            <a:r>
              <a:rPr lang="en-US" altLang="zh-CN"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500 km </a:t>
            </a:r>
            <a:r>
              <a:rPr lang="zh-CN" altLang="en-US"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的大气层。</a:t>
            </a:r>
            <a:endParaRPr lang="zh-CN" altLang="en-US"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marL="400050" lvl="1" indent="0" eaLnBrk="1" hangingPunct="1">
              <a:lnSpc>
                <a:spcPct val="125000"/>
              </a:lnSpc>
              <a:spcBef>
                <a:spcPts val="0"/>
              </a:spcBef>
              <a:spcAft>
                <a:spcPts val="0"/>
              </a:spcAft>
              <a:buClrTx/>
              <a:buSzTx/>
              <a:buNone/>
            </a:pPr>
            <a:r>
              <a:rPr lang="zh-CN" altLang="en-US"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特征：</a:t>
            </a:r>
            <a:r>
              <a:rPr lang="en-US" altLang="zh-CN"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 </a:t>
            </a:r>
            <a:r>
              <a:rPr lang="zh-CN" altLang="en-US"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空气处于高度电离的状态，称为电离层。</a:t>
            </a:r>
            <a:endParaRPr lang="zh-CN" altLang="en-US"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marL="1168400" lvl="1" indent="-768350" eaLnBrk="1" hangingPunct="1">
              <a:lnSpc>
                <a:spcPct val="125000"/>
              </a:lnSpc>
              <a:spcBef>
                <a:spcPts val="0"/>
              </a:spcBef>
              <a:spcAft>
                <a:spcPts val="0"/>
              </a:spcAft>
              <a:buClrTx/>
              <a:buSzTx/>
              <a:buNone/>
            </a:pPr>
            <a:r>
              <a:rPr lang="zh-CN" altLang="en-US"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温度：大气温度随海拔高度的增加而迅速增加，温度可达 </a:t>
            </a:r>
            <a:r>
              <a:rPr lang="en-US" altLang="zh-CN"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1 000 K</a:t>
            </a:r>
            <a:r>
              <a:rPr lang="zh-CN" altLang="en-US"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以上。</a:t>
            </a:r>
            <a:endParaRPr lang="zh-CN" altLang="en-US" sz="2100"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marL="400050" lvl="1" indent="0" eaLnBrk="1" hangingPunct="1">
              <a:lnSpc>
                <a:spcPct val="125000"/>
              </a:lnSpc>
              <a:spcBef>
                <a:spcPts val="0"/>
              </a:spcBef>
              <a:spcAft>
                <a:spcPts val="0"/>
              </a:spcAft>
              <a:buClrTx/>
              <a:buSzTx/>
              <a:buNone/>
            </a:pPr>
            <a:r>
              <a:rPr lang="zh-CN" altLang="en-US" sz="2100" dirty="0">
                <a:solidFill>
                  <a:srgbClr val="FF0000"/>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组成</a:t>
            </a:r>
            <a:r>
              <a:rPr lang="en-US" altLang="zh-CN" sz="2100" dirty="0">
                <a:solidFill>
                  <a:srgbClr val="FF0000"/>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 </a:t>
            </a:r>
            <a:r>
              <a:rPr lang="zh-CN" altLang="en-US" sz="2100" dirty="0">
                <a:solidFill>
                  <a:srgbClr val="FF0000"/>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大气质量仅占大气总质量的 </a:t>
            </a:r>
            <a:r>
              <a:rPr lang="en-US" altLang="zh-CN" sz="2100" dirty="0">
                <a:solidFill>
                  <a:srgbClr val="FF0000"/>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0.5%</a:t>
            </a:r>
            <a:r>
              <a:rPr lang="zh-CN" altLang="en-US" sz="2100" dirty="0">
                <a:solidFill>
                  <a:srgbClr val="FF0000"/>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a:t>
            </a:r>
            <a:endParaRPr lang="en-US" altLang="zh-CN" sz="2100" dirty="0">
              <a:solidFill>
                <a:srgbClr val="FF0000"/>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marL="400050" lvl="1" indent="-400050" eaLnBrk="1" hangingPunct="1">
              <a:lnSpc>
                <a:spcPct val="125000"/>
              </a:lnSpc>
              <a:spcBef>
                <a:spcPts val="0"/>
              </a:spcBef>
              <a:spcAft>
                <a:spcPts val="0"/>
              </a:spcAft>
              <a:buClrTx/>
              <a:buSzTx/>
              <a:buNone/>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5</a:t>
            </a: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）逃逸层</a:t>
            </a:r>
            <a:r>
              <a:rPr lang="zh-CN" altLang="en-US" sz="2200" b="1"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1800" b="1"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外大气层 </a:t>
            </a:r>
            <a:r>
              <a:rPr lang="en-US" altLang="zh-CN" sz="1800" b="1"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(Exosphere)</a:t>
            </a:r>
            <a:endParaRPr lang="en-US" altLang="zh-CN" sz="1800" b="1"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marL="400050" lvl="1" indent="0" eaLnBrk="1" hangingPunct="1">
              <a:lnSpc>
                <a:spcPct val="125000"/>
              </a:lnSpc>
              <a:spcBef>
                <a:spcPts val="0"/>
              </a:spcBef>
              <a:spcAft>
                <a:spcPts val="0"/>
              </a:spcAft>
              <a:buClrTx/>
              <a:buSzTx/>
              <a:buNone/>
            </a:pPr>
            <a:r>
              <a:rPr lang="zh-CN" altLang="en-US" sz="2100"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高度：热层以上的大气层称为逃逸层或逸散层。</a:t>
            </a:r>
            <a:endParaRPr lang="zh-CN" altLang="en-US" sz="2100"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marL="1079500" lvl="1" indent="-679450" eaLnBrk="1" hangingPunct="1">
              <a:lnSpc>
                <a:spcPct val="125000"/>
              </a:lnSpc>
              <a:spcBef>
                <a:spcPts val="0"/>
              </a:spcBef>
              <a:spcAft>
                <a:spcPts val="0"/>
              </a:spcAft>
              <a:buClrTx/>
              <a:buSzTx/>
              <a:buNone/>
            </a:pPr>
            <a:r>
              <a:rPr lang="zh-CN" altLang="en-US" sz="2100"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特征：空气极为稀薄，密度几乎与太空密度相同，气体及微粒可以从这一层飞出地球重力场而进入太空。</a:t>
            </a:r>
            <a:endParaRPr lang="zh-CN" altLang="en-US" sz="2100"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marL="1168400" lvl="1" indent="-768350" eaLnBrk="1" hangingPunct="1">
              <a:lnSpc>
                <a:spcPct val="125000"/>
              </a:lnSpc>
              <a:spcBef>
                <a:spcPts val="0"/>
              </a:spcBef>
              <a:spcAft>
                <a:spcPts val="0"/>
              </a:spcAft>
              <a:buClrTx/>
              <a:buSzTx/>
              <a:buNone/>
            </a:pPr>
            <a:r>
              <a:rPr lang="zh-CN" altLang="en-US" sz="2100"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rPr>
              <a:t>温度：温度随高度增加而略有增加。</a:t>
            </a:r>
            <a:endParaRPr lang="zh-CN" altLang="en-US" sz="2100" dirty="0">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a:p>
            <a:pPr marL="400050" lvl="1" indent="-400050" eaLnBrk="1" hangingPunct="1">
              <a:lnSpc>
                <a:spcPct val="125000"/>
              </a:lnSpc>
              <a:spcBef>
                <a:spcPts val="0"/>
              </a:spcBef>
              <a:spcAft>
                <a:spcPts val="0"/>
              </a:spcAft>
              <a:buClrTx/>
              <a:buSzTx/>
              <a:buNone/>
            </a:pPr>
            <a:endParaRPr lang="en-US" altLang="zh-CN" sz="1800" b="1" dirty="0">
              <a:solidFill>
                <a:schemeClr val="tx1"/>
              </a:solidFill>
              <a:latin typeface="Times New Roman" panose="02020603050405020304" pitchFamily="18" charset="0"/>
              <a:ea typeface="微软雅黑" panose="020B0503020204020204" pitchFamily="34" charset="-122"/>
              <a:cs typeface="黑体" panose="02010609060101010101" pitchFamily="49" charset="-122"/>
              <a:sym typeface="Times New Roman" panose="02020603050405020304" pitchFamily="18" charset="0"/>
            </a:endParaRPr>
          </a:p>
        </p:txBody>
      </p:sp>
      <p:sp>
        <p:nvSpPr>
          <p:cNvPr id="7" name="灯片编号占位符 6"/>
          <p:cNvSpPr>
            <a:spLocks noGrp="1"/>
          </p:cNvSpPr>
          <p:nvPr>
            <p:ph type="sldNum" sz="quarter" idx="4"/>
          </p:nvPr>
        </p:nvSpPr>
        <p:spPr/>
        <p:txBody>
          <a:bodyPr/>
          <a:lstStyle/>
          <a:p>
            <a:pPr marL="0" marR="0" lvl="0" indent="0" algn="r" defTabSz="914400" rtl="0" eaLnBrk="1" fontAlgn="base" latinLnBrk="0" hangingPunct="1">
              <a:lnSpc>
                <a:spcPct val="130000"/>
              </a:lnSpc>
              <a:buClrTx/>
              <a:buSzTx/>
              <a:buFontTx/>
              <a:buNone/>
              <a:defRPr/>
            </a:pPr>
            <a:r>
              <a:rPr lang="en-US" altLang="zh-CN">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grpSp>
        <p:nvGrpSpPr>
          <p:cNvPr id="8" name="组合 16"/>
          <p:cNvGrpSpPr/>
          <p:nvPr/>
        </p:nvGrpSpPr>
        <p:grpSpPr bwMode="auto">
          <a:xfrm>
            <a:off x="7032104" y="857250"/>
            <a:ext cx="4572000" cy="5357813"/>
            <a:chOff x="7103541" y="877888"/>
            <a:chExt cx="4572000" cy="5622946"/>
          </a:xfrm>
        </p:grpSpPr>
        <p:graphicFrame>
          <p:nvGraphicFramePr>
            <p:cNvPr id="9" name="Object 62"/>
            <p:cNvGraphicFramePr>
              <a:graphicFrameLocks noChangeAspect="1"/>
            </p:cNvGraphicFramePr>
            <p:nvPr/>
          </p:nvGraphicFramePr>
          <p:xfrm>
            <a:off x="7103541" y="877888"/>
            <a:ext cx="4572000" cy="5622946"/>
          </p:xfrm>
          <a:graphic>
            <a:graphicData uri="http://schemas.openxmlformats.org/presentationml/2006/ole">
              <mc:AlternateContent xmlns:mc="http://schemas.openxmlformats.org/markup-compatibility/2006">
                <mc:Choice xmlns:v="urn:schemas-microsoft-com:vml" Requires="v">
                  <p:oleObj spid="_x0000_s2" name="Worksheet" r:id="rId1" imgW="5080000" imgH="5509260" progId="Excel.Sheet.8">
                    <p:embed/>
                  </p:oleObj>
                </mc:Choice>
                <mc:Fallback>
                  <p:oleObj name="Worksheet" r:id="rId1" imgW="5080000" imgH="5509260" progId="Excel.Sheet.8">
                    <p:embed/>
                    <p:pic>
                      <p:nvPicPr>
                        <p:cNvPr id="0" name="Object 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3541" y="877888"/>
                          <a:ext cx="4572000" cy="562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3300"/>
                              </a:solidFill>
                              <a:miter lim="800000"/>
                              <a:headEnd/>
                              <a:tailEnd/>
                            </a14:hiddenLine>
                          </a:ext>
                        </a:extLst>
                      </p:spPr>
                    </p:pic>
                  </p:oleObj>
                </mc:Fallback>
              </mc:AlternateContent>
            </a:graphicData>
          </a:graphic>
        </p:graphicFrame>
        <p:sp>
          <p:nvSpPr>
            <p:cNvPr id="10" name="Text Box 53"/>
            <p:cNvSpPr txBox="1">
              <a:spLocks noChangeArrowheads="1"/>
            </p:cNvSpPr>
            <p:nvPr/>
          </p:nvSpPr>
          <p:spPr bwMode="auto">
            <a:xfrm>
              <a:off x="10284694" y="1457326"/>
              <a:ext cx="647700" cy="32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pPr>
              <a:r>
                <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rPr>
                <a:t>热层</a:t>
              </a:r>
              <a:endPar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 name="Text Box 54"/>
            <p:cNvSpPr txBox="1">
              <a:spLocks noChangeArrowheads="1"/>
            </p:cNvSpPr>
            <p:nvPr/>
          </p:nvSpPr>
          <p:spPr bwMode="auto">
            <a:xfrm>
              <a:off x="9068669" y="1876426"/>
              <a:ext cx="857250" cy="3217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pPr>
              <a:r>
                <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rPr>
                <a:t>中间层顶</a:t>
              </a:r>
              <a:endPar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2" name="Text Box 55"/>
            <p:cNvSpPr txBox="1">
              <a:spLocks noChangeArrowheads="1"/>
            </p:cNvSpPr>
            <p:nvPr/>
          </p:nvSpPr>
          <p:spPr bwMode="auto">
            <a:xfrm>
              <a:off x="10256119" y="2276476"/>
              <a:ext cx="676275" cy="32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pPr>
              <a:r>
                <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rPr>
                <a:t>中间层</a:t>
              </a:r>
              <a:endPar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3" name="Text Box 56"/>
            <p:cNvSpPr txBox="1">
              <a:spLocks noChangeArrowheads="1"/>
            </p:cNvSpPr>
            <p:nvPr/>
          </p:nvSpPr>
          <p:spPr bwMode="auto">
            <a:xfrm>
              <a:off x="8567019" y="3087939"/>
              <a:ext cx="866775" cy="3217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pPr>
              <a:r>
                <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rPr>
                <a:t>平流层顶</a:t>
              </a:r>
              <a:endPar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4" name="Text Box 57"/>
            <p:cNvSpPr txBox="1">
              <a:spLocks noChangeArrowheads="1"/>
            </p:cNvSpPr>
            <p:nvPr/>
          </p:nvSpPr>
          <p:spPr bwMode="auto">
            <a:xfrm>
              <a:off x="10256119" y="3714751"/>
              <a:ext cx="676275" cy="32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pPr>
              <a:r>
                <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rPr>
                <a:t>平流层</a:t>
              </a:r>
              <a:endPar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5" name="Text Box 58"/>
            <p:cNvSpPr txBox="1">
              <a:spLocks noChangeArrowheads="1"/>
            </p:cNvSpPr>
            <p:nvPr/>
          </p:nvSpPr>
          <p:spPr bwMode="auto">
            <a:xfrm>
              <a:off x="8090769" y="4651771"/>
              <a:ext cx="857250" cy="3217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pPr>
              <a:r>
                <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rPr>
                <a:t>对流层顶</a:t>
              </a:r>
              <a:endPar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6" name="Text Box 59"/>
            <p:cNvSpPr txBox="1">
              <a:spLocks noChangeArrowheads="1"/>
            </p:cNvSpPr>
            <p:nvPr/>
          </p:nvSpPr>
          <p:spPr bwMode="auto">
            <a:xfrm>
              <a:off x="10256119" y="4824807"/>
              <a:ext cx="676275" cy="32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pPr>
              <a:r>
                <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rPr>
                <a:t>对流层</a:t>
              </a:r>
              <a:endParaRPr lang="zh-CN" altLang="en-US" sz="1200" b="1">
                <a:solidFill>
                  <a:schemeClr val="bg2"/>
                </a:solidFill>
                <a:latin typeface="Times New Roman" panose="02020603050405020304" pitchFamily="18" charset="0"/>
                <a:ea typeface="微软雅黑" panose="020B0503020204020204" pitchFamily="34" charset="-122"/>
                <a:sym typeface="Times New Roman" panose="02020603050405020304" pitchFamily="18" charset="0"/>
              </a:endParaRPr>
            </a:p>
          </p:txBody>
        </p:sp>
      </p:grpSp>
    </p:spTree>
  </p:cSld>
  <p:clrMapOvr>
    <a:masterClrMapping/>
  </p:clrMapOvr>
  <p:transition>
    <p:random/>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tretch>
            <a:fillRect/>
          </a:stretch>
        </p:blipFill>
        <p:spPr>
          <a:xfrm>
            <a:off x="3575720" y="2755799"/>
            <a:ext cx="3432407" cy="1688962"/>
          </a:xfrm>
          <a:prstGeom prst="rect">
            <a:avLst/>
          </a:prstGeom>
        </p:spPr>
      </p:pic>
      <p:sp>
        <p:nvSpPr>
          <p:cNvPr id="41989"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0CD466F1-5526-446F-AA5C-056301ECAD34}"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1991" name="Rectangle 2"/>
          <p:cNvSpPr>
            <a:spLocks noGrp="1" noRot="1" noChangeArrowheads="1"/>
          </p:cNvSpPr>
          <p:nvPr>
            <p:ph type="title" idx="4294967295"/>
          </p:nvPr>
        </p:nvSpPr>
        <p:spPr>
          <a:xfrm>
            <a:off x="567979" y="662039"/>
            <a:ext cx="8229600" cy="671513"/>
          </a:xfrm>
        </p:spPr>
        <p:txBody>
          <a:bodyPr/>
          <a:lstStyle/>
          <a:p>
            <a:pPr algn="l" eaLnBrk="1" hangingPunct="1">
              <a:lnSpc>
                <a:spcPct val="130000"/>
              </a:lnSpc>
            </a:pPr>
            <a:r>
              <a:rPr lang="en-US" altLang="zh-CN" sz="3000" kern="1200" dirty="0">
                <a:solidFill>
                  <a:srgbClr val="AA5C5C"/>
                </a:solidFill>
                <a:latin typeface="Times New Roman" panose="02020603050405020304" pitchFamily="18" charset="0"/>
                <a:ea typeface="微软雅黑" panose="020B0503020204020204" pitchFamily="34" charset="-122"/>
                <a:cs typeface="+mn-cs"/>
                <a:sym typeface="Times New Roman" panose="02020603050405020304" pitchFamily="18" charset="0"/>
              </a:rPr>
              <a:t>6.1 </a:t>
            </a:r>
            <a:r>
              <a:rPr lang="zh-CN" altLang="en-US" sz="3000" kern="1200" dirty="0">
                <a:solidFill>
                  <a:srgbClr val="AA5C5C"/>
                </a:solidFill>
                <a:latin typeface="Times New Roman" panose="02020603050405020304" pitchFamily="18" charset="0"/>
                <a:ea typeface="微软雅黑" panose="020B0503020204020204" pitchFamily="34" charset="-122"/>
                <a:cs typeface="+mn-cs"/>
                <a:sym typeface="Times New Roman" panose="02020603050405020304" pitchFamily="18" charset="0"/>
              </a:rPr>
              <a:t>降水的</a:t>
            </a:r>
            <a:r>
              <a:rPr lang="en-US" altLang="zh-CN" sz="3000" kern="1200" dirty="0">
                <a:solidFill>
                  <a:srgbClr val="AA5C5C"/>
                </a:solidFill>
                <a:latin typeface="Times New Roman" panose="02020603050405020304" pitchFamily="18" charset="0"/>
                <a:ea typeface="微软雅黑" panose="020B0503020204020204" pitchFamily="34" charset="-122"/>
                <a:cs typeface="+mn-cs"/>
                <a:sym typeface="Times New Roman" panose="02020603050405020304" pitchFamily="18" charset="0"/>
              </a:rPr>
              <a:t>pH </a:t>
            </a:r>
            <a:br>
              <a:rPr lang="en-US" altLang="zh-CN" sz="3000" kern="1200" dirty="0">
                <a:solidFill>
                  <a:srgbClr val="AA5C5C"/>
                </a:solidFill>
                <a:latin typeface="Times New Roman" panose="02020603050405020304" pitchFamily="18" charset="0"/>
                <a:ea typeface="微软雅黑" panose="020B0503020204020204" pitchFamily="34" charset="-122"/>
                <a:cs typeface="+mn-cs"/>
                <a:sym typeface="Times New Roman" panose="02020603050405020304" pitchFamily="18" charset="0"/>
              </a:rPr>
            </a:br>
            <a:r>
              <a:rPr lang="en-US" altLang="zh-CN" sz="2400" dirty="0" err="1">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pH</a:t>
            </a:r>
            <a:r>
              <a:rPr lang="en-US" altLang="zh-CN" sz="24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of Precipitation</a:t>
            </a:r>
            <a:r>
              <a:rPr lang="en-US" altLang="zh-CN" sz="2400" dirty="0">
                <a:solidFill>
                  <a:srgbClr val="FFFF00"/>
                </a:solidFill>
                <a:effectLst/>
                <a:latin typeface="Times New Roman" panose="02020603050405020304" pitchFamily="18" charset="0"/>
                <a:ea typeface="微软雅黑" panose="020B0503020204020204" pitchFamily="34" charset="-122"/>
                <a:sym typeface="Times New Roman" panose="02020603050405020304" pitchFamily="18" charset="0"/>
              </a:rPr>
              <a:t> </a:t>
            </a:r>
            <a:endParaRPr lang="zh-CN" altLang="en-US" sz="2400" b="0" dirty="0">
              <a:solidFill>
                <a:srgbClr val="FFFF00"/>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1990" name="Rectangle 3"/>
          <p:cNvSpPr>
            <a:spLocks noGrp="1" noChangeArrowheads="1"/>
          </p:cNvSpPr>
          <p:nvPr>
            <p:ph idx="4294967295"/>
          </p:nvPr>
        </p:nvSpPr>
        <p:spPr>
          <a:xfrm>
            <a:off x="1415480" y="1484784"/>
            <a:ext cx="8323262" cy="5256212"/>
          </a:xfrm>
        </p:spPr>
        <p:txBody>
          <a:bodyPr/>
          <a:lstStyle/>
          <a:p>
            <a:pPr eaLnBrk="1" hangingPunct="1">
              <a:lnSpc>
                <a:spcPct val="130000"/>
              </a:lnSpc>
              <a:spcBef>
                <a:spcPct val="0"/>
              </a:spcBef>
              <a:buFont typeface="Wingdings" panose="05000000000000000000" pitchFamily="2" charset="2"/>
              <a:buNone/>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如果只考虑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CO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对天然降水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pH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的影响，</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Font typeface="Wingdings" panose="05000000000000000000" pitchFamily="2" charset="2"/>
              <a:buNone/>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根据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CO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的全球平均浓度330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mL/m</a:t>
            </a:r>
            <a:r>
              <a:rPr lang="en-US" altLang="zh-CN" sz="2200" baseline="30000" dirty="0">
                <a:effectLst/>
                <a:latin typeface="Times New Roman" panose="02020603050405020304" pitchFamily="18" charset="0"/>
                <a:ea typeface="微软雅黑" panose="020B0503020204020204" pitchFamily="34" charset="-122"/>
                <a:sym typeface="Times New Roman" panose="02020603050405020304" pitchFamily="18" charset="0"/>
              </a:rPr>
              <a:t>3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计算出与水平衡时的</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pH</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Font typeface="Wingdings" panose="05000000000000000000" pitchFamily="2" charset="2"/>
              <a:buNone/>
            </a:pP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CO₂</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的溶解</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解离平衡为</a:t>
            </a:r>
            <a:endPar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Font typeface="Wingdings" panose="05000000000000000000" pitchFamily="2" charset="2"/>
              <a:buNone/>
            </a:pPr>
            <a:endParaRPr lang="en-US" altLang="zh-CN" sz="2800" dirty="0">
              <a:solidFill>
                <a:srgbClr val="00FF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Font typeface="Wingdings" panose="05000000000000000000" pitchFamily="2" charset="2"/>
              <a:buNone/>
            </a:pPr>
            <a:endParaRPr lang="en-US" altLang="zh-CN" sz="2800" dirty="0">
              <a:solidFill>
                <a:srgbClr val="00FF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Font typeface="Wingdings" panose="05000000000000000000" pitchFamily="2" charset="2"/>
              <a:buNone/>
            </a:pPr>
            <a:endParaRPr lang="en-US" altLang="zh-CN" sz="2800" dirty="0">
              <a:solidFill>
                <a:srgbClr val="00FF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Font typeface="Wingdings" panose="05000000000000000000" pitchFamily="2" charset="2"/>
              <a:buNone/>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根据化学平衡、质量平衡和电荷平衡得：</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Font typeface="Wingdings" panose="05000000000000000000" pitchFamily="2" charset="2"/>
              <a:buNone/>
            </a:pPr>
            <a:r>
              <a:rPr lang="zh-CN" altLang="en-US" sz="2800" dirty="0">
                <a:solidFill>
                  <a:srgbClr val="FFFF00"/>
                </a:solidFill>
                <a:effectLst/>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800" dirty="0">
              <a:solidFill>
                <a:srgbClr val="FFFF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None/>
            </a:pPr>
            <a:r>
              <a:rPr lang="zh-CN" altLang="en-US" sz="2200" dirty="0">
                <a:effectLst/>
                <a:latin typeface="Times New Roman" panose="02020603050405020304" pitchFamily="18" charset="0"/>
                <a:ea typeface="微软雅黑" panose="020B0503020204020204" pitchFamily="34" charset="-122"/>
              </a:rPr>
              <a:t>式中：</a:t>
            </a:r>
            <a:r>
              <a:rPr lang="en-US" altLang="zh-CN" sz="2200" dirty="0">
                <a:effectLst/>
                <a:latin typeface="Times New Roman" panose="02020603050405020304" pitchFamily="18" charset="0"/>
                <a:ea typeface="微软雅黑" panose="020B0503020204020204" pitchFamily="34" charset="-122"/>
              </a:rPr>
              <a:t>        </a:t>
            </a:r>
            <a:r>
              <a:rPr lang="zh-CN" altLang="en-US" sz="2200" dirty="0">
                <a:effectLst/>
                <a:latin typeface="Times New Roman" panose="02020603050405020304" pitchFamily="18" charset="0"/>
                <a:ea typeface="微软雅黑" panose="020B0503020204020204" pitchFamily="34" charset="-122"/>
              </a:rPr>
              <a:t>为</a:t>
            </a:r>
            <a:r>
              <a:rPr lang="en-US" altLang="zh-CN" sz="2200" dirty="0">
                <a:effectLst/>
                <a:latin typeface="Times New Roman" panose="02020603050405020304" pitchFamily="18" charset="0"/>
                <a:ea typeface="微软雅黑" panose="020B0503020204020204" pitchFamily="34" charset="-122"/>
              </a:rPr>
              <a:t>CO₂</a:t>
            </a:r>
            <a:r>
              <a:rPr lang="zh-CN" altLang="en-US" sz="2200" dirty="0">
                <a:effectLst/>
                <a:latin typeface="Times New Roman" panose="02020603050405020304" pitchFamily="18" charset="0"/>
                <a:ea typeface="微软雅黑" panose="020B0503020204020204" pitchFamily="34" charset="-122"/>
              </a:rPr>
              <a:t>在大气中的分压；</a:t>
            </a:r>
            <a:r>
              <a:rPr lang="en-US" altLang="zh-CN" sz="2200" dirty="0">
                <a:effectLst/>
                <a:latin typeface="Times New Roman" panose="02020603050405020304" pitchFamily="18" charset="0"/>
                <a:ea typeface="微软雅黑" panose="020B0503020204020204" pitchFamily="34" charset="-122"/>
              </a:rPr>
              <a:t>Kw</a:t>
            </a:r>
            <a:r>
              <a:rPr lang="zh-CN" altLang="en-US" sz="2200" dirty="0">
                <a:effectLst/>
                <a:latin typeface="Times New Roman" panose="02020603050405020304" pitchFamily="18" charset="0"/>
                <a:ea typeface="微软雅黑" panose="020B0503020204020204" pitchFamily="34" charset="-122"/>
              </a:rPr>
              <a:t>​ 为水的离子积。</a:t>
            </a:r>
            <a:endParaRPr lang="en-US" altLang="zh-CN" sz="2200" dirty="0">
              <a:effectLst/>
              <a:latin typeface="Times New Roman" panose="02020603050405020304" pitchFamily="18" charset="0"/>
              <a:ea typeface="微软雅黑" panose="020B0503020204020204" pitchFamily="34" charset="-122"/>
            </a:endParaRPr>
          </a:p>
          <a:p>
            <a:pPr eaLnBrk="1" hangingPunct="1">
              <a:lnSpc>
                <a:spcPct val="130000"/>
              </a:lnSpc>
              <a:spcBef>
                <a:spcPct val="0"/>
              </a:spcBef>
              <a:buNone/>
            </a:pPr>
            <a:r>
              <a:rPr lang="zh-CN" altLang="en-US" sz="2200" dirty="0">
                <a:effectLst/>
                <a:latin typeface="Times New Roman" panose="02020603050405020304" pitchFamily="18" charset="0"/>
                <a:ea typeface="微软雅黑" panose="020B0503020204020204" pitchFamily="34" charset="-122"/>
              </a:rPr>
              <a:t>代入参数可计算得</a:t>
            </a:r>
            <a:r>
              <a:rPr lang="en-US" altLang="zh-CN" sz="2200" dirty="0">
                <a:effectLst/>
                <a:latin typeface="Times New Roman" panose="02020603050405020304" pitchFamily="18" charset="0"/>
                <a:ea typeface="微软雅黑" panose="020B0503020204020204" pitchFamily="34" charset="-122"/>
              </a:rPr>
              <a:t>pH = 5.6</a:t>
            </a:r>
            <a:r>
              <a:rPr lang="zh-CN" altLang="en-US" sz="2200" dirty="0">
                <a:effectLst/>
                <a:latin typeface="Times New Roman" panose="02020603050405020304" pitchFamily="18" charset="0"/>
                <a:ea typeface="微软雅黑" panose="020B0503020204020204" pitchFamily="34" charset="-122"/>
              </a:rPr>
              <a:t>。</a:t>
            </a: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rPr>
              <a:t>(pH</a:t>
            </a: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rPr>
              <a:t>小于</a:t>
            </a: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rPr>
              <a:t>5.6</a:t>
            </a: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rPr>
              <a:t>的降水为酸性降水</a:t>
            </a: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rPr>
              <a:t>)</a:t>
            </a:r>
            <a:endPar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endParaRPr>
          </a:p>
          <a:p>
            <a:pPr eaLnBrk="1" hangingPunct="1">
              <a:lnSpc>
                <a:spcPct val="130000"/>
              </a:lnSpc>
              <a:spcBef>
                <a:spcPct val="0"/>
              </a:spcBef>
              <a:buNone/>
            </a:pPr>
            <a:endParaRPr lang="zh-CN" altLang="en-US" sz="2200" dirty="0">
              <a:effectLst/>
              <a:latin typeface="Times New Roman" panose="02020603050405020304" pitchFamily="18" charset="0"/>
              <a:ea typeface="微软雅黑" panose="020B0503020204020204" pitchFamily="34" charset="-122"/>
            </a:endParaRPr>
          </a:p>
          <a:p>
            <a:pPr eaLnBrk="1" hangingPunct="1">
              <a:lnSpc>
                <a:spcPct val="130000"/>
              </a:lnSpc>
              <a:spcBef>
                <a:spcPct val="0"/>
              </a:spcBef>
              <a:buFont typeface="Wingdings" panose="05000000000000000000" pitchFamily="2" charset="2"/>
              <a:buNone/>
            </a:pPr>
            <a:endParaRPr lang="en-US" altLang="zh-CN" sz="28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Font typeface="Wingdings" panose="05000000000000000000" pitchFamily="2" charset="2"/>
              <a:buNone/>
            </a:pPr>
            <a:endParaRPr lang="zh-CN" altLang="en-US" sz="2800" dirty="0">
              <a:solidFill>
                <a:srgbClr val="00FF00"/>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mc:AlternateContent xmlns:mc="http://schemas.openxmlformats.org/markup-compatibility/2006">
        <mc:Choice xmlns:a14="http://schemas.microsoft.com/office/drawing/2010/main" Requires="a14">
          <p:sp>
            <p:nvSpPr>
              <p:cNvPr id="41988" name="Object 4"/>
              <p:cNvSpPr txBox="1"/>
              <p:nvPr/>
            </p:nvSpPr>
            <p:spPr bwMode="auto">
              <a:xfrm>
                <a:off x="2207568" y="5517232"/>
                <a:ext cx="657225" cy="500062"/>
              </a:xfrm>
              <a:prstGeom prst="rect">
                <a:avLst/>
              </a:prstGeom>
              <a:noFill/>
              <a:ln>
                <a:noFill/>
              </a:ln>
            </p:spPr>
            <p:txBody>
              <a:bodyPr>
                <a:normAutofit/>
              </a:bodyPr>
              <a:lstStyle/>
              <a:p>
                <a14:m>
                  <m:oMathPara xmlns:m="http://schemas.openxmlformats.org/officeDocument/2006/math">
                    <m:oMathParaPr>
                      <m:jc m:val="left"/>
                    </m:oMathParaPr>
                    <m:oMath xmlns:m="http://schemas.openxmlformats.org/officeDocument/2006/math">
                      <m:sSub>
                        <m:sSubPr>
                          <m:ctrlPr>
                            <a:rPr lang="zh-CN" altLang="en-US" i="1">
                              <a:solidFill>
                                <a:srgbClr val="000000"/>
                              </a:solidFill>
                              <a:latin typeface="Cambria Math" panose="02040503050406030204" pitchFamily="18" charset="0"/>
                              <a:sym typeface="Times New Roman" panose="02020603050405020304" pitchFamily="18" charset="0"/>
                            </a:rPr>
                          </m:ctrlPr>
                        </m:sSubPr>
                        <m:e>
                          <m:r>
                            <a:rPr lang="zh-CN" altLang="en-US" b="0" i="1">
                              <a:solidFill>
                                <a:srgbClr val="000000"/>
                              </a:solidFill>
                              <a:latin typeface="Cambria Math" panose="02040503050406030204" pitchFamily="18" charset="0"/>
                              <a:sym typeface="Times New Roman" panose="02020603050405020304" pitchFamily="18" charset="0"/>
                            </a:rPr>
                            <m:t>𝑝</m:t>
                          </m:r>
                        </m:e>
                        <m:sub>
                          <m:r>
                            <m:rPr>
                              <m:nor/>
                            </m:rPr>
                            <a:rPr lang="zh-CN" altLang="en-US"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m:t>
                          </m:r>
                          <m:sSub>
                            <m:sSubPr>
                              <m:ctrlPr>
                                <a:rPr lang="zh-CN" altLang="en-US" i="1">
                                  <a:solidFill>
                                    <a:srgbClr val="000000"/>
                                  </a:solidFill>
                                  <a:latin typeface="Cambria Math" panose="02040503050406030204" pitchFamily="18" charset="0"/>
                                  <a:sym typeface="Times New Roman" panose="02020603050405020304" pitchFamily="18" charset="0"/>
                                </a:rPr>
                              </m:ctrlPr>
                            </m:sSubPr>
                            <m:e>
                              <m:r>
                                <m:rPr>
                                  <m:nor/>
                                </m:rPr>
                                <a:rPr lang="zh-CN" altLang="en-US"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O</m:t>
                              </m:r>
                            </m:e>
                            <m:sub>
                              <m:r>
                                <a:rPr lang="zh-CN" altLang="en-US" b="0" i="1">
                                  <a:solidFill>
                                    <a:srgbClr val="000000"/>
                                  </a:solidFill>
                                  <a:latin typeface="Cambria Math" panose="02040503050406030204" pitchFamily="18" charset="0"/>
                                  <a:sym typeface="Times New Roman" panose="02020603050405020304" pitchFamily="18" charset="0"/>
                                </a:rPr>
                                <m:t>2</m:t>
                              </m:r>
                            </m:sub>
                          </m:sSub>
                        </m:sub>
                      </m:sSub>
                    </m:oMath>
                  </m:oMathPara>
                </a14:m>
                <a:endParaRPr lang="zh-CN" altLang="en-US" dirty="0">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41988" name="Object 4"/>
              <p:cNvSpPr txBox="1">
                <a:spLocks noRot="1" noChangeAspect="1" noMove="1" noResize="1" noEditPoints="1" noAdjustHandles="1" noChangeArrowheads="1" noChangeShapeType="1" noTextEdit="1"/>
              </p:cNvSpPr>
              <p:nvPr/>
            </p:nvSpPr>
            <p:spPr bwMode="auto">
              <a:xfrm>
                <a:off x="2207568" y="5517232"/>
                <a:ext cx="657225" cy="500062"/>
              </a:xfrm>
              <a:prstGeom prst="rect">
                <a:avLst/>
              </a:prstGeom>
              <a:blipFill rotWithShape="1">
                <a:blip r:embed="rId3"/>
                <a:stretch>
                  <a:fillRect l="-47" t="-70" r="47" b="7"/>
                </a:stretch>
              </a:blipFill>
              <a:ln>
                <a:noFill/>
              </a:ln>
            </p:spPr>
            <p:txBody>
              <a:bodyPr/>
              <a:lstStyle/>
              <a:p>
                <a:r>
                  <a:rPr lang="zh-CN" altLang="en-US">
                    <a:noFill/>
                  </a:rPr>
                  <a:t> </a:t>
                </a:r>
              </a:p>
            </p:txBody>
          </p:sp>
        </mc:Fallback>
      </mc:AlternateContent>
      <p:pic>
        <p:nvPicPr>
          <p:cNvPr id="4" name="图片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456040" y="4380108"/>
            <a:ext cx="3533801" cy="628655"/>
          </a:xfrm>
          <a:prstGeom prst="rect">
            <a:avLst/>
          </a:prstGeom>
        </p:spPr>
      </p:pic>
    </p:spTree>
  </p:cSld>
  <p:clrMapOvr>
    <a:masterClrMapping/>
  </p:clrMapOvr>
  <p:transition>
    <p:random/>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0" name="Rectangle 3"/>
          <p:cNvSpPr>
            <a:spLocks noGrp="1" noChangeArrowheads="1"/>
          </p:cNvSpPr>
          <p:nvPr>
            <p:ph idx="4294967295"/>
          </p:nvPr>
        </p:nvSpPr>
        <p:spPr>
          <a:xfrm>
            <a:off x="659396" y="1484784"/>
            <a:ext cx="10873208" cy="5256212"/>
          </a:xfrm>
        </p:spPr>
        <p:txBody>
          <a:bodyPr/>
          <a:lstStyle/>
          <a:p>
            <a:pPr eaLnBrk="1" hangingPunct="1">
              <a:lnSpc>
                <a:spcPct val="130000"/>
              </a:lnSpc>
              <a:spcBef>
                <a:spcPct val="0"/>
              </a:spcBef>
              <a:buClr>
                <a:srgbClr val="333333"/>
              </a:buClr>
              <a:buSzPct val="100000"/>
            </a:pPr>
            <a:r>
              <a:rPr lang="zh-CN" altLang="en-US" sz="2200" b="1" dirty="0">
                <a:effectLst/>
                <a:latin typeface="Times New Roman" panose="02020603050405020304" pitchFamily="18" charset="0"/>
                <a:ea typeface="微软雅黑" panose="020B0503020204020204" pitchFamily="34" charset="-122"/>
                <a:sym typeface="Times New Roman" panose="02020603050405020304" pitchFamily="18" charset="0"/>
              </a:rPr>
              <a:t>实际大气中的其他影响因素</a:t>
            </a:r>
            <a:endParaRPr lang="en-US" altLang="zh-CN" sz="2200" b="1"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360680" indent="0" eaLnBrk="1" hangingPunct="1">
              <a:lnSpc>
                <a:spcPct val="130000"/>
              </a:lnSpc>
              <a:spcBef>
                <a:spcPct val="0"/>
              </a:spcBef>
              <a:buClr>
                <a:srgbClr val="333333"/>
              </a:buClr>
              <a:buSzPct val="100000"/>
              <a:buNone/>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实际大气中除</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CO₂</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外，还存在着各种酸、碱性气体和气溶胶。</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360680" indent="0" eaLnBrk="1" hangingPunct="1">
              <a:lnSpc>
                <a:spcPct val="130000"/>
              </a:lnSpc>
              <a:spcBef>
                <a:spcPct val="0"/>
              </a:spcBef>
              <a:buClr>
                <a:srgbClr val="333333"/>
              </a:buClr>
              <a:buSzPct val="100000"/>
              <a:buNone/>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它们对降水</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pH</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也有贡献，对降水</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pH</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影响较大的硫酸和硝酸等强酸，也有其天然来源。</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360680" indent="0" eaLnBrk="1" hangingPunct="1">
              <a:lnSpc>
                <a:spcPct val="130000"/>
              </a:lnSpc>
              <a:spcBef>
                <a:spcPct val="0"/>
              </a:spcBef>
              <a:buClr>
                <a:srgbClr val="333333"/>
              </a:buClr>
              <a:buSzPct val="100000"/>
              <a:buNone/>
            </a:pP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因此，降水</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pH&lt;5.6</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并不一定意味着人为污染的存在。</a:t>
            </a:r>
            <a:endPar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Clr>
                <a:srgbClr val="333333"/>
              </a:buClr>
              <a:buSzPct val="100000"/>
            </a:pPr>
            <a:r>
              <a:rPr lang="zh-CN" altLang="en-US" sz="2200" b="1" dirty="0">
                <a:effectLst/>
                <a:latin typeface="Times New Roman" panose="02020603050405020304" pitchFamily="18" charset="0"/>
                <a:ea typeface="微软雅黑" panose="020B0503020204020204" pitchFamily="34" charset="-122"/>
                <a:sym typeface="Times New Roman" panose="02020603050405020304" pitchFamily="18" charset="0"/>
              </a:rPr>
              <a:t>酸雨的研究与控制</a:t>
            </a:r>
            <a:endParaRPr lang="en-US" altLang="zh-CN" sz="2200" b="1"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360680" indent="0" eaLnBrk="1" hangingPunct="1">
              <a:lnSpc>
                <a:spcPct val="130000"/>
              </a:lnSpc>
              <a:spcBef>
                <a:spcPct val="0"/>
              </a:spcBef>
              <a:buClr>
                <a:srgbClr val="333333"/>
              </a:buClr>
              <a:buSzPct val="100000"/>
              <a:buNone/>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调查发现很多受人类活动影响小、可视为环境背景的地区的降水</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pH</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都远小于</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5.6</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，在</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5.0</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附近（如在中国丽江）。</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360680" indent="0" eaLnBrk="1" hangingPunct="1">
              <a:lnSpc>
                <a:spcPct val="130000"/>
              </a:lnSpc>
              <a:spcBef>
                <a:spcPct val="0"/>
              </a:spcBef>
              <a:buClr>
                <a:srgbClr val="333333"/>
              </a:buClr>
              <a:buSzPct val="100000"/>
              <a:buNone/>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降水</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pH</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是降水中各种酸和碱性成分综合作用的结果，</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pH</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相同的降水受污染程度不一定相同。</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360680" indent="0" eaLnBrk="1" hangingPunct="1">
              <a:lnSpc>
                <a:spcPct val="130000"/>
              </a:lnSpc>
              <a:spcBef>
                <a:spcPct val="0"/>
              </a:spcBef>
              <a:buClr>
                <a:srgbClr val="333333"/>
              </a:buClr>
              <a:buSzPct val="100000"/>
              <a:buNone/>
            </a:pP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降水中的</a:t>
            </a: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SO₄²⁻</a:t>
            </a: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NO₃⁻</a:t>
            </a: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与人类活动的关系往往较密切</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，因此可将</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pH</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值与</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SO₄²⁻</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NO₃⁻</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的含量一起作为判断降水是否酸化，特别是受人为污染导致的酸化的判断标准。</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Font typeface="Wingdings" panose="05000000000000000000" pitchFamily="2" charset="2"/>
              <a:buNone/>
            </a:pPr>
            <a:endParaRPr lang="zh-CN" altLang="en-US" sz="2800" dirty="0">
              <a:solidFill>
                <a:srgbClr val="00FF00"/>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1989"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0CD466F1-5526-446F-AA5C-056301ECAD34}"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1991" name="Rectangle 2"/>
          <p:cNvSpPr>
            <a:spLocks noGrp="1" noRot="1" noChangeArrowheads="1"/>
          </p:cNvSpPr>
          <p:nvPr>
            <p:ph type="title" idx="4294967295"/>
          </p:nvPr>
        </p:nvSpPr>
        <p:spPr>
          <a:xfrm>
            <a:off x="567979" y="662039"/>
            <a:ext cx="8229600" cy="671513"/>
          </a:xfrm>
        </p:spPr>
        <p:txBody>
          <a:bodyPr/>
          <a:lstStyle/>
          <a:p>
            <a:pPr algn="l" eaLnBrk="1" hangingPunct="1">
              <a:lnSpc>
                <a:spcPct val="130000"/>
              </a:lnSpc>
            </a:pPr>
            <a:r>
              <a:rPr lang="en-US" altLang="zh-CN" sz="3000" kern="1200" dirty="0">
                <a:solidFill>
                  <a:srgbClr val="AA5C5C"/>
                </a:solidFill>
                <a:latin typeface="Times New Roman" panose="02020603050405020304" pitchFamily="18" charset="0"/>
                <a:ea typeface="微软雅黑" panose="020B0503020204020204" pitchFamily="34" charset="-122"/>
                <a:cs typeface="+mn-cs"/>
                <a:sym typeface="Times New Roman" panose="02020603050405020304" pitchFamily="18" charset="0"/>
              </a:rPr>
              <a:t>6.1 </a:t>
            </a:r>
            <a:r>
              <a:rPr lang="zh-CN" altLang="en-US" sz="3000" kern="1200" dirty="0">
                <a:solidFill>
                  <a:srgbClr val="AA5C5C"/>
                </a:solidFill>
                <a:latin typeface="Times New Roman" panose="02020603050405020304" pitchFamily="18" charset="0"/>
                <a:ea typeface="微软雅黑" panose="020B0503020204020204" pitchFamily="34" charset="-122"/>
                <a:cs typeface="+mn-cs"/>
                <a:sym typeface="Times New Roman" panose="02020603050405020304" pitchFamily="18" charset="0"/>
              </a:rPr>
              <a:t>降水的</a:t>
            </a:r>
            <a:r>
              <a:rPr lang="en-US" altLang="zh-CN" sz="3000" kern="1200" dirty="0">
                <a:solidFill>
                  <a:srgbClr val="AA5C5C"/>
                </a:solidFill>
                <a:latin typeface="Times New Roman" panose="02020603050405020304" pitchFamily="18" charset="0"/>
                <a:ea typeface="微软雅黑" panose="020B0503020204020204" pitchFamily="34" charset="-122"/>
                <a:cs typeface="+mn-cs"/>
                <a:sym typeface="Times New Roman" panose="02020603050405020304" pitchFamily="18" charset="0"/>
              </a:rPr>
              <a:t>pH </a:t>
            </a:r>
            <a:br>
              <a:rPr lang="en-US" altLang="zh-CN" sz="3000" kern="1200" dirty="0">
                <a:solidFill>
                  <a:srgbClr val="AA5C5C"/>
                </a:solidFill>
                <a:latin typeface="Times New Roman" panose="02020603050405020304" pitchFamily="18" charset="0"/>
                <a:ea typeface="微软雅黑" panose="020B0503020204020204" pitchFamily="34" charset="-122"/>
                <a:cs typeface="+mn-cs"/>
                <a:sym typeface="Times New Roman" panose="02020603050405020304" pitchFamily="18" charset="0"/>
              </a:rPr>
            </a:br>
            <a:r>
              <a:rPr lang="en-US" altLang="zh-CN" sz="2400" dirty="0" err="1">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pH</a:t>
            </a:r>
            <a:r>
              <a:rPr lang="en-US" altLang="zh-CN" sz="24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of Precipitation</a:t>
            </a:r>
            <a:r>
              <a:rPr lang="en-US" altLang="zh-CN" sz="2400" dirty="0">
                <a:solidFill>
                  <a:srgbClr val="FFFF00"/>
                </a:solidFill>
                <a:effectLst/>
                <a:latin typeface="Times New Roman" panose="02020603050405020304" pitchFamily="18" charset="0"/>
                <a:ea typeface="微软雅黑" panose="020B0503020204020204" pitchFamily="34" charset="-122"/>
                <a:sym typeface="Times New Roman" panose="02020603050405020304" pitchFamily="18" charset="0"/>
              </a:rPr>
              <a:t> </a:t>
            </a:r>
            <a:endParaRPr lang="zh-CN" altLang="en-US" sz="2400" b="0" dirty="0">
              <a:solidFill>
                <a:srgbClr val="FFFF00"/>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p:random/>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902815E4-AB66-431C-B8FC-D98BB0BCD109}"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39621" name="Rectangle 5"/>
          <p:cNvSpPr>
            <a:spLocks noGrp="1" noRot="1" noChangeArrowheads="1"/>
          </p:cNvSpPr>
          <p:nvPr>
            <p:ph type="title" idx="4294967295"/>
          </p:nvPr>
        </p:nvSpPr>
        <p:spPr>
          <a:xfrm>
            <a:off x="479376" y="1052736"/>
            <a:ext cx="8540750" cy="744537"/>
          </a:xfrm>
        </p:spPr>
        <p:txBody>
          <a:bodyPr/>
          <a:lstStyle/>
          <a:p>
            <a:pPr algn="l" eaLnBrk="1" hangingPunct="1">
              <a:lnSpc>
                <a:spcPct val="130000"/>
              </a:lnSpc>
              <a:defRPr/>
            </a:pPr>
            <a:r>
              <a:rPr lang="en-US" altLang="zh-CN" sz="3000" kern="1200" dirty="0">
                <a:solidFill>
                  <a:srgbClr val="AA5C5C"/>
                </a:solidFill>
                <a:latin typeface="Times New Roman" panose="02020603050405020304" pitchFamily="18" charset="0"/>
                <a:ea typeface="微软雅黑" panose="020B0503020204020204" pitchFamily="34" charset="-122"/>
                <a:cs typeface="+mn-cs"/>
                <a:sym typeface="Times New Roman" panose="02020603050405020304" pitchFamily="18" charset="0"/>
              </a:rPr>
              <a:t>6.2 </a:t>
            </a:r>
            <a:r>
              <a:rPr lang="zh-CN" altLang="en-US" sz="3000" kern="1200" dirty="0">
                <a:solidFill>
                  <a:srgbClr val="AA5C5C"/>
                </a:solidFill>
                <a:latin typeface="Times New Roman" panose="02020603050405020304" pitchFamily="18" charset="0"/>
                <a:ea typeface="微软雅黑" panose="020B0503020204020204" pitchFamily="34" charset="-122"/>
                <a:cs typeface="+mn-cs"/>
                <a:sym typeface="Times New Roman" panose="02020603050405020304" pitchFamily="18" charset="0"/>
              </a:rPr>
              <a:t>降水的化学组成</a:t>
            </a:r>
            <a:br>
              <a:rPr lang="en-US" altLang="zh-CN" sz="3000" kern="1200" dirty="0">
                <a:solidFill>
                  <a:srgbClr val="AA5C5C"/>
                </a:solidFill>
                <a:latin typeface="Times New Roman" panose="02020603050405020304" pitchFamily="18" charset="0"/>
                <a:ea typeface="微软雅黑" panose="020B0503020204020204" pitchFamily="34" charset="-122"/>
                <a:cs typeface="+mn-cs"/>
                <a:sym typeface="Times New Roman" panose="02020603050405020304" pitchFamily="18" charset="0"/>
              </a:rPr>
            </a:br>
            <a:r>
              <a:rPr lang="zh-CN" altLang="en-US" sz="2400" kern="1200" dirty="0">
                <a:solidFill>
                  <a:srgbClr val="AA5C5C"/>
                </a:solidFill>
                <a:latin typeface="Times New Roman" panose="02020603050405020304" pitchFamily="18" charset="0"/>
                <a:ea typeface="微软雅黑" panose="020B0503020204020204" pitchFamily="34" charset="-122"/>
                <a:cs typeface="+mn-cs"/>
                <a:sym typeface="Times New Roman" panose="02020603050405020304" pitchFamily="18" charset="0"/>
              </a:rPr>
              <a:t> </a:t>
            </a:r>
            <a:r>
              <a:rPr lang="en-US" altLang="zh-CN" sz="24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Chemical Composition of Precipitation</a:t>
            </a:r>
            <a:endParaRPr lang="zh-CN" altLang="en-US" sz="2400" dirty="0">
              <a:solidFill>
                <a:srgbClr val="FFFF00"/>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77159" name="Text Box 13"/>
          <p:cNvSpPr txBox="1">
            <a:spLocks noChangeArrowheads="1"/>
          </p:cNvSpPr>
          <p:nvPr/>
        </p:nvSpPr>
        <p:spPr bwMode="auto">
          <a:xfrm>
            <a:off x="1127448" y="2132856"/>
            <a:ext cx="10225136" cy="439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marL="457200" indent="-457200" eaLnBrk="1" hangingPunct="1">
              <a:lnSpc>
                <a:spcPct val="130000"/>
              </a:lnSpc>
              <a:buClr>
                <a:schemeClr val="tx1"/>
              </a:buClr>
              <a:buFont typeface="+mj-ea"/>
              <a:buAutoNum type="circleNumDbPlain"/>
            </a:pP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大气中的固定气体成分：</a:t>
            </a:r>
            <a:r>
              <a:rPr lang="en-US" altLang="zh-CN"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O₂</a:t>
            </a: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N₂</a:t>
            </a: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CO₂</a:t>
            </a: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及惰性气体等。</a:t>
            </a:r>
            <a:endPar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a:p>
            <a:pPr marL="457200" indent="-457200" eaLnBrk="1" hangingPunct="1">
              <a:lnSpc>
                <a:spcPct val="130000"/>
              </a:lnSpc>
              <a:buClr>
                <a:schemeClr val="tx1"/>
              </a:buClr>
              <a:buFont typeface="+mj-ea"/>
              <a:buAutoNum type="circleNumDbPlain"/>
            </a:pP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无机物：</a:t>
            </a:r>
            <a:endPar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a:p>
            <a:pPr marL="457200" indent="-457200" eaLnBrk="1" hangingPunct="1">
              <a:lnSpc>
                <a:spcPct val="130000"/>
              </a:lnSpc>
              <a:buClr>
                <a:schemeClr val="tx1"/>
              </a:buClr>
              <a:buFont typeface="Wingdings" panose="05000000000000000000" pitchFamily="2" charset="2"/>
              <a:buChar char="n"/>
            </a:pP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土壤矿物离子：</a:t>
            </a:r>
            <a:r>
              <a:rPr lang="en-US" altLang="zh-CN"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Al³⁺</a:t>
            </a: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Ca²⁺</a:t>
            </a: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Mg²⁺</a:t>
            </a: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Fe³⁺</a:t>
            </a: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Mn²⁺</a:t>
            </a: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和硅酸盐等。</a:t>
            </a:r>
            <a:endPar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a:p>
            <a:pPr marL="457200" indent="-457200" eaLnBrk="1" hangingPunct="1">
              <a:lnSpc>
                <a:spcPct val="130000"/>
              </a:lnSpc>
              <a:buClr>
                <a:schemeClr val="tx1"/>
              </a:buClr>
              <a:buFont typeface="Wingdings" panose="05000000000000000000" pitchFamily="2" charset="2"/>
              <a:buChar char="n"/>
            </a:pP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海洋盐类离子：</a:t>
            </a:r>
            <a:r>
              <a:rPr lang="en-US" altLang="zh-CN"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Na⁺</a:t>
            </a: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Cl⁻</a:t>
            </a: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Br⁻</a:t>
            </a: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SO₄²⁻</a:t>
            </a: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HCO₃⁻</a:t>
            </a: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及少量</a:t>
            </a:r>
            <a:r>
              <a:rPr lang="en-US" altLang="zh-CN"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K⁺</a:t>
            </a: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Mg²⁺</a:t>
            </a: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Ca²⁺</a:t>
            </a: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I⁻</a:t>
            </a: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PO₄³⁻</a:t>
            </a: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等。</a:t>
            </a:r>
            <a:endPar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a:p>
            <a:pPr marL="457200" indent="-457200" eaLnBrk="1" hangingPunct="1">
              <a:lnSpc>
                <a:spcPct val="130000"/>
              </a:lnSpc>
              <a:buClr>
                <a:schemeClr val="tx1"/>
              </a:buClr>
              <a:buFont typeface="Wingdings" panose="05000000000000000000" pitchFamily="2" charset="2"/>
              <a:buChar char="n"/>
            </a:pP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气体转化产物：</a:t>
            </a:r>
            <a:r>
              <a:rPr lang="en-US" altLang="zh-CN"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SO₄²⁻</a:t>
            </a: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NO₃⁻</a:t>
            </a: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NH₄⁺</a:t>
            </a: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Cl⁻</a:t>
            </a: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H⁺</a:t>
            </a: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等。</a:t>
            </a:r>
            <a:endParaRPr lang="en-US" altLang="zh-CN"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a:p>
            <a:pPr marL="457200" indent="-457200" eaLnBrk="1" hangingPunct="1">
              <a:lnSpc>
                <a:spcPct val="130000"/>
              </a:lnSpc>
              <a:buClr>
                <a:schemeClr val="tx1"/>
              </a:buClr>
              <a:buFont typeface="+mj-ea"/>
              <a:buAutoNum type="circleNumDbPlain" startAt="3"/>
            </a:pP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有机物：有机酸、醛酮类、烷烃、烯烃和芳香烃等。</a:t>
            </a:r>
            <a:endPar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a:p>
            <a:pPr marL="457200" indent="-457200" eaLnBrk="1" hangingPunct="1">
              <a:lnSpc>
                <a:spcPct val="130000"/>
              </a:lnSpc>
              <a:buClr>
                <a:schemeClr val="tx1"/>
              </a:buClr>
              <a:buFont typeface="+mj-ea"/>
              <a:buAutoNum type="circleNumDbPlain" startAt="3"/>
            </a:pP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光化学反应产物：</a:t>
            </a:r>
            <a:r>
              <a:rPr lang="en-US" altLang="zh-CN"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H₂O₂</a:t>
            </a: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O₃</a:t>
            </a: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PAN</a:t>
            </a: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等。</a:t>
            </a:r>
            <a:endPar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a:p>
            <a:pPr marL="457200" indent="-457200" eaLnBrk="1" hangingPunct="1">
              <a:lnSpc>
                <a:spcPct val="130000"/>
              </a:lnSpc>
              <a:buClr>
                <a:schemeClr val="tx1"/>
              </a:buClr>
              <a:buFont typeface="+mj-ea"/>
              <a:buAutoNum type="circleNumDbPlain" startAt="3"/>
            </a:pP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不溶物。</a:t>
            </a:r>
            <a:endParaRPr lang="en-US" altLang="zh-CN"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buClr>
                <a:schemeClr val="tx1"/>
              </a:buClr>
            </a:pPr>
            <a:r>
              <a:rPr lang="zh-CN" altLang="en-US" sz="22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降水中的重要离子：</a:t>
            </a:r>
            <a:r>
              <a:rPr lang="en-US" altLang="zh-CN" sz="2200" dirty="0">
                <a:solidFill>
                  <a:schemeClr val="accent1">
                    <a:lumMod val="50000"/>
                  </a:schemeClr>
                </a:solidFill>
                <a:latin typeface="Times New Roman" panose="02020603050405020304" pitchFamily="18" charset="0"/>
                <a:cs typeface="Times New Roman" panose="02020603050405020304" pitchFamily="18" charset="0"/>
              </a:rPr>
              <a:t>SO₄²⁻</a:t>
            </a:r>
            <a:r>
              <a:rPr lang="zh-CN" altLang="en-US" sz="2200" dirty="0">
                <a:solidFill>
                  <a:schemeClr val="accent1">
                    <a:lumMod val="50000"/>
                  </a:schemeClr>
                </a:solidFill>
                <a:latin typeface="Times New Roman" panose="02020603050405020304" pitchFamily="18" charset="0"/>
                <a:cs typeface="Times New Roman" panose="02020603050405020304" pitchFamily="18" charset="0"/>
              </a:rPr>
              <a:t>、</a:t>
            </a:r>
            <a:r>
              <a:rPr lang="en-US" altLang="zh-CN" sz="2200" dirty="0">
                <a:solidFill>
                  <a:schemeClr val="accent1">
                    <a:lumMod val="50000"/>
                  </a:schemeClr>
                </a:solidFill>
                <a:latin typeface="Times New Roman" panose="02020603050405020304" pitchFamily="18" charset="0"/>
                <a:cs typeface="Times New Roman" panose="02020603050405020304" pitchFamily="18" charset="0"/>
              </a:rPr>
              <a:t>NO₃⁻</a:t>
            </a:r>
            <a:r>
              <a:rPr lang="zh-CN" altLang="en-US" sz="2200" dirty="0">
                <a:solidFill>
                  <a:schemeClr val="accent1">
                    <a:lumMod val="50000"/>
                  </a:schemeClr>
                </a:solidFill>
                <a:latin typeface="Times New Roman" panose="02020603050405020304" pitchFamily="18" charset="0"/>
                <a:cs typeface="Times New Roman" panose="02020603050405020304" pitchFamily="18" charset="0"/>
              </a:rPr>
              <a:t>、</a:t>
            </a:r>
            <a:r>
              <a:rPr lang="en-US" altLang="zh-CN" sz="2200" dirty="0">
                <a:solidFill>
                  <a:schemeClr val="accent1">
                    <a:lumMod val="50000"/>
                  </a:schemeClr>
                </a:solidFill>
                <a:latin typeface="Times New Roman" panose="02020603050405020304" pitchFamily="18" charset="0"/>
                <a:cs typeface="Times New Roman" panose="02020603050405020304" pitchFamily="18" charset="0"/>
              </a:rPr>
              <a:t>Cl⁻</a:t>
            </a:r>
            <a:r>
              <a:rPr lang="zh-CN" altLang="en-US" sz="2200" dirty="0">
                <a:solidFill>
                  <a:schemeClr val="accent1">
                    <a:lumMod val="50000"/>
                  </a:schemeClr>
                </a:solidFill>
                <a:latin typeface="Times New Roman" panose="02020603050405020304" pitchFamily="18" charset="0"/>
                <a:cs typeface="Times New Roman" panose="02020603050405020304" pitchFamily="18" charset="0"/>
              </a:rPr>
              <a:t>和</a:t>
            </a:r>
            <a:r>
              <a:rPr lang="en-US" altLang="zh-CN" sz="2200" dirty="0">
                <a:solidFill>
                  <a:schemeClr val="accent1">
                    <a:lumMod val="50000"/>
                  </a:schemeClr>
                </a:solidFill>
                <a:latin typeface="Times New Roman" panose="02020603050405020304" pitchFamily="18" charset="0"/>
                <a:cs typeface="Times New Roman" panose="02020603050405020304" pitchFamily="18" charset="0"/>
              </a:rPr>
              <a:t>Na⁺</a:t>
            </a:r>
            <a:r>
              <a:rPr lang="zh-CN" altLang="en-US" sz="2200" dirty="0">
                <a:solidFill>
                  <a:schemeClr val="accent1">
                    <a:lumMod val="50000"/>
                  </a:schemeClr>
                </a:solidFill>
                <a:latin typeface="Times New Roman" panose="02020603050405020304" pitchFamily="18" charset="0"/>
                <a:cs typeface="Times New Roman" panose="02020603050405020304" pitchFamily="18" charset="0"/>
              </a:rPr>
              <a:t>、</a:t>
            </a:r>
            <a:r>
              <a:rPr lang="en-US" altLang="zh-CN" sz="2200" dirty="0">
                <a:solidFill>
                  <a:schemeClr val="accent1">
                    <a:lumMod val="50000"/>
                  </a:schemeClr>
                </a:solidFill>
                <a:latin typeface="Times New Roman" panose="02020603050405020304" pitchFamily="18" charset="0"/>
                <a:cs typeface="Times New Roman" panose="02020603050405020304" pitchFamily="18" charset="0"/>
              </a:rPr>
              <a:t>NH₄⁺</a:t>
            </a:r>
            <a:r>
              <a:rPr lang="zh-CN" altLang="en-US" sz="2200" dirty="0">
                <a:solidFill>
                  <a:schemeClr val="accent1">
                    <a:lumMod val="50000"/>
                  </a:schemeClr>
                </a:solidFill>
                <a:latin typeface="Times New Roman" panose="02020603050405020304" pitchFamily="18" charset="0"/>
                <a:cs typeface="Times New Roman" panose="02020603050405020304" pitchFamily="18" charset="0"/>
              </a:rPr>
              <a:t>、</a:t>
            </a:r>
            <a:r>
              <a:rPr lang="en-US" altLang="zh-CN" sz="2200" dirty="0">
                <a:solidFill>
                  <a:schemeClr val="accent1">
                    <a:lumMod val="50000"/>
                  </a:schemeClr>
                </a:solidFill>
                <a:latin typeface="Times New Roman" panose="02020603050405020304" pitchFamily="18" charset="0"/>
                <a:cs typeface="Times New Roman" panose="02020603050405020304" pitchFamily="18" charset="0"/>
              </a:rPr>
              <a:t>Ca²⁺</a:t>
            </a:r>
            <a:r>
              <a:rPr lang="zh-CN" altLang="en-US" sz="2200" dirty="0">
                <a:solidFill>
                  <a:schemeClr val="accent1">
                    <a:lumMod val="50000"/>
                  </a:schemeClr>
                </a:solidFill>
                <a:latin typeface="Times New Roman" panose="02020603050405020304" pitchFamily="18" charset="0"/>
                <a:cs typeface="Times New Roman" panose="02020603050405020304" pitchFamily="18" charset="0"/>
              </a:rPr>
              <a:t>、</a:t>
            </a:r>
            <a:r>
              <a:rPr lang="en-US" altLang="zh-CN" sz="2200" dirty="0">
                <a:solidFill>
                  <a:schemeClr val="accent1">
                    <a:lumMod val="50000"/>
                  </a:schemeClr>
                </a:solidFill>
                <a:latin typeface="Times New Roman" panose="02020603050405020304" pitchFamily="18" charset="0"/>
                <a:cs typeface="Times New Roman" panose="02020603050405020304" pitchFamily="18" charset="0"/>
              </a:rPr>
              <a:t>H⁺</a:t>
            </a:r>
            <a:endParaRPr lang="zh-CN" altLang="en-US" sz="220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p:random/>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lang="en-US" altLang="zh-CN"/>
              <a:t>2-</a:t>
            </a:r>
            <a:fld id="{339128DD-8BA4-4655-8D52-E0FCE8840C24}" type="slidenum">
              <a:rPr lang="en-US" altLang="zh-CN" smtClean="0"/>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pic>
        <p:nvPicPr>
          <p:cNvPr id="4" name="图片 3"/>
          <p:cNvPicPr>
            <a:picLocks noChangeAspect="1"/>
          </p:cNvPicPr>
          <p:nvPr/>
        </p:nvPicPr>
        <p:blipFill>
          <a:blip r:embed="rId1"/>
          <a:stretch>
            <a:fillRect/>
          </a:stretch>
        </p:blipFill>
        <p:spPr>
          <a:xfrm>
            <a:off x="3863752" y="640433"/>
            <a:ext cx="6912768" cy="5655492"/>
          </a:xfrm>
          <a:prstGeom prst="rect">
            <a:avLst/>
          </a:prstGeom>
        </p:spPr>
      </p:pic>
      <p:sp>
        <p:nvSpPr>
          <p:cNvPr id="6" name="文本框 5"/>
          <p:cNvSpPr txBox="1"/>
          <p:nvPr/>
        </p:nvSpPr>
        <p:spPr>
          <a:xfrm>
            <a:off x="479376" y="542342"/>
            <a:ext cx="3384376" cy="584775"/>
          </a:xfrm>
          <a:prstGeom prst="rect">
            <a:avLst/>
          </a:prstGeom>
          <a:noFill/>
        </p:spPr>
        <p:txBody>
          <a:bodyPr wrap="square">
            <a:spAutoFit/>
          </a:bodyPr>
          <a:lstStyle/>
          <a:p>
            <a:r>
              <a:rPr lang="zh-CN" altLang="en-US" sz="1600" dirty="0">
                <a:latin typeface="Times New Roman" panose="02020603050405020304" pitchFamily="18" charset="0"/>
                <a:ea typeface="微软雅黑" panose="020B0503020204020204" pitchFamily="34" charset="-122"/>
              </a:rPr>
              <a:t>表</a:t>
            </a:r>
            <a:r>
              <a:rPr lang="en-US" altLang="zh-CN" sz="1600" dirty="0">
                <a:latin typeface="Times New Roman" panose="02020603050405020304" pitchFamily="18" charset="0"/>
                <a:ea typeface="微软雅黑" panose="020B0503020204020204" pitchFamily="34" charset="-122"/>
              </a:rPr>
              <a:t>  </a:t>
            </a:r>
            <a:r>
              <a:rPr lang="zh-CN" altLang="en-US" sz="1600" dirty="0">
                <a:latin typeface="Times New Roman" panose="02020603050405020304" pitchFamily="18" charset="0"/>
                <a:ea typeface="微软雅黑" panose="020B0503020204020204" pitchFamily="34" charset="-122"/>
              </a:rPr>
              <a:t>不同年代国内外部分地区降水中主要离子的平均含量（ </a:t>
            </a:r>
            <a:r>
              <a:rPr lang="en-US" altLang="zh-CN" sz="1600" dirty="0" err="1">
                <a:latin typeface="Times New Roman" panose="02020603050405020304" pitchFamily="18" charset="0"/>
                <a:ea typeface="微软雅黑" panose="020B0503020204020204" pitchFamily="34" charset="-122"/>
              </a:rPr>
              <a:t>μmol</a:t>
            </a:r>
            <a:r>
              <a:rPr lang="en-US" altLang="zh-CN" sz="1600" dirty="0">
                <a:latin typeface="Times New Roman" panose="02020603050405020304" pitchFamily="18" charset="0"/>
                <a:ea typeface="微软雅黑" panose="020B0503020204020204" pitchFamily="34" charset="-122"/>
              </a:rPr>
              <a:t> / L</a:t>
            </a:r>
            <a:r>
              <a:rPr lang="zh-CN" altLang="en-US" sz="1600" dirty="0">
                <a:latin typeface="Times New Roman" panose="02020603050405020304" pitchFamily="18" charset="0"/>
                <a:ea typeface="微软雅黑" panose="020B0503020204020204" pitchFamily="34" charset="-122"/>
              </a:rPr>
              <a:t>）</a:t>
            </a:r>
            <a:endParaRPr lang="zh-CN" altLang="en-US" sz="1600" dirty="0">
              <a:latin typeface="Times New Roman" panose="02020603050405020304" pitchFamily="18" charset="0"/>
              <a:ea typeface="微软雅黑" panose="020B0503020204020204" pitchFamily="34" charset="-122"/>
            </a:endParaRPr>
          </a:p>
        </p:txBody>
      </p:sp>
      <p:sp>
        <p:nvSpPr>
          <p:cNvPr id="7" name="文本框 6"/>
          <p:cNvSpPr txBox="1"/>
          <p:nvPr/>
        </p:nvSpPr>
        <p:spPr>
          <a:xfrm>
            <a:off x="3935760" y="6342092"/>
            <a:ext cx="7056784" cy="523220"/>
          </a:xfrm>
          <a:prstGeom prst="rect">
            <a:avLst/>
          </a:prstGeom>
          <a:noFill/>
        </p:spPr>
        <p:txBody>
          <a:bodyPr wrap="square">
            <a:spAutoFit/>
          </a:bodyPr>
          <a:lstStyle/>
          <a:p>
            <a:r>
              <a:rPr lang="zh-CN" altLang="en-US" sz="1400" dirty="0">
                <a:latin typeface="Times New Roman" panose="02020603050405020304" pitchFamily="18" charset="0"/>
                <a:ea typeface="微软雅黑" panose="020B0503020204020204" pitchFamily="34" charset="-122"/>
              </a:rPr>
              <a:t>（引自唐孝炎等，</a:t>
            </a:r>
            <a:r>
              <a:rPr lang="en-US" altLang="zh-CN" sz="1400" dirty="0">
                <a:latin typeface="Times New Roman" panose="02020603050405020304" pitchFamily="18" charset="0"/>
                <a:ea typeface="微软雅黑" panose="020B0503020204020204" pitchFamily="34" charset="-122"/>
              </a:rPr>
              <a:t>2006</a:t>
            </a:r>
            <a:r>
              <a:rPr lang="zh-CN" altLang="en-US" sz="1400" dirty="0">
                <a:latin typeface="Times New Roman" panose="02020603050405020304" pitchFamily="18" charset="0"/>
                <a:ea typeface="微软雅黑" panose="020B0503020204020204" pitchFamily="34" charset="-122"/>
              </a:rPr>
              <a:t>；王文兴等</a:t>
            </a:r>
            <a:r>
              <a:rPr lang="en-US" altLang="zh-CN" sz="1400" dirty="0">
                <a:latin typeface="Times New Roman" panose="02020603050405020304" pitchFamily="18" charset="0"/>
                <a:ea typeface="微软雅黑" panose="020B0503020204020204" pitchFamily="34" charset="-122"/>
              </a:rPr>
              <a:t>2009</a:t>
            </a:r>
            <a:r>
              <a:rPr lang="zh-CN" altLang="en-US" sz="1400" dirty="0">
                <a:latin typeface="Times New Roman" panose="02020603050405020304" pitchFamily="18" charset="0"/>
                <a:ea typeface="微软雅黑" panose="020B0503020204020204" pitchFamily="34" charset="-122"/>
              </a:rPr>
              <a:t>；周晓得等</a:t>
            </a:r>
            <a:r>
              <a:rPr lang="en-US" altLang="zh-CN" sz="1400" dirty="0">
                <a:latin typeface="Times New Roman" panose="02020603050405020304" pitchFamily="18" charset="0"/>
                <a:ea typeface="微软雅黑" panose="020B0503020204020204" pitchFamily="34" charset="-122"/>
              </a:rPr>
              <a:t>2017</a:t>
            </a:r>
            <a:r>
              <a:rPr lang="zh-CN" altLang="en-US" sz="1400" dirty="0">
                <a:latin typeface="Times New Roman" panose="02020603050405020304" pitchFamily="18" charset="0"/>
                <a:ea typeface="微软雅黑" panose="020B0503020204020204" pitchFamily="34" charset="-122"/>
              </a:rPr>
              <a:t>；</a:t>
            </a:r>
            <a:r>
              <a:rPr lang="en-US" altLang="zh-CN" sz="1400" dirty="0">
                <a:latin typeface="Times New Roman" panose="02020603050405020304" pitchFamily="18" charset="0"/>
                <a:ea typeface="微软雅黑" panose="020B0503020204020204" pitchFamily="34" charset="-122"/>
              </a:rPr>
              <a:t>Li</a:t>
            </a:r>
            <a:r>
              <a:rPr lang="zh-CN" altLang="en-US" sz="1400" dirty="0">
                <a:latin typeface="Times New Roman" panose="02020603050405020304" pitchFamily="18" charset="0"/>
                <a:ea typeface="微软雅黑" panose="020B0503020204020204" pitchFamily="34" charset="-122"/>
              </a:rPr>
              <a:t>等</a:t>
            </a:r>
            <a:r>
              <a:rPr lang="en-US" altLang="zh-CN" sz="1400" dirty="0">
                <a:latin typeface="Times New Roman" panose="02020603050405020304" pitchFamily="18" charset="0"/>
                <a:ea typeface="微软雅黑" panose="020B0503020204020204" pitchFamily="34" charset="-122"/>
              </a:rPr>
              <a:t>2019</a:t>
            </a:r>
            <a:r>
              <a:rPr lang="zh-CN" altLang="en-US" sz="1400" dirty="0">
                <a:latin typeface="Times New Roman" panose="02020603050405020304" pitchFamily="18" charset="0"/>
                <a:ea typeface="微软雅黑" panose="020B0503020204020204" pitchFamily="34" charset="-122"/>
              </a:rPr>
              <a:t>；张永江等，</a:t>
            </a:r>
            <a:r>
              <a:rPr lang="en-US" altLang="zh-CN" sz="1400" dirty="0">
                <a:latin typeface="Times New Roman" panose="02020603050405020304" pitchFamily="18" charset="0"/>
                <a:ea typeface="微软雅黑" panose="020B0503020204020204" pitchFamily="34" charset="-122"/>
              </a:rPr>
              <a:t>2018</a:t>
            </a:r>
            <a:r>
              <a:rPr lang="zh-CN" altLang="en-US" sz="1400" dirty="0">
                <a:latin typeface="Times New Roman" panose="02020603050405020304" pitchFamily="18" charset="0"/>
                <a:ea typeface="微软雅黑" panose="020B0503020204020204" pitchFamily="34" charset="-122"/>
              </a:rPr>
              <a:t>；</a:t>
            </a:r>
            <a:r>
              <a:rPr lang="en-US" altLang="zh-CN" sz="1400" dirty="0">
                <a:latin typeface="Times New Roman" panose="02020603050405020304" pitchFamily="18" charset="0"/>
                <a:ea typeface="微软雅黑" panose="020B0503020204020204" pitchFamily="34" charset="-122"/>
              </a:rPr>
              <a:t>Bisht</a:t>
            </a:r>
            <a:r>
              <a:rPr lang="zh-CN" altLang="en-US" sz="1400" dirty="0">
                <a:latin typeface="Times New Roman" panose="02020603050405020304" pitchFamily="18" charset="0"/>
                <a:ea typeface="微软雅黑" panose="020B0503020204020204" pitchFamily="34" charset="-122"/>
              </a:rPr>
              <a:t>等，</a:t>
            </a:r>
            <a:r>
              <a:rPr lang="en-US" altLang="zh-CN" sz="1400" dirty="0">
                <a:latin typeface="Times New Roman" panose="02020603050405020304" pitchFamily="18" charset="0"/>
                <a:ea typeface="微软雅黑" panose="020B0503020204020204" pitchFamily="34" charset="-122"/>
              </a:rPr>
              <a:t>2017</a:t>
            </a:r>
            <a:r>
              <a:rPr lang="zh-CN" altLang="en-US" sz="1400" dirty="0">
                <a:latin typeface="Times New Roman" panose="02020603050405020304" pitchFamily="18" charset="0"/>
                <a:ea typeface="微软雅黑" panose="020B0503020204020204" pitchFamily="34" charset="-122"/>
              </a:rPr>
              <a:t>；刘建军等，</a:t>
            </a:r>
            <a:r>
              <a:rPr lang="en-US" altLang="zh-CN" sz="1400" dirty="0">
                <a:latin typeface="Times New Roman" panose="02020603050405020304" pitchFamily="18" charset="0"/>
                <a:ea typeface="微软雅黑" panose="020B0503020204020204" pitchFamily="34" charset="-122"/>
              </a:rPr>
              <a:t>2021</a:t>
            </a:r>
            <a:r>
              <a:rPr lang="zh-CN" altLang="en-US" sz="1400" dirty="0">
                <a:latin typeface="Times New Roman" panose="02020603050405020304" pitchFamily="18" charset="0"/>
                <a:ea typeface="微软雅黑" panose="020B0503020204020204" pitchFamily="34" charset="-122"/>
              </a:rPr>
              <a:t>；蒋冰艳等，</a:t>
            </a:r>
            <a:r>
              <a:rPr lang="en-US" altLang="zh-CN" sz="1400" dirty="0">
                <a:latin typeface="Times New Roman" panose="02020603050405020304" pitchFamily="18" charset="0"/>
                <a:ea typeface="微软雅黑" panose="020B0503020204020204" pitchFamily="34" charset="-122"/>
              </a:rPr>
              <a:t>2019</a:t>
            </a:r>
            <a:r>
              <a:rPr lang="zh-CN" altLang="en-US" sz="1400" dirty="0">
                <a:latin typeface="Times New Roman" panose="02020603050405020304" pitchFamily="18" charset="0"/>
                <a:ea typeface="微软雅黑" panose="020B0503020204020204" pitchFamily="34" charset="-122"/>
              </a:rPr>
              <a:t>；张丽明等，</a:t>
            </a:r>
            <a:r>
              <a:rPr lang="en-US" altLang="zh-CN" sz="1400" dirty="0">
                <a:latin typeface="Times New Roman" panose="02020603050405020304" pitchFamily="18" charset="0"/>
                <a:ea typeface="微软雅黑" panose="020B0503020204020204" pitchFamily="34" charset="-122"/>
              </a:rPr>
              <a:t>2020</a:t>
            </a:r>
            <a:r>
              <a:rPr lang="zh-CN" altLang="en-US" sz="1400" dirty="0">
                <a:latin typeface="Times New Roman" panose="02020603050405020304" pitchFamily="18" charset="0"/>
                <a:ea typeface="微软雅黑" panose="020B0503020204020204" pitchFamily="34" charset="-122"/>
              </a:rPr>
              <a:t>。）</a:t>
            </a:r>
            <a:endParaRPr lang="zh-CN" altLang="en-US" sz="1400" dirty="0">
              <a:latin typeface="Times New Roman" panose="02020603050405020304" pitchFamily="18" charset="0"/>
              <a:ea typeface="微软雅黑" panose="020B0503020204020204" pitchFamily="34" charset="-122"/>
            </a:endParaRPr>
          </a:p>
        </p:txBody>
      </p:sp>
      <p:sp>
        <p:nvSpPr>
          <p:cNvPr id="9" name="文本框 8"/>
          <p:cNvSpPr txBox="1"/>
          <p:nvPr/>
        </p:nvSpPr>
        <p:spPr>
          <a:xfrm>
            <a:off x="605285" y="1268760"/>
            <a:ext cx="3132558" cy="5458546"/>
          </a:xfrm>
          <a:prstGeom prst="rect">
            <a:avLst/>
          </a:prstGeom>
          <a:noFill/>
        </p:spPr>
        <p:txBody>
          <a:bodyPr wrap="square">
            <a:spAutoFit/>
          </a:bodyPr>
          <a:lstStyle/>
          <a:p>
            <a:pPr eaLnBrk="1" hangingPunct="1">
              <a:lnSpc>
                <a:spcPct val="130000"/>
              </a:lnSpc>
              <a:buClr>
                <a:schemeClr val="tx1"/>
              </a:buClr>
            </a:pPr>
            <a:r>
              <a:rPr lang="en-US" altLang="zh-CN" b="1" dirty="0">
                <a:solidFill>
                  <a:srgbClr val="000000"/>
                </a:solidFill>
                <a:latin typeface="Times New Roman" panose="02020603050405020304" pitchFamily="18" charset="0"/>
                <a:ea typeface="微软雅黑" panose="020B0503020204020204" pitchFamily="34" charset="-122"/>
              </a:rPr>
              <a:t>SO₄²⁻</a:t>
            </a:r>
            <a:r>
              <a:rPr lang="zh-CN" altLang="en-US" b="1" dirty="0">
                <a:solidFill>
                  <a:srgbClr val="000000"/>
                </a:solidFill>
                <a:latin typeface="Times New Roman" panose="02020603050405020304" pitchFamily="18" charset="0"/>
                <a:ea typeface="微软雅黑" panose="020B0503020204020204" pitchFamily="34" charset="-122"/>
              </a:rPr>
              <a:t>含量：</a:t>
            </a:r>
            <a:endParaRPr lang="en-US" altLang="zh-CN" b="1" dirty="0">
              <a:solidFill>
                <a:srgbClr val="000000"/>
              </a:solidFill>
              <a:latin typeface="Times New Roman" panose="02020603050405020304" pitchFamily="18" charset="0"/>
              <a:ea typeface="微软雅黑" panose="020B0503020204020204" pitchFamily="34" charset="-122"/>
            </a:endParaRPr>
          </a:p>
          <a:p>
            <a:pPr marL="285750" indent="-285750" eaLnBrk="1" hangingPunct="1">
              <a:lnSpc>
                <a:spcPct val="130000"/>
              </a:lnSpc>
              <a:buClr>
                <a:schemeClr val="tx1"/>
              </a:buClr>
              <a:buFont typeface="Wingdings" panose="05000000000000000000" pitchFamily="2" charset="2"/>
              <a:buChar char="n"/>
            </a:pPr>
            <a:r>
              <a:rPr lang="zh-CN" altLang="en-US" dirty="0">
                <a:solidFill>
                  <a:srgbClr val="000000"/>
                </a:solidFill>
                <a:latin typeface="Times New Roman" panose="02020603050405020304" pitchFamily="18" charset="0"/>
                <a:ea typeface="微软雅黑" panose="020B0503020204020204" pitchFamily="34" charset="-122"/>
              </a:rPr>
              <a:t>大致为</a:t>
            </a:r>
            <a:r>
              <a:rPr lang="en-US" altLang="zh-CN" dirty="0">
                <a:solidFill>
                  <a:srgbClr val="000000"/>
                </a:solidFill>
                <a:latin typeface="Times New Roman" panose="02020603050405020304" pitchFamily="18" charset="0"/>
                <a:ea typeface="微软雅黑" panose="020B0503020204020204" pitchFamily="34" charset="-122"/>
              </a:rPr>
              <a:t>10-210 </a:t>
            </a:r>
            <a:r>
              <a:rPr lang="en-US" altLang="zh-CN" dirty="0" err="1">
                <a:solidFill>
                  <a:srgbClr val="000000"/>
                </a:solidFill>
                <a:latin typeface="Times New Roman" panose="02020603050405020304" pitchFamily="18" charset="0"/>
                <a:ea typeface="微软雅黑" panose="020B0503020204020204" pitchFamily="34" charset="-122"/>
              </a:rPr>
              <a:t>μmol</a:t>
            </a:r>
            <a:r>
              <a:rPr lang="en-US" altLang="zh-CN" dirty="0">
                <a:solidFill>
                  <a:srgbClr val="000000"/>
                </a:solidFill>
                <a:latin typeface="Times New Roman" panose="02020603050405020304" pitchFamily="18" charset="0"/>
                <a:ea typeface="微软雅黑" panose="020B0503020204020204" pitchFamily="34" charset="-122"/>
              </a:rPr>
              <a:t>/L</a:t>
            </a:r>
            <a:r>
              <a:rPr lang="zh-CN" altLang="en-US" dirty="0">
                <a:solidFill>
                  <a:srgbClr val="000000"/>
                </a:solidFill>
                <a:latin typeface="Times New Roman" panose="02020603050405020304" pitchFamily="18" charset="0"/>
                <a:ea typeface="微软雅黑" panose="020B0503020204020204" pitchFamily="34" charset="-122"/>
              </a:rPr>
              <a:t>。</a:t>
            </a:r>
            <a:endParaRPr lang="zh-CN" altLang="en-US" dirty="0">
              <a:solidFill>
                <a:srgbClr val="000000"/>
              </a:solidFill>
              <a:latin typeface="Times New Roman" panose="02020603050405020304" pitchFamily="18" charset="0"/>
              <a:ea typeface="微软雅黑" panose="020B0503020204020204" pitchFamily="34" charset="-122"/>
            </a:endParaRPr>
          </a:p>
          <a:p>
            <a:pPr eaLnBrk="1" hangingPunct="1">
              <a:lnSpc>
                <a:spcPct val="130000"/>
              </a:lnSpc>
              <a:buClr>
                <a:schemeClr val="tx1"/>
              </a:buClr>
            </a:pPr>
            <a:r>
              <a:rPr lang="en-US" altLang="zh-CN" b="1" dirty="0">
                <a:solidFill>
                  <a:srgbClr val="000000"/>
                </a:solidFill>
                <a:latin typeface="Times New Roman" panose="02020603050405020304" pitchFamily="18" charset="0"/>
                <a:ea typeface="微软雅黑" panose="020B0503020204020204" pitchFamily="34" charset="-122"/>
              </a:rPr>
              <a:t>NO₃⁻</a:t>
            </a:r>
            <a:r>
              <a:rPr lang="zh-CN" altLang="en-US" b="1" dirty="0">
                <a:solidFill>
                  <a:srgbClr val="000000"/>
                </a:solidFill>
                <a:latin typeface="Times New Roman" panose="02020603050405020304" pitchFamily="18" charset="0"/>
                <a:ea typeface="微软雅黑" panose="020B0503020204020204" pitchFamily="34" charset="-122"/>
              </a:rPr>
              <a:t>和</a:t>
            </a:r>
            <a:r>
              <a:rPr lang="en-US" altLang="zh-CN" b="1" dirty="0">
                <a:solidFill>
                  <a:srgbClr val="000000"/>
                </a:solidFill>
                <a:latin typeface="Times New Roman" panose="02020603050405020304" pitchFamily="18" charset="0"/>
                <a:ea typeface="微软雅黑" panose="020B0503020204020204" pitchFamily="34" charset="-122"/>
              </a:rPr>
              <a:t>NH₄⁺</a:t>
            </a:r>
            <a:r>
              <a:rPr lang="zh-CN" altLang="en-US" b="1" dirty="0">
                <a:solidFill>
                  <a:srgbClr val="000000"/>
                </a:solidFill>
                <a:latin typeface="Times New Roman" panose="02020603050405020304" pitchFamily="18" charset="0"/>
                <a:ea typeface="微软雅黑" panose="020B0503020204020204" pitchFamily="34" charset="-122"/>
              </a:rPr>
              <a:t>：</a:t>
            </a:r>
            <a:endParaRPr lang="zh-CN" altLang="en-US" b="1" dirty="0">
              <a:solidFill>
                <a:srgbClr val="000000"/>
              </a:solidFill>
              <a:latin typeface="Times New Roman" panose="02020603050405020304" pitchFamily="18" charset="0"/>
              <a:ea typeface="微软雅黑" panose="020B0503020204020204" pitchFamily="34" charset="-122"/>
            </a:endParaRPr>
          </a:p>
          <a:p>
            <a:pPr marL="285750" indent="-285750" eaLnBrk="1" hangingPunct="1">
              <a:lnSpc>
                <a:spcPct val="130000"/>
              </a:lnSpc>
              <a:buClr>
                <a:schemeClr val="tx1"/>
              </a:buClr>
              <a:buFont typeface="Wingdings" panose="05000000000000000000" pitchFamily="2" charset="2"/>
              <a:buChar char="n"/>
            </a:pPr>
            <a:r>
              <a:rPr lang="en-US" altLang="zh-CN" dirty="0">
                <a:solidFill>
                  <a:srgbClr val="000000"/>
                </a:solidFill>
                <a:latin typeface="Times New Roman" panose="02020603050405020304" pitchFamily="18" charset="0"/>
                <a:ea typeface="微软雅黑" panose="020B0503020204020204" pitchFamily="34" charset="-122"/>
              </a:rPr>
              <a:t>NO₃⁻</a:t>
            </a:r>
            <a:r>
              <a:rPr lang="zh-CN" altLang="en-US" dirty="0">
                <a:solidFill>
                  <a:srgbClr val="000000"/>
                </a:solidFill>
                <a:latin typeface="Times New Roman" panose="02020603050405020304" pitchFamily="18" charset="0"/>
                <a:ea typeface="微软雅黑" panose="020B0503020204020204" pitchFamily="34" charset="-122"/>
              </a:rPr>
              <a:t>：部分来自人为污染源排放的</a:t>
            </a:r>
            <a:r>
              <a:rPr lang="en-US" altLang="zh-CN" dirty="0">
                <a:solidFill>
                  <a:srgbClr val="000000"/>
                </a:solidFill>
                <a:latin typeface="Times New Roman" panose="02020603050405020304" pitchFamily="18" charset="0"/>
                <a:ea typeface="微软雅黑" panose="020B0503020204020204" pitchFamily="34" charset="-122"/>
              </a:rPr>
              <a:t>NOₓ</a:t>
            </a:r>
            <a:r>
              <a:rPr lang="zh-CN" altLang="en-US" dirty="0">
                <a:solidFill>
                  <a:srgbClr val="000000"/>
                </a:solidFill>
                <a:latin typeface="Times New Roman" panose="02020603050405020304" pitchFamily="18" charset="0"/>
                <a:ea typeface="微软雅黑" panose="020B0503020204020204" pitchFamily="34" charset="-122"/>
              </a:rPr>
              <a:t>和颗粒物，还有一部分来自空气放电产生的</a:t>
            </a:r>
            <a:r>
              <a:rPr lang="en-US" altLang="zh-CN" dirty="0">
                <a:solidFill>
                  <a:srgbClr val="000000"/>
                </a:solidFill>
                <a:latin typeface="Times New Roman" panose="02020603050405020304" pitchFamily="18" charset="0"/>
                <a:ea typeface="微软雅黑" panose="020B0503020204020204" pitchFamily="34" charset="-122"/>
              </a:rPr>
              <a:t>NOₓ</a:t>
            </a:r>
            <a:r>
              <a:rPr lang="zh-CN" altLang="en-US" dirty="0">
                <a:solidFill>
                  <a:srgbClr val="000000"/>
                </a:solidFill>
                <a:latin typeface="Times New Roman" panose="02020603050405020304" pitchFamily="18" charset="0"/>
                <a:ea typeface="微软雅黑" panose="020B0503020204020204" pitchFamily="34" charset="-122"/>
              </a:rPr>
              <a:t>。</a:t>
            </a:r>
            <a:endParaRPr lang="zh-CN" altLang="en-US" dirty="0">
              <a:solidFill>
                <a:srgbClr val="000000"/>
              </a:solidFill>
              <a:latin typeface="Times New Roman" panose="02020603050405020304" pitchFamily="18" charset="0"/>
              <a:ea typeface="微软雅黑" panose="020B0503020204020204" pitchFamily="34" charset="-122"/>
            </a:endParaRPr>
          </a:p>
          <a:p>
            <a:pPr marL="285750" indent="-285750" eaLnBrk="1" hangingPunct="1">
              <a:lnSpc>
                <a:spcPct val="130000"/>
              </a:lnSpc>
              <a:buClr>
                <a:schemeClr val="tx1"/>
              </a:buClr>
              <a:buFont typeface="Wingdings" panose="05000000000000000000" pitchFamily="2" charset="2"/>
              <a:buChar char="n"/>
            </a:pPr>
            <a:r>
              <a:rPr lang="en-US" altLang="zh-CN" dirty="0">
                <a:solidFill>
                  <a:srgbClr val="000000"/>
                </a:solidFill>
                <a:latin typeface="Times New Roman" panose="02020603050405020304" pitchFamily="18" charset="0"/>
                <a:ea typeface="微软雅黑" panose="020B0503020204020204" pitchFamily="34" charset="-122"/>
              </a:rPr>
              <a:t>NH₄⁺</a:t>
            </a:r>
            <a:r>
              <a:rPr lang="zh-CN" altLang="en-US" dirty="0">
                <a:solidFill>
                  <a:srgbClr val="000000"/>
                </a:solidFill>
                <a:latin typeface="Times New Roman" panose="02020603050405020304" pitchFamily="18" charset="0"/>
                <a:ea typeface="微软雅黑" panose="020B0503020204020204" pitchFamily="34" charset="-122"/>
              </a:rPr>
              <a:t>：主要来自天然源排放的</a:t>
            </a:r>
            <a:r>
              <a:rPr lang="en-US" altLang="zh-CN" dirty="0">
                <a:solidFill>
                  <a:srgbClr val="000000"/>
                </a:solidFill>
                <a:latin typeface="Times New Roman" panose="02020603050405020304" pitchFamily="18" charset="0"/>
                <a:ea typeface="微软雅黑" panose="020B0503020204020204" pitchFamily="34" charset="-122"/>
              </a:rPr>
              <a:t>NH₃</a:t>
            </a:r>
            <a:r>
              <a:rPr lang="zh-CN" altLang="en-US" dirty="0">
                <a:solidFill>
                  <a:srgbClr val="000000"/>
                </a:solidFill>
                <a:latin typeface="Times New Roman" panose="02020603050405020304" pitchFamily="18" charset="0"/>
                <a:ea typeface="微软雅黑" panose="020B0503020204020204" pitchFamily="34" charset="-122"/>
              </a:rPr>
              <a:t>。</a:t>
            </a:r>
            <a:r>
              <a:rPr lang="en-US" altLang="zh-CN" dirty="0">
                <a:solidFill>
                  <a:srgbClr val="000000"/>
                </a:solidFill>
                <a:latin typeface="Times New Roman" panose="02020603050405020304" pitchFamily="18" charset="0"/>
                <a:ea typeface="微软雅黑" panose="020B0503020204020204" pitchFamily="34" charset="-122"/>
              </a:rPr>
              <a:t>NH₄⁺</a:t>
            </a:r>
            <a:r>
              <a:rPr lang="zh-CN" altLang="en-US" dirty="0">
                <a:solidFill>
                  <a:srgbClr val="000000"/>
                </a:solidFill>
                <a:latin typeface="Times New Roman" panose="02020603050405020304" pitchFamily="18" charset="0"/>
                <a:ea typeface="微软雅黑" panose="020B0503020204020204" pitchFamily="34" charset="-122"/>
              </a:rPr>
              <a:t>的分布与土壤类型有较明显的关系，碱性土壤区降水中</a:t>
            </a:r>
            <a:r>
              <a:rPr lang="en-US" altLang="zh-CN" dirty="0">
                <a:solidFill>
                  <a:srgbClr val="000000"/>
                </a:solidFill>
                <a:latin typeface="Times New Roman" panose="02020603050405020304" pitchFamily="18" charset="0"/>
                <a:ea typeface="微软雅黑" panose="020B0503020204020204" pitchFamily="34" charset="-122"/>
              </a:rPr>
              <a:t>NH₄⁺</a:t>
            </a:r>
            <a:r>
              <a:rPr lang="zh-CN" altLang="en-US" dirty="0">
                <a:solidFill>
                  <a:srgbClr val="000000"/>
                </a:solidFill>
                <a:latin typeface="Times New Roman" panose="02020603050405020304" pitchFamily="18" charset="0"/>
                <a:ea typeface="微软雅黑" panose="020B0503020204020204" pitchFamily="34" charset="-122"/>
              </a:rPr>
              <a:t>含量往往较高。</a:t>
            </a:r>
            <a:endParaRPr lang="zh-CN" altLang="en-US" dirty="0">
              <a:solidFill>
                <a:srgbClr val="000000"/>
              </a:solidFill>
              <a:latin typeface="Times New Roman" panose="02020603050405020304" pitchFamily="18" charset="0"/>
              <a:ea typeface="微软雅黑" panose="020B0503020204020204" pitchFamily="34" charset="-122"/>
            </a:endParaRPr>
          </a:p>
          <a:p>
            <a:pPr marL="285750" indent="-285750" eaLnBrk="1" hangingPunct="1">
              <a:lnSpc>
                <a:spcPct val="130000"/>
              </a:lnSpc>
              <a:buClr>
                <a:schemeClr val="tx1"/>
              </a:buClr>
              <a:buFont typeface="Wingdings" panose="05000000000000000000" pitchFamily="2" charset="2"/>
              <a:buChar char="n"/>
            </a:pPr>
            <a:r>
              <a:rPr lang="zh-CN" altLang="en-US" dirty="0">
                <a:solidFill>
                  <a:srgbClr val="000000"/>
                </a:solidFill>
                <a:latin typeface="Times New Roman" panose="02020603050405020304" pitchFamily="18" charset="0"/>
                <a:ea typeface="微软雅黑" panose="020B0503020204020204" pitchFamily="34" charset="-122"/>
              </a:rPr>
              <a:t>我国一些城市降水中</a:t>
            </a:r>
            <a:r>
              <a:rPr lang="en-US" altLang="zh-CN" dirty="0">
                <a:solidFill>
                  <a:srgbClr val="000000"/>
                </a:solidFill>
                <a:latin typeface="Times New Roman" panose="02020603050405020304" pitchFamily="18" charset="0"/>
                <a:ea typeface="微软雅黑" panose="020B0503020204020204" pitchFamily="34" charset="-122"/>
              </a:rPr>
              <a:t>NH₄⁺</a:t>
            </a:r>
            <a:r>
              <a:rPr lang="zh-CN" altLang="en-US" dirty="0">
                <a:solidFill>
                  <a:srgbClr val="000000"/>
                </a:solidFill>
                <a:latin typeface="Times New Roman" panose="02020603050405020304" pitchFamily="18" charset="0"/>
                <a:ea typeface="微软雅黑" panose="020B0503020204020204" pitchFamily="34" charset="-122"/>
              </a:rPr>
              <a:t>含量较高，也可能与人为源有关。</a:t>
            </a:r>
            <a:endParaRPr lang="zh-CN" altLang="en-US" dirty="0">
              <a:solidFill>
                <a:srgbClr val="000000"/>
              </a:solidFill>
              <a:latin typeface="Times New Roman" panose="02020603050405020304" pitchFamily="18" charset="0"/>
              <a:ea typeface="微软雅黑" panose="020B0503020204020204" pitchFamily="34" charset="-122"/>
            </a:endParaRPr>
          </a:p>
        </p:txBody>
      </p:sp>
    </p:spTree>
  </p:cSld>
  <p:clrMapOvr>
    <a:masterClrMapping/>
  </p:clrMapOvr>
  <p:transition spd="slow">
    <p:zoom/>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07328FF0-5585-4F48-8E66-F1CB03656B08}"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78179" name="Rectangle 2"/>
          <p:cNvSpPr>
            <a:spLocks noGrp="1" noRot="1" noChangeArrowheads="1"/>
          </p:cNvSpPr>
          <p:nvPr>
            <p:ph type="title" idx="4294967295"/>
          </p:nvPr>
        </p:nvSpPr>
        <p:spPr>
          <a:xfrm>
            <a:off x="407368" y="764704"/>
            <a:ext cx="8229600" cy="815975"/>
          </a:xfrm>
        </p:spPr>
        <p:txBody>
          <a:bodyPr/>
          <a:lstStyle/>
          <a:p>
            <a:pPr algn="l" eaLnBrk="1" hangingPunct="1">
              <a:lnSpc>
                <a:spcPct val="130000"/>
              </a:lnSpc>
            </a:pPr>
            <a:r>
              <a:rPr lang="en-US" altLang="zh-CN" sz="3000" kern="1200" dirty="0">
                <a:solidFill>
                  <a:srgbClr val="AA5C5C"/>
                </a:solidFill>
                <a:latin typeface="Times New Roman" panose="02020603050405020304" pitchFamily="18" charset="0"/>
                <a:ea typeface="微软雅黑" panose="020B0503020204020204" pitchFamily="34" charset="-122"/>
                <a:cs typeface="+mn-cs"/>
                <a:sym typeface="Times New Roman" panose="02020603050405020304" pitchFamily="18" charset="0"/>
              </a:rPr>
              <a:t>6.3 </a:t>
            </a:r>
            <a:r>
              <a:rPr lang="zh-CN" altLang="en-US" sz="3000" kern="1200" dirty="0">
                <a:solidFill>
                  <a:srgbClr val="AA5C5C"/>
                </a:solidFill>
                <a:latin typeface="Times New Roman" panose="02020603050405020304" pitchFamily="18" charset="0"/>
                <a:ea typeface="微软雅黑" panose="020B0503020204020204" pitchFamily="34" charset="-122"/>
                <a:cs typeface="+mn-cs"/>
                <a:sym typeface="Times New Roman" panose="02020603050405020304" pitchFamily="18" charset="0"/>
              </a:rPr>
              <a:t>酸性降水的化学组成及其他影响因素</a:t>
            </a:r>
            <a:br>
              <a:rPr lang="zh-CN" altLang="en-US" sz="2400" b="0" dirty="0">
                <a:solidFill>
                  <a:srgbClr val="FFFF00"/>
                </a:solidFill>
                <a:effectLst/>
                <a:latin typeface="Times New Roman" panose="02020603050405020304" pitchFamily="18" charset="0"/>
                <a:ea typeface="微软雅黑" panose="020B0503020204020204" pitchFamily="34" charset="-122"/>
                <a:sym typeface="Times New Roman" panose="02020603050405020304" pitchFamily="18" charset="0"/>
              </a:rPr>
            </a:b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Chemical Composition of Acid Precipitation and Other Influences</a:t>
            </a:r>
            <a:endParaRPr lang="zh-CN" altLang="en-US" sz="2200" b="0" dirty="0">
              <a:solidFill>
                <a:srgbClr val="FFFF00"/>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78180" name="Rectangle 3"/>
          <p:cNvSpPr>
            <a:spLocks noGrp="1" noChangeArrowheads="1"/>
          </p:cNvSpPr>
          <p:nvPr>
            <p:ph idx="4294967295"/>
          </p:nvPr>
        </p:nvSpPr>
        <p:spPr>
          <a:xfrm>
            <a:off x="1130231" y="1700808"/>
            <a:ext cx="8540750" cy="4270375"/>
          </a:xfrm>
        </p:spPr>
        <p:txBody>
          <a:bodyPr/>
          <a:lstStyle/>
          <a:p>
            <a:pPr eaLnBrk="1" hangingPunct="1">
              <a:lnSpc>
                <a:spcPct val="130000"/>
              </a:lnSpc>
              <a:spcBef>
                <a:spcPct val="0"/>
              </a:spcBef>
              <a:buFont typeface="Wingdings" panose="05000000000000000000" pitchFamily="2" charset="2"/>
              <a:buNone/>
            </a:pP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A</a:t>
            </a: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、酸性降水的化学组成</a:t>
            </a:r>
            <a:endPar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Font typeface="Wingdings" panose="05000000000000000000" pitchFamily="2" charset="2"/>
              <a:buNone/>
            </a:pP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2200" baseline="-30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 </a:t>
            </a: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和 </a:t>
            </a: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200" i="1" baseline="-30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x</a:t>
            </a:r>
            <a:r>
              <a:rPr lang="en-US" altLang="zh-CN" sz="2200" baseline="-30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是形成酸雨的主要起始物，其形成过程为：</a:t>
            </a:r>
            <a:endPar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indent="733425" eaLnBrk="1" hangingPunct="1">
              <a:lnSpc>
                <a:spcPct val="130000"/>
              </a:lnSpc>
              <a:spcBef>
                <a:spcPct val="0"/>
              </a:spcBef>
              <a:buFont typeface="Wingdings" panose="05000000000000000000" pitchFamily="2" charset="2"/>
              <a:buNone/>
            </a:pP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SO</a:t>
            </a:r>
            <a:r>
              <a:rPr lang="en-US" altLang="zh-CN" sz="2200" baseline="-30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 </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O] → SO</a:t>
            </a:r>
            <a:r>
              <a:rPr lang="en-US" altLang="zh-CN" sz="2200" baseline="-30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a:t>
            </a:r>
            <a:endPar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indent="733425" eaLnBrk="1" hangingPunct="1">
              <a:lnSpc>
                <a:spcPct val="130000"/>
              </a:lnSpc>
              <a:spcBef>
                <a:spcPct val="0"/>
              </a:spcBef>
              <a:buFont typeface="Wingdings" panose="05000000000000000000" pitchFamily="2" charset="2"/>
              <a:buNone/>
            </a:pP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2200" baseline="-30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 </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H</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O → H</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2200" baseline="-30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4</a:t>
            </a:r>
            <a:endParaRPr lang="en-US" altLang="zh-CN" sz="2200" baseline="-30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indent="733425" eaLnBrk="1" hangingPunct="1">
              <a:lnSpc>
                <a:spcPct val="130000"/>
              </a:lnSpc>
              <a:spcBef>
                <a:spcPct val="0"/>
              </a:spcBef>
              <a:buFont typeface="Wingdings" panose="05000000000000000000" pitchFamily="2" charset="2"/>
              <a:buNone/>
            </a:pP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SO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H</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O → H</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indent="733425" eaLnBrk="1" hangingPunct="1">
              <a:lnSpc>
                <a:spcPct val="130000"/>
              </a:lnSpc>
              <a:spcBef>
                <a:spcPct val="0"/>
              </a:spcBef>
              <a:buFont typeface="Wingdings" panose="05000000000000000000" pitchFamily="2" charset="2"/>
              <a:buNone/>
            </a:pP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H</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 [O] → H</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4</a:t>
            </a:r>
            <a:endPar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indent="733425" eaLnBrk="1" hangingPunct="1">
              <a:lnSpc>
                <a:spcPct val="130000"/>
              </a:lnSpc>
              <a:spcBef>
                <a:spcPct val="0"/>
              </a:spcBef>
              <a:buFont typeface="Wingdings" panose="05000000000000000000" pitchFamily="2" charset="2"/>
              <a:buNone/>
            </a:pP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NO + [O] → NO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indent="733425" eaLnBrk="1" hangingPunct="1">
              <a:lnSpc>
                <a:spcPct val="130000"/>
              </a:lnSpc>
              <a:spcBef>
                <a:spcPct val="0"/>
              </a:spcBef>
              <a:buFont typeface="Wingdings" panose="05000000000000000000" pitchFamily="2" charset="2"/>
              <a:buNone/>
            </a:pP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2NO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 H</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O → HNO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HNO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endPar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Font typeface="Wingdings" panose="05000000000000000000" pitchFamily="2" charset="2"/>
              <a:buNone/>
            </a:pPr>
            <a:endParaRPr lang="zh-CN" altLang="en-US" sz="2200" dirty="0">
              <a:solidFill>
                <a:srgbClr val="00FF00"/>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78181" name="Rectangle 3"/>
          <p:cNvSpPr>
            <a:spLocks noChangeArrowheads="1"/>
          </p:cNvSpPr>
          <p:nvPr/>
        </p:nvSpPr>
        <p:spPr bwMode="auto">
          <a:xfrm>
            <a:off x="1633796" y="5215533"/>
            <a:ext cx="8826490" cy="1511300"/>
          </a:xfrm>
          <a:prstGeom prst="rect">
            <a:avLst/>
          </a:prstGeom>
          <a:noFill/>
          <a:ln w="9525">
            <a:solidFill>
              <a:srgbClr val="FF0000"/>
            </a:solidFill>
            <a:miter lim="800000"/>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buClr>
                <a:schemeClr val="hlink"/>
              </a:buClr>
              <a:buSzPct val="70000"/>
              <a:buFont typeface="Wingdings" panose="05000000000000000000" pitchFamily="2" charset="2"/>
              <a:buNone/>
            </a:pPr>
            <a:r>
              <a:rPr lang="en-US" altLang="zh-CN" dirty="0">
                <a:latin typeface="Times New Roman" panose="02020603050405020304" pitchFamily="18" charset="0"/>
                <a:ea typeface="微软雅黑" panose="020B0503020204020204" pitchFamily="34" charset="-122"/>
                <a:sym typeface="Times New Roman" panose="02020603050405020304" pitchFamily="18" charset="0"/>
              </a:rPr>
              <a:t>Nitric and sulfuric acid, originating largely from combustion sources in industrialized areas, are the principal causes of unnaturally low pH in precipitation at various places around the globe.</a:t>
            </a:r>
            <a:endParaRPr lang="en-US" altLang="zh-CN"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78182" name="Rectangle 3"/>
          <p:cNvSpPr>
            <a:spLocks noChangeArrowheads="1"/>
          </p:cNvSpPr>
          <p:nvPr/>
        </p:nvSpPr>
        <p:spPr bwMode="auto">
          <a:xfrm>
            <a:off x="2127250" y="4724401"/>
            <a:ext cx="854075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buClr>
                <a:schemeClr val="hlink"/>
              </a:buClr>
              <a:buSzPct val="70000"/>
              <a:buFont typeface="Wingdings" panose="05000000000000000000" pitchFamily="2" charset="2"/>
              <a:buNone/>
            </a:pPr>
            <a:endParaRPr lang="zh-CN" altLang="en-US" b="1">
              <a:solidFill>
                <a:srgbClr val="00FF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p:random/>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39C2A9B4-2929-49A4-A755-A33E8F1B1F29}"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3012" name="TextBox 3"/>
          <p:cNvSpPr txBox="1">
            <a:spLocks noChangeArrowheads="1"/>
          </p:cNvSpPr>
          <p:nvPr/>
        </p:nvSpPr>
        <p:spPr bwMode="auto">
          <a:xfrm>
            <a:off x="2309814" y="1643064"/>
            <a:ext cx="7572375" cy="41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mc:AlternateContent xmlns:mc="http://schemas.openxmlformats.org/markup-compatibility/2006">
        <mc:Choice xmlns:a14="http://schemas.microsoft.com/office/drawing/2010/main" Requires="a14">
          <p:sp>
            <p:nvSpPr>
              <p:cNvPr id="43010" name="Object 3"/>
              <p:cNvSpPr txBox="1"/>
              <p:nvPr/>
            </p:nvSpPr>
            <p:spPr bwMode="auto">
              <a:xfrm>
                <a:off x="1524001" y="0"/>
                <a:ext cx="104775" cy="190500"/>
              </a:xfrm>
              <a:prstGeom prst="rect">
                <a:avLst/>
              </a:prstGeom>
              <a:noFill/>
              <a:ln>
                <a:noFill/>
              </a:ln>
            </p:spPr>
            <p:txBody>
              <a:bodyPr>
                <a:normAutofit fontScale="32500" lnSpcReduction="20000"/>
              </a:bodyPr>
              <a:lstStyle/>
              <a:p>
                <a14:m>
                  <m:oMathPara xmlns:m="http://schemas.openxmlformats.org/officeDocument/2006/math">
                    <m:oMathParaPr>
                      <m:jc m:val="left"/>
                    </m:oMathParaPr>
                    <m:oMath xmlns:m="http://schemas.openxmlformats.org/officeDocument/2006/math">
                      <m:r>
                        <a:rPr lang="zh-CN" altLang="en-US" i="1">
                          <a:solidFill>
                            <a:srgbClr val="000000"/>
                          </a:solidFill>
                          <a:latin typeface="Cambria Math" panose="02040503050406030204" pitchFamily="18" charset="0"/>
                          <a:sym typeface="Times New Roman" panose="02020603050405020304" pitchFamily="18" charset="0"/>
                        </a:rPr>
                        <m:t>+</m:t>
                      </m:r>
                    </m:oMath>
                  </m:oMathPara>
                </a14:m>
                <a:endParaRPr lang="zh-CN" altLang="en-US">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43010" name="Object 3"/>
              <p:cNvSpPr txBox="1">
                <a:spLocks noRot="1" noChangeAspect="1" noMove="1" noResize="1" noEditPoints="1" noAdjustHandles="1" noChangeArrowheads="1" noChangeShapeType="1" noTextEdit="1"/>
              </p:cNvSpPr>
              <p:nvPr/>
            </p:nvSpPr>
            <p:spPr bwMode="auto">
              <a:xfrm>
                <a:off x="1524001" y="0"/>
                <a:ext cx="104775" cy="190500"/>
              </a:xfrm>
              <a:prstGeom prst="rect">
                <a:avLst/>
              </a:prstGeom>
              <a:blipFill rotWithShape="1">
                <a:blip r:embed="rId1"/>
                <a:stretch>
                  <a:fillRect l="-1" r="-4241"/>
                </a:stretch>
              </a:blipFill>
              <a:ln>
                <a:noFill/>
              </a:ln>
            </p:spPr>
            <p:txBody>
              <a:bodyPr/>
              <a:lstStyle/>
              <a:p>
                <a:r>
                  <a:rPr lang="zh-CN" altLang="en-US">
                    <a:noFill/>
                  </a:rPr>
                  <a:t> </a:t>
                </a:r>
              </a:p>
            </p:txBody>
          </p:sp>
        </mc:Fallback>
      </mc:AlternateContent>
      <p:sp>
        <p:nvSpPr>
          <p:cNvPr id="3" name="文本框 2"/>
          <p:cNvSpPr txBox="1"/>
          <p:nvPr/>
        </p:nvSpPr>
        <p:spPr>
          <a:xfrm>
            <a:off x="1487805" y="865505"/>
            <a:ext cx="9270365" cy="5677535"/>
          </a:xfrm>
          <a:prstGeom prst="rect">
            <a:avLst/>
          </a:prstGeom>
          <a:noFill/>
        </p:spPr>
        <p:txBody>
          <a:bodyPr wrap="square">
            <a:spAutoFit/>
          </a:bodyPr>
          <a:lstStyle/>
          <a:p>
            <a:pPr marL="342900" indent="-342900" eaLnBrk="1" hangingPunct="1">
              <a:lnSpc>
                <a:spcPct val="150000"/>
              </a:lnSpc>
              <a:buFont typeface="+mj-ea"/>
              <a:buAutoNum type="circleNumDbPlain"/>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酸性降水的主要阴离子</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60680" indent="-360680" eaLnBrk="1" hangingPunct="1">
              <a:lnSpc>
                <a:spcPct val="150000"/>
              </a:lnSpc>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酸性降水中的主要阴离子往往是</a:t>
            </a:r>
            <a:r>
              <a:rPr lang="en-US" altLang="zh-CN" sz="22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SO₄²⁻</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sz="22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NO₃⁻</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，其次是</a:t>
            </a:r>
            <a:r>
              <a:rPr lang="en-US" altLang="zh-CN" sz="22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Cl⁻</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2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marL="360680" indent="-360680" eaLnBrk="1" hangingPunct="1">
              <a:lnSpc>
                <a:spcPct val="150000"/>
              </a:lnSpc>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酸性降水中含有多种无机和有机酸，但</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H₂SO₄</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HNO₃</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通常是酸度的主要贡献者。</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60680" indent="-360680" eaLnBrk="1" hangingPunct="1">
              <a:lnSpc>
                <a:spcPct val="150000"/>
              </a:lnSpc>
              <a:buFont typeface="+mj-ea"/>
              <a:buAutoNum type="circleNumDbPlain" startAt="2"/>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酸性降水的形成</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60680" indent="-360680" eaLnBrk="1" hangingPunct="1">
              <a:lnSpc>
                <a:spcPct val="150000"/>
              </a:lnSpc>
              <a:buClr>
                <a:srgbClr val="333333"/>
              </a:buClr>
              <a:buFont typeface="Wingdings" panose="05000000000000000000" pitchFamily="2" charset="2"/>
              <a:buChar char="n"/>
            </a:pP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各类排放源排放的</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SO₂</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NOₓ</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是形成</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H₂SO₄</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HNO₃</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的主要前体。</a:t>
            </a:r>
            <a:endPar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a:p>
            <a:pPr marL="360680" indent="-360680" eaLnBrk="1" hangingPunct="1">
              <a:lnSpc>
                <a:spcPct val="150000"/>
              </a:lnSpc>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它们通过气相和液相的各种氧化过程形成</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H₂SO₄/</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硫酸盐和</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HNO₃/</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硝酸盐。</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60680" indent="-360680" eaLnBrk="1" hangingPunct="1">
              <a:lnSpc>
                <a:spcPct val="150000"/>
              </a:lnSpc>
              <a:buFont typeface="+mj-ea"/>
              <a:buAutoNum type="circleNumDbPlain" startAt="3"/>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酸性气体的氧化</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60680" indent="-360680" eaLnBrk="1" hangingPunct="1">
              <a:lnSpc>
                <a:spcPct val="150000"/>
              </a:lnSpc>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除酸本身外，能促进酸生成或中和酸的大气成分对降水的</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pH</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产生影响。</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60680" indent="-360680" eaLnBrk="1" hangingPunct="1">
              <a:lnSpc>
                <a:spcPct val="150000"/>
              </a:lnSpc>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颗粒物中</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Mn</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Cu</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V</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等是酸性气体氧化的催化剂，大气光化学反应生成的</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O₃</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H₂O₂</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HO₂⁻</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等是酸性气体氧化的氧化剂。</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8" name="Text Box 10"/>
          <p:cNvSpPr txBox="1">
            <a:spLocks noChangeArrowheads="1"/>
          </p:cNvSpPr>
          <p:nvPr/>
        </p:nvSpPr>
        <p:spPr bwMode="auto">
          <a:xfrm>
            <a:off x="1415480" y="1721064"/>
            <a:ext cx="8352928" cy="4401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marL="457200" indent="-457200" eaLnBrk="1" hangingPunct="1">
              <a:lnSpc>
                <a:spcPct val="130000"/>
              </a:lnSpc>
              <a:spcBef>
                <a:spcPts val="5"/>
              </a:spcBef>
              <a:spcAft>
                <a:spcPts val="0"/>
              </a:spcAft>
              <a:buClr>
                <a:schemeClr val="tx1"/>
              </a:buClr>
              <a:buFont typeface="+mj-lt"/>
              <a:buAutoNum type="arabicPeriod"/>
            </a:pP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有机酸的贡献：</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除</a:t>
            </a:r>
            <a:r>
              <a:rPr lang="en-US" altLang="zh-CN" sz="2200" dirty="0">
                <a:latin typeface="Times New Roman" panose="02020603050405020304" pitchFamily="18" charset="0"/>
                <a:ea typeface="微软雅黑" panose="020B0503020204020204" pitchFamily="34" charset="-122"/>
              </a:rPr>
              <a:t>H₂SO₄</a:t>
            </a:r>
            <a:r>
              <a:rPr lang="zh-CN" altLang="en-US" sz="2200" dirty="0">
                <a:latin typeface="Times New Roman" panose="02020603050405020304" pitchFamily="18" charset="0"/>
                <a:ea typeface="微软雅黑" panose="020B0503020204020204" pitchFamily="34" charset="-122"/>
              </a:rPr>
              <a:t>和</a:t>
            </a:r>
            <a:r>
              <a:rPr lang="en-US" altLang="zh-CN" sz="2200" dirty="0">
                <a:latin typeface="Times New Roman" panose="02020603050405020304" pitchFamily="18" charset="0"/>
                <a:ea typeface="微软雅黑" panose="020B0503020204020204" pitchFamily="34" charset="-122"/>
              </a:rPr>
              <a:t>HNO₃</a:t>
            </a:r>
            <a:r>
              <a:rPr lang="zh-CN" altLang="en-US" sz="2200" dirty="0">
                <a:latin typeface="Times New Roman" panose="02020603050405020304" pitchFamily="18" charset="0"/>
                <a:ea typeface="微软雅黑" panose="020B0503020204020204" pitchFamily="34" charset="-122"/>
              </a:rPr>
              <a:t>等强酸，有机酸（甲酸和乙酸等）对降水酸度也有贡献；（偏远地区：有机酸贡献</a:t>
            </a:r>
            <a:r>
              <a:rPr lang="en-US" altLang="zh-CN" sz="2200" dirty="0">
                <a:latin typeface="Times New Roman" panose="02020603050405020304" pitchFamily="18" charset="0"/>
                <a:ea typeface="微软雅黑" panose="020B0503020204020204" pitchFamily="34" charset="-122"/>
              </a:rPr>
              <a:t>60%</a:t>
            </a:r>
            <a:r>
              <a:rPr lang="zh-CN" altLang="en-US" sz="2200" dirty="0">
                <a:latin typeface="Times New Roman" panose="02020603050405020304" pitchFamily="18" charset="0"/>
                <a:ea typeface="微软雅黑" panose="020B0503020204020204" pitchFamily="34" charset="-122"/>
              </a:rPr>
              <a:t>以上）</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marL="457200" indent="-457200" eaLnBrk="1" hangingPunct="1">
              <a:lnSpc>
                <a:spcPct val="130000"/>
              </a:lnSpc>
              <a:spcBef>
                <a:spcPts val="5"/>
              </a:spcBef>
              <a:spcAft>
                <a:spcPts val="0"/>
              </a:spcAft>
              <a:buClr>
                <a:schemeClr val="tx1"/>
              </a:buClr>
              <a:buFont typeface="+mj-lt"/>
              <a:buAutoNum type="arabicPeriod"/>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碱性物质的中和：石灰中的（氢）氧化钙、土壤颗粒中的碳酸钙、天然和人为源的</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NH₃</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及其他碱性物质会中和降水中的酸；</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marL="457200" indent="-457200" eaLnBrk="1" hangingPunct="1">
              <a:lnSpc>
                <a:spcPct val="130000"/>
              </a:lnSpc>
              <a:spcBef>
                <a:spcPts val="5"/>
              </a:spcBef>
              <a:spcAft>
                <a:spcPts val="0"/>
              </a:spcAft>
              <a:buClr>
                <a:schemeClr val="tx1"/>
              </a:buClr>
              <a:buFont typeface="+mj-lt"/>
              <a:buAutoNum type="arabicPeriod"/>
            </a:pP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Ca²⁺</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NH₄⁺</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Mg²⁺</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的作用</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：反映降水对酸的中和缓冲能力；</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457200" indent="-457200" eaLnBrk="1" hangingPunct="1">
              <a:lnSpc>
                <a:spcPct val="130000"/>
              </a:lnSpc>
              <a:spcBef>
                <a:spcPts val="5"/>
              </a:spcBef>
              <a:spcAft>
                <a:spcPts val="0"/>
              </a:spcAft>
              <a:buClr>
                <a:schemeClr val="tx1"/>
              </a:buClr>
              <a:buFont typeface="+mj-lt"/>
              <a:buAutoNum type="arabicPeriod"/>
            </a:pP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温度、湿度、地形和气象条件</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：通过影响一次污染物</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SO₂</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氧化和扩散影响地区酸雨的形成；</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marL="457200" indent="-457200" eaLnBrk="1" hangingPunct="1">
              <a:lnSpc>
                <a:spcPct val="130000"/>
              </a:lnSpc>
              <a:spcBef>
                <a:spcPts val="5"/>
              </a:spcBef>
              <a:spcAft>
                <a:spcPts val="0"/>
              </a:spcAft>
              <a:buClr>
                <a:schemeClr val="tx1"/>
              </a:buClr>
              <a:buFont typeface="+mj-lt"/>
              <a:buAutoNum type="arabicPeriod"/>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大气颗粒物的影响：一方面，大气颗粒物所含的金属可催化</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SO₂</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氧化成硫酸；另一方面，其中的碱性成分对酸起中和作用。</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indent="446405" eaLnBrk="1" hangingPunct="1">
              <a:lnSpc>
                <a:spcPct val="130000"/>
              </a:lnSpc>
              <a:spcBef>
                <a:spcPts val="5"/>
              </a:spcBef>
              <a:spcAft>
                <a:spcPts val="0"/>
              </a:spcAft>
              <a:buClr>
                <a:schemeClr val="tx1"/>
              </a:buClr>
            </a:pP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非酸雨区颗粒物的</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pH</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值和缓冲能力往往都高于酸雨区。</a:t>
            </a:r>
            <a:endPar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79202"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AF458CDA-4A77-4858-A476-38FF59716910}"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40645" name="Rectangle 5"/>
          <p:cNvSpPr>
            <a:spLocks noGrp="1" noRot="1" noChangeArrowheads="1"/>
          </p:cNvSpPr>
          <p:nvPr>
            <p:ph type="title" idx="4294967295"/>
          </p:nvPr>
        </p:nvSpPr>
        <p:spPr>
          <a:xfrm>
            <a:off x="695400" y="808113"/>
            <a:ext cx="8229600" cy="600075"/>
          </a:xfrm>
        </p:spPr>
        <p:txBody>
          <a:bodyPr/>
          <a:lstStyle/>
          <a:p>
            <a:pPr algn="l" eaLnBrk="1" hangingPunct="1">
              <a:lnSpc>
                <a:spcPct val="130000"/>
              </a:lnSpc>
              <a:defRPr/>
            </a:pPr>
            <a:r>
              <a:rPr lang="en-US" altLang="zh-CN" sz="2800" b="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B. </a:t>
            </a:r>
            <a:r>
              <a:rPr lang="zh-CN" altLang="en-US" sz="2800" b="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影响酸雨形成的因素:</a:t>
            </a:r>
            <a:endParaRPr lang="zh-CN" altLang="en-US" sz="2800" b="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40659" name="Oval 19"/>
          <p:cNvSpPr>
            <a:spLocks noChangeArrowheads="1"/>
          </p:cNvSpPr>
          <p:nvPr/>
        </p:nvSpPr>
        <p:spPr bwMode="auto">
          <a:xfrm>
            <a:off x="7175500" y="3885278"/>
            <a:ext cx="90" cy="455874"/>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a:noFill/>
          </a:ln>
          <a:extLst>
            <a:ext uri="{91240B29-F687-4F45-9708-019B960494DF}">
              <a14:hiddenLine xmlns:a14="http://schemas.microsoft.com/office/drawing/2010/main" w="12700">
                <a:solidFill>
                  <a:srgbClr val="000000"/>
                </a:solidFill>
                <a:rou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accel="50000" decel="50000" fill="hold" grpId="0" nodeType="withEffect">
                                  <p:stCondLst>
                                    <p:cond delay="0"/>
                                  </p:stCondLst>
                                  <p:endCondLst>
                                    <p:cond evt="onNext" delay="0">
                                      <p:tgtEl>
                                        <p:sldTgt/>
                                      </p:tgtEl>
                                    </p:cond>
                                  </p:endCondLst>
                                  <p:childTnLst>
                                    <p:animMotion origin="layout" path="M -5.55556E-7 1.48148E-6 C 0.05642 1.48148E-6 0.1026 0.01852 0.1026 0.0419 C 0.1026 0.06504 0.05642 0.08403 -5.55556E-7 0.08403 C -0.0566 0.08403 -0.10226 0.06504 -0.10226 0.0419 C -0.10226 0.01852 -0.0566 1.48148E-6 -5.55556E-7 1.48148E-6 Z " pathEditMode="relative" rAng="0" ptsTypes="fffff">
                                      <p:cBhvr>
                                        <p:cTn id="6" dur="3000" fill="hold"/>
                                        <p:tgtEl>
                                          <p:spTgt spid="240659"/>
                                        </p:tgtEl>
                                        <p:attrNameLst>
                                          <p:attrName>ppt_x</p:attrName>
                                          <p:attrName>ppt_y</p:attrName>
                                        </p:attrNameLst>
                                      </p:cBhvr>
                                      <p:rCtr x="0" y="4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59"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7CF0DF68-99B2-4BE0-AECF-C398665BFE32}"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grpSp>
        <p:nvGrpSpPr>
          <p:cNvPr id="180227" name="组合 38"/>
          <p:cNvGrpSpPr/>
          <p:nvPr/>
        </p:nvGrpSpPr>
        <p:grpSpPr bwMode="auto">
          <a:xfrm>
            <a:off x="2208214" y="1006457"/>
            <a:ext cx="7445375" cy="5402354"/>
            <a:chOff x="684213" y="1412874"/>
            <a:chExt cx="7445227" cy="5402378"/>
          </a:xfrm>
        </p:grpSpPr>
        <p:sp>
          <p:nvSpPr>
            <p:cNvPr id="180228" name="Line 15"/>
            <p:cNvSpPr>
              <a:spLocks noChangeShapeType="1"/>
            </p:cNvSpPr>
            <p:nvPr/>
          </p:nvSpPr>
          <p:spPr bwMode="auto">
            <a:xfrm>
              <a:off x="3153690" y="1972944"/>
              <a:ext cx="3276600" cy="0"/>
            </a:xfrm>
            <a:prstGeom prst="line">
              <a:avLst/>
            </a:prstGeom>
            <a:noFill/>
            <a:ln w="28575"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pPr>
                <a:lnSpc>
                  <a:spcPct val="130000"/>
                </a:lnSpc>
              </a:pPr>
              <a:endParaRPr lang="zh-CN" altLang="en-US">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80229" name="Rectangle 5"/>
            <p:cNvSpPr>
              <a:spLocks noChangeArrowheads="1"/>
            </p:cNvSpPr>
            <p:nvPr/>
          </p:nvSpPr>
          <p:spPr bwMode="auto">
            <a:xfrm>
              <a:off x="684213" y="3283773"/>
              <a:ext cx="2160000" cy="1440000"/>
            </a:xfrm>
            <a:prstGeom prst="rect">
              <a:avLst/>
            </a:prstGeom>
            <a:solidFill>
              <a:schemeClr val="bg1"/>
            </a:solidFill>
            <a:ln w="28575" cap="sq" algn="ctr">
              <a:pattFill prst="wdUpDiag">
                <a:fgClr>
                  <a:srgbClr val="FF9900"/>
                </a:fgClr>
                <a:bgClr>
                  <a:srgbClr val="FF0066"/>
                </a:bgClr>
              </a:pattFill>
              <a:miter lim="800000"/>
              <a:headEnd type="none" w="sm" len="sm"/>
              <a:tailEnd type="none" w="sm" len="sm"/>
            </a:ln>
          </p:spPr>
          <p:txBody>
            <a:bodyPr wrap="none"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kumimoji="1" lang="en-US" altLang="zh-CN" sz="18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SO</a:t>
              </a:r>
              <a:r>
                <a:rPr kumimoji="1" lang="en-US" altLang="zh-CN" sz="1800" baseline="-250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2</a:t>
              </a:r>
              <a:r>
                <a:rPr kumimoji="1" lang="zh-CN" altLang="en-US" sz="18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a:t>
              </a:r>
              <a:r>
                <a:rPr kumimoji="1" lang="en-US" altLang="zh-CN" sz="18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NO</a:t>
              </a:r>
              <a:r>
                <a:rPr kumimoji="1" lang="en-US" altLang="zh-CN" sz="1800" i="1" baseline="-250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x</a:t>
              </a:r>
              <a:r>
                <a:rPr kumimoji="1" lang="zh-CN" altLang="en-US" sz="18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a:t>
              </a:r>
              <a:r>
                <a:rPr kumimoji="1" lang="en-US" altLang="zh-CN" sz="18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HCl</a:t>
              </a:r>
              <a:endParaRPr kumimoji="1" lang="en-US" altLang="zh-CN" sz="18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pPr>
              <a:r>
                <a:rPr kumimoji="1" lang="en-US" altLang="zh-CN" sz="18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HNO</a:t>
              </a:r>
              <a:r>
                <a:rPr kumimoji="1" lang="en-US" altLang="zh-CN" sz="1800" baseline="-250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3</a:t>
              </a:r>
              <a:r>
                <a:rPr kumimoji="1" lang="zh-CN" altLang="en-US" sz="18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a:t>
              </a:r>
              <a:r>
                <a:rPr kumimoji="1" lang="en-US" altLang="zh-CN" sz="18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NH</a:t>
              </a:r>
              <a:r>
                <a:rPr kumimoji="1" lang="en-US" altLang="zh-CN" sz="1800" baseline="-250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3</a:t>
              </a:r>
              <a:r>
                <a:rPr kumimoji="1" lang="zh-CN" altLang="en-US" sz="18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a:t>
              </a:r>
              <a:endParaRPr kumimoji="1" lang="en-US" altLang="zh-CN" sz="18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pPr>
              <a:r>
                <a:rPr kumimoji="1" lang="en-US" altLang="zh-CN" sz="18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HCHO</a:t>
              </a:r>
              <a:r>
                <a:rPr kumimoji="1" lang="zh-CN" altLang="en-US" sz="18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等气态物质</a:t>
              </a:r>
              <a:endParaRPr kumimoji="1" lang="zh-CN" altLang="en-US" sz="18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grpSp>
          <p:nvGrpSpPr>
            <p:cNvPr id="3" name="Group 14"/>
            <p:cNvGrpSpPr/>
            <p:nvPr/>
          </p:nvGrpSpPr>
          <p:grpSpPr bwMode="auto">
            <a:xfrm>
              <a:off x="1692997" y="4780492"/>
              <a:ext cx="4807829" cy="748359"/>
              <a:chOff x="1200" y="2112"/>
              <a:chExt cx="2832" cy="384"/>
            </a:xfrm>
            <a:solidFill>
              <a:srgbClr val="FFFF00"/>
            </a:solidFill>
          </p:grpSpPr>
          <p:sp>
            <p:nvSpPr>
              <p:cNvPr id="159783" name="Line 12"/>
              <p:cNvSpPr>
                <a:spLocks noChangeShapeType="1"/>
              </p:cNvSpPr>
              <p:nvPr/>
            </p:nvSpPr>
            <p:spPr bwMode="auto">
              <a:xfrm>
                <a:off x="1200" y="2112"/>
                <a:ext cx="0" cy="384"/>
              </a:xfrm>
              <a:prstGeom prst="line">
                <a:avLst/>
              </a:prstGeom>
              <a:grpFill/>
              <a:ln w="28575" cap="sq">
                <a:solidFill>
                  <a:schemeClr val="tx1"/>
                </a:solidFill>
                <a:round/>
                <a:headEnd type="none" w="sm" len="sm"/>
                <a:tailEnd type="none" w="sm" len="sm"/>
              </a:ln>
            </p:spPr>
            <p:txBody>
              <a:bodyPr wrap="none"/>
              <a:lstStyle/>
              <a:p>
                <a:pPr eaLnBrk="1" hangingPunct="1">
                  <a:lnSpc>
                    <a:spcPct val="130000"/>
                  </a:lnSpc>
                  <a:defRPr/>
                </a:pPr>
                <a:endParaRPr lang="zh-CN" altLang="en-US">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59784" name="Line 13"/>
              <p:cNvSpPr>
                <a:spLocks noChangeShapeType="1"/>
              </p:cNvSpPr>
              <p:nvPr/>
            </p:nvSpPr>
            <p:spPr bwMode="auto">
              <a:xfrm>
                <a:off x="1200" y="2496"/>
                <a:ext cx="2832" cy="0"/>
              </a:xfrm>
              <a:prstGeom prst="line">
                <a:avLst/>
              </a:prstGeom>
              <a:grpFill/>
              <a:ln w="28575" cap="sq">
                <a:solidFill>
                  <a:schemeClr val="tx1"/>
                </a:solidFill>
                <a:round/>
                <a:headEnd type="none" w="sm" len="sm"/>
                <a:tailEnd type="triangle" w="sm" len="sm"/>
              </a:ln>
            </p:spPr>
            <p:txBody>
              <a:bodyPr wrap="none"/>
              <a:lstStyle/>
              <a:p>
                <a:pPr eaLnBrk="1" hangingPunct="1">
                  <a:lnSpc>
                    <a:spcPct val="130000"/>
                  </a:lnSpc>
                  <a:defRPr/>
                </a:pPr>
                <a:endParaRPr lang="zh-CN" altLang="en-US">
                  <a:latin typeface="Times New Roman" panose="02020603050405020304" pitchFamily="18" charset="0"/>
                  <a:ea typeface="微软雅黑" panose="020B0503020204020204" pitchFamily="34" charset="-122"/>
                  <a:sym typeface="Times New Roman" panose="02020603050405020304" pitchFamily="18" charset="0"/>
                </a:endParaRPr>
              </a:p>
            </p:txBody>
          </p:sp>
        </p:grpSp>
        <p:sp>
          <p:nvSpPr>
            <p:cNvPr id="180231" name="Rectangle 10"/>
            <p:cNvSpPr>
              <a:spLocks noChangeArrowheads="1"/>
            </p:cNvSpPr>
            <p:nvPr/>
          </p:nvSpPr>
          <p:spPr bwMode="auto">
            <a:xfrm>
              <a:off x="6484722" y="5248216"/>
              <a:ext cx="1440000" cy="720000"/>
            </a:xfrm>
            <a:prstGeom prst="rect">
              <a:avLst/>
            </a:prstGeom>
            <a:solidFill>
              <a:schemeClr val="bg1"/>
            </a:solidFill>
            <a:ln w="28575" cap="sq" algn="ctr">
              <a:pattFill prst="wdUpDiag">
                <a:fgClr>
                  <a:srgbClr val="FF9900"/>
                </a:fgClr>
                <a:bgClr>
                  <a:srgbClr val="FF0066"/>
                </a:bgClr>
              </a:pattFill>
              <a:miter lim="800000"/>
              <a:headEnd type="none" w="sm" len="sm"/>
              <a:tailEnd type="none" w="sm" len="sm"/>
            </a:ln>
          </p:spPr>
          <p:txBody>
            <a:bodyPr wrap="none"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pPr>
              <a:r>
                <a:rPr kumimoji="1" lang="zh-CN" altLang="en-US" sz="3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雨</a:t>
              </a:r>
              <a:endParaRPr kumimoji="1" lang="zh-CN" altLang="en-US" sz="3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80232" name="Rectangle 24"/>
            <p:cNvSpPr>
              <a:spLocks noChangeArrowheads="1"/>
            </p:cNvSpPr>
            <p:nvPr/>
          </p:nvSpPr>
          <p:spPr bwMode="auto">
            <a:xfrm>
              <a:off x="7409440" y="4406313"/>
              <a:ext cx="720000" cy="540000"/>
            </a:xfrm>
            <a:prstGeom prst="rect">
              <a:avLst/>
            </a:prstGeom>
            <a:solidFill>
              <a:schemeClr val="bg1"/>
            </a:solidFill>
            <a:ln w="28575" cap="sq" algn="ctr">
              <a:pattFill prst="wdUpDiag">
                <a:fgClr>
                  <a:srgbClr val="FF9900"/>
                </a:fgClr>
                <a:bgClr>
                  <a:srgbClr val="FF0066"/>
                </a:bgClr>
              </a:pattFill>
              <a:miter lim="800000"/>
              <a:headEnd type="none" w="sm" len="sm"/>
              <a:tailEnd type="none" w="sm" len="sm"/>
            </a:ln>
          </p:spPr>
          <p:txBody>
            <a:bodyPr wrap="none"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kumimoji="1" lang="zh-CN" altLang="en-US" sz="20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成长</a:t>
              </a:r>
              <a:endParaRPr kumimoji="1" lang="zh-CN" altLang="en-US" sz="20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80233" name="Line 22"/>
            <p:cNvSpPr>
              <a:spLocks noChangeShapeType="1"/>
            </p:cNvSpPr>
            <p:nvPr/>
          </p:nvSpPr>
          <p:spPr bwMode="auto">
            <a:xfrm>
              <a:off x="7204722" y="4032133"/>
              <a:ext cx="0" cy="1216084"/>
            </a:xfrm>
            <a:prstGeom prst="line">
              <a:avLst/>
            </a:prstGeom>
            <a:noFill/>
            <a:ln w="28575"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pPr>
                <a:lnSpc>
                  <a:spcPct val="130000"/>
                </a:lnSpc>
              </a:pPr>
              <a:endParaRPr lang="zh-CN" altLang="en-US">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80234" name="Rectangle 9"/>
            <p:cNvSpPr>
              <a:spLocks noChangeArrowheads="1"/>
            </p:cNvSpPr>
            <p:nvPr/>
          </p:nvSpPr>
          <p:spPr bwMode="auto">
            <a:xfrm>
              <a:off x="6484722" y="3377318"/>
              <a:ext cx="1440000" cy="720000"/>
            </a:xfrm>
            <a:prstGeom prst="rect">
              <a:avLst/>
            </a:prstGeom>
            <a:solidFill>
              <a:schemeClr val="bg1"/>
            </a:solidFill>
            <a:ln w="28575" cap="sq" algn="ctr">
              <a:pattFill prst="wdUpDiag">
                <a:fgClr>
                  <a:srgbClr val="FF9900"/>
                </a:fgClr>
                <a:bgClr>
                  <a:srgbClr val="FF0066"/>
                </a:bgClr>
              </a:pattFill>
              <a:miter lim="800000"/>
              <a:headEnd type="none" w="sm" len="sm"/>
              <a:tailEnd type="none" w="sm" len="sm"/>
            </a:ln>
          </p:spPr>
          <p:txBody>
            <a:bodyPr wrap="none"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pPr>
              <a:r>
                <a:rPr kumimoji="1" lang="zh-CN" altLang="en-US" sz="3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云</a:t>
              </a:r>
              <a:endParaRPr kumimoji="1" lang="zh-CN" altLang="en-US" sz="3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80235" name="Rectangle 23"/>
            <p:cNvSpPr>
              <a:spLocks noChangeArrowheads="1"/>
            </p:cNvSpPr>
            <p:nvPr/>
          </p:nvSpPr>
          <p:spPr bwMode="auto">
            <a:xfrm>
              <a:off x="7409440" y="2441869"/>
              <a:ext cx="720000" cy="540000"/>
            </a:xfrm>
            <a:prstGeom prst="rect">
              <a:avLst/>
            </a:prstGeom>
            <a:solidFill>
              <a:schemeClr val="bg1"/>
            </a:solidFill>
            <a:ln w="28575" cap="sq" algn="ctr">
              <a:pattFill prst="wdUpDiag">
                <a:fgClr>
                  <a:srgbClr val="FF9900"/>
                </a:fgClr>
                <a:bgClr>
                  <a:srgbClr val="FF0066"/>
                </a:bgClr>
              </a:pattFill>
              <a:miter lim="800000"/>
              <a:headEnd type="none" w="sm" len="sm"/>
              <a:tailEnd type="none" w="sm" len="sm"/>
            </a:ln>
          </p:spPr>
          <p:txBody>
            <a:bodyPr wrap="none"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pPr>
              <a:r>
                <a:rPr kumimoji="1" lang="zh-CN" altLang="en-US" sz="20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凝结</a:t>
              </a:r>
              <a:endParaRPr kumimoji="1" lang="zh-CN" altLang="en-US" sz="20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80236" name="Line 21"/>
            <p:cNvSpPr>
              <a:spLocks noChangeShapeType="1"/>
            </p:cNvSpPr>
            <p:nvPr/>
          </p:nvSpPr>
          <p:spPr bwMode="auto">
            <a:xfrm>
              <a:off x="7204722" y="2254779"/>
              <a:ext cx="0" cy="1028994"/>
            </a:xfrm>
            <a:prstGeom prst="line">
              <a:avLst/>
            </a:prstGeom>
            <a:noFill/>
            <a:ln w="28575"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lstStyle/>
            <a:p>
              <a:pPr>
                <a:lnSpc>
                  <a:spcPct val="130000"/>
                </a:lnSpc>
              </a:pPr>
              <a:endParaRPr lang="zh-CN" altLang="en-US">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80237" name="Rectangle 8"/>
            <p:cNvSpPr>
              <a:spLocks noChangeArrowheads="1"/>
            </p:cNvSpPr>
            <p:nvPr/>
          </p:nvSpPr>
          <p:spPr bwMode="auto">
            <a:xfrm>
              <a:off x="6484722" y="1506420"/>
              <a:ext cx="1440000" cy="720000"/>
            </a:xfrm>
            <a:prstGeom prst="rect">
              <a:avLst/>
            </a:prstGeom>
            <a:solidFill>
              <a:schemeClr val="bg1"/>
            </a:solidFill>
            <a:ln w="28575" cap="sq" algn="ctr">
              <a:pattFill prst="wdUpDiag">
                <a:fgClr>
                  <a:srgbClr val="FF9900"/>
                </a:fgClr>
                <a:bgClr>
                  <a:srgbClr val="FF0066"/>
                </a:bgClr>
              </a:pattFill>
              <a:miter lim="800000"/>
              <a:headEnd type="none" w="sm" len="sm"/>
              <a:tailEnd type="none" w="sm" len="sm"/>
            </a:ln>
          </p:spPr>
          <p:txBody>
            <a:bodyPr wrap="none"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pPr>
              <a:r>
                <a:rPr kumimoji="1" lang="zh-CN" altLang="en-US" sz="3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水蒸气</a:t>
              </a:r>
              <a:endParaRPr kumimoji="1" lang="zh-CN" altLang="en-US" sz="3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80238" name="Rectangle 4"/>
            <p:cNvSpPr>
              <a:spLocks noChangeArrowheads="1"/>
            </p:cNvSpPr>
            <p:nvPr/>
          </p:nvSpPr>
          <p:spPr bwMode="auto">
            <a:xfrm>
              <a:off x="684213" y="1412874"/>
              <a:ext cx="2160000" cy="1440000"/>
            </a:xfrm>
            <a:prstGeom prst="rect">
              <a:avLst/>
            </a:prstGeom>
            <a:solidFill>
              <a:schemeClr val="bg1"/>
            </a:solidFill>
            <a:ln w="28575" cap="sq">
              <a:pattFill prst="wdUpDiag">
                <a:fgClr>
                  <a:srgbClr val="FF9900"/>
                </a:fgClr>
                <a:bgClr>
                  <a:srgbClr val="FF0066"/>
                </a:bgClr>
              </a:pattFill>
              <a:miter lim="800000"/>
              <a:headEnd type="none" w="sm" len="sm"/>
              <a:tailEnd type="none" w="sm" len="sm"/>
            </a:ln>
          </p:spPr>
          <p:txBody>
            <a:bodyPr wrap="none"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kumimoji="1" lang="zh-CN" altLang="en-US" sz="18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颗粒物、</a:t>
              </a:r>
              <a:r>
                <a:rPr kumimoji="1" lang="en-US" altLang="zh-CN" sz="18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H</a:t>
              </a:r>
              <a:r>
                <a:rPr kumimoji="1" lang="en-US" altLang="zh-CN" sz="1800" baseline="-250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2</a:t>
              </a:r>
              <a:r>
                <a:rPr kumimoji="1" lang="en-US" altLang="zh-CN" sz="18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SO</a:t>
              </a:r>
              <a:r>
                <a:rPr kumimoji="1" lang="en-US" altLang="zh-CN" sz="1800" baseline="-250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4</a:t>
              </a:r>
              <a:r>
                <a:rPr kumimoji="1" lang="en-US" altLang="zh-CN" sz="18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a:t>
              </a:r>
              <a:endParaRPr kumimoji="1" lang="en-US" altLang="zh-CN" sz="18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pPr>
              <a:r>
                <a:rPr kumimoji="1" lang="zh-CN" altLang="en-US" sz="18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硫酸盐、铵盐、</a:t>
              </a:r>
              <a:endParaRPr kumimoji="1" lang="zh-CN" altLang="en-US" sz="18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pPr>
              <a:r>
                <a:rPr kumimoji="1" lang="zh-CN" altLang="en-US" sz="18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氯化物、金属氧化物</a:t>
              </a:r>
              <a:endParaRPr kumimoji="1" lang="zh-CN" altLang="en-US" sz="18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grpSp>
          <p:nvGrpSpPr>
            <p:cNvPr id="4" name="Group 20"/>
            <p:cNvGrpSpPr/>
            <p:nvPr/>
          </p:nvGrpSpPr>
          <p:grpSpPr bwMode="auto">
            <a:xfrm>
              <a:off x="2869912" y="1974144"/>
              <a:ext cx="3630572" cy="1668218"/>
              <a:chOff x="1872" y="672"/>
              <a:chExt cx="2073" cy="856"/>
            </a:xfrm>
            <a:solidFill>
              <a:srgbClr val="FFFF00"/>
            </a:solidFill>
          </p:grpSpPr>
          <p:sp>
            <p:nvSpPr>
              <p:cNvPr id="159779" name="Line 16"/>
              <p:cNvSpPr>
                <a:spLocks noChangeShapeType="1"/>
              </p:cNvSpPr>
              <p:nvPr/>
            </p:nvSpPr>
            <p:spPr bwMode="auto">
              <a:xfrm>
                <a:off x="1872" y="672"/>
                <a:ext cx="432" cy="0"/>
              </a:xfrm>
              <a:prstGeom prst="line">
                <a:avLst/>
              </a:prstGeom>
              <a:grpFill/>
              <a:ln w="28575" cap="sq">
                <a:solidFill>
                  <a:schemeClr val="tx1"/>
                </a:solidFill>
                <a:round/>
                <a:headEnd type="none" w="sm" len="sm"/>
                <a:tailEnd type="none" w="sm" len="sm"/>
              </a:ln>
            </p:spPr>
            <p:txBody>
              <a:bodyPr wrap="none"/>
              <a:lstStyle/>
              <a:p>
                <a:pPr eaLnBrk="1" hangingPunct="1">
                  <a:lnSpc>
                    <a:spcPct val="130000"/>
                  </a:lnSpc>
                  <a:defRPr/>
                </a:pPr>
                <a:endParaRPr lang="zh-CN" altLang="en-US">
                  <a:latin typeface="Times New Roman" panose="02020603050405020304" pitchFamily="18" charset="0"/>
                  <a:ea typeface="微软雅黑" panose="020B0503020204020204" pitchFamily="34" charset="-122"/>
                  <a:sym typeface="Times New Roman" panose="02020603050405020304" pitchFamily="18" charset="0"/>
                </a:endParaRPr>
              </a:p>
            </p:txBody>
          </p:sp>
          <p:grpSp>
            <p:nvGrpSpPr>
              <p:cNvPr id="5" name="Group 19"/>
              <p:cNvGrpSpPr/>
              <p:nvPr/>
            </p:nvGrpSpPr>
            <p:grpSpPr bwMode="auto">
              <a:xfrm>
                <a:off x="2304" y="672"/>
                <a:ext cx="1641" cy="856"/>
                <a:chOff x="2304" y="672"/>
                <a:chExt cx="1641" cy="856"/>
              </a:xfrm>
              <a:grpFill/>
            </p:grpSpPr>
            <p:sp>
              <p:nvSpPr>
                <p:cNvPr id="159781" name="Line 17"/>
                <p:cNvSpPr>
                  <a:spLocks noChangeShapeType="1"/>
                </p:cNvSpPr>
                <p:nvPr/>
              </p:nvSpPr>
              <p:spPr bwMode="auto">
                <a:xfrm>
                  <a:off x="2304" y="672"/>
                  <a:ext cx="10" cy="856"/>
                </a:xfrm>
                <a:prstGeom prst="line">
                  <a:avLst/>
                </a:prstGeom>
                <a:grpFill/>
                <a:ln w="28575" cap="sq">
                  <a:solidFill>
                    <a:schemeClr val="tx1"/>
                  </a:solidFill>
                  <a:round/>
                  <a:headEnd type="none" w="sm" len="sm"/>
                  <a:tailEnd type="none" w="sm" len="sm"/>
                </a:ln>
              </p:spPr>
              <p:txBody>
                <a:bodyPr wrap="none"/>
                <a:lstStyle/>
                <a:p>
                  <a:pPr eaLnBrk="1" hangingPunct="1">
                    <a:lnSpc>
                      <a:spcPct val="130000"/>
                    </a:lnSpc>
                    <a:defRPr/>
                  </a:pPr>
                  <a:endParaRPr lang="zh-CN" altLang="en-US">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59782" name="Line 18"/>
                <p:cNvSpPr>
                  <a:spLocks noChangeShapeType="1"/>
                </p:cNvSpPr>
                <p:nvPr/>
              </p:nvSpPr>
              <p:spPr bwMode="auto">
                <a:xfrm>
                  <a:off x="2313" y="1528"/>
                  <a:ext cx="1632" cy="0"/>
                </a:xfrm>
                <a:prstGeom prst="line">
                  <a:avLst/>
                </a:prstGeom>
                <a:grpFill/>
                <a:ln w="28575" cap="sq">
                  <a:solidFill>
                    <a:schemeClr val="tx1"/>
                  </a:solidFill>
                  <a:round/>
                  <a:headEnd type="none" w="sm" len="sm"/>
                  <a:tailEnd type="triangle" w="sm" len="sm"/>
                </a:ln>
              </p:spPr>
              <p:txBody>
                <a:bodyPr wrap="none"/>
                <a:lstStyle/>
                <a:p>
                  <a:pPr eaLnBrk="1" hangingPunct="1">
                    <a:lnSpc>
                      <a:spcPct val="130000"/>
                    </a:lnSpc>
                    <a:defRPr/>
                  </a:pPr>
                  <a:endParaRPr lang="zh-CN" altLang="en-US">
                    <a:latin typeface="Times New Roman" panose="02020603050405020304" pitchFamily="18" charset="0"/>
                    <a:ea typeface="微软雅黑" panose="020B0503020204020204" pitchFamily="34" charset="-122"/>
                    <a:sym typeface="Times New Roman" panose="02020603050405020304" pitchFamily="18" charset="0"/>
                  </a:endParaRPr>
                </a:p>
              </p:txBody>
            </p:sp>
          </p:grpSp>
        </p:grpSp>
        <p:sp>
          <p:nvSpPr>
            <p:cNvPr id="180240" name="Rectangle 25"/>
            <p:cNvSpPr>
              <a:spLocks noChangeArrowheads="1"/>
            </p:cNvSpPr>
            <p:nvPr/>
          </p:nvSpPr>
          <p:spPr bwMode="auto">
            <a:xfrm>
              <a:off x="4214957" y="1643050"/>
              <a:ext cx="720000" cy="540000"/>
            </a:xfrm>
            <a:prstGeom prst="rect">
              <a:avLst/>
            </a:prstGeom>
            <a:solidFill>
              <a:schemeClr val="bg1"/>
            </a:solidFill>
            <a:ln w="28575" cap="sq" algn="ctr">
              <a:pattFill prst="wdUpDiag">
                <a:fgClr>
                  <a:srgbClr val="FF9900"/>
                </a:fgClr>
                <a:bgClr>
                  <a:srgbClr val="FF0066"/>
                </a:bgClr>
              </a:pattFill>
              <a:miter lim="800000"/>
              <a:headEnd type="none" w="sm" len="sm"/>
              <a:tailEnd type="none" w="sm" len="sm"/>
            </a:ln>
          </p:spPr>
          <p:txBody>
            <a:bodyPr wrap="none"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kumimoji="1" lang="zh-CN" altLang="en-US" sz="20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成核</a:t>
              </a:r>
              <a:endParaRPr kumimoji="1" lang="zh-CN" altLang="en-US" sz="20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80241" name="Rectangle 26"/>
            <p:cNvSpPr>
              <a:spLocks noChangeArrowheads="1"/>
            </p:cNvSpPr>
            <p:nvPr/>
          </p:nvSpPr>
          <p:spPr bwMode="auto">
            <a:xfrm>
              <a:off x="4214957" y="3404614"/>
              <a:ext cx="720000" cy="540000"/>
            </a:xfrm>
            <a:prstGeom prst="rect">
              <a:avLst/>
            </a:prstGeom>
            <a:solidFill>
              <a:schemeClr val="bg1"/>
            </a:solidFill>
            <a:ln w="28575" cap="sq" algn="ctr">
              <a:pattFill prst="wdUpDiag">
                <a:fgClr>
                  <a:srgbClr val="FF9900"/>
                </a:fgClr>
                <a:bgClr>
                  <a:srgbClr val="FF0066"/>
                </a:bgClr>
              </a:pattFill>
              <a:miter lim="800000"/>
              <a:headEnd type="none" w="sm" len="sm"/>
              <a:tailEnd type="none" w="sm" len="sm"/>
            </a:ln>
          </p:spPr>
          <p:txBody>
            <a:bodyPr wrap="none"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pPr>
              <a:r>
                <a:rPr kumimoji="1" lang="zh-CN" altLang="en-US" sz="20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成雨</a:t>
              </a:r>
              <a:endParaRPr kumimoji="1" lang="zh-CN" altLang="en-US" sz="20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80242" name="Rectangle 30"/>
            <p:cNvSpPr>
              <a:spLocks noChangeArrowheads="1"/>
            </p:cNvSpPr>
            <p:nvPr/>
          </p:nvSpPr>
          <p:spPr bwMode="auto">
            <a:xfrm>
              <a:off x="1547646" y="6139968"/>
              <a:ext cx="5999740" cy="675284"/>
            </a:xfrm>
            <a:prstGeom prst="rect">
              <a:avLst/>
            </a:prstGeom>
            <a:solidFill>
              <a:schemeClr val="bg1"/>
            </a:solidFill>
            <a:ln w="28575" cap="sq" algn="ctr">
              <a:noFill/>
              <a:miter lim="800000"/>
              <a:headEnd type="none" w="sm" len="sm"/>
              <a:tailEnd type="none" w="sm" len="sm"/>
            </a:ln>
          </p:spPr>
          <p:txBody>
            <a:bodyPr wrap="none"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pPr>
              <a:r>
                <a:rPr kumimoji="1" lang="zh-CN" altLang="en-US" sz="40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酸雨形成机制图</a:t>
              </a:r>
              <a:endParaRPr kumimoji="1" lang="zh-CN" altLang="en-US" sz="40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80243" name="Rectangle 27"/>
            <p:cNvSpPr>
              <a:spLocks noChangeArrowheads="1"/>
            </p:cNvSpPr>
            <p:nvPr/>
          </p:nvSpPr>
          <p:spPr bwMode="auto">
            <a:xfrm>
              <a:off x="4214957" y="5214950"/>
              <a:ext cx="720000" cy="540000"/>
            </a:xfrm>
            <a:prstGeom prst="rect">
              <a:avLst/>
            </a:prstGeom>
            <a:solidFill>
              <a:schemeClr val="bg1"/>
            </a:solidFill>
            <a:ln w="28575" cap="sq" algn="ctr">
              <a:pattFill prst="wdUpDiag">
                <a:fgClr>
                  <a:srgbClr val="FF9900"/>
                </a:fgClr>
                <a:bgClr>
                  <a:srgbClr val="FF0066"/>
                </a:bgClr>
              </a:pattFill>
              <a:miter lim="800000"/>
              <a:headEnd type="none" w="sm" len="sm"/>
              <a:tailEnd type="none" w="sm" len="sm"/>
            </a:ln>
          </p:spPr>
          <p:txBody>
            <a:bodyPr wrap="none"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pPr>
              <a:r>
                <a:rPr kumimoji="1" lang="zh-CN" altLang="en-US" sz="20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吸收</a:t>
              </a:r>
              <a:endParaRPr kumimoji="1" lang="zh-CN" altLang="en-US" sz="20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grpSp>
    </p:spTree>
  </p:cSld>
  <p:clrMapOvr>
    <a:masterClrMapping/>
  </p:clrMapOvr>
  <p:transition>
    <p:random/>
  </p:transition>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82"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12BC5DF9-566B-48F1-9E52-46580E75BBCD}"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98341" name="Text Box 5"/>
          <p:cNvSpPr txBox="1">
            <a:spLocks noChangeArrowheads="1"/>
          </p:cNvSpPr>
          <p:nvPr/>
        </p:nvSpPr>
        <p:spPr bwMode="auto">
          <a:xfrm>
            <a:off x="1486853" y="2348636"/>
            <a:ext cx="10081120" cy="4201160"/>
          </a:xfrm>
          <a:prstGeom prst="rect">
            <a:avLst/>
          </a:prstGeom>
          <a:noFill/>
          <a:ln w="12700" algn="ctr">
            <a:noFill/>
            <a:miter lim="800000"/>
          </a:ln>
          <a:effectLst/>
        </p:spPr>
        <p:txBody>
          <a:bodyPr wrap="square" lIns="0" tIns="0" rIns="0" bIns="0">
            <a:spAutoFit/>
          </a:bodyPr>
          <a:lstStyle/>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一、大气光化学转化与大气中的自由基</a:t>
            </a:r>
            <a:endParaRPr lang="en-US" altLang="zh-CN"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00000"/>
              </a:lnSpc>
              <a:spcBef>
                <a:spcPts val="0"/>
              </a:spcBef>
              <a:spcAft>
                <a:spcPts val="0"/>
              </a:spcAft>
              <a:defRPr/>
            </a:pPr>
            <a:r>
              <a:rPr lang="zh-CN" altLang="en-US"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(Transformation of Atmospheric Photochemistry  and Free Radicals in the Atmosphere)</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二、氮氧化物的转化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(Transformation of NO</a:t>
            </a:r>
            <a:r>
              <a:rPr lang="en-US" altLang="zh-CN" b="1" i="1" baseline="-25000" dirty="0">
                <a:latin typeface="Times New Roman" panose="02020603050405020304" pitchFamily="18" charset="0"/>
                <a:ea typeface="微软雅黑" panose="020B0503020204020204" pitchFamily="34" charset="-122"/>
                <a:sym typeface="Times New Roman" panose="02020603050405020304" pitchFamily="18" charset="0"/>
              </a:rPr>
              <a:t>x</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三、挥发性有机物的转化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(Transformation of Volatile Organic Compounds)</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四、光化学烟雾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(Photochemical Smog)</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五、二氧化硫的转化及硫酸烟雾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(Transformation of Sulfur Dioxide and Sulfuric Acid Smog)</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六、酸性降水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(Acid Precipitation)</a:t>
            </a:r>
            <a:endParaRPr lang="en-US" altLang="zh-CN"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七、平流层臭氧损耗及南极臭氧洞的形成</a:t>
            </a:r>
            <a:endParaRPr lang="en-US" altLang="zh-CN"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00000"/>
              </a:lnSpc>
              <a:defRPr/>
            </a:pP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(Depletion of Stratospheric and Formation of the Antarctic Ozone Layer)</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 name="Rectangle 2"/>
          <p:cNvSpPr txBox="1">
            <a:spLocks noChangeArrowheads="1"/>
          </p:cNvSpPr>
          <p:nvPr/>
        </p:nvSpPr>
        <p:spPr bwMode="auto">
          <a:xfrm>
            <a:off x="155575" y="1053246"/>
            <a:ext cx="11880850" cy="1081087"/>
          </a:xfrm>
          <a:prstGeom prst="rect">
            <a:avLst/>
          </a:prstGeom>
          <a:noFill/>
          <a:ln w="9525">
            <a:noFill/>
            <a:miter lim="800000"/>
          </a:ln>
          <a:effectLst/>
        </p:spPr>
        <p:txBody>
          <a:bodyPr vert="horz" wrap="square" lIns="91440" tIns="45720" rIns="91440" bIns="45720" numCol="1" anchor="ctr" anchorCtr="0" compatLnSpc="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eaLnBrk="1" hangingPunct="1">
              <a:lnSpc>
                <a:spcPct val="100000"/>
              </a:lnSpc>
              <a:spcBef>
                <a:spcPts val="0"/>
              </a:spcBef>
              <a:spcAft>
                <a:spcPts val="0"/>
              </a:spcAft>
              <a:defRPr/>
            </a:pPr>
            <a:r>
              <a:rPr lang="zh-CN" altLang="en-US" sz="4000" b="0" kern="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第二节 大气中污染物的转化</a:t>
            </a:r>
            <a:br>
              <a:rPr lang="zh-CN" altLang="en-US" sz="4000" kern="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br>
            <a:r>
              <a:rPr lang="zh-CN" altLang="en-US" sz="4000" kern="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32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Section 2 </a:t>
            </a:r>
            <a:r>
              <a:rPr lang="en-US" altLang="zh-CN" sz="28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Transport of Atmospheric Pollutants</a:t>
            </a:r>
            <a:endParaRPr lang="en-US" altLang="zh-CN" sz="32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3" name="Line 9"/>
          <p:cNvSpPr>
            <a:spLocks noChangeShapeType="1"/>
          </p:cNvSpPr>
          <p:nvPr/>
        </p:nvSpPr>
        <p:spPr bwMode="auto">
          <a:xfrm>
            <a:off x="1631633" y="6237357"/>
            <a:ext cx="4896544" cy="0"/>
          </a:xfrm>
          <a:prstGeom prst="line">
            <a:avLst/>
          </a:prstGeom>
          <a:noFill/>
          <a:ln w="38100">
            <a:solidFill>
              <a:srgbClr val="FF0000"/>
            </a:solidFill>
            <a:round/>
          </a:ln>
          <a:effectLst/>
        </p:spPr>
        <p:txBody>
          <a:bodyPr wrap="none"/>
          <a:lstStyle/>
          <a:p>
            <a:pPr marL="0" marR="0" lvl="0" indent="0" algn="l" defTabSz="914400" rtl="0" eaLnBrk="1" fontAlgn="base" latinLnBrk="0" hangingPunct="1">
              <a:lnSpc>
                <a:spcPct val="130000"/>
              </a:lnSpc>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p:random/>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A1DF2B51-DD0E-4235-9BBB-B087FB1C60CB}"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84996" name="Rectangle 4"/>
          <p:cNvSpPr>
            <a:spLocks noGrp="1" noRot="1" noChangeArrowheads="1"/>
          </p:cNvSpPr>
          <p:nvPr>
            <p:ph type="title" idx="4294967295"/>
          </p:nvPr>
        </p:nvSpPr>
        <p:spPr>
          <a:xfrm>
            <a:off x="276524" y="857423"/>
            <a:ext cx="9408368" cy="1143000"/>
          </a:xfrm>
        </p:spPr>
        <p:txBody>
          <a:bodyPr/>
          <a:lstStyle/>
          <a:p>
            <a:pPr algn="l" eaLnBrk="1" hangingPunct="1">
              <a:lnSpc>
                <a:spcPct val="130000"/>
              </a:lnSpc>
              <a:defRPr/>
            </a:pPr>
            <a:r>
              <a:rPr lang="zh-CN" altLang="en-US" sz="28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七、平流层臭氧耗损及南极臭氧洞的形成</a:t>
            </a:r>
            <a:br>
              <a:rPr lang="zh-CN" altLang="en-US" sz="3200" b="0" dirty="0">
                <a:solidFill>
                  <a:srgbClr val="FFFF00"/>
                </a:solidFill>
                <a:latin typeface="Times New Roman" panose="02020603050405020304" pitchFamily="18" charset="0"/>
                <a:ea typeface="微软雅黑" panose="020B0503020204020204" pitchFamily="34" charset="-122"/>
                <a:sym typeface="Times New Roman" panose="02020603050405020304" pitchFamily="18" charset="0"/>
              </a:rPr>
            </a:br>
            <a:r>
              <a:rPr lang="en-US" altLang="zh-CN" sz="2200" b="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Stratospheric Ozone Depletion and the Formation of the Antarctic Ozone Hole)</a:t>
            </a:r>
            <a:endParaRPr lang="zh-CN" altLang="en-US" sz="2000" b="0" dirty="0">
              <a:solidFill>
                <a:srgbClr val="FFFF00"/>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84995" name="Rectangle 3"/>
          <p:cNvSpPr>
            <a:spLocks noGrp="1" noChangeArrowheads="1"/>
          </p:cNvSpPr>
          <p:nvPr>
            <p:ph type="subTitle" idx="4294967295"/>
          </p:nvPr>
        </p:nvSpPr>
        <p:spPr>
          <a:xfrm>
            <a:off x="6023992" y="2236169"/>
            <a:ext cx="5328592" cy="3224213"/>
          </a:xfrm>
        </p:spPr>
        <p:txBody>
          <a:bodyPr>
            <a:noAutofit/>
          </a:bodyPr>
          <a:lstStyle/>
          <a:p>
            <a:pPr marL="0" indent="0" eaLnBrk="1" hangingPunct="1">
              <a:lnSpc>
                <a:spcPct val="140000"/>
              </a:lnSpc>
              <a:spcBef>
                <a:spcPct val="0"/>
              </a:spcBef>
              <a:buNone/>
              <a:defRPr/>
            </a:pPr>
            <a:r>
              <a:rPr lang="en-US" altLang="zh-CN" sz="240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a:t>
            </a:r>
            <a:r>
              <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臭氧层的位置与作用：</a:t>
            </a:r>
            <a:endParaRPr lang="en-US" altLang="zh-CN" sz="240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0" indent="0" eaLnBrk="1" hangingPunct="1">
              <a:lnSpc>
                <a:spcPct val="140000"/>
              </a:lnSpc>
              <a:spcBef>
                <a:spcPct val="0"/>
              </a:spcBef>
              <a:buNone/>
              <a:defRPr/>
            </a:pPr>
            <a:r>
              <a:rPr lang="zh-CN" altLang="en-US" sz="24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臭氧层存在距地面</a:t>
            </a:r>
            <a:r>
              <a:rPr lang="en-US" altLang="zh-CN" sz="24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10-50 km</a:t>
            </a:r>
            <a:r>
              <a:rPr lang="zh-CN" altLang="en-US" sz="24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范围内的平流层，臭氧浓度峰值在</a:t>
            </a:r>
            <a:r>
              <a:rPr lang="en-US" altLang="zh-CN" sz="24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20-25 km</a:t>
            </a:r>
            <a:r>
              <a:rPr lang="zh-CN" altLang="en-US" sz="24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处。由于臭氧层能够吸收99%以上的来自太阳的紫外辐射，从而保护了地球上的生物不受其伤害。</a:t>
            </a:r>
            <a:endParaRPr lang="zh-CN" altLang="en-US" sz="24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pic>
        <p:nvPicPr>
          <p:cNvPr id="441345" name="Picture 1" descr="C:\Documents and Settings\Administrator\桌面\新建文件夹\2-173.jpg"/>
          <p:cNvPicPr>
            <a:picLocks noChangeAspect="1" noChangeArrowheads="1"/>
          </p:cNvPicPr>
          <p:nvPr/>
        </p:nvPicPr>
        <p:blipFill>
          <a:blip r:embed="rId1"/>
          <a:srcRect/>
          <a:stretch>
            <a:fillRect/>
          </a:stretch>
        </p:blipFill>
        <p:spPr bwMode="auto">
          <a:xfrm>
            <a:off x="1631504" y="2204864"/>
            <a:ext cx="3827453" cy="3286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pPr marL="0" marR="0" lvl="0" indent="0" algn="r" defTabSz="914400" rtl="0" eaLnBrk="1" fontAlgn="base" latinLnBrk="0" hangingPunct="1">
              <a:lnSpc>
                <a:spcPct val="130000"/>
              </a:lnSpc>
              <a:buClrTx/>
              <a:buSzTx/>
              <a:buFontTx/>
              <a:buNone/>
              <a:defRPr/>
            </a:pPr>
            <a:r>
              <a:rPr lang="en-US" altLang="zh-CN">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6" name="文本框 5"/>
          <p:cNvSpPr txBox="1"/>
          <p:nvPr/>
        </p:nvSpPr>
        <p:spPr>
          <a:xfrm>
            <a:off x="1055370" y="2348865"/>
            <a:ext cx="8220075" cy="4105910"/>
          </a:xfrm>
          <a:prstGeom prst="rect">
            <a:avLst/>
          </a:prstGeom>
          <a:noFill/>
        </p:spPr>
        <p:txBody>
          <a:bodyPr wrap="square">
            <a:noAutofit/>
          </a:bodyPr>
          <a:lstStyle/>
          <a:p>
            <a:pPr eaLnBrk="1" hangingPunct="1">
              <a:lnSpc>
                <a:spcPct val="130000"/>
              </a:lnSpc>
              <a:buClr>
                <a:schemeClr val="tx1"/>
              </a:buClr>
              <a:defRPr/>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大气的压力总是随着海拔高度的增加而减小：</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50000"/>
              </a:lnSpc>
              <a:spcBef>
                <a:spcPts val="0"/>
              </a:spcBef>
              <a:spcAft>
                <a:spcPts val="0"/>
              </a:spcAft>
              <a:buClr>
                <a:schemeClr val="tx1"/>
              </a:buClr>
              <a:buFont typeface="Wingdings" panose="05000000000000000000" pitchFamily="2" charset="2"/>
              <a:defRPr/>
            </a:pPr>
            <a:endParaRPr lang="zh-CN" altLang="en-US" sz="24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eaLnBrk="1" hangingPunct="1">
              <a:lnSpc>
                <a:spcPct val="115000"/>
              </a:lnSpc>
              <a:buClr>
                <a:schemeClr val="tx1"/>
              </a:buClr>
              <a:buFont typeface="Wingdings" panose="05000000000000000000" pitchFamily="2" charset="2"/>
              <a:buChar char="n"/>
              <a:defRPr/>
            </a:pP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P</a:t>
            </a:r>
            <a:r>
              <a:rPr lang="en-US" altLang="zh-CN" sz="2000" i="1" baseline="-25000" dirty="0">
                <a:latin typeface="Times New Roman" panose="02020603050405020304" pitchFamily="18" charset="0"/>
                <a:ea typeface="微软雅黑" panose="020B0503020204020204" pitchFamily="34" charset="-122"/>
                <a:sym typeface="Times New Roman" panose="02020603050405020304" pitchFamily="18" charset="0"/>
              </a:rPr>
              <a:t>h</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 ：高度为</a:t>
            </a:r>
            <a:r>
              <a:rPr lang="en-US" altLang="zh-CN" sz="2000" i="1" dirty="0">
                <a:latin typeface="Times New Roman" panose="02020603050405020304" pitchFamily="18" charset="0"/>
                <a:ea typeface="微软雅黑" panose="020B0503020204020204" pitchFamily="34" charset="-122"/>
                <a:sym typeface="Times New Roman" panose="02020603050405020304" pitchFamily="18" charset="0"/>
              </a:rPr>
              <a:t>h</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时的大气压力 </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(Pa)</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0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eaLnBrk="1" hangingPunct="1">
              <a:lnSpc>
                <a:spcPct val="115000"/>
              </a:lnSpc>
              <a:buClr>
                <a:schemeClr val="tx1"/>
              </a:buClr>
              <a:buFont typeface="Wingdings" panose="05000000000000000000" pitchFamily="2" charset="2"/>
              <a:buChar char="n"/>
              <a:defRPr/>
            </a:pP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P</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0</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：地面大气压力 </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(Pa)</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0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eaLnBrk="1" hangingPunct="1">
              <a:lnSpc>
                <a:spcPct val="115000"/>
              </a:lnSpc>
              <a:buClr>
                <a:schemeClr val="tx1"/>
              </a:buClr>
              <a:buFont typeface="Wingdings" panose="05000000000000000000" pitchFamily="2" charset="2"/>
              <a:buChar char="n"/>
              <a:defRPr/>
            </a:pPr>
            <a:r>
              <a:rPr lang="en-US" altLang="zh-CN" sz="2000" i="1" dirty="0">
                <a:latin typeface="Times New Roman" panose="02020603050405020304" pitchFamily="18" charset="0"/>
                <a:ea typeface="微软雅黑" panose="020B0503020204020204" pitchFamily="34" charset="-122"/>
                <a:sym typeface="Times New Roman" panose="02020603050405020304" pitchFamily="18" charset="0"/>
              </a:rPr>
              <a:t>M</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：空气的平均摩尔质量 </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(28.97 g · mol</a:t>
            </a:r>
            <a:r>
              <a:rPr lang="en-US" altLang="zh-CN" sz="2000" baseline="30000" dirty="0">
                <a:latin typeface="Times New Roman" panose="02020603050405020304" pitchFamily="18" charset="0"/>
                <a:ea typeface="微软雅黑" panose="020B0503020204020204" pitchFamily="34" charset="-122"/>
                <a:sym typeface="Times New Roman" panose="02020603050405020304" pitchFamily="18" charset="0"/>
              </a:rPr>
              <a:t>-1</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0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eaLnBrk="1" hangingPunct="1">
              <a:lnSpc>
                <a:spcPct val="115000"/>
              </a:lnSpc>
              <a:buClr>
                <a:schemeClr val="tx1"/>
              </a:buClr>
              <a:buFont typeface="Wingdings" panose="05000000000000000000" pitchFamily="2" charset="2"/>
              <a:buChar char="n"/>
              <a:defRPr/>
            </a:pPr>
            <a:r>
              <a:rPr lang="en-US" altLang="zh-CN" sz="2000" i="1" dirty="0">
                <a:latin typeface="Times New Roman" panose="02020603050405020304" pitchFamily="18" charset="0"/>
                <a:ea typeface="微软雅黑" panose="020B0503020204020204" pitchFamily="34" charset="-122"/>
                <a:sym typeface="Times New Roman" panose="02020603050405020304" pitchFamily="18" charset="0"/>
              </a:rPr>
              <a:t>g</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：重力加速度 </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(981 cm · s</a:t>
            </a:r>
            <a:r>
              <a:rPr lang="en-US" altLang="zh-CN" sz="2000" baseline="30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0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eaLnBrk="1" hangingPunct="1">
              <a:lnSpc>
                <a:spcPct val="115000"/>
              </a:lnSpc>
              <a:buClr>
                <a:schemeClr val="tx1"/>
              </a:buClr>
              <a:buFont typeface="Wingdings" panose="05000000000000000000" pitchFamily="2" charset="2"/>
              <a:buChar char="n"/>
              <a:defRPr/>
            </a:pPr>
            <a:r>
              <a:rPr lang="en-US" altLang="zh-CN" sz="2000" i="1" dirty="0">
                <a:latin typeface="Times New Roman" panose="02020603050405020304" pitchFamily="18" charset="0"/>
                <a:ea typeface="微软雅黑" panose="020B0503020204020204" pitchFamily="34" charset="-122"/>
                <a:sym typeface="Times New Roman" panose="02020603050405020304" pitchFamily="18" charset="0"/>
              </a:rPr>
              <a:t>h</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：海拔高度 </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(cm)</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0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eaLnBrk="1" hangingPunct="1">
              <a:lnSpc>
                <a:spcPct val="115000"/>
              </a:lnSpc>
              <a:buClr>
                <a:schemeClr val="tx1"/>
              </a:buClr>
              <a:buFont typeface="Wingdings" panose="05000000000000000000" pitchFamily="2" charset="2"/>
              <a:buChar char="n"/>
              <a:defRPr/>
            </a:pPr>
            <a:r>
              <a:rPr lang="en-US" altLang="zh-CN" sz="2000" i="1" dirty="0">
                <a:latin typeface="Times New Roman" panose="02020603050405020304" pitchFamily="18" charset="0"/>
                <a:ea typeface="微软雅黑" panose="020B0503020204020204" pitchFamily="34" charset="-122"/>
                <a:sym typeface="Times New Roman" panose="02020603050405020304" pitchFamily="18" charset="0"/>
              </a:rPr>
              <a:t>R</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：摩尔气体常数 </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(8.314 J · mol</a:t>
            </a:r>
            <a:r>
              <a:rPr lang="en-US" altLang="zh-CN" sz="2000" baseline="30000" dirty="0">
                <a:latin typeface="Times New Roman" panose="02020603050405020304" pitchFamily="18" charset="0"/>
                <a:ea typeface="微软雅黑" panose="020B0503020204020204" pitchFamily="34" charset="-122"/>
                <a:sym typeface="Times New Roman" panose="02020603050405020304" pitchFamily="18" charset="0"/>
              </a:rPr>
              <a:t>-1</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K</a:t>
            </a:r>
            <a:r>
              <a:rPr lang="en-US" altLang="zh-CN" sz="2000" baseline="30000" dirty="0">
                <a:latin typeface="Times New Roman" panose="02020603050405020304" pitchFamily="18" charset="0"/>
                <a:ea typeface="微软雅黑" panose="020B0503020204020204" pitchFamily="34" charset="-122"/>
                <a:sym typeface="Times New Roman" panose="02020603050405020304" pitchFamily="18" charset="0"/>
              </a:rPr>
              <a:t>-1</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0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eaLnBrk="1" hangingPunct="1">
              <a:lnSpc>
                <a:spcPct val="115000"/>
              </a:lnSpc>
              <a:buClr>
                <a:schemeClr val="tx1"/>
              </a:buClr>
              <a:buFont typeface="Wingdings" panose="05000000000000000000" pitchFamily="2" charset="2"/>
              <a:buChar char="n"/>
              <a:defRPr/>
            </a:pPr>
            <a:r>
              <a:rPr lang="en-US" altLang="zh-CN" sz="2000" i="1" dirty="0">
                <a:latin typeface="Times New Roman" panose="02020603050405020304" pitchFamily="18" charset="0"/>
                <a:ea typeface="微软雅黑" panose="020B0503020204020204" pitchFamily="34" charset="-122"/>
                <a:sym typeface="Times New Roman" panose="02020603050405020304" pitchFamily="18" charset="0"/>
              </a:rPr>
              <a:t>T</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：海平面热力学温度 </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(K)</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0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eaLnBrk="1" hangingPunct="1">
              <a:lnSpc>
                <a:spcPct val="115000"/>
              </a:lnSpc>
              <a:buClr>
                <a:schemeClr val="tx1"/>
              </a:buClr>
              <a:buFont typeface="Wingdings" panose="05000000000000000000" pitchFamily="2" charset="2"/>
              <a:buChar char="n"/>
              <a:defRPr/>
            </a:pP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取地面大气压力</a:t>
            </a:r>
            <a:r>
              <a:rPr lang="en-US" altLang="zh-CN" sz="2000" i="1" dirty="0">
                <a:latin typeface="Times New Roman" panose="02020603050405020304" pitchFamily="18" charset="0"/>
                <a:ea typeface="微软雅黑" panose="020B0503020204020204" pitchFamily="34" charset="-122"/>
                <a:sym typeface="Times New Roman" panose="02020603050405020304" pitchFamily="18" charset="0"/>
              </a:rPr>
              <a:t>P</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0</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=1</a:t>
            </a:r>
            <a:endParaRPr lang="zh-CN" altLang="en-US" sz="2000" dirty="0">
              <a:latin typeface="Times New Roman" panose="02020603050405020304" pitchFamily="18" charset="0"/>
              <a:ea typeface="微软雅黑" panose="020B0503020204020204" pitchFamily="34" charset="-122"/>
              <a:sym typeface="Times New Roman" panose="02020603050405020304" pitchFamily="18" charset="0"/>
            </a:endParaRPr>
          </a:p>
        </p:txBody>
      </p:sp>
      <mc:AlternateContent xmlns:mc="http://schemas.openxmlformats.org/markup-compatibility/2006">
        <mc:Choice xmlns:a14="http://schemas.microsoft.com/office/drawing/2010/main" Requires="a14">
          <p:sp>
            <p:nvSpPr>
              <p:cNvPr id="7" name="Object 7"/>
              <p:cNvSpPr txBox="1"/>
              <p:nvPr/>
            </p:nvSpPr>
            <p:spPr bwMode="auto">
              <a:xfrm>
                <a:off x="7367677" y="3428707"/>
                <a:ext cx="3528392" cy="1008112"/>
              </a:xfrm>
              <a:prstGeom prst="rect">
                <a:avLst/>
              </a:prstGeom>
              <a:noFill/>
              <a:ln>
                <a:noFill/>
              </a:ln>
            </p:spPr>
            <p:txBody>
              <a:bodyPr>
                <a:normAutofit/>
              </a:bodyPr>
              <a:lstStyle/>
              <a:p>
                <a:pPr>
                  <a:lnSpc>
                    <a:spcPct val="130000"/>
                  </a:lnSpc>
                </a:pPr>
                <a14:m>
                  <m:oMathPara xmlns:m="http://schemas.openxmlformats.org/officeDocument/2006/math">
                    <m:oMathParaPr>
                      <m:jc m:val="left"/>
                    </m:oMathParaPr>
                    <m:oMath xmlns:m="http://schemas.openxmlformats.org/officeDocument/2006/math">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a:rPr lang="zh-CN" altLang="en-US" sz="2000" b="0" i="1">
                              <a:solidFill>
                                <a:srgbClr val="000000"/>
                              </a:solidFill>
                              <a:latin typeface="Cambria Math" panose="02040503050406030204" pitchFamily="18" charset="0"/>
                              <a:sym typeface="Times New Roman" panose="02020603050405020304" pitchFamily="18" charset="0"/>
                            </a:rPr>
                            <m:t>𝑃</m:t>
                          </m:r>
                        </m:e>
                        <m:sub>
                          <m:r>
                            <a:rPr lang="zh-CN" altLang="en-US" sz="2000" b="0" i="1">
                              <a:solidFill>
                                <a:srgbClr val="000000"/>
                              </a:solidFill>
                              <a:latin typeface="Cambria Math" panose="02040503050406030204" pitchFamily="18" charset="0"/>
                              <a:sym typeface="Times New Roman" panose="02020603050405020304" pitchFamily="18" charset="0"/>
                            </a:rPr>
                            <m:t>ℎ</m:t>
                          </m:r>
                        </m:sub>
                      </m:sSub>
                      <m:r>
                        <a:rPr lang="zh-CN" altLang="en-US" sz="2000" b="0" i="1">
                          <a:solidFill>
                            <a:srgbClr val="000000"/>
                          </a:solidFill>
                          <a:latin typeface="Cambria Math" panose="02040503050406030204" pitchFamily="18" charset="0"/>
                          <a:sym typeface="Times New Roman" panose="02020603050405020304" pitchFamily="18" charset="0"/>
                        </a:rPr>
                        <m:t>=</m:t>
                      </m:r>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a:rPr lang="zh-CN" altLang="en-US" sz="2000" b="0" i="1">
                              <a:solidFill>
                                <a:srgbClr val="000000"/>
                              </a:solidFill>
                              <a:latin typeface="Cambria Math" panose="02040503050406030204" pitchFamily="18" charset="0"/>
                              <a:sym typeface="Times New Roman" panose="02020603050405020304" pitchFamily="18" charset="0"/>
                            </a:rPr>
                            <m:t>𝑃</m:t>
                          </m:r>
                        </m:e>
                        <m:sub>
                          <m:r>
                            <a:rPr lang="zh-CN" altLang="en-US" sz="2000" b="0" i="1">
                              <a:solidFill>
                                <a:srgbClr val="000000"/>
                              </a:solidFill>
                              <a:latin typeface="Cambria Math" panose="02040503050406030204" pitchFamily="18" charset="0"/>
                              <a:sym typeface="Times New Roman" panose="02020603050405020304" pitchFamily="18" charset="0"/>
                            </a:rPr>
                            <m:t>0</m:t>
                          </m:r>
                        </m:sub>
                      </m:sSub>
                      <m:sSup>
                        <m:sSupPr>
                          <m:ctrlPr>
                            <a:rPr lang="zh-CN" altLang="en-US" sz="2000" i="1">
                              <a:solidFill>
                                <a:srgbClr val="000000"/>
                              </a:solidFill>
                              <a:latin typeface="Cambria Math" panose="02040503050406030204" pitchFamily="18" charset="0"/>
                              <a:sym typeface="Times New Roman" panose="02020603050405020304" pitchFamily="18" charset="0"/>
                            </a:rPr>
                          </m:ctrlPr>
                        </m:sSupPr>
                        <m:e>
                          <m:r>
                            <a:rPr lang="zh-CN" altLang="en-US" sz="2000" b="0" i="1">
                              <a:solidFill>
                                <a:srgbClr val="000000"/>
                              </a:solidFill>
                              <a:latin typeface="Cambria Math" panose="02040503050406030204" pitchFamily="18" charset="0"/>
                              <a:sym typeface="Times New Roman" panose="02020603050405020304" pitchFamily="18" charset="0"/>
                            </a:rPr>
                            <m:t>𝑒</m:t>
                          </m:r>
                        </m:e>
                        <m:sup>
                          <m:r>
                            <a:rPr lang="zh-CN" altLang="en-US" sz="2000" b="0" i="1">
                              <a:solidFill>
                                <a:srgbClr val="000000"/>
                              </a:solidFill>
                              <a:latin typeface="Cambria Math" panose="02040503050406030204" pitchFamily="18" charset="0"/>
                              <a:sym typeface="Times New Roman" panose="02020603050405020304" pitchFamily="18" charset="0"/>
                            </a:rPr>
                            <m:t>−</m:t>
                          </m:r>
                          <m:r>
                            <a:rPr lang="zh-CN" altLang="en-US" sz="2000" b="0" i="1">
                              <a:solidFill>
                                <a:srgbClr val="000000"/>
                              </a:solidFill>
                              <a:latin typeface="Cambria Math" panose="02040503050406030204" pitchFamily="18" charset="0"/>
                              <a:sym typeface="Times New Roman" panose="02020603050405020304" pitchFamily="18" charset="0"/>
                            </a:rPr>
                            <m:t>𝑀𝑔ℎ</m:t>
                          </m:r>
                          <m:r>
                            <a:rPr lang="zh-CN" altLang="en-US" sz="2000" b="0" i="1">
                              <a:solidFill>
                                <a:srgbClr val="000000"/>
                              </a:solidFill>
                              <a:latin typeface="Cambria Math" panose="02040503050406030204" pitchFamily="18" charset="0"/>
                              <a:sym typeface="Times New Roman" panose="02020603050405020304" pitchFamily="18" charset="0"/>
                            </a:rPr>
                            <m:t>/</m:t>
                          </m:r>
                          <m:d>
                            <m:dPr>
                              <m:ctrlPr>
                                <a:rPr lang="zh-CN" altLang="en-US" sz="2000" i="1">
                                  <a:solidFill>
                                    <a:srgbClr val="000000"/>
                                  </a:solidFill>
                                  <a:latin typeface="Cambria Math" panose="02040503050406030204" pitchFamily="18" charset="0"/>
                                  <a:sym typeface="Times New Roman" panose="02020603050405020304" pitchFamily="18" charset="0"/>
                                </a:rPr>
                              </m:ctrlPr>
                            </m:dPr>
                            <m:e>
                              <m:r>
                                <a:rPr lang="zh-CN" altLang="en-US" sz="2000" b="0" i="1">
                                  <a:solidFill>
                                    <a:srgbClr val="000000"/>
                                  </a:solidFill>
                                  <a:latin typeface="Cambria Math" panose="02040503050406030204" pitchFamily="18" charset="0"/>
                                  <a:sym typeface="Times New Roman" panose="02020603050405020304" pitchFamily="18" charset="0"/>
                                </a:rPr>
                                <m:t>𝑅𝑇</m:t>
                              </m:r>
                            </m:e>
                          </m:d>
                        </m:sup>
                      </m:sSup>
                    </m:oMath>
                  </m:oMathPara>
                </a14:m>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mc:Choice>
        <mc:Fallback>
          <p:sp>
            <p:nvSpPr>
              <p:cNvPr id="7" name="Object 7"/>
              <p:cNvSpPr txBox="1">
                <a:spLocks noRot="1" noChangeAspect="1" noMove="1" noResize="1" noEditPoints="1" noAdjustHandles="1" noChangeArrowheads="1" noChangeShapeType="1" noTextEdit="1"/>
              </p:cNvSpPr>
              <p:nvPr/>
            </p:nvSpPr>
            <p:spPr bwMode="auto">
              <a:xfrm>
                <a:off x="7367677" y="3428707"/>
                <a:ext cx="3528392" cy="1008112"/>
              </a:xfrm>
              <a:prstGeom prst="rect">
                <a:avLst/>
              </a:prstGeom>
              <a:blipFill rotWithShape="1">
                <a:blip r:embed="rId1"/>
                <a:stretch>
                  <a:fillRect l="-12" t="-34" r="3" b="7"/>
                </a:stretch>
              </a:blipFill>
              <a:ln>
                <a:noFill/>
              </a:ln>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5" name="Object 8"/>
              <p:cNvSpPr txBox="1"/>
              <p:nvPr/>
            </p:nvSpPr>
            <p:spPr bwMode="auto">
              <a:xfrm>
                <a:off x="7320285" y="3932979"/>
                <a:ext cx="3935324" cy="695325"/>
              </a:xfrm>
              <a:prstGeom prst="rect">
                <a:avLst/>
              </a:prstGeom>
              <a:noFill/>
              <a:ln>
                <a:noFill/>
              </a:ln>
            </p:spPr>
            <p:txBody>
              <a:bodyPr>
                <a:noAutofit/>
              </a:bodyPr>
              <a:lstStyle/>
              <a:p>
                <a:pPr>
                  <a:lnSpc>
                    <a:spcPct val="130000"/>
                  </a:lnSpc>
                </a:pPr>
                <a14:m>
                  <m:oMathPara xmlns:m="http://schemas.openxmlformats.org/officeDocument/2006/math">
                    <m:oMathParaPr>
                      <m:jc m:val="left"/>
                    </m:oMathParaPr>
                    <m:oMath xmlns:m="http://schemas.openxmlformats.org/officeDocument/2006/math">
                      <m:func>
                        <m:funcPr>
                          <m:ctrlPr>
                            <a:rPr lang="zh-CN" altLang="en-US" sz="2000" i="1">
                              <a:solidFill>
                                <a:srgbClr val="000000"/>
                              </a:solidFill>
                              <a:latin typeface="Cambria Math" panose="02040503050406030204" pitchFamily="18" charset="0"/>
                              <a:sym typeface="Times New Roman" panose="02020603050405020304" pitchFamily="18" charset="0"/>
                            </a:rPr>
                          </m:ctrlPr>
                        </m:funcPr>
                        <m:fName>
                          <m:r>
                            <a:rPr lang="zh-CN" altLang="en-US" sz="2000" b="0" i="1">
                              <a:solidFill>
                                <a:srgbClr val="000000"/>
                              </a:solidFill>
                              <a:latin typeface="Cambria Math" panose="02040503050406030204" pitchFamily="18" charset="0"/>
                              <a:sym typeface="Times New Roman" panose="02020603050405020304" pitchFamily="18" charset="0"/>
                            </a:rPr>
                            <m:t>𝑙𝑔</m:t>
                          </m:r>
                        </m:fName>
                        <m:e>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a:rPr lang="zh-CN" altLang="en-US" sz="2000" b="0" i="1">
                                  <a:solidFill>
                                    <a:srgbClr val="000000"/>
                                  </a:solidFill>
                                  <a:latin typeface="Cambria Math" panose="02040503050406030204" pitchFamily="18" charset="0"/>
                                  <a:sym typeface="Times New Roman" panose="02020603050405020304" pitchFamily="18" charset="0"/>
                                </a:rPr>
                                <m:t>𝑃</m:t>
                              </m:r>
                            </m:e>
                            <m:sub>
                              <m:r>
                                <a:rPr lang="zh-CN" altLang="en-US" sz="2000" b="0" i="1">
                                  <a:solidFill>
                                    <a:srgbClr val="000000"/>
                                  </a:solidFill>
                                  <a:latin typeface="Cambria Math" panose="02040503050406030204" pitchFamily="18" charset="0"/>
                                  <a:sym typeface="Times New Roman" panose="02020603050405020304" pitchFamily="18" charset="0"/>
                                </a:rPr>
                                <m:t>ℎ</m:t>
                              </m:r>
                            </m:sub>
                          </m:sSub>
                        </m:e>
                      </m:func>
                      <m:r>
                        <a:rPr lang="zh-CN" altLang="en-US" sz="2000" b="0" i="1">
                          <a:solidFill>
                            <a:srgbClr val="000000"/>
                          </a:solidFill>
                          <a:latin typeface="Cambria Math" panose="02040503050406030204" pitchFamily="18" charset="0"/>
                          <a:sym typeface="Times New Roman" panose="02020603050405020304" pitchFamily="18" charset="0"/>
                        </a:rPr>
                        <m:t>=</m:t>
                      </m:r>
                      <m:func>
                        <m:funcPr>
                          <m:ctrlPr>
                            <a:rPr lang="zh-CN" altLang="en-US" sz="2000" i="1">
                              <a:solidFill>
                                <a:srgbClr val="000000"/>
                              </a:solidFill>
                              <a:latin typeface="Cambria Math" panose="02040503050406030204" pitchFamily="18" charset="0"/>
                              <a:sym typeface="Times New Roman" panose="02020603050405020304" pitchFamily="18" charset="0"/>
                            </a:rPr>
                          </m:ctrlPr>
                        </m:funcPr>
                        <m:fName>
                          <m:r>
                            <a:rPr lang="zh-CN" altLang="en-US" sz="2000" b="0" i="1">
                              <a:solidFill>
                                <a:srgbClr val="000000"/>
                              </a:solidFill>
                              <a:latin typeface="Cambria Math" panose="02040503050406030204" pitchFamily="18" charset="0"/>
                              <a:sym typeface="Times New Roman" panose="02020603050405020304" pitchFamily="18" charset="0"/>
                            </a:rPr>
                            <m:t>𝑙𝑔</m:t>
                          </m:r>
                        </m:fName>
                        <m:e>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a:rPr lang="zh-CN" altLang="en-US" sz="2000" b="0" i="1">
                                  <a:solidFill>
                                    <a:srgbClr val="000000"/>
                                  </a:solidFill>
                                  <a:latin typeface="Cambria Math" panose="02040503050406030204" pitchFamily="18" charset="0"/>
                                  <a:sym typeface="Times New Roman" panose="02020603050405020304" pitchFamily="18" charset="0"/>
                                </a:rPr>
                                <m:t>𝑃</m:t>
                              </m:r>
                            </m:e>
                            <m:sub>
                              <m:r>
                                <a:rPr lang="zh-CN" altLang="en-US" sz="2000" b="0" i="1">
                                  <a:solidFill>
                                    <a:srgbClr val="000000"/>
                                  </a:solidFill>
                                  <a:latin typeface="Cambria Math" panose="02040503050406030204" pitchFamily="18" charset="0"/>
                                  <a:sym typeface="Times New Roman" panose="02020603050405020304" pitchFamily="18" charset="0"/>
                                </a:rPr>
                                <m:t>0</m:t>
                              </m:r>
                            </m:sub>
                          </m:sSub>
                        </m:e>
                      </m:func>
                      <m:r>
                        <a:rPr lang="zh-CN" altLang="en-US" sz="2000" b="0" i="1">
                          <a:solidFill>
                            <a:srgbClr val="000000"/>
                          </a:solidFill>
                          <a:latin typeface="Cambria Math" panose="02040503050406030204" pitchFamily="18" charset="0"/>
                          <a:sym typeface="Times New Roman" panose="02020603050405020304" pitchFamily="18" charset="0"/>
                        </a:rPr>
                        <m:t>−</m:t>
                      </m:r>
                      <m:f>
                        <m:fPr>
                          <m:ctrlPr>
                            <a:rPr lang="zh-CN" altLang="en-US" sz="2000" i="1">
                              <a:solidFill>
                                <a:srgbClr val="000000"/>
                              </a:solidFill>
                              <a:latin typeface="Cambria Math" panose="02040503050406030204" pitchFamily="18" charset="0"/>
                              <a:sym typeface="Times New Roman" panose="02020603050405020304" pitchFamily="18" charset="0"/>
                            </a:rPr>
                          </m:ctrlPr>
                        </m:fPr>
                        <m:num>
                          <m:r>
                            <a:rPr lang="zh-CN" altLang="en-US" sz="2000" b="0" i="1">
                              <a:solidFill>
                                <a:srgbClr val="000000"/>
                              </a:solidFill>
                              <a:latin typeface="Cambria Math" panose="02040503050406030204" pitchFamily="18" charset="0"/>
                              <a:sym typeface="Times New Roman" panose="02020603050405020304" pitchFamily="18" charset="0"/>
                            </a:rPr>
                            <m:t>𝑀𝑔ℎ</m:t>
                          </m:r>
                        </m:num>
                        <m:den>
                          <m:r>
                            <a:rPr lang="zh-CN" altLang="en-US" sz="2000" b="0" i="1">
                              <a:solidFill>
                                <a:srgbClr val="000000"/>
                              </a:solidFill>
                              <a:latin typeface="Cambria Math" panose="02040503050406030204" pitchFamily="18" charset="0"/>
                              <a:sym typeface="Times New Roman" panose="02020603050405020304" pitchFamily="18" charset="0"/>
                            </a:rPr>
                            <m:t>2</m:t>
                          </m:r>
                          <m:r>
                            <a:rPr lang="zh-CN" altLang="en-US" sz="2000" b="0" i="1">
                              <a:solidFill>
                                <a:srgbClr val="000000"/>
                              </a:solidFill>
                              <a:latin typeface="Cambria Math" panose="02040503050406030204" pitchFamily="18" charset="0"/>
                              <a:sym typeface="Times New Roman" panose="02020603050405020304" pitchFamily="18" charset="0"/>
                            </a:rPr>
                            <m:t>.</m:t>
                          </m:r>
                          <m:r>
                            <a:rPr lang="zh-CN" altLang="en-US" sz="2000" b="0" i="1">
                              <a:solidFill>
                                <a:srgbClr val="000000"/>
                              </a:solidFill>
                              <a:latin typeface="Cambria Math" panose="02040503050406030204" pitchFamily="18" charset="0"/>
                              <a:sym typeface="Times New Roman" panose="02020603050405020304" pitchFamily="18" charset="0"/>
                            </a:rPr>
                            <m:t>303</m:t>
                          </m:r>
                          <m:r>
                            <a:rPr lang="zh-CN" altLang="en-US" sz="2000" b="0" i="1">
                              <a:solidFill>
                                <a:srgbClr val="000000"/>
                              </a:solidFill>
                              <a:latin typeface="Cambria Math" panose="02040503050406030204" pitchFamily="18" charset="0"/>
                              <a:sym typeface="Times New Roman" panose="02020603050405020304" pitchFamily="18" charset="0"/>
                            </a:rPr>
                            <m:t>𝑅𝑇</m:t>
                          </m:r>
                        </m:den>
                      </m:f>
                    </m:oMath>
                  </m:oMathPara>
                </a14:m>
                <a:endParaRPr lang="zh-CN" altLang="en-US" sz="2000" i="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15" name="Object 8"/>
              <p:cNvSpPr txBox="1">
                <a:spLocks noRot="1" noChangeAspect="1" noMove="1" noResize="1" noEditPoints="1" noAdjustHandles="1" noChangeArrowheads="1" noChangeShapeType="1" noTextEdit="1"/>
              </p:cNvSpPr>
              <p:nvPr/>
            </p:nvSpPr>
            <p:spPr bwMode="auto">
              <a:xfrm>
                <a:off x="7320285" y="3932979"/>
                <a:ext cx="3935324" cy="695325"/>
              </a:xfrm>
              <a:prstGeom prst="rect">
                <a:avLst/>
              </a:prstGeom>
              <a:blipFill rotWithShape="1">
                <a:blip r:embed="rId2"/>
                <a:stretch>
                  <a:fillRect t="-61" r="6" b="-13820"/>
                </a:stretch>
              </a:blipFill>
              <a:ln>
                <a:noFill/>
              </a:ln>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6" name="Object 9"/>
              <p:cNvSpPr txBox="1"/>
              <p:nvPr/>
            </p:nvSpPr>
            <p:spPr bwMode="auto">
              <a:xfrm>
                <a:off x="7414900" y="4797214"/>
                <a:ext cx="3433774" cy="693737"/>
              </a:xfrm>
              <a:prstGeom prst="rect">
                <a:avLst/>
              </a:prstGeom>
              <a:noFill/>
              <a:ln>
                <a:noFill/>
              </a:ln>
            </p:spPr>
            <p:txBody>
              <a:bodyPr>
                <a:noAutofit/>
              </a:bodyPr>
              <a:lstStyle/>
              <a:p>
                <a:pPr>
                  <a:lnSpc>
                    <a:spcPct val="130000"/>
                  </a:lnSpc>
                </a:pPr>
                <a14:m>
                  <m:oMathPara xmlns:m="http://schemas.openxmlformats.org/officeDocument/2006/math">
                    <m:oMathParaPr>
                      <m:jc m:val="left"/>
                    </m:oMathParaPr>
                    <m:oMath xmlns:m="http://schemas.openxmlformats.org/officeDocument/2006/math">
                      <m:func>
                        <m:funcPr>
                          <m:ctrlPr>
                            <a:rPr lang="zh-CN" altLang="en-US" sz="2000" i="1">
                              <a:solidFill>
                                <a:srgbClr val="000000"/>
                              </a:solidFill>
                              <a:latin typeface="Cambria Math" panose="02040503050406030204" pitchFamily="18" charset="0"/>
                              <a:sym typeface="Times New Roman" panose="02020603050405020304" pitchFamily="18" charset="0"/>
                            </a:rPr>
                          </m:ctrlPr>
                        </m:funcPr>
                        <m:fName>
                          <m:r>
                            <a:rPr lang="zh-CN" altLang="en-US" sz="2000" b="0" i="1">
                              <a:solidFill>
                                <a:srgbClr val="000000"/>
                              </a:solidFill>
                              <a:latin typeface="Cambria Math" panose="02040503050406030204" pitchFamily="18" charset="0"/>
                              <a:sym typeface="Times New Roman" panose="02020603050405020304" pitchFamily="18" charset="0"/>
                            </a:rPr>
                            <m:t>𝑙𝑔</m:t>
                          </m:r>
                        </m:fName>
                        <m:e>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a:rPr lang="zh-CN" altLang="en-US" sz="2000" b="0" i="1">
                                  <a:solidFill>
                                    <a:srgbClr val="000000"/>
                                  </a:solidFill>
                                  <a:latin typeface="Cambria Math" panose="02040503050406030204" pitchFamily="18" charset="0"/>
                                  <a:sym typeface="Times New Roman" panose="02020603050405020304" pitchFamily="18" charset="0"/>
                                </a:rPr>
                                <m:t>𝑃</m:t>
                              </m:r>
                            </m:e>
                            <m:sub>
                              <m:r>
                                <a:rPr lang="zh-CN" altLang="en-US" sz="2000" b="0" i="1">
                                  <a:solidFill>
                                    <a:srgbClr val="000000"/>
                                  </a:solidFill>
                                  <a:latin typeface="Cambria Math" panose="02040503050406030204" pitchFamily="18" charset="0"/>
                                  <a:sym typeface="Times New Roman" panose="02020603050405020304" pitchFamily="18" charset="0"/>
                                </a:rPr>
                                <m:t>ℎ</m:t>
                              </m:r>
                            </m:sub>
                          </m:sSub>
                        </m:e>
                      </m:func>
                      <m:r>
                        <a:rPr lang="zh-CN" altLang="en-US" sz="2000" b="0" i="1">
                          <a:solidFill>
                            <a:srgbClr val="000000"/>
                          </a:solidFill>
                          <a:latin typeface="Cambria Math" panose="02040503050406030204" pitchFamily="18" charset="0"/>
                          <a:sym typeface="Times New Roman" panose="02020603050405020304" pitchFamily="18" charset="0"/>
                        </a:rPr>
                        <m:t>=−</m:t>
                      </m:r>
                      <m:f>
                        <m:fPr>
                          <m:ctrlPr>
                            <a:rPr lang="zh-CN" altLang="en-US" sz="2000" i="1">
                              <a:solidFill>
                                <a:srgbClr val="000000"/>
                              </a:solidFill>
                              <a:latin typeface="Cambria Math" panose="02040503050406030204" pitchFamily="18" charset="0"/>
                              <a:sym typeface="Times New Roman" panose="02020603050405020304" pitchFamily="18" charset="0"/>
                            </a:rPr>
                          </m:ctrlPr>
                        </m:fPr>
                        <m:num>
                          <m:r>
                            <a:rPr lang="zh-CN" altLang="en-US" sz="2000" b="0" i="1">
                              <a:solidFill>
                                <a:srgbClr val="000000"/>
                              </a:solidFill>
                              <a:latin typeface="Cambria Math" panose="02040503050406030204" pitchFamily="18" charset="0"/>
                              <a:sym typeface="Times New Roman" panose="02020603050405020304" pitchFamily="18" charset="0"/>
                            </a:rPr>
                            <m:t>𝑀𝑔ℎ</m:t>
                          </m:r>
                        </m:num>
                        <m:den>
                          <m:r>
                            <a:rPr lang="zh-CN" altLang="en-US" sz="2000" b="0" i="1">
                              <a:solidFill>
                                <a:srgbClr val="000000"/>
                              </a:solidFill>
                              <a:latin typeface="Cambria Math" panose="02040503050406030204" pitchFamily="18" charset="0"/>
                              <a:sym typeface="Times New Roman" panose="02020603050405020304" pitchFamily="18" charset="0"/>
                            </a:rPr>
                            <m:t>2</m:t>
                          </m:r>
                          <m:r>
                            <a:rPr lang="zh-CN" altLang="en-US" sz="2000" b="0" i="1">
                              <a:solidFill>
                                <a:srgbClr val="000000"/>
                              </a:solidFill>
                              <a:latin typeface="Cambria Math" panose="02040503050406030204" pitchFamily="18" charset="0"/>
                              <a:sym typeface="Times New Roman" panose="02020603050405020304" pitchFamily="18" charset="0"/>
                            </a:rPr>
                            <m:t>.</m:t>
                          </m:r>
                          <m:r>
                            <a:rPr lang="zh-CN" altLang="en-US" sz="2000" b="0" i="1">
                              <a:solidFill>
                                <a:srgbClr val="000000"/>
                              </a:solidFill>
                              <a:latin typeface="Cambria Math" panose="02040503050406030204" pitchFamily="18" charset="0"/>
                              <a:sym typeface="Times New Roman" panose="02020603050405020304" pitchFamily="18" charset="0"/>
                            </a:rPr>
                            <m:t>303</m:t>
                          </m:r>
                          <m:r>
                            <a:rPr lang="zh-CN" altLang="en-US" sz="2000" b="0" i="1">
                              <a:solidFill>
                                <a:srgbClr val="000000"/>
                              </a:solidFill>
                              <a:latin typeface="Cambria Math" panose="02040503050406030204" pitchFamily="18" charset="0"/>
                              <a:sym typeface="Times New Roman" panose="02020603050405020304" pitchFamily="18" charset="0"/>
                            </a:rPr>
                            <m:t>𝑅𝑇</m:t>
                          </m:r>
                        </m:den>
                      </m:f>
                    </m:oMath>
                  </m:oMathPara>
                </a14:m>
                <a:endParaRPr lang="zh-CN" altLang="en-US" sz="2000" i="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16" name="Object 9"/>
              <p:cNvSpPr txBox="1">
                <a:spLocks noRot="1" noChangeAspect="1" noMove="1" noResize="1" noEditPoints="1" noAdjustHandles="1" noChangeArrowheads="1" noChangeShapeType="1" noTextEdit="1"/>
              </p:cNvSpPr>
              <p:nvPr/>
            </p:nvSpPr>
            <p:spPr bwMode="auto">
              <a:xfrm>
                <a:off x="7414900" y="4797214"/>
                <a:ext cx="3433774" cy="693737"/>
              </a:xfrm>
              <a:prstGeom prst="rect">
                <a:avLst/>
              </a:prstGeom>
              <a:blipFill rotWithShape="1">
                <a:blip r:embed="rId3"/>
                <a:stretch>
                  <a:fillRect t="-61" r="10" b="-14081"/>
                </a:stretch>
              </a:blipFill>
              <a:ln>
                <a:noFill/>
              </a:ln>
            </p:spPr>
            <p:txBody>
              <a:bodyPr/>
              <a:lstStyle/>
              <a:p>
                <a:r>
                  <a:rPr lang="zh-CN" altLang="en-US">
                    <a:noFill/>
                  </a:rPr>
                  <a:t> </a:t>
                </a:r>
              </a:p>
            </p:txBody>
          </p:sp>
        </mc:Fallback>
      </mc:AlternateContent>
      <p:sp>
        <p:nvSpPr>
          <p:cNvPr id="2" name="矩形 1"/>
          <p:cNvSpPr/>
          <p:nvPr/>
        </p:nvSpPr>
        <p:spPr>
          <a:xfrm>
            <a:off x="918209" y="764541"/>
            <a:ext cx="10384155" cy="1439634"/>
          </a:xfrm>
          <a:prstGeom prst="rect">
            <a:avLst/>
          </a:prstGeom>
          <a:noFill/>
          <a:ln w="28575" cap="flat" cmpd="sng" algn="ctr">
            <a:solidFill>
              <a:srgbClr val="AED283"/>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non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a:ln>
                <a:noFill/>
              </a:ln>
              <a:solidFill>
                <a:schemeClr val="tx1"/>
              </a:solidFill>
              <a:effectLst/>
              <a:latin typeface="Garamond" panose="02020404030301010803" pitchFamily="18" charset="0"/>
              <a:ea typeface="宋体" panose="02010600030101010101" pitchFamily="2" charset="-122"/>
            </a:endParaRPr>
          </a:p>
        </p:txBody>
      </p:sp>
      <p:sp>
        <p:nvSpPr>
          <p:cNvPr id="3" name="文本框 2"/>
          <p:cNvSpPr txBox="1"/>
          <p:nvPr/>
        </p:nvSpPr>
        <p:spPr>
          <a:xfrm>
            <a:off x="982980" y="693307"/>
            <a:ext cx="10344785" cy="1512570"/>
          </a:xfrm>
          <a:prstGeom prst="rect">
            <a:avLst/>
          </a:prstGeom>
          <a:noFill/>
        </p:spPr>
        <p:txBody>
          <a:bodyPr wrap="square">
            <a:spAutoFit/>
          </a:bodyPr>
          <a:p>
            <a:pPr>
              <a:lnSpc>
                <a:spcPct val="140000"/>
              </a:lnSpc>
              <a:spcBef>
                <a:spcPts val="0"/>
              </a:spcBef>
              <a:spcAft>
                <a:spcPts val="0"/>
              </a:spcAft>
            </a:pP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地表大气的平均气压为 </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101 325 Pa</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，大气随着海拔高度的增加而变得逐渐稀薄，其</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75%</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的质量存在于</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10 km</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以下的范围内，</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99%</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集中在</a:t>
            </a:r>
            <a:r>
              <a:rPr lang="en-US" altLang="zh-CN"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30 km</a:t>
            </a:r>
            <a:r>
              <a:rPr lang="zh-CN" altLang="en-US" sz="22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以下的范围内</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。海拔高度大于</a:t>
            </a:r>
            <a:r>
              <a:rPr lang="en-US" altLang="zh-CN" sz="22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100 km</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的大气中，空气质量仅是整个大气圈质量的百万分之一。</a:t>
            </a:r>
            <a:endPar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p:txBody>
      </p:sp>
    </p:spTree>
  </p:cSld>
  <p:clrMapOvr>
    <a:masterClrMapping/>
  </p:clrMapOvr>
  <p:transition spd="slow">
    <p:zoom/>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A1DF2B51-DD0E-4235-9BBB-B087FB1C60CB}"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3" name="图片 2"/>
          <p:cNvPicPr>
            <a:picLocks noChangeAspect="1"/>
          </p:cNvPicPr>
          <p:nvPr/>
        </p:nvPicPr>
        <p:blipFill>
          <a:blip r:embed="rId1"/>
          <a:srcRect t="4948" b="3716"/>
          <a:stretch>
            <a:fillRect/>
          </a:stretch>
        </p:blipFill>
        <p:spPr>
          <a:xfrm>
            <a:off x="407368" y="3531955"/>
            <a:ext cx="7560840" cy="2866045"/>
          </a:xfrm>
          <a:prstGeom prst="rect">
            <a:avLst/>
          </a:prstGeom>
        </p:spPr>
      </p:pic>
      <p:sp>
        <p:nvSpPr>
          <p:cNvPr id="4" name="Rectangle 3"/>
          <p:cNvSpPr txBox="1">
            <a:spLocks noChangeArrowheads="1"/>
          </p:cNvSpPr>
          <p:nvPr/>
        </p:nvSpPr>
        <p:spPr bwMode="auto">
          <a:xfrm>
            <a:off x="479376" y="404664"/>
            <a:ext cx="10225136" cy="3224213"/>
          </a:xfrm>
          <a:prstGeom prst="rect">
            <a:avLst/>
          </a:prstGeom>
          <a:noFill/>
          <a:ln w="9525">
            <a:noFill/>
            <a:miter lim="800000"/>
          </a:ln>
          <a:effectLst/>
        </p:spPr>
        <p:txBody>
          <a:bodyPr vert="horz" wrap="square" lIns="91440" tIns="45720" rIns="91440" bIns="45720" numCol="1" anchor="t" anchorCtr="0" compatLnSpc="1">
            <a:no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0" indent="0" eaLnBrk="1" hangingPunct="1">
              <a:lnSpc>
                <a:spcPct val="140000"/>
              </a:lnSpc>
              <a:spcBef>
                <a:spcPct val="0"/>
              </a:spcBef>
              <a:buFont typeface="Wingdings" panose="05000000000000000000" pitchFamily="2" charset="2"/>
              <a:buNone/>
              <a:defRPr/>
            </a:pPr>
            <a:r>
              <a:rPr lang="en-US" altLang="zh-CN" sz="2200" kern="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B.</a:t>
            </a:r>
            <a:r>
              <a:rPr lang="zh-CN" altLang="en-US" sz="2200" kern="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臭氧层的破坏：</a:t>
            </a:r>
            <a:endParaRPr lang="en-US" altLang="zh-CN" sz="2200" kern="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eaLnBrk="1" hangingPunct="1">
              <a:lnSpc>
                <a:spcPct val="130000"/>
              </a:lnSpc>
              <a:spcBef>
                <a:spcPct val="0"/>
              </a:spcBef>
              <a:buClr>
                <a:srgbClr val="333333"/>
              </a:buClr>
              <a:buSzPct val="100000"/>
              <a:defRPr/>
            </a:pP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人类活动已影响到平流层大气化学过程，使臭氧层遭到破坏。</a:t>
            </a:r>
            <a:endPar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eaLnBrk="1" hangingPunct="1">
              <a:lnSpc>
                <a:spcPct val="130000"/>
              </a:lnSpc>
              <a:spcBef>
                <a:spcPct val="0"/>
              </a:spcBef>
              <a:buClr>
                <a:srgbClr val="333333"/>
              </a:buClr>
              <a:buSzPct val="100000"/>
              <a:defRPr/>
            </a:pP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全球大气中</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O₃</a:t>
            </a: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总量约</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3×10</a:t>
            </a:r>
            <a:r>
              <a:rPr lang="en-US" altLang="zh-CN" sz="2200" kern="0" baseline="30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9</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t</a:t>
            </a: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eaLnBrk="1" hangingPunct="1">
              <a:lnSpc>
                <a:spcPct val="130000"/>
              </a:lnSpc>
              <a:spcBef>
                <a:spcPct val="0"/>
              </a:spcBef>
              <a:buClr>
                <a:srgbClr val="333333"/>
              </a:buClr>
              <a:buSzPct val="100000"/>
              <a:defRPr/>
            </a:pP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柱浓度是</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O₃</a:t>
            </a: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浓度最常用的表示方法之一，全球</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O₃</a:t>
            </a: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平均柱浓度为</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300 DU</a:t>
            </a: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0" indent="0" eaLnBrk="1" hangingPunct="1">
              <a:lnSpc>
                <a:spcPct val="130000"/>
              </a:lnSpc>
              <a:spcBef>
                <a:spcPct val="0"/>
              </a:spcBef>
              <a:buClr>
                <a:srgbClr val="333333"/>
              </a:buClr>
              <a:buSzPct val="100000"/>
              <a:buNone/>
              <a:defRPr/>
            </a:pPr>
            <a:r>
              <a:rPr lang="en-US" altLang="zh-CN" sz="2200" kern="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a:t>
            </a:r>
            <a:r>
              <a:rPr lang="zh-CN" altLang="en-US" sz="2200" kern="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臭氧层破坏的两个问题：</a:t>
            </a:r>
            <a:endParaRPr lang="en-US" altLang="zh-CN" sz="2200" kern="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eaLnBrk="1" hangingPunct="1">
              <a:lnSpc>
                <a:spcPct val="130000"/>
              </a:lnSpc>
              <a:spcBef>
                <a:spcPct val="0"/>
              </a:spcBef>
              <a:buClr>
                <a:srgbClr val="333333"/>
              </a:buClr>
              <a:buSzPct val="100000"/>
              <a:defRPr/>
            </a:pP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南极上空臭氧洞的问题</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特定时间段，南极上空</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O₃</a:t>
            </a: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浓度极低</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eaLnBrk="1" hangingPunct="1">
              <a:lnSpc>
                <a:spcPct val="130000"/>
              </a:lnSpc>
              <a:spcBef>
                <a:spcPct val="0"/>
              </a:spcBef>
              <a:buClr>
                <a:srgbClr val="333333"/>
              </a:buClr>
              <a:buSzPct val="100000"/>
              <a:defRPr/>
            </a:pP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全球的平流层</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O₃</a:t>
            </a: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损耗问题</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几乎整个全球范围内的臭氧层</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O₃</a:t>
            </a: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浓度都有所下降</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8" name="文本框 7"/>
          <p:cNvSpPr txBox="1"/>
          <p:nvPr/>
        </p:nvSpPr>
        <p:spPr>
          <a:xfrm>
            <a:off x="2639616" y="6443409"/>
            <a:ext cx="4392488" cy="307777"/>
          </a:xfrm>
          <a:prstGeom prst="rect">
            <a:avLst/>
          </a:prstGeom>
          <a:noFill/>
        </p:spPr>
        <p:txBody>
          <a:bodyPr wrap="square">
            <a:spAutoFit/>
          </a:bodyPr>
          <a:lstStyle/>
          <a:p>
            <a:r>
              <a:rPr lang="zh-CN" altLang="en-US" sz="1400" dirty="0">
                <a:latin typeface="Times New Roman" panose="02020603050405020304" pitchFamily="18" charset="0"/>
                <a:ea typeface="微软雅黑" panose="020B0503020204020204" pitchFamily="34" charset="-122"/>
              </a:rPr>
              <a:t>图</a:t>
            </a:r>
            <a:r>
              <a:rPr lang="en-US" altLang="zh-CN" sz="1400" dirty="0">
                <a:latin typeface="Times New Roman" panose="02020603050405020304" pitchFamily="18" charset="0"/>
                <a:ea typeface="微软雅黑" panose="020B0503020204020204" pitchFamily="34" charset="-122"/>
              </a:rPr>
              <a:t>  </a:t>
            </a:r>
            <a:r>
              <a:rPr lang="zh-CN" altLang="en-US" sz="1400" dirty="0">
                <a:latin typeface="Times New Roman" panose="02020603050405020304" pitchFamily="18" charset="0"/>
                <a:ea typeface="微软雅黑" panose="020B0503020204020204" pitchFamily="34" charset="-122"/>
              </a:rPr>
              <a:t>全球大气总臭氧变化量（引自</a:t>
            </a:r>
            <a:r>
              <a:rPr lang="en-US" altLang="zh-CN" sz="1400" dirty="0">
                <a:latin typeface="Times New Roman" panose="02020603050405020304" pitchFamily="18" charset="0"/>
                <a:ea typeface="微软雅黑" panose="020B0503020204020204" pitchFamily="34" charset="-122"/>
              </a:rPr>
              <a:t>WMO</a:t>
            </a:r>
            <a:r>
              <a:rPr lang="zh-CN" altLang="en-US" sz="1400" dirty="0">
                <a:latin typeface="Times New Roman" panose="02020603050405020304" pitchFamily="18" charset="0"/>
                <a:ea typeface="微软雅黑" panose="020B0503020204020204" pitchFamily="34" charset="-122"/>
              </a:rPr>
              <a:t>，</a:t>
            </a:r>
            <a:r>
              <a:rPr lang="en-US" altLang="zh-CN" sz="1400" dirty="0">
                <a:latin typeface="Times New Roman" panose="02020603050405020304" pitchFamily="18" charset="0"/>
                <a:ea typeface="微软雅黑" panose="020B0503020204020204" pitchFamily="34" charset="-122"/>
              </a:rPr>
              <a:t>2014</a:t>
            </a:r>
            <a:r>
              <a:rPr lang="zh-CN" altLang="en-US" sz="1400" dirty="0">
                <a:latin typeface="Times New Roman" panose="02020603050405020304" pitchFamily="18" charset="0"/>
                <a:ea typeface="微软雅黑" panose="020B0503020204020204" pitchFamily="34" charset="-122"/>
              </a:rPr>
              <a:t>）</a:t>
            </a:r>
            <a:endParaRPr lang="zh-CN" altLang="en-US" sz="1400" dirty="0">
              <a:latin typeface="Times New Roman" panose="02020603050405020304" pitchFamily="18" charset="0"/>
              <a:ea typeface="微软雅黑" panose="020B0503020204020204" pitchFamily="34" charset="-122"/>
            </a:endParaRPr>
          </a:p>
        </p:txBody>
      </p:sp>
      <p:sp>
        <p:nvSpPr>
          <p:cNvPr id="10" name="文本框 9"/>
          <p:cNvSpPr txBox="1"/>
          <p:nvPr/>
        </p:nvSpPr>
        <p:spPr>
          <a:xfrm>
            <a:off x="7896200" y="3511576"/>
            <a:ext cx="3960860" cy="3130088"/>
          </a:xfrm>
          <a:prstGeom prst="rect">
            <a:avLst/>
          </a:prstGeom>
          <a:noFill/>
        </p:spPr>
        <p:txBody>
          <a:bodyPr wrap="square">
            <a:spAutoFit/>
          </a:bodyPr>
          <a:lstStyle/>
          <a:p>
            <a:pPr marL="0" indent="0" eaLnBrk="1" hangingPunct="1">
              <a:lnSpc>
                <a:spcPct val="130000"/>
              </a:lnSpc>
              <a:spcBef>
                <a:spcPct val="0"/>
              </a:spcBef>
              <a:buClr>
                <a:srgbClr val="333333"/>
              </a:buClr>
              <a:buSzPct val="100000"/>
              <a:buNone/>
              <a:defRPr/>
            </a:pPr>
            <a:r>
              <a:rPr lang="en-US" altLang="zh-CN" sz="2200" kern="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D.</a:t>
            </a:r>
            <a:r>
              <a:rPr lang="zh-CN" altLang="en-US" sz="2200" kern="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kern="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O₃</a:t>
            </a:r>
            <a:r>
              <a:rPr lang="zh-CN" altLang="en-US" sz="2200" kern="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分解的基本反应机制</a:t>
            </a:r>
            <a:endParaRPr lang="en-US" altLang="zh-CN" sz="2200" kern="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0" indent="0" eaLnBrk="1" hangingPunct="1">
              <a:lnSpc>
                <a:spcPct val="130000"/>
              </a:lnSpc>
              <a:spcBef>
                <a:spcPct val="0"/>
              </a:spcBef>
              <a:buClr>
                <a:srgbClr val="333333"/>
              </a:buClr>
              <a:buSzPct val="100000"/>
              <a:buNone/>
              <a:defRPr/>
            </a:pPr>
            <a:endParaRPr lang="en-US" altLang="zh-CN" sz="2200" kern="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342900" indent="-342900" eaLnBrk="1" hangingPunct="1">
              <a:lnSpc>
                <a:spcPct val="130000"/>
              </a:lnSpc>
              <a:spcBef>
                <a:spcPct val="0"/>
              </a:spcBef>
              <a:buClr>
                <a:srgbClr val="333333"/>
              </a:buClr>
              <a:buSzPct val="100000"/>
              <a:buFont typeface="Wingdings" panose="05000000000000000000" pitchFamily="2" charset="2"/>
              <a:buChar char="n"/>
              <a:defRPr/>
            </a:pP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促进</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O₃</a:t>
            </a: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分解的活性成分（</a:t>
            </a:r>
            <a:r>
              <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Y</a:t>
            </a:r>
            <a:r>
              <a:rPr lang="zh-CN" altLang="en-US"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）的种类、形成和循环机制不同，前者主要涉及非均相反应机制，而后者主要是气相均相反应机制。</a:t>
            </a:r>
            <a:endParaRPr lang="en-US" altLang="zh-CN" sz="2200"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5" name="文本框 14"/>
          <p:cNvSpPr txBox="1"/>
          <p:nvPr/>
        </p:nvSpPr>
        <p:spPr>
          <a:xfrm>
            <a:off x="8544482" y="4018780"/>
            <a:ext cx="2664296" cy="430887"/>
          </a:xfrm>
          <a:prstGeom prst="rect">
            <a:avLst/>
          </a:prstGeom>
          <a:noFill/>
        </p:spPr>
        <p:txBody>
          <a:bodyPr wrap="square">
            <a:spAutoFit/>
          </a:bodyPr>
          <a:lstStyle/>
          <a:p>
            <a:r>
              <a:rPr lang="en-US" altLang="zh-CN" sz="2200" kern="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Y + O</a:t>
            </a:r>
            <a:r>
              <a:rPr lang="en-US" altLang="zh-CN" sz="2200" kern="0" baseline="-25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2200" kern="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 YO + O</a:t>
            </a:r>
            <a:r>
              <a:rPr lang="en-US" altLang="zh-CN" sz="2200" kern="0" baseline="-25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2</a:t>
            </a:r>
            <a:endParaRPr lang="en-US" altLang="zh-CN" sz="2200" kern="0" baseline="-25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ransition>
    <p:random/>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26D329C5-BA9C-4716-AF68-1827721F9922}"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6809" name="Rectangle 9"/>
          <p:cNvSpPr>
            <a:spLocks noGrp="1" noRot="1" noChangeArrowheads="1"/>
          </p:cNvSpPr>
          <p:nvPr>
            <p:ph type="title" idx="4294967295"/>
          </p:nvPr>
        </p:nvSpPr>
        <p:spPr>
          <a:xfrm>
            <a:off x="119336" y="332656"/>
            <a:ext cx="11640616" cy="1707645"/>
          </a:xfrm>
        </p:spPr>
        <p:txBody>
          <a:bodyPr/>
          <a:lstStyle/>
          <a:p>
            <a:pPr algn="l" eaLnBrk="1" hangingPunct="1">
              <a:lnSpc>
                <a:spcPct val="130000"/>
              </a:lnSpc>
              <a:defRPr/>
            </a:pPr>
            <a:r>
              <a:rPr lang="en-US" altLang="zh-CN" sz="2800" kern="1200" dirty="0">
                <a:solidFill>
                  <a:srgbClr val="AA5C5C"/>
                </a:solidFill>
                <a:latin typeface="Times New Roman" panose="02020603050405020304" pitchFamily="18" charset="0"/>
                <a:ea typeface="微软雅黑" panose="020B0503020204020204" pitchFamily="34" charset="-122"/>
                <a:cs typeface="+mn-cs"/>
                <a:sym typeface="Times New Roman" panose="02020603050405020304" pitchFamily="18" charset="0"/>
              </a:rPr>
              <a:t>7.1 </a:t>
            </a:r>
            <a:r>
              <a:rPr lang="zh-CN" altLang="en-US" sz="2800" kern="1200" dirty="0">
                <a:solidFill>
                  <a:srgbClr val="AA5C5C"/>
                </a:solidFill>
                <a:latin typeface="Times New Roman" panose="02020603050405020304" pitchFamily="18" charset="0"/>
                <a:ea typeface="微软雅黑" panose="020B0503020204020204" pitchFamily="34" charset="-122"/>
                <a:cs typeface="+mn-cs"/>
                <a:sym typeface="Times New Roman" panose="02020603050405020304" pitchFamily="18" charset="0"/>
              </a:rPr>
              <a:t>平流层臭氧的生消平衡和臭氧损耗的化学机制</a:t>
            </a:r>
            <a:br>
              <a:rPr lang="en-US" altLang="zh-CN" sz="3000" kern="1200" dirty="0">
                <a:solidFill>
                  <a:srgbClr val="AA5C5C"/>
                </a:solidFill>
                <a:latin typeface="Times New Roman" panose="02020603050405020304" pitchFamily="18" charset="0"/>
                <a:ea typeface="微软雅黑" panose="020B0503020204020204" pitchFamily="34" charset="-122"/>
                <a:cs typeface="+mn-cs"/>
                <a:sym typeface="Times New Roman" panose="02020603050405020304" pitchFamily="18" charset="0"/>
              </a:rPr>
            </a:br>
            <a:r>
              <a:rPr lang="en-US" altLang="zh-CN" sz="1800" kern="1200" dirty="0">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Chemical Mechanisms of Stratospheric Ozone Production and Depletion Equilibrium and Ozone Depletion</a:t>
            </a:r>
            <a:endParaRPr lang="zh-CN" altLang="en-US" sz="1600" kern="1200" dirty="0">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endParaRPr>
          </a:p>
        </p:txBody>
      </p:sp>
      <p:sp>
        <p:nvSpPr>
          <p:cNvPr id="76803" name="Rectangle 3"/>
          <p:cNvSpPr>
            <a:spLocks noGrp="1" noChangeArrowheads="1"/>
          </p:cNvSpPr>
          <p:nvPr>
            <p:ph type="subTitle" idx="4294967295"/>
          </p:nvPr>
        </p:nvSpPr>
        <p:spPr>
          <a:xfrm>
            <a:off x="1343472" y="1340768"/>
            <a:ext cx="9073008" cy="5400600"/>
          </a:xfrm>
        </p:spPr>
        <p:txBody>
          <a:bodyPr/>
          <a:lstStyle/>
          <a:p>
            <a:pPr marL="0" indent="0" algn="ctr" eaLnBrk="1" hangingPunct="1">
              <a:lnSpc>
                <a:spcPct val="130000"/>
              </a:lnSpc>
              <a:spcBef>
                <a:spcPct val="0"/>
              </a:spcBef>
              <a:buNone/>
              <a:defRPr/>
            </a:pPr>
            <a:endParaRPr lang="zh-CN" altLang="en-US" sz="24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None/>
              <a:defRPr/>
            </a:pP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a:t>
            </a: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平流层</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 </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的形成</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(Formation of Ozone)</a:t>
            </a:r>
            <a:endParaRPr lang="en-US" altLang="zh-CN" sz="2200" dirty="0">
              <a:solidFill>
                <a:srgbClr val="00FF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None/>
              <a:defRPr/>
            </a:pP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 </a:t>
            </a:r>
            <a:r>
              <a:rPr lang="en-US" altLang="zh-CN" sz="2200" i="1" dirty="0">
                <a:effectLst/>
                <a:latin typeface="Times New Roman" panose="02020603050405020304" pitchFamily="18" charset="0"/>
                <a:ea typeface="微软雅黑" panose="020B0503020204020204" pitchFamily="34" charset="-122"/>
                <a:sym typeface="Times New Roman" panose="02020603050405020304" pitchFamily="18" charset="0"/>
              </a:rPr>
              <a:t>hv</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l-GR"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λ</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240 nm)→ O</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O</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None/>
              <a:defRPr/>
            </a:pP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O  + 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M → 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M</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None/>
              <a:defRPr/>
            </a:pP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总反应 ：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3</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a:t>
            </a:r>
            <a:r>
              <a:rPr lang="en-US" altLang="zh-CN" sz="2200" i="1" dirty="0">
                <a:effectLst/>
                <a:latin typeface="Times New Roman" panose="02020603050405020304" pitchFamily="18" charset="0"/>
                <a:ea typeface="微软雅黑" panose="020B0503020204020204" pitchFamily="34" charset="-122"/>
                <a:sym typeface="Times New Roman" panose="02020603050405020304" pitchFamily="18" charset="0"/>
              </a:rPr>
              <a:t>hv</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2O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None/>
              <a:defRPr/>
            </a:pP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 O</a:t>
            </a:r>
            <a:r>
              <a:rPr lang="en-US" altLang="zh-CN" sz="220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3 </a:t>
            </a: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的消失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(Depletion of Ozone) </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2333625" eaLnBrk="1" hangingPunct="1">
              <a:lnSpc>
                <a:spcPct val="130000"/>
              </a:lnSpc>
              <a:spcBef>
                <a:spcPct val="0"/>
              </a:spcBef>
              <a:buNone/>
              <a:defRPr/>
            </a:pPr>
            <a:r>
              <a:rPr lang="zh-CN" altLang="en-US" sz="2200" dirty="0">
                <a:solidFill>
                  <a:srgbClr val="FFCCFF"/>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 </a:t>
            </a:r>
            <a:r>
              <a:rPr lang="en-US" altLang="zh-CN" sz="2200" i="1" dirty="0">
                <a:effectLst/>
                <a:latin typeface="Times New Roman" panose="02020603050405020304" pitchFamily="18" charset="0"/>
                <a:ea typeface="微软雅黑" panose="020B0503020204020204" pitchFamily="34" charset="-122"/>
                <a:sym typeface="Times New Roman" panose="02020603050405020304" pitchFamily="18" charset="0"/>
              </a:rPr>
              <a:t>h</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v (</a:t>
            </a:r>
            <a:r>
              <a:rPr lang="el-GR"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λ</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290 nm) → O + 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endParaRPr lang="en-US" altLang="zh-CN" sz="2200" dirty="0">
              <a:solidFill>
                <a:srgbClr val="FFCCFF"/>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2421255" eaLnBrk="1" hangingPunct="1">
              <a:lnSpc>
                <a:spcPct val="130000"/>
              </a:lnSpc>
              <a:spcBef>
                <a:spcPct val="0"/>
              </a:spcBef>
              <a:buNone/>
              <a:defRPr/>
            </a:pP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O → 2O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endPar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Clr>
                <a:srgbClr val="333333"/>
              </a:buClr>
              <a:buSzPct val="100000"/>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上述基本分解去除机制称为</a:t>
            </a: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Chapman</a:t>
            </a: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机制，其消耗的</a:t>
            </a: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O₃</a:t>
            </a: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仅约占平流层</a:t>
            </a: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O₃</a:t>
            </a: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分解反应的</a:t>
            </a: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20%</a:t>
            </a: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76803">
                                            <p:txEl>
                                              <p:pRg st="2" end="2"/>
                                            </p:txEl>
                                          </p:spTgt>
                                        </p:tgtEl>
                                        <p:attrNameLst>
                                          <p:attrName>style.visibility</p:attrName>
                                        </p:attrNameLst>
                                      </p:cBhvr>
                                      <p:to>
                                        <p:strVal val="visible"/>
                                      </p:to>
                                    </p:set>
                                    <p:anim calcmode="lin" valueType="num">
                                      <p:cBhvr>
                                        <p:cTn id="7" dur="500" fill="hold"/>
                                        <p:tgtEl>
                                          <p:spTgt spid="76803">
                                            <p:txEl>
                                              <p:pRg st="2" end="2"/>
                                            </p:txEl>
                                          </p:spTgt>
                                        </p:tgtEl>
                                        <p:attrNameLst>
                                          <p:attrName>ppt_w</p:attrName>
                                        </p:attrNameLst>
                                      </p:cBhvr>
                                      <p:tavLst>
                                        <p:tav tm="0">
                                          <p:val>
                                            <p:strVal val="#ppt_w+.3"/>
                                          </p:val>
                                        </p:tav>
                                        <p:tav tm="100000">
                                          <p:val>
                                            <p:strVal val="#ppt_w"/>
                                          </p:val>
                                        </p:tav>
                                      </p:tavLst>
                                    </p:anim>
                                    <p:anim calcmode="lin" valueType="num">
                                      <p:cBhvr>
                                        <p:cTn id="8" dur="500" fill="hold"/>
                                        <p:tgtEl>
                                          <p:spTgt spid="76803">
                                            <p:txEl>
                                              <p:pRg st="2" end="2"/>
                                            </p:txEl>
                                          </p:spTgt>
                                        </p:tgtEl>
                                        <p:attrNameLst>
                                          <p:attrName>ppt_h</p:attrName>
                                        </p:attrNameLst>
                                      </p:cBhvr>
                                      <p:tavLst>
                                        <p:tav tm="0">
                                          <p:val>
                                            <p:strVal val="#ppt_h"/>
                                          </p:val>
                                        </p:tav>
                                        <p:tav tm="100000">
                                          <p:val>
                                            <p:strVal val="#ppt_h"/>
                                          </p:val>
                                        </p:tav>
                                      </p:tavLst>
                                    </p:anim>
                                    <p:animEffect transition="in" filter="fade">
                                      <p:cBhvr>
                                        <p:cTn id="9" dur="500"/>
                                        <p:tgtEl>
                                          <p:spTgt spid="76803">
                                            <p:txEl>
                                              <p:pRg st="2" end="2"/>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76803">
                                            <p:txEl>
                                              <p:pRg st="3" end="3"/>
                                            </p:txEl>
                                          </p:spTgt>
                                        </p:tgtEl>
                                        <p:attrNameLst>
                                          <p:attrName>style.visibility</p:attrName>
                                        </p:attrNameLst>
                                      </p:cBhvr>
                                      <p:to>
                                        <p:strVal val="visible"/>
                                      </p:to>
                                    </p:set>
                                    <p:anim calcmode="lin" valueType="num">
                                      <p:cBhvr>
                                        <p:cTn id="12" dur="500" fill="hold"/>
                                        <p:tgtEl>
                                          <p:spTgt spid="76803">
                                            <p:txEl>
                                              <p:pRg st="3" end="3"/>
                                            </p:txEl>
                                          </p:spTgt>
                                        </p:tgtEl>
                                        <p:attrNameLst>
                                          <p:attrName>ppt_w</p:attrName>
                                        </p:attrNameLst>
                                      </p:cBhvr>
                                      <p:tavLst>
                                        <p:tav tm="0">
                                          <p:val>
                                            <p:strVal val="#ppt_w+.3"/>
                                          </p:val>
                                        </p:tav>
                                        <p:tav tm="100000">
                                          <p:val>
                                            <p:strVal val="#ppt_w"/>
                                          </p:val>
                                        </p:tav>
                                      </p:tavLst>
                                    </p:anim>
                                    <p:anim calcmode="lin" valueType="num">
                                      <p:cBhvr>
                                        <p:cTn id="13" dur="500" fill="hold"/>
                                        <p:tgtEl>
                                          <p:spTgt spid="76803">
                                            <p:txEl>
                                              <p:pRg st="3" end="3"/>
                                            </p:txEl>
                                          </p:spTgt>
                                        </p:tgtEl>
                                        <p:attrNameLst>
                                          <p:attrName>ppt_h</p:attrName>
                                        </p:attrNameLst>
                                      </p:cBhvr>
                                      <p:tavLst>
                                        <p:tav tm="0">
                                          <p:val>
                                            <p:strVal val="#ppt_h"/>
                                          </p:val>
                                        </p:tav>
                                        <p:tav tm="100000">
                                          <p:val>
                                            <p:strVal val="#ppt_h"/>
                                          </p:val>
                                        </p:tav>
                                      </p:tavLst>
                                    </p:anim>
                                    <p:animEffect transition="in" filter="fade">
                                      <p:cBhvr>
                                        <p:cTn id="14" dur="500"/>
                                        <p:tgtEl>
                                          <p:spTgt spid="76803">
                                            <p:txEl>
                                              <p:pRg st="3" end="3"/>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76803">
                                            <p:txEl>
                                              <p:pRg st="4" end="4"/>
                                            </p:txEl>
                                          </p:spTgt>
                                        </p:tgtEl>
                                        <p:attrNameLst>
                                          <p:attrName>style.visibility</p:attrName>
                                        </p:attrNameLst>
                                      </p:cBhvr>
                                      <p:to>
                                        <p:strVal val="visible"/>
                                      </p:to>
                                    </p:set>
                                    <p:anim calcmode="lin" valueType="num">
                                      <p:cBhvr>
                                        <p:cTn id="17" dur="500" fill="hold"/>
                                        <p:tgtEl>
                                          <p:spTgt spid="76803">
                                            <p:txEl>
                                              <p:pRg st="4" end="4"/>
                                            </p:txEl>
                                          </p:spTgt>
                                        </p:tgtEl>
                                        <p:attrNameLst>
                                          <p:attrName>ppt_w</p:attrName>
                                        </p:attrNameLst>
                                      </p:cBhvr>
                                      <p:tavLst>
                                        <p:tav tm="0">
                                          <p:val>
                                            <p:strVal val="#ppt_w+.3"/>
                                          </p:val>
                                        </p:tav>
                                        <p:tav tm="100000">
                                          <p:val>
                                            <p:strVal val="#ppt_w"/>
                                          </p:val>
                                        </p:tav>
                                      </p:tavLst>
                                    </p:anim>
                                    <p:anim calcmode="lin" valueType="num">
                                      <p:cBhvr>
                                        <p:cTn id="18" dur="500" fill="hold"/>
                                        <p:tgtEl>
                                          <p:spTgt spid="76803">
                                            <p:txEl>
                                              <p:pRg st="4" end="4"/>
                                            </p:txEl>
                                          </p:spTgt>
                                        </p:tgtEl>
                                        <p:attrNameLst>
                                          <p:attrName>ppt_h</p:attrName>
                                        </p:attrNameLst>
                                      </p:cBhvr>
                                      <p:tavLst>
                                        <p:tav tm="0">
                                          <p:val>
                                            <p:strVal val="#ppt_h"/>
                                          </p:val>
                                        </p:tav>
                                        <p:tav tm="100000">
                                          <p:val>
                                            <p:strVal val="#ppt_h"/>
                                          </p:val>
                                        </p:tav>
                                      </p:tavLst>
                                    </p:anim>
                                    <p:animEffect transition="in" filter="fade">
                                      <p:cBhvr>
                                        <p:cTn id="19" dur="500"/>
                                        <p:tgtEl>
                                          <p:spTgt spid="76803">
                                            <p:txEl>
                                              <p:pRg st="4" end="4"/>
                                            </p:txEl>
                                          </p:spTgt>
                                        </p:tgtEl>
                                      </p:cBhvr>
                                    </p:animEffect>
                                  </p:childTnLst>
                                </p:cTn>
                              </p:par>
                            </p:childTnLst>
                          </p:cTn>
                        </p:par>
                        <p:par>
                          <p:cTn id="20" fill="hold">
                            <p:stCondLst>
                              <p:cond delay="500"/>
                            </p:stCondLst>
                            <p:childTnLst>
                              <p:par>
                                <p:cTn id="21" presetID="50" presetClass="entr" presetSubtype="0" decel="100000" fill="hold" nodeType="afterEffect">
                                  <p:stCondLst>
                                    <p:cond delay="0"/>
                                  </p:stCondLst>
                                  <p:childTnLst>
                                    <p:set>
                                      <p:cBhvr>
                                        <p:cTn id="22" dur="1" fill="hold">
                                          <p:stCondLst>
                                            <p:cond delay="0"/>
                                          </p:stCondLst>
                                        </p:cTn>
                                        <p:tgtEl>
                                          <p:spTgt spid="76803">
                                            <p:txEl>
                                              <p:pRg st="6" end="6"/>
                                            </p:txEl>
                                          </p:spTgt>
                                        </p:tgtEl>
                                        <p:attrNameLst>
                                          <p:attrName>style.visibility</p:attrName>
                                        </p:attrNameLst>
                                      </p:cBhvr>
                                      <p:to>
                                        <p:strVal val="visible"/>
                                      </p:to>
                                    </p:set>
                                    <p:anim calcmode="lin" valueType="num">
                                      <p:cBhvr>
                                        <p:cTn id="23" dur="500" fill="hold"/>
                                        <p:tgtEl>
                                          <p:spTgt spid="76803">
                                            <p:txEl>
                                              <p:pRg st="6" end="6"/>
                                            </p:txEl>
                                          </p:spTgt>
                                        </p:tgtEl>
                                        <p:attrNameLst>
                                          <p:attrName>ppt_w</p:attrName>
                                        </p:attrNameLst>
                                      </p:cBhvr>
                                      <p:tavLst>
                                        <p:tav tm="0">
                                          <p:val>
                                            <p:strVal val="#ppt_w+.3"/>
                                          </p:val>
                                        </p:tav>
                                        <p:tav tm="100000">
                                          <p:val>
                                            <p:strVal val="#ppt_w"/>
                                          </p:val>
                                        </p:tav>
                                      </p:tavLst>
                                    </p:anim>
                                    <p:anim calcmode="lin" valueType="num">
                                      <p:cBhvr>
                                        <p:cTn id="24" dur="500" fill="hold"/>
                                        <p:tgtEl>
                                          <p:spTgt spid="76803">
                                            <p:txEl>
                                              <p:pRg st="6" end="6"/>
                                            </p:txEl>
                                          </p:spTgt>
                                        </p:tgtEl>
                                        <p:attrNameLst>
                                          <p:attrName>ppt_h</p:attrName>
                                        </p:attrNameLst>
                                      </p:cBhvr>
                                      <p:tavLst>
                                        <p:tav tm="0">
                                          <p:val>
                                            <p:strVal val="#ppt_h"/>
                                          </p:val>
                                        </p:tav>
                                        <p:tav tm="100000">
                                          <p:val>
                                            <p:strVal val="#ppt_h"/>
                                          </p:val>
                                        </p:tav>
                                      </p:tavLst>
                                    </p:anim>
                                    <p:animEffect transition="in" filter="fade">
                                      <p:cBhvr>
                                        <p:cTn id="25" dur="500"/>
                                        <p:tgtEl>
                                          <p:spTgt spid="76803">
                                            <p:txEl>
                                              <p:pRg st="6" end="6"/>
                                            </p:txEl>
                                          </p:spTgt>
                                        </p:tgtEl>
                                      </p:cBhvr>
                                    </p:animEffect>
                                  </p:childTnLst>
                                </p:cTn>
                              </p:par>
                              <p:par>
                                <p:cTn id="26" presetID="50" presetClass="entr" presetSubtype="0" decel="100000" fill="hold" nodeType="withEffect">
                                  <p:stCondLst>
                                    <p:cond delay="0"/>
                                  </p:stCondLst>
                                  <p:childTnLst>
                                    <p:set>
                                      <p:cBhvr>
                                        <p:cTn id="27" dur="1" fill="hold">
                                          <p:stCondLst>
                                            <p:cond delay="0"/>
                                          </p:stCondLst>
                                        </p:cTn>
                                        <p:tgtEl>
                                          <p:spTgt spid="76803">
                                            <p:txEl>
                                              <p:pRg st="7" end="7"/>
                                            </p:txEl>
                                          </p:spTgt>
                                        </p:tgtEl>
                                        <p:attrNameLst>
                                          <p:attrName>style.visibility</p:attrName>
                                        </p:attrNameLst>
                                      </p:cBhvr>
                                      <p:to>
                                        <p:strVal val="visible"/>
                                      </p:to>
                                    </p:set>
                                    <p:anim calcmode="lin" valueType="num">
                                      <p:cBhvr>
                                        <p:cTn id="28" dur="500" fill="hold"/>
                                        <p:tgtEl>
                                          <p:spTgt spid="76803">
                                            <p:txEl>
                                              <p:pRg st="7" end="7"/>
                                            </p:txEl>
                                          </p:spTgt>
                                        </p:tgtEl>
                                        <p:attrNameLst>
                                          <p:attrName>ppt_w</p:attrName>
                                        </p:attrNameLst>
                                      </p:cBhvr>
                                      <p:tavLst>
                                        <p:tav tm="0">
                                          <p:val>
                                            <p:strVal val="#ppt_w+.3"/>
                                          </p:val>
                                        </p:tav>
                                        <p:tav tm="100000">
                                          <p:val>
                                            <p:strVal val="#ppt_w"/>
                                          </p:val>
                                        </p:tav>
                                      </p:tavLst>
                                    </p:anim>
                                    <p:anim calcmode="lin" valueType="num">
                                      <p:cBhvr>
                                        <p:cTn id="29" dur="500" fill="hold"/>
                                        <p:tgtEl>
                                          <p:spTgt spid="76803">
                                            <p:txEl>
                                              <p:pRg st="7" end="7"/>
                                            </p:txEl>
                                          </p:spTgt>
                                        </p:tgtEl>
                                        <p:attrNameLst>
                                          <p:attrName>ppt_h</p:attrName>
                                        </p:attrNameLst>
                                      </p:cBhvr>
                                      <p:tavLst>
                                        <p:tav tm="0">
                                          <p:val>
                                            <p:strVal val="#ppt_h"/>
                                          </p:val>
                                        </p:tav>
                                        <p:tav tm="100000">
                                          <p:val>
                                            <p:strVal val="#ppt_h"/>
                                          </p:val>
                                        </p:tav>
                                      </p:tavLst>
                                    </p:anim>
                                    <p:animEffect transition="in" filter="fade">
                                      <p:cBhvr>
                                        <p:cTn id="30" dur="500"/>
                                        <p:tgtEl>
                                          <p:spTgt spid="7680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26D329C5-BA9C-4716-AF68-1827721F9922}"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6809" name="Rectangle 9"/>
          <p:cNvSpPr>
            <a:spLocks noGrp="1" noRot="1" noChangeArrowheads="1"/>
          </p:cNvSpPr>
          <p:nvPr>
            <p:ph type="title" idx="4294967295"/>
          </p:nvPr>
        </p:nvSpPr>
        <p:spPr>
          <a:xfrm>
            <a:off x="119336" y="332656"/>
            <a:ext cx="11640616" cy="1707645"/>
          </a:xfrm>
        </p:spPr>
        <p:txBody>
          <a:bodyPr/>
          <a:lstStyle/>
          <a:p>
            <a:pPr algn="l" eaLnBrk="1" hangingPunct="1">
              <a:lnSpc>
                <a:spcPct val="130000"/>
              </a:lnSpc>
              <a:defRPr/>
            </a:pPr>
            <a:r>
              <a:rPr lang="en-US" altLang="zh-CN" sz="2800" kern="1200" dirty="0">
                <a:solidFill>
                  <a:srgbClr val="AA5C5C"/>
                </a:solidFill>
                <a:latin typeface="Times New Roman" panose="02020603050405020304" pitchFamily="18" charset="0"/>
                <a:ea typeface="微软雅黑" panose="020B0503020204020204" pitchFamily="34" charset="-122"/>
                <a:cs typeface="+mn-cs"/>
                <a:sym typeface="Times New Roman" panose="02020603050405020304" pitchFamily="18" charset="0"/>
              </a:rPr>
              <a:t>7.1 </a:t>
            </a:r>
            <a:r>
              <a:rPr lang="zh-CN" altLang="en-US" sz="2800" kern="1200" dirty="0">
                <a:solidFill>
                  <a:srgbClr val="AA5C5C"/>
                </a:solidFill>
                <a:latin typeface="Times New Roman" panose="02020603050405020304" pitchFamily="18" charset="0"/>
                <a:ea typeface="微软雅黑" panose="020B0503020204020204" pitchFamily="34" charset="-122"/>
                <a:cs typeface="+mn-cs"/>
                <a:sym typeface="Times New Roman" panose="02020603050405020304" pitchFamily="18" charset="0"/>
              </a:rPr>
              <a:t>平流层臭氧的生消平衡和臭氧损耗的化学机制</a:t>
            </a:r>
            <a:br>
              <a:rPr lang="en-US" altLang="zh-CN" sz="3000" kern="1200" dirty="0">
                <a:solidFill>
                  <a:srgbClr val="AA5C5C"/>
                </a:solidFill>
                <a:latin typeface="Times New Roman" panose="02020603050405020304" pitchFamily="18" charset="0"/>
                <a:ea typeface="微软雅黑" panose="020B0503020204020204" pitchFamily="34" charset="-122"/>
                <a:cs typeface="+mn-cs"/>
                <a:sym typeface="Times New Roman" panose="02020603050405020304" pitchFamily="18" charset="0"/>
              </a:rPr>
            </a:br>
            <a:r>
              <a:rPr lang="en-US" altLang="zh-CN" sz="1800" kern="1200" dirty="0">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Chemical Mechanisms of Stratospheric Ozone Production and Depletion Equilibrium and Ozone Depletion</a:t>
            </a:r>
            <a:endParaRPr lang="zh-CN" altLang="en-US" sz="1600" kern="1200" dirty="0">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endParaRPr>
          </a:p>
        </p:txBody>
      </p:sp>
      <p:sp>
        <p:nvSpPr>
          <p:cNvPr id="76803" name="Rectangle 3"/>
          <p:cNvSpPr>
            <a:spLocks noGrp="1" noChangeArrowheads="1"/>
          </p:cNvSpPr>
          <p:nvPr>
            <p:ph type="subTitle" idx="4294967295"/>
          </p:nvPr>
        </p:nvSpPr>
        <p:spPr>
          <a:xfrm>
            <a:off x="1343472" y="1340768"/>
            <a:ext cx="8784976" cy="5400600"/>
          </a:xfrm>
        </p:spPr>
        <p:txBody>
          <a:bodyPr/>
          <a:lstStyle/>
          <a:p>
            <a:pPr marL="0" indent="0" algn="ctr" eaLnBrk="1" hangingPunct="1">
              <a:lnSpc>
                <a:spcPct val="130000"/>
              </a:lnSpc>
              <a:spcBef>
                <a:spcPct val="0"/>
              </a:spcBef>
              <a:buNone/>
              <a:defRPr/>
            </a:pPr>
            <a:endParaRPr lang="zh-CN" altLang="en-US" sz="24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None/>
              <a:defRPr/>
            </a:pP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 </a:t>
            </a: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20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3 </a:t>
            </a: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的</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催化分解</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(Catalytic Decomposition of Ozone)</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Clr>
                <a:srgbClr val="333333"/>
              </a:buClr>
              <a:buSzPct val="100000"/>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平流层</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O₃</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更多是通过催化反应机制去除：</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algn="ctr" eaLnBrk="1" hangingPunct="1">
              <a:lnSpc>
                <a:spcPct val="130000"/>
              </a:lnSpc>
              <a:spcBef>
                <a:spcPct val="0"/>
              </a:spcBef>
              <a:buClr>
                <a:srgbClr val="333333"/>
              </a:buClr>
              <a:buSzPct val="100000"/>
              <a:buNone/>
              <a:defRPr/>
            </a:pPr>
            <a:r>
              <a:rPr lang="en-US" altLang="zh-CN" sz="2200" dirty="0">
                <a:effectLst/>
                <a:latin typeface="Times New Roman" panose="02020603050405020304" pitchFamily="18" charset="0"/>
                <a:ea typeface="微软雅黑" panose="020B0503020204020204" pitchFamily="34" charset="-122"/>
              </a:rPr>
              <a:t>Y + O</a:t>
            </a:r>
            <a:r>
              <a:rPr lang="en-US" altLang="zh-CN" sz="2200" baseline="-25000" dirty="0">
                <a:effectLst/>
                <a:latin typeface="Times New Roman" panose="02020603050405020304" pitchFamily="18" charset="0"/>
                <a:ea typeface="微软雅黑" panose="020B0503020204020204" pitchFamily="34" charset="-122"/>
              </a:rPr>
              <a:t>3</a:t>
            </a:r>
            <a:r>
              <a:rPr lang="en-US" altLang="zh-CN" sz="2200" dirty="0">
                <a:effectLst/>
                <a:latin typeface="Times New Roman" panose="02020603050405020304" pitchFamily="18" charset="0"/>
                <a:ea typeface="微软雅黑" panose="020B0503020204020204" pitchFamily="34" charset="-122"/>
              </a:rPr>
              <a:t>​ → YO + O</a:t>
            </a:r>
            <a:r>
              <a:rPr lang="en-US" altLang="zh-CN" sz="2200" baseline="-25000" dirty="0">
                <a:effectLst/>
                <a:latin typeface="Times New Roman" panose="02020603050405020304" pitchFamily="18" charset="0"/>
                <a:ea typeface="微软雅黑" panose="020B0503020204020204" pitchFamily="34" charset="-122"/>
              </a:rPr>
              <a:t>2</a:t>
            </a:r>
            <a:r>
              <a:rPr lang="en-US" altLang="zh-CN" sz="2200" dirty="0">
                <a:effectLst/>
                <a:latin typeface="Times New Roman" panose="02020603050405020304" pitchFamily="18" charset="0"/>
                <a:ea typeface="微软雅黑" panose="020B0503020204020204" pitchFamily="34" charset="-122"/>
              </a:rPr>
              <a:t>​</a:t>
            </a:r>
            <a:br>
              <a:rPr lang="en-US" altLang="zh-CN" sz="2200" dirty="0">
                <a:effectLst/>
                <a:latin typeface="Times New Roman" panose="02020603050405020304" pitchFamily="18" charset="0"/>
                <a:ea typeface="微软雅黑" panose="020B0503020204020204" pitchFamily="34" charset="-122"/>
              </a:rPr>
            </a:br>
            <a:r>
              <a:rPr lang="en-US" altLang="zh-CN" sz="2200" dirty="0">
                <a:effectLst/>
                <a:latin typeface="Times New Roman" panose="02020603050405020304" pitchFamily="18" charset="0"/>
                <a:ea typeface="微软雅黑" panose="020B0503020204020204" pitchFamily="34" charset="-122"/>
              </a:rPr>
              <a:t>YO + O →  Y + O</a:t>
            </a:r>
            <a:r>
              <a:rPr lang="en-US" altLang="zh-CN" sz="2200" baseline="-25000" dirty="0">
                <a:effectLst/>
                <a:latin typeface="Times New Roman" panose="02020603050405020304" pitchFamily="18" charset="0"/>
                <a:ea typeface="微软雅黑" panose="020B0503020204020204" pitchFamily="34" charset="-122"/>
              </a:rPr>
              <a:t>2</a:t>
            </a:r>
            <a:r>
              <a:rPr lang="en-US" altLang="zh-CN" sz="2200" dirty="0">
                <a:effectLst/>
                <a:latin typeface="Times New Roman" panose="02020603050405020304" pitchFamily="18" charset="0"/>
                <a:ea typeface="微软雅黑" panose="020B0503020204020204" pitchFamily="34" charset="-122"/>
              </a:rPr>
              <a:t>​</a:t>
            </a:r>
            <a:endParaRPr lang="en-US" altLang="zh-CN" sz="2200" dirty="0">
              <a:effectLst/>
              <a:latin typeface="Times New Roman" panose="02020603050405020304" pitchFamily="18" charset="0"/>
              <a:ea typeface="微软雅黑" panose="020B0503020204020204" pitchFamily="34" charset="-122"/>
            </a:endParaRPr>
          </a:p>
          <a:p>
            <a:pPr marL="0" indent="0" algn="ctr" eaLnBrk="1" hangingPunct="1">
              <a:lnSpc>
                <a:spcPct val="130000"/>
              </a:lnSpc>
              <a:spcBef>
                <a:spcPct val="0"/>
              </a:spcBef>
              <a:buClr>
                <a:srgbClr val="333333"/>
              </a:buClr>
              <a:buSzPct val="100000"/>
              <a:buNone/>
              <a:defRPr/>
            </a:pPr>
            <a:r>
              <a:rPr lang="en-US" altLang="zh-CN" sz="2200" dirty="0">
                <a:effectLst/>
                <a:latin typeface="Times New Roman" panose="02020603050405020304" pitchFamily="18" charset="0"/>
                <a:ea typeface="微软雅黑" panose="020B0503020204020204" pitchFamily="34" charset="-122"/>
              </a:rPr>
              <a:t>O</a:t>
            </a:r>
            <a:r>
              <a:rPr lang="en-US" altLang="zh-CN" sz="2200" baseline="-25000" dirty="0">
                <a:effectLst/>
                <a:latin typeface="Times New Roman" panose="02020603050405020304" pitchFamily="18" charset="0"/>
                <a:ea typeface="微软雅黑" panose="020B0503020204020204" pitchFamily="34" charset="-122"/>
              </a:rPr>
              <a:t>3 </a:t>
            </a:r>
            <a:r>
              <a:rPr lang="en-US" altLang="zh-CN" sz="2200" dirty="0">
                <a:effectLst/>
                <a:latin typeface="Times New Roman" panose="02020603050405020304" pitchFamily="18" charset="0"/>
                <a:ea typeface="微软雅黑" panose="020B0503020204020204" pitchFamily="34" charset="-122"/>
              </a:rPr>
              <a:t>​+ O → O</a:t>
            </a:r>
            <a:r>
              <a:rPr lang="en-US" altLang="zh-CN" sz="2200" baseline="-25000" dirty="0">
                <a:effectLst/>
                <a:latin typeface="Times New Roman" panose="02020603050405020304" pitchFamily="18" charset="0"/>
                <a:ea typeface="微软雅黑" panose="020B0503020204020204" pitchFamily="34" charset="-122"/>
              </a:rPr>
              <a:t>2</a:t>
            </a:r>
            <a:r>
              <a:rPr lang="en-US" altLang="zh-CN" sz="2400" dirty="0">
                <a:effectLst/>
                <a:latin typeface="inherit"/>
              </a:rPr>
              <a:t>​</a:t>
            </a:r>
            <a:endParaRPr lang="en-US" altLang="zh-CN" sz="2400" dirty="0">
              <a:effectLst/>
              <a:latin typeface="inherit"/>
            </a:endParaRPr>
          </a:p>
          <a:p>
            <a:pPr marL="0" indent="0" eaLnBrk="1" hangingPunct="1">
              <a:lnSpc>
                <a:spcPct val="130000"/>
              </a:lnSpc>
              <a:spcBef>
                <a:spcPct val="0"/>
              </a:spcBef>
              <a:buClr>
                <a:srgbClr val="333333"/>
              </a:buClr>
              <a:buSzPct val="100000"/>
              <a:buNone/>
              <a:defRPr/>
            </a:pP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rPr>
              <a:t>4.</a:t>
            </a: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rPr>
              <a:t>人类活动的影响</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(Human Impact)</a:t>
            </a:r>
            <a:endPar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endParaRPr>
          </a:p>
          <a:p>
            <a:pPr eaLnBrk="1" hangingPunct="1">
              <a:lnSpc>
                <a:spcPct val="130000"/>
              </a:lnSpc>
              <a:spcBef>
                <a:spcPct val="0"/>
              </a:spcBef>
              <a:buClr>
                <a:srgbClr val="333333"/>
              </a:buClr>
              <a:buSzPct val="100000"/>
              <a:defRPr/>
            </a:pPr>
            <a:r>
              <a:rPr lang="zh-CN" altLang="en-US" sz="2200" dirty="0">
                <a:effectLst/>
                <a:latin typeface="Times New Roman" panose="02020603050405020304" pitchFamily="18" charset="0"/>
                <a:ea typeface="微软雅黑" panose="020B0503020204020204" pitchFamily="34" charset="-122"/>
              </a:rPr>
              <a:t>近几十年来，人类活动显著增加了平流层中这些成分的含量，特别是含卤素的</a:t>
            </a:r>
            <a:r>
              <a:rPr lang="en-US" altLang="zh-CN" sz="2200" dirty="0" err="1">
                <a:effectLst/>
                <a:latin typeface="Times New Roman" panose="02020603050405020304" pitchFamily="18" charset="0"/>
                <a:ea typeface="微软雅黑" panose="020B0503020204020204" pitchFamily="34" charset="-122"/>
              </a:rPr>
              <a:t>ClO</a:t>
            </a:r>
            <a:r>
              <a:rPr lang="en-US" altLang="zh-CN" sz="2200" dirty="0">
                <a:effectLst/>
                <a:latin typeface="Times New Roman" panose="02020603050405020304" pitchFamily="18" charset="0"/>
                <a:ea typeface="微软雅黑" panose="020B0503020204020204" pitchFamily="34" charset="-122"/>
              </a:rPr>
              <a:t>ₓ</a:t>
            </a:r>
            <a:r>
              <a:rPr lang="zh-CN" altLang="en-US" sz="2200" dirty="0">
                <a:effectLst/>
                <a:latin typeface="Times New Roman" panose="02020603050405020304" pitchFamily="18" charset="0"/>
                <a:ea typeface="微软雅黑" panose="020B0503020204020204" pitchFamily="34" charset="-122"/>
              </a:rPr>
              <a:t>和</a:t>
            </a:r>
            <a:r>
              <a:rPr lang="en-US" altLang="zh-CN" sz="2200" dirty="0" err="1">
                <a:effectLst/>
                <a:latin typeface="Times New Roman" panose="02020603050405020304" pitchFamily="18" charset="0"/>
                <a:ea typeface="微软雅黑" panose="020B0503020204020204" pitchFamily="34" charset="-122"/>
              </a:rPr>
              <a:t>BrO</a:t>
            </a:r>
            <a:r>
              <a:rPr lang="en-US" altLang="zh-CN" sz="2200" dirty="0">
                <a:effectLst/>
                <a:latin typeface="Times New Roman" panose="02020603050405020304" pitchFamily="18" charset="0"/>
                <a:ea typeface="微软雅黑" panose="020B0503020204020204" pitchFamily="34" charset="-122"/>
              </a:rPr>
              <a:t>ₓ</a:t>
            </a:r>
            <a:r>
              <a:rPr lang="zh-CN" altLang="en-US" sz="2200" dirty="0">
                <a:effectLst/>
                <a:latin typeface="Times New Roman" panose="02020603050405020304" pitchFamily="18" charset="0"/>
                <a:ea typeface="微软雅黑" panose="020B0503020204020204" pitchFamily="34" charset="-122"/>
              </a:rPr>
              <a:t>。</a:t>
            </a:r>
            <a:endParaRPr lang="zh-CN" altLang="en-US" sz="2200" dirty="0">
              <a:effectLst/>
              <a:latin typeface="Times New Roman" panose="02020603050405020304" pitchFamily="18" charset="0"/>
              <a:ea typeface="微软雅黑" panose="020B0503020204020204" pitchFamily="34" charset="-122"/>
            </a:endParaRPr>
          </a:p>
          <a:p>
            <a:pPr eaLnBrk="1" hangingPunct="1">
              <a:lnSpc>
                <a:spcPct val="130000"/>
              </a:lnSpc>
              <a:spcBef>
                <a:spcPct val="0"/>
              </a:spcBef>
              <a:buClr>
                <a:srgbClr val="333333"/>
              </a:buClr>
              <a:buSzPct val="100000"/>
              <a:defRPr/>
            </a:pPr>
            <a:r>
              <a:rPr lang="zh-CN" altLang="en-US" sz="2200" dirty="0">
                <a:effectLst/>
                <a:latin typeface="Times New Roman" panose="02020603050405020304" pitchFamily="18" charset="0"/>
                <a:ea typeface="微软雅黑" panose="020B0503020204020204" pitchFamily="34" charset="-122"/>
              </a:rPr>
              <a:t>从而使</a:t>
            </a:r>
            <a:r>
              <a:rPr lang="en-US" altLang="zh-CN" sz="2200" dirty="0">
                <a:effectLst/>
                <a:latin typeface="Times New Roman" panose="02020603050405020304" pitchFamily="18" charset="0"/>
                <a:ea typeface="微软雅黑" panose="020B0503020204020204" pitchFamily="34" charset="-122"/>
              </a:rPr>
              <a:t>O₃</a:t>
            </a:r>
            <a:r>
              <a:rPr lang="zh-CN" altLang="en-US" sz="2200" dirty="0">
                <a:effectLst/>
                <a:latin typeface="Times New Roman" panose="02020603050405020304" pitchFamily="18" charset="0"/>
                <a:ea typeface="微软雅黑" panose="020B0503020204020204" pitchFamily="34" charset="-122"/>
              </a:rPr>
              <a:t>的生消平衡向</a:t>
            </a:r>
            <a:r>
              <a:rPr lang="en-US" altLang="zh-CN" sz="2200" dirty="0">
                <a:effectLst/>
                <a:latin typeface="Times New Roman" panose="02020603050405020304" pitchFamily="18" charset="0"/>
                <a:ea typeface="微软雅黑" panose="020B0503020204020204" pitchFamily="34" charset="-122"/>
              </a:rPr>
              <a:t>O₃</a:t>
            </a:r>
            <a:r>
              <a:rPr lang="zh-CN" altLang="en-US" sz="2200" dirty="0">
                <a:effectLst/>
                <a:latin typeface="Times New Roman" panose="02020603050405020304" pitchFamily="18" charset="0"/>
                <a:ea typeface="微软雅黑" panose="020B0503020204020204" pitchFamily="34" charset="-122"/>
              </a:rPr>
              <a:t>分解的方向移动，降低了平流层</a:t>
            </a:r>
            <a:r>
              <a:rPr lang="en-US" altLang="zh-CN" sz="2200" dirty="0">
                <a:effectLst/>
                <a:latin typeface="Times New Roman" panose="02020603050405020304" pitchFamily="18" charset="0"/>
                <a:ea typeface="微软雅黑" panose="020B0503020204020204" pitchFamily="34" charset="-122"/>
              </a:rPr>
              <a:t>O₃</a:t>
            </a:r>
            <a:r>
              <a:rPr lang="zh-CN" altLang="en-US" sz="2200" dirty="0">
                <a:effectLst/>
                <a:latin typeface="Times New Roman" panose="02020603050405020304" pitchFamily="18" charset="0"/>
                <a:ea typeface="微软雅黑" panose="020B0503020204020204" pitchFamily="34" charset="-122"/>
              </a:rPr>
              <a:t>的平衡浓度。</a:t>
            </a:r>
            <a:br>
              <a:rPr lang="en-US" altLang="zh-CN" sz="2400" dirty="0"/>
            </a:br>
            <a:endPar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cxnSp>
        <p:nvCxnSpPr>
          <p:cNvPr id="3" name="直接连接符 2"/>
          <p:cNvCxnSpPr/>
          <p:nvPr/>
        </p:nvCxnSpPr>
        <p:spPr bwMode="auto">
          <a:xfrm>
            <a:off x="4439816" y="3645024"/>
            <a:ext cx="2664296" cy="0"/>
          </a:xfrm>
          <a:prstGeom prst="line">
            <a:avLst/>
          </a:prstGeom>
          <a:solidFill>
            <a:schemeClr val="accent1"/>
          </a:solidFill>
          <a:ln w="19050" cap="flat" cmpd="sng" algn="ctr">
            <a:solidFill>
              <a:schemeClr val="tx1"/>
            </a:solidFill>
            <a:prstDash val="solid"/>
            <a:round/>
            <a:headEnd type="none" w="med" len="med"/>
            <a:tailEnd type="none" w="med" len="med"/>
          </a:ln>
        </p:spPr>
      </p:cxnSp>
    </p:spTree>
  </p:cSld>
  <p:clrMapOvr>
    <a:masterClrMapping/>
  </p:clrMapOvr>
  <p:transition>
    <p:random/>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15"/>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2BFC06AF-917E-48D1-BE49-8F7A7A6F9B1F}"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7827" name="Rectangle 3"/>
          <p:cNvSpPr>
            <a:spLocks noGrp="1" noChangeArrowheads="1"/>
          </p:cNvSpPr>
          <p:nvPr>
            <p:ph type="subTitle" idx="4294967295"/>
          </p:nvPr>
        </p:nvSpPr>
        <p:spPr>
          <a:xfrm>
            <a:off x="1706446" y="1484784"/>
            <a:ext cx="8854049" cy="4968552"/>
          </a:xfrm>
        </p:spPr>
        <p:txBody>
          <a:bodyPr>
            <a:noAutofit/>
          </a:bodyPr>
          <a:lstStyle/>
          <a:p>
            <a:pPr marL="0" indent="0" algn="l" eaLnBrk="1" hangingPunct="1">
              <a:lnSpc>
                <a:spcPct val="150000"/>
              </a:lnSpc>
              <a:spcBef>
                <a:spcPct val="0"/>
              </a:spcBef>
              <a:buNone/>
              <a:defRPr/>
            </a:pPr>
            <a:endParaRPr lang="zh-CN" altLang="en-US" sz="2200" dirty="0">
              <a:solidFill>
                <a:srgbClr val="FFFF00"/>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ct val="0"/>
              </a:spcBef>
              <a:buClr>
                <a:srgbClr val="333333"/>
              </a:buClr>
              <a:buSzPct val="100000"/>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平流层中</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NOₓ</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NO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和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NO₂</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）浓度约为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10 </a:t>
            </a:r>
            <a:r>
              <a:rPr lang="en-US" altLang="zh-CN" sz="2200" dirty="0" err="1">
                <a:effectLst/>
                <a:latin typeface="Times New Roman" panose="02020603050405020304" pitchFamily="18" charset="0"/>
                <a:ea typeface="微软雅黑" panose="020B0503020204020204" pitchFamily="34" charset="-122"/>
                <a:sym typeface="Times New Roman" panose="02020603050405020304" pitchFamily="18" charset="0"/>
              </a:rPr>
              <a:t>μL</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/m³</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，主要天然来源是</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N₂O</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的氧化，主要人为源是平流层中飞行的人造飞行器排放的尾气。</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ct val="0"/>
              </a:spcBef>
              <a:buClr>
                <a:srgbClr val="333333"/>
              </a:buClr>
              <a:buSzPct val="100000"/>
              <a:defRPr/>
            </a:pPr>
            <a:r>
              <a:rPr lang="zh-CN" altLang="en-US" sz="2200" dirty="0">
                <a:effectLst/>
                <a:latin typeface="Times New Roman" panose="02020603050405020304" pitchFamily="18" charset="0"/>
                <a:ea typeface="微软雅黑" panose="020B0503020204020204" pitchFamily="34" charset="-122"/>
              </a:rPr>
              <a:t>在平流层的中上部</a:t>
            </a:r>
            <a:r>
              <a:rPr lang="en-US" altLang="zh-CN" sz="2200" dirty="0">
                <a:effectLst/>
                <a:latin typeface="Times New Roman" panose="02020603050405020304" pitchFamily="18" charset="0"/>
                <a:ea typeface="微软雅黑" panose="020B0503020204020204" pitchFamily="34" charset="-122"/>
              </a:rPr>
              <a:t>,</a:t>
            </a:r>
            <a:r>
              <a:rPr lang="zh-CN" altLang="en-US" sz="2200" dirty="0">
                <a:effectLst/>
                <a:latin typeface="Times New Roman" panose="02020603050405020304" pitchFamily="18" charset="0"/>
                <a:ea typeface="微软雅黑" panose="020B0503020204020204" pitchFamily="34" charset="-122"/>
              </a:rPr>
              <a:t> </a:t>
            </a:r>
            <a:r>
              <a:rPr lang="en-US" altLang="zh-CN" sz="2200" dirty="0">
                <a:effectLst/>
                <a:latin typeface="Times New Roman" panose="02020603050405020304" pitchFamily="18" charset="0"/>
                <a:ea typeface="微软雅黑" panose="020B0503020204020204" pitchFamily="34" charset="-122"/>
              </a:rPr>
              <a:t>NOₓ</a:t>
            </a:r>
            <a:r>
              <a:rPr lang="zh-CN" altLang="en-US" sz="2200" dirty="0">
                <a:effectLst/>
                <a:latin typeface="Times New Roman" panose="02020603050405020304" pitchFamily="18" charset="0"/>
                <a:ea typeface="微软雅黑" panose="020B0503020204020204" pitchFamily="34" charset="-122"/>
              </a:rPr>
              <a:t>消耗</a:t>
            </a:r>
            <a:r>
              <a:rPr lang="en-US" altLang="zh-CN" sz="2200" dirty="0">
                <a:effectLst/>
                <a:latin typeface="Times New Roman" panose="02020603050405020304" pitchFamily="18" charset="0"/>
                <a:ea typeface="微软雅黑" panose="020B0503020204020204" pitchFamily="34" charset="-122"/>
              </a:rPr>
              <a:t>O₃</a:t>
            </a:r>
            <a:r>
              <a:rPr lang="zh-CN" altLang="en-US" sz="2200" dirty="0">
                <a:effectLst/>
                <a:latin typeface="Times New Roman" panose="02020603050405020304" pitchFamily="18" charset="0"/>
                <a:ea typeface="微软雅黑" panose="020B0503020204020204" pitchFamily="34" charset="-122"/>
              </a:rPr>
              <a:t>的催化循环反应</a:t>
            </a:r>
            <a:r>
              <a:rPr lang="en-US" altLang="zh-CN" sz="2200" dirty="0">
                <a:effectLst/>
                <a:latin typeface="Times New Roman" panose="02020603050405020304" pitchFamily="18" charset="0"/>
                <a:ea typeface="微软雅黑" panose="020B0503020204020204" pitchFamily="34" charset="-122"/>
              </a:rPr>
              <a:t>:</a:t>
            </a:r>
            <a:endParaRPr lang="en-US" altLang="zh-CN" sz="2200" dirty="0">
              <a:effectLst/>
              <a:latin typeface="Times New Roman" panose="02020603050405020304" pitchFamily="18" charset="0"/>
              <a:ea typeface="微软雅黑" panose="020B0503020204020204" pitchFamily="34" charset="-122"/>
            </a:endParaRPr>
          </a:p>
          <a:p>
            <a:pPr marL="0" indent="0" algn="ctr" eaLnBrk="1" hangingPunct="1">
              <a:lnSpc>
                <a:spcPct val="130000"/>
              </a:lnSpc>
              <a:spcBef>
                <a:spcPct val="0"/>
              </a:spcBef>
              <a:buClr>
                <a:srgbClr val="333333"/>
              </a:buClr>
              <a:buSzPct val="100000"/>
              <a:buNone/>
              <a:defRPr/>
            </a:pPr>
            <a:r>
              <a:rPr lang="en-US" altLang="zh-CN" sz="2200" dirty="0">
                <a:solidFill>
                  <a:srgbClr val="FF0000"/>
                </a:solidFill>
                <a:effectLst/>
                <a:latin typeface="Times New Roman" panose="02020603050405020304" pitchFamily="18" charset="0"/>
                <a:ea typeface="微软雅黑" panose="020B0503020204020204" pitchFamily="34" charset="-122"/>
              </a:rPr>
              <a:t>Y + O</a:t>
            </a:r>
            <a:r>
              <a:rPr lang="en-US" altLang="zh-CN" sz="2200" baseline="-25000" dirty="0">
                <a:solidFill>
                  <a:srgbClr val="FF0000"/>
                </a:solidFill>
                <a:effectLst/>
                <a:latin typeface="Times New Roman" panose="02020603050405020304" pitchFamily="18" charset="0"/>
                <a:ea typeface="微软雅黑" panose="020B0503020204020204" pitchFamily="34" charset="-122"/>
              </a:rPr>
              <a:t>3</a:t>
            </a:r>
            <a:r>
              <a:rPr lang="en-US" altLang="zh-CN" sz="2200" dirty="0">
                <a:solidFill>
                  <a:srgbClr val="FF0000"/>
                </a:solidFill>
                <a:effectLst/>
                <a:latin typeface="Times New Roman" panose="02020603050405020304" pitchFamily="18" charset="0"/>
                <a:ea typeface="微软雅黑" panose="020B0503020204020204" pitchFamily="34" charset="-122"/>
              </a:rPr>
              <a:t>​ → YO + O</a:t>
            </a:r>
            <a:r>
              <a:rPr lang="en-US" altLang="zh-CN" sz="2200" baseline="-25000" dirty="0">
                <a:solidFill>
                  <a:srgbClr val="FF0000"/>
                </a:solidFill>
                <a:effectLst/>
                <a:latin typeface="Times New Roman" panose="02020603050405020304" pitchFamily="18" charset="0"/>
                <a:ea typeface="微软雅黑" panose="020B0503020204020204" pitchFamily="34" charset="-122"/>
              </a:rPr>
              <a:t>2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solidFill>
                  <a:srgbClr val="FF0000"/>
                </a:solidFill>
                <a:effectLst/>
                <a:latin typeface="Times New Roman" panose="02020603050405020304" pitchFamily="18" charset="0"/>
                <a:ea typeface="微软雅黑" panose="020B0503020204020204" pitchFamily="34" charset="-122"/>
              </a:rPr>
              <a:t>YO + O →  Y + O</a:t>
            </a:r>
            <a:r>
              <a:rPr lang="en-US" altLang="zh-CN" sz="2200" baseline="-25000" dirty="0">
                <a:solidFill>
                  <a:srgbClr val="FF0000"/>
                </a:solidFill>
                <a:effectLst/>
                <a:latin typeface="Times New Roman" panose="02020603050405020304" pitchFamily="18" charset="0"/>
                <a:ea typeface="微软雅黑" panose="020B0503020204020204" pitchFamily="34" charset="-122"/>
              </a:rPr>
              <a:t>2</a:t>
            </a:r>
            <a:r>
              <a:rPr lang="en-US" altLang="zh-CN" sz="2200" dirty="0">
                <a:effectLst/>
                <a:latin typeface="Times New Roman" panose="02020603050405020304" pitchFamily="18" charset="0"/>
                <a:ea typeface="微软雅黑" panose="020B0503020204020204" pitchFamily="34" charset="-122"/>
              </a:rPr>
              <a:t>​</a:t>
            </a:r>
            <a:endParaRPr lang="en-US" altLang="zh-CN" sz="2200" dirty="0">
              <a:effectLst/>
              <a:latin typeface="Times New Roman" panose="02020603050405020304" pitchFamily="18" charset="0"/>
              <a:ea typeface="微软雅黑" panose="020B0503020204020204" pitchFamily="34" charset="-122"/>
            </a:endParaRPr>
          </a:p>
          <a:p>
            <a:pPr marL="0" indent="360680" eaLnBrk="1" hangingPunct="1">
              <a:lnSpc>
                <a:spcPct val="130000"/>
              </a:lnSpc>
              <a:buNone/>
              <a:tabLst>
                <a:tab pos="360045" algn="l"/>
              </a:tabLst>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总反应：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 O · → 2O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endParaRPr lang="en-US" altLang="zh-CN" sz="2200" dirty="0">
              <a:solidFill>
                <a:srgbClr val="FF0000"/>
              </a:solidFill>
              <a:effectLst/>
              <a:latin typeface="Times New Roman" panose="02020603050405020304" pitchFamily="18" charset="0"/>
              <a:ea typeface="微软雅黑" panose="020B0503020204020204" pitchFamily="34" charset="-122"/>
            </a:endParaRPr>
          </a:p>
          <a:p>
            <a:pPr eaLnBrk="1" hangingPunct="1">
              <a:lnSpc>
                <a:spcPct val="150000"/>
              </a:lnSpc>
              <a:spcBef>
                <a:spcPct val="0"/>
              </a:spcBef>
              <a:buClr>
                <a:srgbClr val="333333"/>
              </a:buClr>
              <a:buSzPct val="100000"/>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在较低平流层，</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O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的浓度低，</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NO₂</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更易光解产生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O</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，而促进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O₃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生成</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1973580" eaLnBrk="1" hangingPunct="1">
              <a:lnSpc>
                <a:spcPct val="150000"/>
              </a:lnSpc>
              <a:spcBef>
                <a:spcPct val="0"/>
              </a:spcBef>
              <a:buClr>
                <a:srgbClr val="333333"/>
              </a:buClr>
              <a:buSzPct val="100000"/>
              <a:buNone/>
              <a:defRPr/>
            </a:pP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NO + O ·         </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O · +O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+M→O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50000"/>
              </a:lnSpc>
              <a:spcBef>
                <a:spcPct val="0"/>
              </a:spcBef>
              <a:buClr>
                <a:srgbClr val="333333"/>
              </a:buClr>
              <a:buSzPct val="100000"/>
              <a:buNone/>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因此，在平流层底部</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NO</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并不会促使</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减少。</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50000"/>
              </a:lnSpc>
              <a:spcBef>
                <a:spcPct val="0"/>
              </a:spcBef>
              <a:buClr>
                <a:srgbClr val="333333"/>
              </a:buClr>
              <a:buSzPct val="100000"/>
              <a:buNone/>
              <a:defRPr/>
            </a:pP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algn="l" eaLnBrk="1" hangingPunct="1">
              <a:lnSpc>
                <a:spcPct val="150000"/>
              </a:lnSpc>
              <a:spcBef>
                <a:spcPct val="0"/>
              </a:spcBef>
              <a:buNone/>
              <a:defRPr/>
            </a:pPr>
            <a:endParaRPr lang="en-US" altLang="zh-CN" sz="2200" dirty="0">
              <a:solidFill>
                <a:srgbClr val="00FF00"/>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 name="文本框 1"/>
          <p:cNvSpPr txBox="1"/>
          <p:nvPr/>
        </p:nvSpPr>
        <p:spPr>
          <a:xfrm>
            <a:off x="335360" y="847157"/>
            <a:ext cx="8568952" cy="1133965"/>
          </a:xfrm>
          <a:prstGeom prst="rect">
            <a:avLst/>
          </a:prstGeom>
          <a:noFill/>
        </p:spPr>
        <p:txBody>
          <a:bodyPr wrap="square">
            <a:spAutoFit/>
          </a:bodyPr>
          <a:lstStyle/>
          <a:p>
            <a:pPr marL="0" indent="0" eaLnBrk="1" hangingPunct="1">
              <a:lnSpc>
                <a:spcPct val="150000"/>
              </a:lnSpc>
              <a:spcBef>
                <a:spcPct val="0"/>
              </a:spcBef>
              <a:buNone/>
              <a:defRPr/>
            </a:pP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1</a:t>
            </a: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平流层</a:t>
            </a: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400" b="1" i="1"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x</a:t>
            </a:r>
            <a:r>
              <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对 </a:t>
            </a:r>
            <a:r>
              <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400" b="1"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的分解作用</a:t>
            </a:r>
            <a:endPar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defRPr/>
            </a:pP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400" b="1"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400" b="1" dirty="0">
                <a:latin typeface="Times New Roman" panose="02020603050405020304" pitchFamily="18" charset="0"/>
                <a:ea typeface="微软雅黑" panose="020B0503020204020204" pitchFamily="34" charset="-122"/>
                <a:sym typeface="Times New Roman" panose="02020603050405020304" pitchFamily="18" charset="0"/>
              </a:rPr>
              <a:t>The decomposition effect of stratospheric NOx on O</a:t>
            </a:r>
            <a:r>
              <a:rPr lang="en-US" altLang="zh-CN" sz="2400" b="1"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400" b="1" dirty="0">
                <a:effectLst/>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400" b="1" dirty="0">
              <a:effectLst/>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p:random/>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15"/>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2BFC06AF-917E-48D1-BE49-8F7A7A6F9B1F}"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7827" name="Rectangle 3"/>
          <p:cNvSpPr>
            <a:spLocks noGrp="1" noChangeArrowheads="1"/>
          </p:cNvSpPr>
          <p:nvPr>
            <p:ph type="subTitle" idx="4294967295"/>
          </p:nvPr>
        </p:nvSpPr>
        <p:spPr>
          <a:xfrm>
            <a:off x="1919536" y="1196752"/>
            <a:ext cx="8496944" cy="5589240"/>
          </a:xfrm>
        </p:spPr>
        <p:txBody>
          <a:bodyPr>
            <a:noAutofit/>
          </a:bodyPr>
          <a:lstStyle/>
          <a:p>
            <a:pPr marL="0" indent="0" algn="l" eaLnBrk="1" hangingPunct="1">
              <a:lnSpc>
                <a:spcPct val="140000"/>
              </a:lnSpc>
              <a:spcBef>
                <a:spcPts val="0"/>
              </a:spcBef>
              <a:spcAft>
                <a:spcPts val="0"/>
              </a:spcAft>
              <a:buNone/>
              <a:defRPr/>
            </a:pPr>
            <a:endParaRPr lang="zh-CN" altLang="en-US" sz="2400" dirty="0">
              <a:solidFill>
                <a:srgbClr val="FFFF00"/>
              </a:solidFill>
              <a:latin typeface="Times New Roman" panose="02020603050405020304" pitchFamily="18" charset="0"/>
              <a:ea typeface="微软雅黑" panose="020B0503020204020204" pitchFamily="34" charset="-122"/>
              <a:sym typeface="Times New Roman" panose="02020603050405020304" pitchFamily="18" charset="0"/>
            </a:endParaRPr>
          </a:p>
          <a:p>
            <a:pPr algn="l" eaLnBrk="1" hangingPunct="1">
              <a:lnSpc>
                <a:spcPct val="140000"/>
              </a:lnSpc>
              <a:spcBef>
                <a:spcPts val="0"/>
              </a:spcBef>
              <a:spcAft>
                <a:spcPts val="0"/>
              </a:spcAft>
              <a:buClr>
                <a:srgbClr val="333333"/>
              </a:buClr>
              <a:buSzPct val="100000"/>
              <a:defRPr/>
            </a:pP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平流层中的 </a:t>
            </a: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HOₓ </a:t>
            </a: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主要包括 </a:t>
            </a: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H·</a:t>
            </a: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HO· </a:t>
            </a: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和 </a:t>
            </a: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HO₂·</a:t>
            </a: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，主要来自 </a:t>
            </a: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CH₄</a:t>
            </a: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、水蒸气和 </a:t>
            </a: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H₂ </a:t>
            </a: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与激发单重态氧原子 </a:t>
            </a: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O </a:t>
            </a: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的反应</a:t>
            </a:r>
            <a:endPar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2243455" eaLnBrk="1" hangingPunct="1">
              <a:lnSpc>
                <a:spcPct val="140000"/>
              </a:lnSpc>
              <a:spcBef>
                <a:spcPts val="0"/>
              </a:spcBef>
              <a:spcAft>
                <a:spcPts val="0"/>
              </a:spcAft>
              <a:buNone/>
              <a:defRPr/>
            </a:pP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2000" baseline="-25000" dirty="0">
                <a:effectLst/>
                <a:latin typeface="Times New Roman" panose="02020603050405020304" pitchFamily="18" charset="0"/>
                <a:ea typeface="微软雅黑" panose="020B0503020204020204" pitchFamily="34" charset="-122"/>
                <a:sym typeface="Times New Roman" panose="02020603050405020304" pitchFamily="18" charset="0"/>
              </a:rPr>
              <a:t>4</a:t>
            </a: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 O</a:t>
            </a:r>
            <a:r>
              <a:rPr lang="en-US" altLang="zh-CN"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HO</a:t>
            </a:r>
            <a:r>
              <a:rPr lang="en-US" altLang="zh-CN" sz="2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 CH</a:t>
            </a:r>
            <a:r>
              <a:rPr lang="en-US" altLang="zh-CN" sz="20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endParaRPr lang="en-US" altLang="zh-CN" sz="2000" baseline="-250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2243455" eaLnBrk="1" hangingPunct="1">
              <a:lnSpc>
                <a:spcPct val="140000"/>
              </a:lnSpc>
              <a:spcBef>
                <a:spcPts val="0"/>
              </a:spcBef>
              <a:spcAft>
                <a:spcPts val="0"/>
              </a:spcAft>
              <a:buNone/>
              <a:defRPr/>
            </a:pP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H</a:t>
            </a:r>
            <a:r>
              <a:rPr lang="en-US" altLang="zh-CN" sz="20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O+ O </a:t>
            </a: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2 HO</a:t>
            </a:r>
            <a:r>
              <a:rPr lang="en-US" altLang="zh-CN" sz="2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endPar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2243455" eaLnBrk="1" hangingPunct="1">
              <a:lnSpc>
                <a:spcPct val="140000"/>
              </a:lnSpc>
              <a:spcBef>
                <a:spcPts val="0"/>
              </a:spcBef>
              <a:spcAft>
                <a:spcPts val="0"/>
              </a:spcAft>
              <a:buNone/>
              <a:defRPr/>
            </a:pP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H</a:t>
            </a:r>
            <a:r>
              <a:rPr lang="en-US" altLang="zh-CN" sz="20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 O </a:t>
            </a: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HO</a:t>
            </a:r>
            <a:r>
              <a:rPr lang="en-US" altLang="zh-CN" sz="2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 H </a:t>
            </a:r>
            <a:r>
              <a:rPr lang="en-US" altLang="zh-CN" sz="2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40000"/>
              </a:lnSpc>
              <a:spcBef>
                <a:spcPts val="0"/>
              </a:spcBef>
              <a:spcAft>
                <a:spcPts val="0"/>
              </a:spcAft>
              <a:buClr>
                <a:srgbClr val="333333"/>
              </a:buClr>
              <a:buSzPct val="100000"/>
              <a:defRPr/>
            </a:pPr>
            <a:r>
              <a:rPr lang="zh-CN" altLang="en-US" sz="2000" dirty="0">
                <a:effectLst/>
              </a:rPr>
              <a:t>在 </a:t>
            </a:r>
            <a:r>
              <a:rPr lang="en-US" altLang="zh-CN" sz="2000" dirty="0">
                <a:effectLst/>
              </a:rPr>
              <a:t>O </a:t>
            </a:r>
            <a:r>
              <a:rPr lang="zh-CN" altLang="en-US" sz="2000" dirty="0">
                <a:effectLst/>
              </a:rPr>
              <a:t>浓度相对较高平流层中，</a:t>
            </a:r>
            <a:r>
              <a:rPr lang="en-US" altLang="zh-CN" sz="2000" dirty="0">
                <a:effectLst/>
              </a:rPr>
              <a:t>HOₓ</a:t>
            </a:r>
            <a:r>
              <a:rPr lang="zh-CN" altLang="en-US" sz="2000" dirty="0">
                <a:effectLst/>
              </a:rPr>
              <a:t>可通过以下两种催化循环反应</a:t>
            </a:r>
            <a:r>
              <a:rPr lang="en-US" altLang="zh-CN" sz="2000" dirty="0">
                <a:effectLst/>
              </a:rPr>
              <a:t>:</a:t>
            </a:r>
            <a:endParaRPr lang="en-US" altLang="zh-CN" sz="2000" dirty="0">
              <a:effectLst/>
            </a:endParaRPr>
          </a:p>
          <a:p>
            <a:pPr marL="0" indent="1437005" eaLnBrk="1" hangingPunct="1">
              <a:lnSpc>
                <a:spcPct val="140000"/>
              </a:lnSpc>
              <a:spcBef>
                <a:spcPts val="0"/>
              </a:spcBef>
              <a:spcAft>
                <a:spcPts val="0"/>
              </a:spcAft>
              <a:buClr>
                <a:srgbClr val="333333"/>
              </a:buClr>
              <a:buSzPct val="100000"/>
              <a:buNone/>
              <a:tabLst>
                <a:tab pos="1436370" algn="l"/>
              </a:tabLst>
              <a:defRPr/>
            </a:pPr>
            <a:r>
              <a:rPr lang="en-US" altLang="zh-CN" sz="2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NO + O</a:t>
            </a:r>
            <a:r>
              <a:rPr lang="en-US" altLang="zh-CN" sz="20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 NO</a:t>
            </a:r>
            <a:r>
              <a:rPr lang="en-US" altLang="zh-CN" sz="20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O</a:t>
            </a:r>
            <a:r>
              <a:rPr lang="en-US" altLang="zh-CN" sz="20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NO</a:t>
            </a:r>
            <a:r>
              <a:rPr lang="en-US" altLang="zh-CN" sz="20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O · → NO + O</a:t>
            </a:r>
            <a:r>
              <a:rPr lang="en-US" altLang="zh-CN" sz="20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endParaRPr lang="en-US" altLang="zh-CN" sz="20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360680" eaLnBrk="1" hangingPunct="1">
              <a:lnSpc>
                <a:spcPct val="140000"/>
              </a:lnSpc>
              <a:spcBef>
                <a:spcPts val="0"/>
              </a:spcBef>
              <a:spcAft>
                <a:spcPts val="0"/>
              </a:spcAft>
              <a:buNone/>
              <a:tabLst>
                <a:tab pos="360045" algn="l"/>
              </a:tabLst>
              <a:defRPr/>
            </a:pP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总反应： </a:t>
            </a:r>
            <a:r>
              <a:rPr lang="en-US" altLang="zh-CN" sz="2000" dirty="0">
                <a:solidFill>
                  <a:srgbClr val="FF0000"/>
                </a:solidFill>
                <a:effectLst/>
                <a:latin typeface="Times New Roman" panose="02020603050405020304" pitchFamily="18" charset="0"/>
                <a:ea typeface="微软雅黑" panose="020B0503020204020204" pitchFamily="34" charset="-122"/>
              </a:rPr>
              <a:t>O</a:t>
            </a:r>
            <a:r>
              <a:rPr lang="en-US" altLang="zh-CN" sz="2000" baseline="-25000" dirty="0">
                <a:solidFill>
                  <a:srgbClr val="FF0000"/>
                </a:solidFill>
                <a:effectLst/>
                <a:latin typeface="Times New Roman" panose="02020603050405020304" pitchFamily="18" charset="0"/>
                <a:ea typeface="微软雅黑" panose="020B0503020204020204" pitchFamily="34" charset="-122"/>
              </a:rPr>
              <a:t>3 </a:t>
            </a:r>
            <a:r>
              <a:rPr lang="en-US" altLang="zh-CN" sz="2000" dirty="0">
                <a:solidFill>
                  <a:srgbClr val="FF0000"/>
                </a:solidFill>
                <a:effectLst/>
                <a:latin typeface="Times New Roman" panose="02020603050405020304" pitchFamily="18" charset="0"/>
                <a:ea typeface="微软雅黑" panose="020B0503020204020204" pitchFamily="34" charset="-122"/>
              </a:rPr>
              <a:t>​+ O → O</a:t>
            </a:r>
            <a:r>
              <a:rPr lang="en-US" altLang="zh-CN" sz="2000" baseline="-25000" dirty="0">
                <a:solidFill>
                  <a:srgbClr val="FF0000"/>
                </a:solidFill>
                <a:effectLst/>
                <a:latin typeface="Times New Roman" panose="02020603050405020304" pitchFamily="18" charset="0"/>
                <a:ea typeface="微软雅黑" panose="020B0503020204020204" pitchFamily="34" charset="-122"/>
              </a:rPr>
              <a:t>2</a:t>
            </a:r>
            <a:endParaRPr lang="en-US" altLang="zh-CN" sz="2000" dirty="0">
              <a:solidFill>
                <a:srgbClr val="FF0000"/>
              </a:solidFill>
              <a:effectLst/>
            </a:endParaRPr>
          </a:p>
          <a:p>
            <a:pPr eaLnBrk="1" hangingPunct="1">
              <a:lnSpc>
                <a:spcPct val="140000"/>
              </a:lnSpc>
              <a:spcBef>
                <a:spcPts val="0"/>
              </a:spcBef>
              <a:spcAft>
                <a:spcPts val="0"/>
              </a:spcAft>
              <a:buClr>
                <a:srgbClr val="333333"/>
              </a:buClr>
              <a:buSzPct val="100000"/>
              <a:defRPr/>
            </a:pP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在 </a:t>
            </a: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O </a:t>
            </a: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浓度较低的较低平流层，</a:t>
            </a: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HOₓ</a:t>
            </a: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的催化循环反应途径为：</a:t>
            </a:r>
            <a:endPar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1437005" eaLnBrk="1" hangingPunct="1">
              <a:lnSpc>
                <a:spcPct val="140000"/>
              </a:lnSpc>
              <a:spcBef>
                <a:spcPts val="0"/>
              </a:spcBef>
              <a:spcAft>
                <a:spcPts val="0"/>
              </a:spcAft>
              <a:buClr>
                <a:srgbClr val="333333"/>
              </a:buClr>
              <a:buSzPct val="100000"/>
              <a:buNone/>
              <a:defRPr/>
            </a:pPr>
            <a:r>
              <a:rPr lang="en-US" altLang="zh-CN" sz="2000" dirty="0">
                <a:solidFill>
                  <a:srgbClr val="FF0000"/>
                </a:solidFill>
                <a:effectLst/>
                <a:latin typeface="Times New Roman" panose="02020603050405020304" pitchFamily="18" charset="0"/>
                <a:ea typeface="微软雅黑" panose="020B0503020204020204" pitchFamily="34" charset="-122"/>
              </a:rPr>
              <a:t>HO⋅+ O</a:t>
            </a:r>
            <a:r>
              <a:rPr lang="en-US" altLang="zh-CN" sz="2000" baseline="-25000" dirty="0">
                <a:solidFill>
                  <a:srgbClr val="FF0000"/>
                </a:solidFill>
                <a:effectLst/>
                <a:latin typeface="Times New Roman" panose="02020603050405020304" pitchFamily="18" charset="0"/>
                <a:ea typeface="微软雅黑" panose="020B0503020204020204" pitchFamily="34" charset="-122"/>
              </a:rPr>
              <a:t>3</a:t>
            </a:r>
            <a:r>
              <a:rPr lang="en-US" altLang="zh-CN" sz="2000" dirty="0">
                <a:solidFill>
                  <a:srgbClr val="FF0000"/>
                </a:solidFill>
                <a:effectLst/>
                <a:latin typeface="Times New Roman" panose="02020603050405020304" pitchFamily="18" charset="0"/>
                <a:ea typeface="微软雅黑" panose="020B0503020204020204" pitchFamily="34" charset="-122"/>
              </a:rPr>
              <a:t>​ ⟶ HO</a:t>
            </a:r>
            <a:r>
              <a:rPr lang="en-US" altLang="zh-CN" sz="2000" baseline="-25000" dirty="0">
                <a:solidFill>
                  <a:srgbClr val="FF0000"/>
                </a:solidFill>
                <a:effectLst/>
                <a:latin typeface="Times New Roman" panose="02020603050405020304" pitchFamily="18" charset="0"/>
                <a:ea typeface="微软雅黑" panose="020B0503020204020204" pitchFamily="34" charset="-122"/>
              </a:rPr>
              <a:t>2</a:t>
            </a:r>
            <a:r>
              <a:rPr lang="en-US" altLang="zh-CN" sz="2000" dirty="0">
                <a:solidFill>
                  <a:srgbClr val="FF0000"/>
                </a:solidFill>
                <a:effectLst/>
                <a:latin typeface="Times New Roman" panose="02020603050405020304" pitchFamily="18" charset="0"/>
                <a:ea typeface="微软雅黑" panose="020B0503020204020204" pitchFamily="34" charset="-122"/>
              </a:rPr>
              <a:t>​⋅ + O</a:t>
            </a:r>
            <a:r>
              <a:rPr lang="en-US" altLang="zh-CN" sz="2000" baseline="-25000" dirty="0">
                <a:solidFill>
                  <a:srgbClr val="FF0000"/>
                </a:solidFill>
                <a:effectLst/>
                <a:latin typeface="Times New Roman" panose="02020603050405020304" pitchFamily="18" charset="0"/>
                <a:ea typeface="微软雅黑" panose="020B0503020204020204" pitchFamily="34" charset="-122"/>
              </a:rPr>
              <a:t>2</a:t>
            </a:r>
            <a:r>
              <a:rPr lang="en-US" altLang="zh-CN" sz="2000" dirty="0">
                <a:solidFill>
                  <a:srgbClr val="FF0000"/>
                </a:solidFill>
                <a:effectLst/>
                <a:latin typeface="Times New Roman" panose="02020603050405020304" pitchFamily="18" charset="0"/>
                <a:ea typeface="微软雅黑" panose="020B0503020204020204" pitchFamily="34" charset="-122"/>
              </a:rPr>
              <a:t> </a:t>
            </a:r>
            <a:r>
              <a:rPr lang="zh-CN" altLang="en-US" sz="2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000" dirty="0">
                <a:solidFill>
                  <a:srgbClr val="FF0000"/>
                </a:solidFill>
                <a:effectLst/>
                <a:latin typeface="Times New Roman" panose="02020603050405020304" pitchFamily="18" charset="0"/>
                <a:ea typeface="微软雅黑" panose="020B0503020204020204" pitchFamily="34" charset="-122"/>
              </a:rPr>
              <a:t>HO</a:t>
            </a:r>
            <a:r>
              <a:rPr lang="en-US" altLang="zh-CN" sz="2000" baseline="-25000" dirty="0">
                <a:solidFill>
                  <a:srgbClr val="FF0000"/>
                </a:solidFill>
                <a:effectLst/>
                <a:latin typeface="Times New Roman" panose="02020603050405020304" pitchFamily="18" charset="0"/>
                <a:ea typeface="微软雅黑" panose="020B0503020204020204" pitchFamily="34" charset="-122"/>
              </a:rPr>
              <a:t>2</a:t>
            </a:r>
            <a:r>
              <a:rPr lang="en-US" altLang="zh-CN" sz="2000" dirty="0">
                <a:solidFill>
                  <a:srgbClr val="FF0000"/>
                </a:solidFill>
                <a:effectLst/>
                <a:latin typeface="Times New Roman" panose="02020603050405020304" pitchFamily="18" charset="0"/>
                <a:ea typeface="微软雅黑" panose="020B0503020204020204" pitchFamily="34" charset="-122"/>
              </a:rPr>
              <a:t>​⋅+ O</a:t>
            </a:r>
            <a:r>
              <a:rPr lang="en-US" altLang="zh-CN" sz="2000" baseline="-25000" dirty="0">
                <a:solidFill>
                  <a:srgbClr val="FF0000"/>
                </a:solidFill>
                <a:effectLst/>
                <a:latin typeface="Times New Roman" panose="02020603050405020304" pitchFamily="18" charset="0"/>
                <a:ea typeface="微软雅黑" panose="020B0503020204020204" pitchFamily="34" charset="-122"/>
              </a:rPr>
              <a:t>3 </a:t>
            </a:r>
            <a:r>
              <a:rPr lang="en-US" altLang="zh-CN" sz="2000" dirty="0">
                <a:solidFill>
                  <a:srgbClr val="FF0000"/>
                </a:solidFill>
                <a:effectLst/>
                <a:latin typeface="Times New Roman" panose="02020603050405020304" pitchFamily="18" charset="0"/>
                <a:ea typeface="微软雅黑" panose="020B0503020204020204" pitchFamily="34" charset="-122"/>
              </a:rPr>
              <a:t>​⟶ HO⋅ +2O</a:t>
            </a:r>
            <a:r>
              <a:rPr lang="en-US" altLang="zh-CN" sz="2000" baseline="-25000" dirty="0">
                <a:solidFill>
                  <a:srgbClr val="FF0000"/>
                </a:solidFill>
                <a:effectLst/>
                <a:latin typeface="Times New Roman" panose="02020603050405020304" pitchFamily="18" charset="0"/>
                <a:ea typeface="微软雅黑" panose="020B0503020204020204" pitchFamily="34" charset="-122"/>
              </a:rPr>
              <a:t>2</a:t>
            </a:r>
            <a:br>
              <a:rPr lang="en-US" altLang="zh-CN" sz="1200" b="0" i="0" dirty="0">
                <a:solidFill>
                  <a:srgbClr val="FF0000"/>
                </a:solidFill>
                <a:effectLst/>
                <a:latin typeface="KaTeX_Main"/>
              </a:rPr>
            </a:b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无论哪种途径，与氧原子的反应是决定整个消除速率的步骤。 </a:t>
            </a:r>
            <a:endPar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1437005" eaLnBrk="1" hangingPunct="1">
              <a:lnSpc>
                <a:spcPct val="140000"/>
              </a:lnSpc>
              <a:spcBef>
                <a:spcPts val="0"/>
              </a:spcBef>
              <a:spcAft>
                <a:spcPts val="0"/>
              </a:spcAft>
              <a:buClr>
                <a:srgbClr val="333333"/>
              </a:buClr>
              <a:buSzPct val="100000"/>
              <a:buNone/>
              <a:defRPr/>
            </a:pPr>
            <a:endParaRPr lang="en-US" altLang="zh-CN" sz="2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40000"/>
              </a:lnSpc>
              <a:spcBef>
                <a:spcPts val="0"/>
              </a:spcBef>
              <a:spcAft>
                <a:spcPts val="0"/>
              </a:spcAft>
              <a:buNone/>
              <a:defRPr/>
            </a:pPr>
            <a:endParaRPr lang="en-US" altLang="zh-CN" sz="2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algn="l" eaLnBrk="1" hangingPunct="1">
              <a:lnSpc>
                <a:spcPct val="150000"/>
              </a:lnSpc>
              <a:spcBef>
                <a:spcPct val="0"/>
              </a:spcBef>
              <a:buNone/>
              <a:defRPr/>
            </a:pPr>
            <a:endParaRPr lang="en-US" altLang="zh-CN" sz="2400" dirty="0">
              <a:solidFill>
                <a:srgbClr val="00FF00"/>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5" name="文本框 4"/>
          <p:cNvSpPr txBox="1"/>
          <p:nvPr/>
        </p:nvSpPr>
        <p:spPr>
          <a:xfrm>
            <a:off x="623392" y="692696"/>
            <a:ext cx="8568952" cy="1687963"/>
          </a:xfrm>
          <a:prstGeom prst="rect">
            <a:avLst/>
          </a:prstGeom>
          <a:noFill/>
        </p:spPr>
        <p:txBody>
          <a:bodyPr wrap="square">
            <a:spAutoFit/>
          </a:bodyPr>
          <a:lstStyle/>
          <a:p>
            <a:pPr marL="0" indent="0" eaLnBrk="1" hangingPunct="1">
              <a:lnSpc>
                <a:spcPct val="150000"/>
              </a:lnSpc>
              <a:spcBef>
                <a:spcPct val="0"/>
              </a:spcBef>
              <a:buNone/>
              <a:defRPr/>
            </a:pPr>
            <a:r>
              <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(2) </a:t>
            </a:r>
            <a:r>
              <a:rPr lang="zh-CN" altLang="en-US"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平流层</a:t>
            </a:r>
            <a:r>
              <a:rPr lang="en-US" altLang="zh-CN" sz="2400" b="1" dirty="0" err="1">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HO</a:t>
            </a:r>
            <a:r>
              <a:rPr lang="en-US" altLang="zh-CN" sz="2400" b="1" baseline="-25000" dirty="0" err="1">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x</a:t>
            </a:r>
            <a:r>
              <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对臭氧层消耗的作用</a:t>
            </a:r>
            <a:endPar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defRPr/>
            </a:pPr>
            <a:r>
              <a:rPr lang="en-US" altLang="zh-CN" sz="2400" b="1" dirty="0">
                <a:latin typeface="Times New Roman" panose="02020603050405020304" pitchFamily="18" charset="0"/>
                <a:ea typeface="微软雅黑" panose="020B0503020204020204" pitchFamily="34" charset="-122"/>
                <a:sym typeface="Times New Roman" panose="02020603050405020304" pitchFamily="18" charset="0"/>
              </a:rPr>
              <a:t>(The Role of Stratospheric </a:t>
            </a:r>
            <a:r>
              <a:rPr lang="en-US" altLang="zh-CN" sz="2400" b="1" dirty="0" err="1">
                <a:latin typeface="Times New Roman" panose="02020603050405020304" pitchFamily="18" charset="0"/>
                <a:ea typeface="微软雅黑" panose="020B0503020204020204" pitchFamily="34" charset="-122"/>
                <a:sym typeface="Times New Roman" panose="02020603050405020304" pitchFamily="18" charset="0"/>
              </a:rPr>
              <a:t>HOx</a:t>
            </a:r>
            <a:r>
              <a:rPr lang="en-US" altLang="zh-CN" sz="2400" b="1" dirty="0">
                <a:latin typeface="Times New Roman" panose="02020603050405020304" pitchFamily="18" charset="0"/>
                <a:ea typeface="微软雅黑" panose="020B0503020204020204" pitchFamily="34" charset="-122"/>
                <a:sym typeface="Times New Roman" panose="02020603050405020304" pitchFamily="18" charset="0"/>
              </a:rPr>
              <a:t> in Ozone Layer Depletion)</a:t>
            </a:r>
            <a:endParaRPr lang="en-US" altLang="zh-CN" sz="2400" b="1" dirty="0">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50000"/>
              </a:lnSpc>
              <a:spcBef>
                <a:spcPct val="0"/>
              </a:spcBef>
              <a:buNone/>
              <a:defRPr/>
            </a:pPr>
            <a:endParaRPr lang="en-US" altLang="zh-CN" sz="2400" b="1" dirty="0">
              <a:effectLst/>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p:random/>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74E9897E-2AC1-4259-8BA0-2662CD7E79C3}"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42019" name="Rectangle 3"/>
          <p:cNvSpPr>
            <a:spLocks noGrp="1" noChangeArrowheads="1"/>
          </p:cNvSpPr>
          <p:nvPr>
            <p:ph idx="4294967295"/>
          </p:nvPr>
        </p:nvSpPr>
        <p:spPr>
          <a:xfrm>
            <a:off x="406907" y="2707863"/>
            <a:ext cx="5328592" cy="3756660"/>
          </a:xfrm>
        </p:spPr>
        <p:txBody>
          <a:bodyPr vert="horz" wrap="square" lIns="0" tIns="0" rIns="0" bIns="0" numCol="1" anchor="t" anchorCtr="0" compatLnSpc="1">
            <a:spAutoFit/>
          </a:bodyPr>
          <a:lstStyle/>
          <a:p>
            <a:pPr marL="604520" eaLnBrk="1" hangingPunct="1">
              <a:lnSpc>
                <a:spcPct val="140000"/>
              </a:lnSpc>
              <a:spcBef>
                <a:spcPts val="0"/>
              </a:spcBef>
              <a:spcAft>
                <a:spcPts val="0"/>
              </a:spcAft>
              <a:buClr>
                <a:schemeClr val="tx1"/>
              </a:buClr>
              <a:buSzPct val="100000"/>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甲基氯是由天然的海洋生物产生的，在对流层大气中可被</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HO </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分解生成可溶性的氯化物，然后被降水清除。</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604520" eaLnBrk="1" hangingPunct="1">
              <a:lnSpc>
                <a:spcPct val="140000"/>
              </a:lnSpc>
              <a:spcBef>
                <a:spcPts val="0"/>
              </a:spcBef>
              <a:spcAft>
                <a:spcPts val="0"/>
              </a:spcAft>
              <a:buClr>
                <a:schemeClr val="tx1"/>
              </a:buClr>
              <a:buSzPct val="100000"/>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但也有少量的甲基氯会进入平流层，在平流层紫外线的作用下光解形成</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Cl </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260350" indent="727075" eaLnBrk="1" hangingPunct="1">
              <a:lnSpc>
                <a:spcPct val="140000"/>
              </a:lnSpc>
              <a:spcBef>
                <a:spcPts val="0"/>
              </a:spcBef>
              <a:spcAft>
                <a:spcPts val="0"/>
              </a:spcAft>
              <a:buNone/>
              <a:defRPr/>
            </a:pP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CH</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Cl → CH</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Cl </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260350" indent="368300" eaLnBrk="1" hangingPunct="1">
              <a:lnSpc>
                <a:spcPct val="140000"/>
              </a:lnSpc>
              <a:spcBef>
                <a:spcPts val="0"/>
              </a:spcBef>
              <a:spcAft>
                <a:spcPts val="0"/>
              </a:spcAft>
              <a:buNone/>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这种途径产生的</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Cl </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数量很少。</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262255" indent="0" eaLnBrk="1" hangingPunct="1">
              <a:lnSpc>
                <a:spcPct val="130000"/>
              </a:lnSpc>
              <a:spcBef>
                <a:spcPct val="0"/>
              </a:spcBef>
              <a:buNone/>
              <a:defRPr/>
            </a:pP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72036" name="Rectangle 5"/>
          <p:cNvSpPr>
            <a:spLocks noChangeArrowheads="1"/>
          </p:cNvSpPr>
          <p:nvPr/>
        </p:nvSpPr>
        <p:spPr bwMode="auto">
          <a:xfrm>
            <a:off x="479376" y="725654"/>
            <a:ext cx="10369152" cy="433132"/>
          </a:xfrm>
          <a:prstGeom prst="rect">
            <a:avLst/>
          </a:prstGeom>
          <a:noFill/>
          <a:ln w="12700" algn="ctr">
            <a:noFill/>
            <a:miter lim="800000"/>
          </a:ln>
        </p:spPr>
        <p:txBody>
          <a:bodyPr wrap="square" lIns="0" tIns="0" rIns="0" bIns="0">
            <a:spAutoFit/>
          </a:bodyPr>
          <a:lstStyle/>
          <a:p>
            <a:pPr eaLnBrk="1" hangingPunct="1">
              <a:lnSpc>
                <a:spcPct val="130000"/>
              </a:lnSpc>
              <a:buClr>
                <a:schemeClr val="folHlink"/>
              </a:buClr>
              <a:defRPr/>
            </a:pPr>
            <a:r>
              <a:rPr lang="en-US" altLang="zh-CN"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(3)</a:t>
            </a:r>
            <a:r>
              <a:rPr lang="zh-CN" altLang="en-US"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平流层</a:t>
            </a:r>
            <a:r>
              <a:rPr lang="en-US" altLang="zh-CN"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400" b="1" dirty="0" err="1">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ClOx</a:t>
            </a:r>
            <a:r>
              <a:rPr lang="en-US" altLang="zh-CN"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对臭氧层消耗的作用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b="1" dirty="0" err="1">
                <a:latin typeface="Times New Roman" panose="02020603050405020304" pitchFamily="18" charset="0"/>
                <a:ea typeface="微软雅黑" panose="020B0503020204020204" pitchFamily="34" charset="-122"/>
                <a:sym typeface="Times New Roman" panose="02020603050405020304" pitchFamily="18" charset="0"/>
              </a:rPr>
              <a:t>ClO</a:t>
            </a:r>
            <a:r>
              <a:rPr lang="en-US" altLang="zh-CN" b="1" i="1" baseline="-25000" dirty="0" err="1">
                <a:latin typeface="Times New Roman" panose="02020603050405020304" pitchFamily="18" charset="0"/>
                <a:ea typeface="微软雅黑" panose="020B0503020204020204" pitchFamily="34" charset="-122"/>
                <a:sym typeface="Times New Roman" panose="02020603050405020304" pitchFamily="18" charset="0"/>
              </a:rPr>
              <a:t>x</a:t>
            </a:r>
            <a:r>
              <a:rPr lang="en-US" altLang="zh-CN" b="1" i="1" baseline="-250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Contribution to Ozone Layer Depletion)</a:t>
            </a:r>
            <a:endParaRPr lang="en-US" altLang="zh-CN" dirty="0">
              <a:effectLst>
                <a:outerShdw blurRad="38100" dist="38100" dir="2700000" algn="tl">
                  <a:srgbClr val="000000"/>
                </a:outerShdw>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96613" name="Text Box 11"/>
          <p:cNvSpPr txBox="1">
            <a:spLocks noChangeArrowheads="1"/>
          </p:cNvSpPr>
          <p:nvPr/>
        </p:nvSpPr>
        <p:spPr bwMode="auto">
          <a:xfrm>
            <a:off x="8544560" y="1557655"/>
            <a:ext cx="3210560" cy="175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2000" b="1" dirty="0">
                <a:latin typeface="Times New Roman" panose="02020603050405020304" pitchFamily="18" charset="0"/>
                <a:ea typeface="微软雅黑" panose="020B0503020204020204" pitchFamily="34" charset="-122"/>
                <a:sym typeface="Times New Roman" panose="02020603050405020304" pitchFamily="18" charset="0"/>
              </a:rPr>
              <a:t>上图：</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南极上空的臭氧层空洞像一个巨大的蓝色水滴；</a:t>
            </a:r>
            <a:endParaRPr lang="en-US" altLang="zh-CN" sz="2000"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ts val="1200"/>
              </a:spcBef>
              <a:spcAft>
                <a:spcPts val="0"/>
              </a:spcAft>
            </a:pPr>
            <a:r>
              <a:rPr lang="zh-CN" altLang="en-US" sz="2000" b="1" dirty="0">
                <a:latin typeface="Times New Roman" panose="02020603050405020304" pitchFamily="18" charset="0"/>
                <a:ea typeface="微软雅黑" panose="020B0503020204020204" pitchFamily="34" charset="-122"/>
                <a:sym typeface="Times New Roman" panose="02020603050405020304" pitchFamily="18" charset="0"/>
              </a:rPr>
              <a:t>下图：</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南极上空的臭氧层空洞情况</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(1979</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年</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~1992</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年</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0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96614" name="Text Box 10"/>
          <p:cNvSpPr txBox="1">
            <a:spLocks noChangeArrowheads="1"/>
          </p:cNvSpPr>
          <p:nvPr/>
        </p:nvSpPr>
        <p:spPr bwMode="auto">
          <a:xfrm>
            <a:off x="983283" y="1473235"/>
            <a:ext cx="360045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marL="457200" indent="-457200" algn="just" eaLnBrk="1" hangingPunct="1">
              <a:lnSpc>
                <a:spcPct val="150000"/>
              </a:lnSpc>
              <a:buAutoNum type="alphaLcParenBoth"/>
            </a:pPr>
            <a:r>
              <a:rPr lang="zh-CN" altLang="en-US"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自由基的来源</a:t>
            </a:r>
            <a:endParaRPr lang="en-US" altLang="zh-CN"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a:p>
            <a:pPr algn="just" eaLnBrk="1" hangingPunct="1">
              <a:lnSpc>
                <a:spcPct val="150000"/>
              </a:lnSpc>
            </a:pPr>
            <a:r>
              <a:rPr lang="en-US" altLang="zh-CN" kern="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kern="0" dirty="0" err="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i</a:t>
            </a:r>
            <a:r>
              <a:rPr lang="en-US" altLang="zh-CN" kern="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kern="0" dirty="0">
                <a:latin typeface="Times New Roman" panose="02020603050405020304" pitchFamily="18" charset="0"/>
                <a:ea typeface="微软雅黑" panose="020B0503020204020204" pitchFamily="34" charset="-122"/>
                <a:sym typeface="Times New Roman" panose="02020603050405020304" pitchFamily="18" charset="0"/>
              </a:rPr>
              <a:t>甲基氯的光解</a:t>
            </a:r>
            <a:endParaRPr lang="zh-CN" altLang="en-US" kern="0" dirty="0">
              <a:latin typeface="Times New Roman" panose="02020603050405020304" pitchFamily="18" charset="0"/>
              <a:ea typeface="微软雅黑" panose="020B0503020204020204" pitchFamily="34" charset="-122"/>
              <a:sym typeface="Times New Roman" panose="02020603050405020304" pitchFamily="18" charset="0"/>
            </a:endParaRPr>
          </a:p>
          <a:p>
            <a:pPr marL="457200" indent="-457200" algn="just" eaLnBrk="1" hangingPunct="1">
              <a:lnSpc>
                <a:spcPct val="130000"/>
              </a:lnSpc>
              <a:buAutoNum type="alphaLcParenBoth"/>
            </a:pPr>
            <a:endParaRPr lang="zh-CN" altLang="en-US"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196615" name="Picture 1"/>
          <p:cNvPicPr>
            <a:picLocks noChangeAspect="1" noChangeArrowheads="1"/>
          </p:cNvPicPr>
          <p:nvPr/>
        </p:nvPicPr>
        <p:blipFill>
          <a:blip r:embed="rId1">
            <a:extLst>
              <a:ext uri="{28A0092B-C50C-407E-A947-70E740481C1C}">
                <a14:useLocalDpi xmlns:a14="http://schemas.microsoft.com/office/drawing/2010/main" val="0"/>
              </a:ext>
            </a:extLst>
          </a:blip>
          <a:srcRect l="10344" r="3448" b="2589"/>
          <a:stretch>
            <a:fillRect/>
          </a:stretch>
        </p:blipFill>
        <p:spPr bwMode="auto">
          <a:xfrm>
            <a:off x="6216945" y="1412934"/>
            <a:ext cx="2214562"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6617" name="组合 15"/>
          <p:cNvGrpSpPr/>
          <p:nvPr/>
        </p:nvGrpSpPr>
        <p:grpSpPr bwMode="auto">
          <a:xfrm>
            <a:off x="6196965" y="3627755"/>
            <a:ext cx="5558155" cy="3022574"/>
            <a:chOff x="500034" y="4365681"/>
            <a:chExt cx="4953008" cy="3022598"/>
          </a:xfrm>
        </p:grpSpPr>
        <p:pic>
          <p:nvPicPr>
            <p:cNvPr id="196618" name="Picture 4"/>
            <p:cNvPicPr>
              <a:picLocks noChangeAspect="1" noChangeArrowheads="1"/>
            </p:cNvPicPr>
            <p:nvPr/>
          </p:nvPicPr>
          <p:blipFill>
            <a:blip r:embed="rId2">
              <a:extLst>
                <a:ext uri="{28A0092B-C50C-407E-A947-70E740481C1C}">
                  <a14:useLocalDpi xmlns:a14="http://schemas.microsoft.com/office/drawing/2010/main" val="0"/>
                </a:ext>
              </a:extLst>
            </a:blip>
            <a:srcRect t="10938" r="4062" b="8345"/>
            <a:stretch>
              <a:fillRect/>
            </a:stretch>
          </p:blipFill>
          <p:spPr bwMode="auto">
            <a:xfrm>
              <a:off x="500034" y="4365681"/>
              <a:ext cx="4953008" cy="3000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p:nvPr/>
          </p:nvSpPr>
          <p:spPr>
            <a:xfrm>
              <a:off x="831136" y="5175641"/>
              <a:ext cx="4381335" cy="311152"/>
            </a:xfrm>
            <a:prstGeom prst="rect">
              <a:avLst/>
            </a:prstGeom>
            <a:noFill/>
          </p:spPr>
          <p:txBody>
            <a:bodyPr wrap="square">
              <a:spAutoFit/>
            </a:bodyPr>
            <a:lstStyle/>
            <a:p>
              <a:pPr algn="ctr" eaLnBrk="1" hangingPunct="1">
                <a:lnSpc>
                  <a:spcPct val="130000"/>
                </a:lnSpc>
                <a:defRPr/>
              </a:pPr>
              <a:r>
                <a:rPr lang="en-US" altLang="zh-CN" sz="1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微软雅黑" panose="020B0503020204020204" pitchFamily="34" charset="-122"/>
                  <a:sym typeface="Times New Roman" panose="02020603050405020304" pitchFamily="18" charset="0"/>
                </a:rPr>
                <a:t>1979.10            1980.10               1981.10             1982.10              1983.10</a:t>
              </a:r>
              <a:endParaRPr lang="zh-CN" altLang="en-US" sz="1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4" name="矩形 13"/>
            <p:cNvSpPr/>
            <p:nvPr/>
          </p:nvSpPr>
          <p:spPr>
            <a:xfrm>
              <a:off x="838473" y="6151633"/>
              <a:ext cx="4381335" cy="311152"/>
            </a:xfrm>
            <a:prstGeom prst="rect">
              <a:avLst/>
            </a:prstGeom>
            <a:noFill/>
          </p:spPr>
          <p:txBody>
            <a:bodyPr wrap="square">
              <a:spAutoFit/>
            </a:bodyPr>
            <a:lstStyle/>
            <a:p>
              <a:pPr algn="ctr" eaLnBrk="1" hangingPunct="1">
                <a:lnSpc>
                  <a:spcPct val="130000"/>
                </a:lnSpc>
                <a:defRPr/>
              </a:pPr>
              <a:r>
                <a:rPr lang="en-US" altLang="zh-CN" sz="1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微软雅黑" panose="020B0503020204020204" pitchFamily="34" charset="-122"/>
                  <a:sym typeface="Times New Roman" panose="02020603050405020304" pitchFamily="18" charset="0"/>
                </a:rPr>
                <a:t>1984.10            1985.10               1986.10             1987.10              1988.10</a:t>
              </a:r>
              <a:endParaRPr lang="zh-CN" altLang="en-US" sz="1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5" name="矩形 14"/>
            <p:cNvSpPr/>
            <p:nvPr/>
          </p:nvSpPr>
          <p:spPr>
            <a:xfrm>
              <a:off x="823506" y="7077127"/>
              <a:ext cx="3429150" cy="311152"/>
            </a:xfrm>
            <a:prstGeom prst="rect">
              <a:avLst/>
            </a:prstGeom>
            <a:noFill/>
          </p:spPr>
          <p:txBody>
            <a:bodyPr wrap="square">
              <a:spAutoFit/>
            </a:bodyPr>
            <a:lstStyle/>
            <a:p>
              <a:pPr algn="ctr" eaLnBrk="1" hangingPunct="1">
                <a:lnSpc>
                  <a:spcPct val="130000"/>
                </a:lnSpc>
                <a:defRPr/>
              </a:pPr>
              <a:r>
                <a:rPr lang="en-US" altLang="zh-CN" sz="11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微软雅黑" panose="020B0503020204020204" pitchFamily="34" charset="-122"/>
                  <a:sym typeface="Times New Roman" panose="02020603050405020304" pitchFamily="18" charset="0"/>
                </a:rPr>
                <a:t>1989.10            1990.10               1991.10             1992.10</a:t>
              </a:r>
              <a:endParaRPr lang="zh-CN" altLang="en-US" sz="1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微软雅黑" panose="020B0503020204020204" pitchFamily="34" charset="-122"/>
                <a:sym typeface="Times New Roman" panose="02020603050405020304" pitchFamily="18" charset="0"/>
              </a:endParaRPr>
            </a:p>
          </p:txBody>
        </p:sp>
      </p:grpSp>
    </p:spTree>
  </p:cSld>
  <p:clrMapOvr>
    <a:masterClrMapping/>
  </p:clrMapOvr>
  <p:transition spd="slow">
    <p:zoom/>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15"/>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BB8AAB60-0431-4CED-84B6-3C385284084F}"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mc:AlternateContent xmlns:mc="http://schemas.openxmlformats.org/markup-compatibility/2006">
        <mc:Choice xmlns:a14="http://schemas.microsoft.com/office/drawing/2010/main" Requires="a14">
          <p:sp>
            <p:nvSpPr>
              <p:cNvPr id="197635" name="Rectangle 4"/>
              <p:cNvSpPr>
                <a:spLocks noGrp="1" noChangeArrowheads="1"/>
              </p:cNvSpPr>
              <p:nvPr>
                <p:ph type="subTitle" idx="4294967295"/>
              </p:nvPr>
            </p:nvSpPr>
            <p:spPr>
              <a:xfrm>
                <a:off x="768350" y="765175"/>
                <a:ext cx="9641205" cy="5215255"/>
              </a:xfrm>
            </p:spPr>
            <p:txBody>
              <a:bodyPr/>
              <a:lstStyle/>
              <a:p>
                <a:pPr marL="0" indent="0" algn="l" eaLnBrk="1" hangingPunct="1">
                  <a:lnSpc>
                    <a:spcPct val="130000"/>
                  </a:lnSpc>
                  <a:spcBef>
                    <a:spcPct val="0"/>
                  </a:spcBef>
                  <a:buNone/>
                </a:pP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(ii)</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氟氯甲烷的光解</a:t>
                </a:r>
                <a:endPar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algn="l" eaLnBrk="1" hangingPunct="1">
                  <a:lnSpc>
                    <a:spcPct val="130000"/>
                  </a:lnSpc>
                  <a:spcBef>
                    <a:spcPts val="700"/>
                  </a:spcBef>
                  <a:spcAft>
                    <a:spcPts val="0"/>
                  </a:spcAft>
                  <a:buClr>
                    <a:schemeClr val="tx1"/>
                  </a:buClr>
                  <a:buSzPct val="100000"/>
                </a:pP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氟氯烃类化合物在对流层中很稳定，停留时间较长，因而可以扩散进入平流层后，在平流层紫外线的作用下发生光解：</a:t>
                </a:r>
                <a:endPar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None/>
                </a:pP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CFCl</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  </a:t>
                </a:r>
                <a14:m>
                  <m:oMath xmlns:m="http://schemas.openxmlformats.org/officeDocument/2006/math">
                    <m:f>
                      <m:fPr>
                        <m:ctrlPr>
                          <a:rPr lang="en-US" altLang="zh-CN" sz="2200" i="1" dirty="0" smtClean="0">
                            <a:solidFill>
                              <a:srgbClr val="FF0000"/>
                            </a:solidFill>
                            <a:effectLst/>
                            <a:latin typeface="Cambria Math" panose="02040503050406030204" pitchFamily="18" charset="0"/>
                            <a:ea typeface="微软雅黑" panose="020B0503020204020204" pitchFamily="34" charset="-122"/>
                            <a:sym typeface="Times New Roman" panose="02020603050405020304" pitchFamily="18" charset="0"/>
                          </a:rPr>
                        </m:ctrlPr>
                      </m:fPr>
                      <m:num>
                        <m:r>
                          <a:rPr lang="en-US" altLang="zh-CN" sz="2200" i="1" dirty="0">
                            <a:solidFill>
                              <a:srgbClr val="FF0000"/>
                            </a:solidFill>
                            <a:effectLst/>
                            <a:latin typeface="Cambria Math" panose="02040503050406030204" pitchFamily="18" charset="0"/>
                            <a:ea typeface="微软雅黑" panose="020B0503020204020204" pitchFamily="34" charset="-122"/>
                            <a:sym typeface="Times New Roman" panose="02020603050405020304" pitchFamily="18" charset="0"/>
                          </a:rPr>
                          <m:t>ℎ𝑣</m:t>
                        </m:r>
                      </m:num>
                      <m:den>
                        <m:r>
                          <a:rPr lang="en-US" altLang="zh-CN" sz="2200" b="0" i="1" dirty="0" smtClean="0">
                            <a:solidFill>
                              <a:srgbClr val="FF0000"/>
                            </a:solidFill>
                            <a:effectLst/>
                            <a:latin typeface="Cambria Math" panose="02040503050406030204" pitchFamily="18" charset="0"/>
                            <a:ea typeface="微软雅黑" panose="020B0503020204020204" pitchFamily="34" charset="-122"/>
                            <a:sym typeface="Times New Roman" panose="02020603050405020304" pitchFamily="18" charset="0"/>
                          </a:rPr>
                          <m:t>175</m:t>
                        </m:r>
                        <m:r>
                          <a:rPr lang="en-US" altLang="zh-CN" sz="2200" b="0" i="1" dirty="0" smtClean="0">
                            <a:solidFill>
                              <a:srgbClr val="FF0000"/>
                            </a:solidFill>
                            <a:effectLst/>
                            <a:latin typeface="Cambria Math" panose="02040503050406030204" pitchFamily="18" charset="0"/>
                            <a:ea typeface="微软雅黑" panose="020B0503020204020204" pitchFamily="34" charset="-122"/>
                            <a:sym typeface="Times New Roman" panose="02020603050405020304" pitchFamily="18" charset="0"/>
                          </a:rPr>
                          <m:t> </m:t>
                        </m:r>
                        <m:r>
                          <m:rPr>
                            <m:sty m:val="p"/>
                          </m:rPr>
                          <a:rPr lang="en-US" altLang="zh-CN" sz="2200" i="1" dirty="0">
                            <a:solidFill>
                              <a:srgbClr val="FF0000"/>
                            </a:solidFill>
                            <a:effectLst/>
                            <a:latin typeface="Cambria Math" panose="02040503050406030204" pitchFamily="18" charset="0"/>
                            <a:ea typeface="微软雅黑" panose="020B0503020204020204" pitchFamily="34" charset="-122"/>
                            <a:sym typeface="Times New Roman" panose="02020603050405020304" pitchFamily="18" charset="0"/>
                          </a:rPr>
                          <m:t>nm</m:t>
                        </m:r>
                        <m:r>
                          <a:rPr lang="en-US" altLang="zh-CN" sz="2200" b="0" i="1" dirty="0" smtClean="0">
                            <a:solidFill>
                              <a:srgbClr val="FF0000"/>
                            </a:solidFill>
                            <a:effectLst/>
                            <a:latin typeface="Cambria Math" panose="02040503050406030204" pitchFamily="18" charset="0"/>
                            <a:ea typeface="微软雅黑" panose="020B0503020204020204" pitchFamily="34" charset="-122"/>
                            <a:sym typeface="Times New Roman" panose="02020603050405020304" pitchFamily="18" charset="0"/>
                          </a:rPr>
                          <m:t> &lt; </m:t>
                        </m:r>
                        <m:r>
                          <m:rPr>
                            <m:sty m:val="p"/>
                          </m:rPr>
                          <a:rPr lang="el-GR" altLang="zh-CN" sz="2200" b="0" i="1" dirty="0" smtClean="0">
                            <a:solidFill>
                              <a:srgbClr val="FF0000"/>
                            </a:solidFill>
                            <a:effectLst/>
                            <a:latin typeface="Cambria Math" panose="02040503050406030204" pitchFamily="18" charset="0"/>
                            <a:ea typeface="微软雅黑" panose="020B0503020204020204" pitchFamily="34" charset="-122"/>
                            <a:sym typeface="Times New Roman" panose="02020603050405020304" pitchFamily="18" charset="0"/>
                          </a:rPr>
                          <m:t>λ</m:t>
                        </m:r>
                        <m:r>
                          <a:rPr lang="en-US" altLang="zh-CN" sz="2200" b="0" i="1" dirty="0" smtClean="0">
                            <a:solidFill>
                              <a:srgbClr val="FF0000"/>
                            </a:solidFill>
                            <a:effectLst/>
                            <a:latin typeface="Cambria Math" panose="02040503050406030204" pitchFamily="18" charset="0"/>
                            <a:ea typeface="微软雅黑" panose="020B0503020204020204" pitchFamily="34" charset="-122"/>
                            <a:sym typeface="Times New Roman" panose="02020603050405020304" pitchFamily="18" charset="0"/>
                          </a:rPr>
                          <m:t> &lt; </m:t>
                        </m:r>
                        <m:r>
                          <a:rPr lang="en-US" altLang="zh-CN" sz="2200" b="0" i="1" dirty="0" smtClean="0">
                            <a:solidFill>
                              <a:srgbClr val="FF0000"/>
                            </a:solidFill>
                            <a:effectLst/>
                            <a:latin typeface="Cambria Math" panose="02040503050406030204" pitchFamily="18" charset="0"/>
                            <a:ea typeface="微软雅黑" panose="020B0503020204020204" pitchFamily="34" charset="-122"/>
                            <a:sym typeface="Times New Roman" panose="02020603050405020304" pitchFamily="18" charset="0"/>
                          </a:rPr>
                          <m:t>220</m:t>
                        </m:r>
                        <m:r>
                          <a:rPr lang="en-US" altLang="zh-CN" sz="2200" b="0" i="1" dirty="0" smtClean="0">
                            <a:solidFill>
                              <a:srgbClr val="FF0000"/>
                            </a:solidFill>
                            <a:effectLst/>
                            <a:latin typeface="Cambria Math" panose="02040503050406030204" pitchFamily="18" charset="0"/>
                            <a:ea typeface="微软雅黑" panose="020B0503020204020204" pitchFamily="34" charset="-122"/>
                            <a:sym typeface="Times New Roman" panose="02020603050405020304" pitchFamily="18" charset="0"/>
                          </a:rPr>
                          <m:t> </m:t>
                        </m:r>
                        <m:r>
                          <m:rPr>
                            <m:sty m:val="p"/>
                          </m:rPr>
                          <a:rPr lang="en-US" altLang="zh-CN" sz="2200" b="0" i="0" dirty="0" smtClean="0">
                            <a:solidFill>
                              <a:srgbClr val="FF0000"/>
                            </a:solidFill>
                            <a:effectLst/>
                            <a:latin typeface="Cambria Math" panose="02040503050406030204" pitchFamily="18" charset="0"/>
                            <a:ea typeface="微软雅黑" panose="020B0503020204020204" pitchFamily="34" charset="-122"/>
                            <a:sym typeface="Times New Roman" panose="02020603050405020304" pitchFamily="18" charset="0"/>
                          </a:rPr>
                          <m:t>nm</m:t>
                        </m:r>
                      </m:den>
                    </m:f>
                  </m:oMath>
                </a14:m>
                <a:r>
                  <a:rPr lang="zh-CN" altLang="en-US"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CFCl</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Cl</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endPar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None/>
                </a:pP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CF</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Cl</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14:m>
                  <m:oMath xmlns:m="http://schemas.openxmlformats.org/officeDocument/2006/math">
                    <m:f>
                      <m:fPr>
                        <m:ctrlPr>
                          <a:rPr lang="en-US" altLang="zh-CN" sz="2200" i="1" dirty="0">
                            <a:solidFill>
                              <a:srgbClr val="FF0000"/>
                            </a:solidFill>
                            <a:effectLst/>
                            <a:latin typeface="Cambria Math" panose="02040503050406030204" pitchFamily="18" charset="0"/>
                            <a:ea typeface="微软雅黑" panose="020B0503020204020204" pitchFamily="34" charset="-122"/>
                            <a:sym typeface="Times New Roman" panose="02020603050405020304" pitchFamily="18" charset="0"/>
                          </a:rPr>
                        </m:ctrlPr>
                      </m:fPr>
                      <m:num>
                        <m:r>
                          <a:rPr lang="en-US" altLang="zh-CN" sz="2200" i="1" dirty="0">
                            <a:solidFill>
                              <a:srgbClr val="FF0000"/>
                            </a:solidFill>
                            <a:effectLst/>
                            <a:latin typeface="Cambria Math" panose="02040503050406030204" pitchFamily="18" charset="0"/>
                            <a:ea typeface="微软雅黑" panose="020B0503020204020204" pitchFamily="34" charset="-122"/>
                            <a:sym typeface="Times New Roman" panose="02020603050405020304" pitchFamily="18" charset="0"/>
                          </a:rPr>
                          <m:t>ℎ𝑣</m:t>
                        </m:r>
                      </m:num>
                      <m:den>
                        <m:r>
                          <a:rPr lang="en-US" altLang="zh-CN" sz="2200" i="1" dirty="0">
                            <a:solidFill>
                              <a:srgbClr val="FF0000"/>
                            </a:solidFill>
                            <a:effectLst/>
                            <a:latin typeface="Cambria Math" panose="02040503050406030204" pitchFamily="18" charset="0"/>
                            <a:ea typeface="微软雅黑" panose="020B0503020204020204" pitchFamily="34" charset="-122"/>
                            <a:sym typeface="Times New Roman" panose="02020603050405020304" pitchFamily="18" charset="0"/>
                          </a:rPr>
                          <m:t>175</m:t>
                        </m:r>
                        <m:r>
                          <a:rPr lang="en-US" altLang="zh-CN" sz="2200" i="1" dirty="0">
                            <a:solidFill>
                              <a:srgbClr val="FF0000"/>
                            </a:solidFill>
                            <a:effectLst/>
                            <a:latin typeface="Cambria Math" panose="02040503050406030204" pitchFamily="18" charset="0"/>
                            <a:ea typeface="微软雅黑" panose="020B0503020204020204" pitchFamily="34" charset="-122"/>
                            <a:sym typeface="Times New Roman" panose="02020603050405020304" pitchFamily="18" charset="0"/>
                          </a:rPr>
                          <m:t> </m:t>
                        </m:r>
                        <m:r>
                          <m:rPr>
                            <m:sty m:val="p"/>
                          </m:rPr>
                          <a:rPr lang="en-US" altLang="zh-CN" sz="2200" i="1" dirty="0">
                            <a:solidFill>
                              <a:srgbClr val="FF0000"/>
                            </a:solidFill>
                            <a:effectLst/>
                            <a:latin typeface="Cambria Math" panose="02040503050406030204" pitchFamily="18" charset="0"/>
                            <a:ea typeface="微软雅黑" panose="020B0503020204020204" pitchFamily="34" charset="-122"/>
                            <a:sym typeface="Times New Roman" panose="02020603050405020304" pitchFamily="18" charset="0"/>
                          </a:rPr>
                          <m:t>nm</m:t>
                        </m:r>
                        <m:r>
                          <a:rPr lang="en-US" altLang="zh-CN" sz="2200" i="1" dirty="0">
                            <a:solidFill>
                              <a:srgbClr val="FF0000"/>
                            </a:solidFill>
                            <a:effectLst/>
                            <a:latin typeface="Cambria Math" panose="02040503050406030204" pitchFamily="18" charset="0"/>
                            <a:ea typeface="微软雅黑" panose="020B0503020204020204" pitchFamily="34" charset="-122"/>
                            <a:sym typeface="Times New Roman" panose="02020603050405020304" pitchFamily="18" charset="0"/>
                          </a:rPr>
                          <m:t> &lt; </m:t>
                        </m:r>
                        <m:r>
                          <m:rPr>
                            <m:sty m:val="p"/>
                          </m:rPr>
                          <a:rPr lang="el-GR" altLang="zh-CN" sz="2200" i="1" dirty="0">
                            <a:solidFill>
                              <a:srgbClr val="FF0000"/>
                            </a:solidFill>
                            <a:effectLst/>
                            <a:latin typeface="Cambria Math" panose="02040503050406030204" pitchFamily="18" charset="0"/>
                            <a:ea typeface="微软雅黑" panose="020B0503020204020204" pitchFamily="34" charset="-122"/>
                            <a:sym typeface="Times New Roman" panose="02020603050405020304" pitchFamily="18" charset="0"/>
                          </a:rPr>
                          <m:t>λ</m:t>
                        </m:r>
                        <m:r>
                          <a:rPr lang="en-US" altLang="zh-CN" sz="2200" i="1" dirty="0">
                            <a:solidFill>
                              <a:srgbClr val="FF0000"/>
                            </a:solidFill>
                            <a:effectLst/>
                            <a:latin typeface="Cambria Math" panose="02040503050406030204" pitchFamily="18" charset="0"/>
                            <a:ea typeface="微软雅黑" panose="020B0503020204020204" pitchFamily="34" charset="-122"/>
                            <a:sym typeface="Times New Roman" panose="02020603050405020304" pitchFamily="18" charset="0"/>
                          </a:rPr>
                          <m:t> &lt; </m:t>
                        </m:r>
                        <m:r>
                          <a:rPr lang="en-US" altLang="zh-CN" sz="2200" i="1" dirty="0">
                            <a:solidFill>
                              <a:srgbClr val="FF0000"/>
                            </a:solidFill>
                            <a:effectLst/>
                            <a:latin typeface="Cambria Math" panose="02040503050406030204" pitchFamily="18" charset="0"/>
                            <a:ea typeface="微软雅黑" panose="020B0503020204020204" pitchFamily="34" charset="-122"/>
                            <a:sym typeface="Times New Roman" panose="02020603050405020304" pitchFamily="18" charset="0"/>
                          </a:rPr>
                          <m:t>220</m:t>
                        </m:r>
                        <m:r>
                          <a:rPr lang="en-US" altLang="zh-CN" sz="2200" i="1" dirty="0">
                            <a:solidFill>
                              <a:srgbClr val="FF0000"/>
                            </a:solidFill>
                            <a:effectLst/>
                            <a:latin typeface="Cambria Math" panose="02040503050406030204" pitchFamily="18" charset="0"/>
                            <a:ea typeface="微软雅黑" panose="020B0503020204020204" pitchFamily="34" charset="-122"/>
                            <a:sym typeface="Times New Roman" panose="02020603050405020304" pitchFamily="18" charset="0"/>
                          </a:rPr>
                          <m:t> </m:t>
                        </m:r>
                        <m:r>
                          <m:rPr>
                            <m:sty m:val="p"/>
                          </m:rPr>
                          <a:rPr lang="en-US" altLang="zh-CN" sz="2200" dirty="0">
                            <a:solidFill>
                              <a:srgbClr val="FF0000"/>
                            </a:solidFill>
                            <a:effectLst/>
                            <a:latin typeface="Cambria Math" panose="02040503050406030204" pitchFamily="18" charset="0"/>
                            <a:ea typeface="微软雅黑" panose="020B0503020204020204" pitchFamily="34" charset="-122"/>
                            <a:sym typeface="Times New Roman" panose="02020603050405020304" pitchFamily="18" charset="0"/>
                          </a:rPr>
                          <m:t>nm</m:t>
                        </m:r>
                      </m:den>
                    </m:f>
                  </m:oMath>
                </a14:m>
                <a:r>
                  <a:rPr lang="zh-CN" altLang="en-US"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CF</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Cl </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 Cl</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eaLnBrk="1" hangingPunct="1">
                  <a:lnSpc>
                    <a:spcPct val="130000"/>
                  </a:lnSpc>
                  <a:spcBef>
                    <a:spcPct val="0"/>
                  </a:spcBef>
                  <a:buClr>
                    <a:schemeClr val="tx1"/>
                  </a:buClr>
                  <a:buSzPct val="100000"/>
                </a:pP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每个氟氯烃类化合物通过光解最终将把分子内全部的</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Cl </a:t>
                </a:r>
                <a:r>
                  <a:rPr lang="en-US" altLang="zh-CN"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都释放出来。</a:t>
                </a:r>
                <a:endPar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ts val="800"/>
                  </a:spcBef>
                  <a:spcAft>
                    <a:spcPts val="0"/>
                  </a:spcAft>
                  <a:buNone/>
                </a:pP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(iii)</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氟氯甲烷与</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O  </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的反应</a:t>
                </a:r>
                <a:endPar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None/>
                </a:pP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CF</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n</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Cl</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4-n</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 </a:t>
                </a:r>
                <a:r>
                  <a:rPr lang="en-US" altLang="zh-CN" sz="2200" dirty="0" err="1">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ClO</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 CF</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n</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Cl</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3-n</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en-US" altLang="zh-CN" sz="2200" i="1"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Clr>
                    <a:schemeClr val="tx1"/>
                  </a:buClr>
                  <a:buSzPct val="100000"/>
                </a:pP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同样，每个氟氯烃类化合物最终可以把分子内全部的</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Cl</a:t>
                </a:r>
                <a:r>
                  <a:rPr lang="en-US" altLang="zh-CN"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都转化形成</a:t>
                </a:r>
                <a:r>
                  <a:rPr lang="en-US" altLang="zh-CN" sz="2200" dirty="0" err="1">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ClO</a:t>
                </a:r>
                <a:r>
                  <a:rPr lang="en-US" altLang="zh-CN"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197635" name="Rectangle 4"/>
              <p:cNvSpPr>
                <a:spLocks noRot="1" noChangeAspect="1" noMove="1" noResize="1" noEditPoints="1" noAdjustHandles="1" noChangeArrowheads="1" noChangeShapeType="1" noTextEdit="1"/>
              </p:cNvSpPr>
              <p:nvPr>
                <p:ph type="subTitle" idx="4294967295"/>
              </p:nvPr>
            </p:nvSpPr>
            <p:spPr>
              <a:xfrm>
                <a:off x="768350" y="765175"/>
                <a:ext cx="9641205" cy="5215255"/>
              </a:xfrm>
              <a:blipFill rotWithShape="1">
                <a:blip r:embed="rId1"/>
                <a:stretch>
                  <a:fillRect r="-217"/>
                </a:stretch>
              </a:blipFill>
            </p:spPr>
            <p:txBody>
              <a:bodyPr/>
              <a:lstStyle/>
              <a:p>
                <a:r>
                  <a:rPr lang="zh-CN" altLang="en-US">
                    <a:noFill/>
                  </a:rPr>
                  <a:t> </a:t>
                </a:r>
              </a:p>
            </p:txBody>
          </p:sp>
        </mc:Fallback>
      </mc:AlternateContent>
    </p:spTree>
  </p:cSld>
  <p:clrMapOvr>
    <a:masterClrMapping/>
  </p:clrMapOvr>
  <p:transition>
    <p:random/>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962131D0-1C1F-4C50-93CC-9308FD927BB3}"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98659" name="Rectangle 3"/>
          <p:cNvSpPr>
            <a:spLocks noGrp="1" noChangeArrowheads="1"/>
          </p:cNvSpPr>
          <p:nvPr>
            <p:ph idx="4294967295"/>
          </p:nvPr>
        </p:nvSpPr>
        <p:spPr>
          <a:xfrm>
            <a:off x="1127448" y="611347"/>
            <a:ext cx="10009112" cy="2735262"/>
          </a:xfrm>
        </p:spPr>
        <p:txBody>
          <a:bodyPr/>
          <a:lstStyle/>
          <a:p>
            <a:pPr eaLnBrk="1" hangingPunct="1">
              <a:lnSpc>
                <a:spcPct val="130000"/>
              </a:lnSpc>
              <a:spcBef>
                <a:spcPct val="0"/>
              </a:spcBef>
              <a:buFont typeface="Wingdings" panose="05000000000000000000" pitchFamily="2" charset="2"/>
              <a:buNone/>
            </a:pP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b</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err="1">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ClO</a:t>
            </a:r>
            <a:r>
              <a:rPr lang="en-US" altLang="zh-CN" sz="2200" i="1" baseline="-25000" dirty="0" err="1">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x</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破坏</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的催化循环反应</a:t>
            </a:r>
            <a:endPar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806450" indent="-88900" eaLnBrk="1" hangingPunct="1">
              <a:lnSpc>
                <a:spcPct val="130000"/>
              </a:lnSpc>
              <a:spcBef>
                <a:spcPct val="0"/>
              </a:spcBef>
              <a:buNone/>
            </a:pPr>
            <a:r>
              <a:rPr lang="en-US" altLang="zh-CN" sz="2200" dirty="0" err="1">
                <a:effectLst/>
                <a:latin typeface="Times New Roman" panose="02020603050405020304" pitchFamily="18" charset="0"/>
                <a:ea typeface="微软雅黑" panose="020B0503020204020204" pitchFamily="34" charset="-122"/>
                <a:sym typeface="Times New Roman" panose="02020603050405020304" pitchFamily="18" charset="0"/>
              </a:rPr>
              <a:t>ClO</a:t>
            </a:r>
            <a:r>
              <a:rPr lang="en-US" altLang="zh-CN" sz="2200" i="1" baseline="-25000" dirty="0" err="1">
                <a:effectLst/>
                <a:latin typeface="Times New Roman" panose="02020603050405020304" pitchFamily="18" charset="0"/>
                <a:ea typeface="微软雅黑" panose="020B0503020204020204" pitchFamily="34" charset="-122"/>
                <a:sym typeface="Times New Roman" panose="02020603050405020304" pitchFamily="18" charset="0"/>
              </a:rPr>
              <a:t>x</a:t>
            </a:r>
            <a:r>
              <a:rPr lang="zh-CN" altLang="en-US" sz="2200" dirty="0">
                <a:effectLst/>
                <a:latin typeface="Times New Roman" panose="02020603050405020304" pitchFamily="18" charset="0"/>
                <a:ea typeface="微软雅黑" panose="020B0503020204020204" pitchFamily="34" charset="-122"/>
              </a:rPr>
              <a:t>在</a:t>
            </a:r>
            <a:r>
              <a:rPr lang="en-US" altLang="zh-CN" sz="2200" dirty="0">
                <a:effectLst/>
                <a:latin typeface="Times New Roman" panose="02020603050405020304" pitchFamily="18" charset="0"/>
                <a:ea typeface="微软雅黑" panose="020B0503020204020204" pitchFamily="34" charset="-122"/>
              </a:rPr>
              <a:t>o</a:t>
            </a:r>
            <a:r>
              <a:rPr lang="zh-CN" altLang="en-US" sz="2200" dirty="0">
                <a:effectLst/>
                <a:latin typeface="Times New Roman" panose="02020603050405020304" pitchFamily="18" charset="0"/>
                <a:ea typeface="微软雅黑" panose="020B0503020204020204" pitchFamily="34" charset="-122"/>
              </a:rPr>
              <a:t>浓度较低的较低平流层中的催化循环反应为：</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1257300" indent="88900" eaLnBrk="1" hangingPunct="1">
              <a:lnSpc>
                <a:spcPct val="130000"/>
              </a:lnSpc>
              <a:spcBef>
                <a:spcPct val="0"/>
              </a:spcBef>
              <a:buNone/>
            </a:pP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Cl</a:t>
            </a:r>
            <a:r>
              <a:rPr lang="en-US" altLang="zh-CN"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err="1">
                <a:effectLst/>
                <a:latin typeface="Times New Roman" panose="02020603050405020304" pitchFamily="18" charset="0"/>
                <a:ea typeface="微软雅黑" panose="020B0503020204020204" pitchFamily="34" charset="-122"/>
                <a:sym typeface="Times New Roman" panose="02020603050405020304" pitchFamily="18" charset="0"/>
              </a:rPr>
              <a:t>ClO</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1257300" indent="88900" eaLnBrk="1" hangingPunct="1">
              <a:lnSpc>
                <a:spcPct val="130000"/>
              </a:lnSpc>
              <a:spcBef>
                <a:spcPct val="0"/>
              </a:spcBef>
              <a:buNone/>
            </a:pPr>
            <a:r>
              <a:rPr lang="en-US" altLang="zh-CN" sz="2200" dirty="0" err="1">
                <a:effectLst/>
                <a:latin typeface="Times New Roman" panose="02020603050405020304" pitchFamily="18" charset="0"/>
                <a:ea typeface="微软雅黑" panose="020B0503020204020204" pitchFamily="34" charset="-122"/>
                <a:sym typeface="Times New Roman" panose="02020603050405020304" pitchFamily="18" charset="0"/>
              </a:rPr>
              <a:t>ClO</a:t>
            </a:r>
            <a:r>
              <a:rPr lang="en-US" altLang="zh-CN"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HO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a:t>
            </a:r>
            <a:r>
              <a:rPr lang="en-US" altLang="zh-CN" sz="2200" dirty="0" err="1">
                <a:effectLst/>
                <a:latin typeface="Times New Roman" panose="02020603050405020304" pitchFamily="18" charset="0"/>
                <a:ea typeface="微软雅黑" panose="020B0503020204020204" pitchFamily="34" charset="-122"/>
                <a:sym typeface="Times New Roman" panose="02020603050405020304" pitchFamily="18" charset="0"/>
              </a:rPr>
              <a:t>HClO</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1257300" indent="88900" eaLnBrk="1" hangingPunct="1">
              <a:lnSpc>
                <a:spcPct val="130000"/>
              </a:lnSpc>
              <a:spcBef>
                <a:spcPct val="0"/>
              </a:spcBef>
              <a:buNone/>
            </a:pPr>
            <a:r>
              <a:rPr lang="en-US" altLang="zh-CN" sz="2200" dirty="0" err="1">
                <a:effectLst/>
                <a:latin typeface="Times New Roman" panose="02020603050405020304" pitchFamily="18" charset="0"/>
                <a:ea typeface="微软雅黑" panose="020B0503020204020204" pitchFamily="34" charset="-122"/>
                <a:sym typeface="Times New Roman" panose="02020603050405020304" pitchFamily="18" charset="0"/>
              </a:rPr>
              <a:t>HClO</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i="1" dirty="0">
                <a:effectLst/>
                <a:latin typeface="Times New Roman" panose="02020603050405020304" pitchFamily="18" charset="0"/>
                <a:ea typeface="微软雅黑" panose="020B0503020204020204" pitchFamily="34" charset="-122"/>
                <a:sym typeface="Times New Roman" panose="02020603050405020304" pitchFamily="18" charset="0"/>
              </a:rPr>
              <a:t> hv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Cl</a:t>
            </a:r>
            <a:r>
              <a:rPr lang="en-US" altLang="zh-CN"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 HO ·</a:t>
            </a:r>
            <a:endParaRPr lang="en-US" altLang="zh-CN"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1257300" indent="88900" eaLnBrk="1" hangingPunct="1">
              <a:lnSpc>
                <a:spcPct val="130000"/>
              </a:lnSpc>
              <a:spcBef>
                <a:spcPct val="0"/>
              </a:spcBef>
              <a:buNone/>
            </a:pPr>
            <a:r>
              <a:rPr lang="en-US" altLang="zh-CN"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HO · +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a:t>
            </a:r>
            <a:r>
              <a:rPr lang="en-US" altLang="zh-CN"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HO</a:t>
            </a:r>
            <a:r>
              <a:rPr lang="en-US" altLang="zh-CN" sz="2200" baseline="-25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1257300" indent="88900" eaLnBrk="1" hangingPunct="1">
              <a:lnSpc>
                <a:spcPct val="130000"/>
              </a:lnSpc>
              <a:spcBef>
                <a:spcPct val="0"/>
              </a:spcBef>
              <a:buNone/>
            </a:pP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总反应：</a:t>
            </a: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2O</a:t>
            </a:r>
            <a:r>
              <a:rPr lang="en-US" altLang="zh-CN" sz="220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 </a:t>
            </a:r>
            <a:r>
              <a:rPr lang="en-US" altLang="zh-CN" sz="2200" i="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hv</a:t>
            </a: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 3O</a:t>
            </a:r>
            <a:r>
              <a:rPr lang="en-US" altLang="zh-CN" sz="220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None/>
            </a:pP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rPr>
              <a:t>该反应是低平流层</a:t>
            </a: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rPr>
              <a:t>O</a:t>
            </a:r>
            <a:r>
              <a:rPr lang="en-US" altLang="zh-CN" sz="2200" baseline="-25000" dirty="0">
                <a:solidFill>
                  <a:schemeClr val="accent1">
                    <a:lumMod val="50000"/>
                  </a:schemeClr>
                </a:solidFill>
                <a:effectLst/>
                <a:latin typeface="Times New Roman" panose="02020603050405020304" pitchFamily="18" charset="0"/>
                <a:ea typeface="微软雅黑" panose="020B0503020204020204" pitchFamily="34" charset="-122"/>
              </a:rPr>
              <a:t>3 </a:t>
            </a: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rPr>
              <a:t>消耗的主要原因之一，造成低平流层</a:t>
            </a: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rPr>
              <a:t>O</a:t>
            </a:r>
            <a:r>
              <a:rPr lang="en-US" altLang="zh-CN" sz="2200" baseline="-25000" dirty="0">
                <a:solidFill>
                  <a:schemeClr val="accent1">
                    <a:lumMod val="50000"/>
                  </a:schemeClr>
                </a:solidFill>
                <a:effectLst/>
                <a:latin typeface="Times New Roman" panose="02020603050405020304" pitchFamily="18" charset="0"/>
                <a:ea typeface="微软雅黑" panose="020B0503020204020204" pitchFamily="34" charset="-122"/>
              </a:rPr>
              <a:t>3 </a:t>
            </a: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rPr>
              <a:t>消耗的</a:t>
            </a: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rPr>
              <a:t>30%</a:t>
            </a: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rPr>
              <a:t>以上。</a:t>
            </a:r>
            <a:endPar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98660" name="Rectangle 8"/>
          <p:cNvSpPr>
            <a:spLocks noRot="1" noChangeArrowheads="1"/>
          </p:cNvSpPr>
          <p:nvPr/>
        </p:nvSpPr>
        <p:spPr bwMode="auto">
          <a:xfrm>
            <a:off x="983432" y="4199309"/>
            <a:ext cx="9792889"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buClr>
                <a:schemeClr val="hlink"/>
              </a:buClr>
              <a:buSzPct val="70000"/>
              <a:buFont typeface="Wingdings" panose="05000000000000000000" pitchFamily="2" charset="2"/>
              <a:buNone/>
            </a:pP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（c</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err="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ClO</a:t>
            </a:r>
            <a:r>
              <a:rPr lang="en-US" altLang="zh-CN" sz="2200" i="1" baseline="-25000" dirty="0" err="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x</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 </a:t>
            </a:r>
            <a:r>
              <a:rPr lang="en-US" altLang="zh-CN" sz="2200" dirty="0" err="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的消除</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：平流层中的</a:t>
            </a:r>
            <a:r>
              <a:rPr lang="en-US" altLang="en-US" sz="2200" dirty="0" err="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ClO</a:t>
            </a:r>
            <a:r>
              <a:rPr lang="en-US" altLang="zh-CN" sz="2200" i="1" baseline="-25000" dirty="0" err="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x</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en-US" sz="2200" dirty="0" err="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可以形成HCl</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ClONO</a:t>
            </a:r>
            <a:r>
              <a:rPr lang="en-US" altLang="zh-CN" sz="22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（硝酸氯）：</a:t>
            </a:r>
            <a:endPar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a:p>
            <a:pPr indent="1437005" eaLnBrk="1" hangingPunct="1">
              <a:lnSpc>
                <a:spcPct val="130000"/>
              </a:lnSpc>
              <a:buClr>
                <a:schemeClr val="hlink"/>
              </a:buClr>
              <a:buSzPct val="70000"/>
              <a:buFont typeface="Wingdings" panose="05000000000000000000" pitchFamily="2" charset="2"/>
              <a:buNone/>
            </a:pPr>
            <a:r>
              <a:rPr lang="en-US" altLang="en-US" sz="2200" dirty="0">
                <a:latin typeface="Times New Roman" panose="02020603050405020304" pitchFamily="18" charset="0"/>
                <a:ea typeface="微软雅黑" panose="020B0503020204020204" pitchFamily="34" charset="-122"/>
                <a:sym typeface="Times New Roman" panose="02020603050405020304" pitchFamily="18" charset="0"/>
              </a:rPr>
              <a:t>Cl</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en-US" sz="22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en-US" sz="2200" dirty="0">
                <a:latin typeface="Times New Roman" panose="02020603050405020304" pitchFamily="18" charset="0"/>
                <a:ea typeface="微软雅黑" panose="020B0503020204020204" pitchFamily="34" charset="-122"/>
                <a:sym typeface="Times New Roman" panose="02020603050405020304" pitchFamily="18" charset="0"/>
              </a:rPr>
              <a:t>CH</a:t>
            </a:r>
            <a:r>
              <a:rPr lang="en-US" altLang="en-US" sz="2200" baseline="-25000" dirty="0">
                <a:latin typeface="Times New Roman" panose="02020603050405020304" pitchFamily="18" charset="0"/>
                <a:ea typeface="微软雅黑" panose="020B0503020204020204" pitchFamily="34" charset="-122"/>
                <a:sym typeface="Times New Roman" panose="02020603050405020304" pitchFamily="18" charset="0"/>
              </a:rPr>
              <a:t>4</a:t>
            </a:r>
            <a:r>
              <a:rPr lang="en-US" altLang="en-US" sz="2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en-US" sz="2200" dirty="0">
                <a:latin typeface="Times New Roman" panose="02020603050405020304" pitchFamily="18" charset="0"/>
                <a:ea typeface="微软雅黑" panose="020B0503020204020204" pitchFamily="34" charset="-122"/>
                <a:sym typeface="Times New Roman" panose="02020603050405020304" pitchFamily="18" charset="0"/>
              </a:rPr>
              <a:t>HCl</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en-US" sz="22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en-US" sz="2200" dirty="0">
                <a:latin typeface="Times New Roman" panose="02020603050405020304" pitchFamily="18" charset="0"/>
                <a:ea typeface="微软雅黑" panose="020B0503020204020204" pitchFamily="34" charset="-122"/>
                <a:sym typeface="Times New Roman" panose="02020603050405020304" pitchFamily="18" charset="0"/>
              </a:rPr>
              <a:t>CH</a:t>
            </a:r>
            <a:r>
              <a:rPr lang="en-US" altLang="en-US" sz="22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en-US" sz="2200" baseline="-25000" dirty="0">
              <a:latin typeface="Times New Roman" panose="02020603050405020304" pitchFamily="18" charset="0"/>
              <a:ea typeface="微软雅黑" panose="020B0503020204020204" pitchFamily="34" charset="-122"/>
              <a:sym typeface="Times New Roman" panose="02020603050405020304" pitchFamily="18" charset="0"/>
            </a:endParaRPr>
          </a:p>
          <a:p>
            <a:pPr indent="1437005" eaLnBrk="1" hangingPunct="1">
              <a:lnSpc>
                <a:spcPct val="130000"/>
              </a:lnSpc>
              <a:buClr>
                <a:schemeClr val="tx1"/>
              </a:buClr>
              <a:buSzPct val="100000"/>
            </a:pPr>
            <a:r>
              <a:rPr lang="en-US" altLang="en-US" sz="2200" dirty="0" err="1">
                <a:latin typeface="Times New Roman" panose="02020603050405020304" pitchFamily="18" charset="0"/>
                <a:ea typeface="微软雅黑" panose="020B0503020204020204" pitchFamily="34" charset="-122"/>
                <a:sym typeface="Times New Roman" panose="02020603050405020304" pitchFamily="18" charset="0"/>
              </a:rPr>
              <a:t>ClO</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en-US" sz="22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N</a:t>
            </a:r>
            <a:r>
              <a:rPr lang="en-US" altLang="en-US" sz="2200" dirty="0">
                <a:latin typeface="Times New Roman" panose="02020603050405020304" pitchFamily="18" charset="0"/>
                <a:ea typeface="微软雅黑" panose="020B0503020204020204" pitchFamily="34" charset="-122"/>
                <a:sym typeface="Times New Roman" panose="02020603050405020304" pitchFamily="18" charset="0"/>
              </a:rPr>
              <a:t>O</a:t>
            </a:r>
            <a:r>
              <a:rPr lang="en-US" altLang="en-US"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en-US" sz="2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+M</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en-US" sz="2200" dirty="0">
                <a:latin typeface="Times New Roman" panose="02020603050405020304" pitchFamily="18" charset="0"/>
                <a:ea typeface="微软雅黑" panose="020B0503020204020204" pitchFamily="34" charset="-122"/>
                <a:sym typeface="Times New Roman" panose="02020603050405020304" pitchFamily="18" charset="0"/>
              </a:rPr>
              <a:t> ClONO</a:t>
            </a:r>
            <a:r>
              <a:rPr lang="en-US" altLang="en-US"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en-US" sz="22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M</a:t>
            </a:r>
            <a:r>
              <a:rPr lang="en-US" altLang="en-US" sz="2200" baseline="-25000" dirty="0">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buClr>
                <a:schemeClr val="hlink"/>
              </a:buClr>
              <a:buSzPct val="70000"/>
              <a:buFont typeface="Wingdings" panose="05000000000000000000" pitchFamily="2" charset="2"/>
              <a:buNone/>
            </a:pPr>
            <a:r>
              <a:rPr lang="en-US" altLang="en-US" sz="2200" dirty="0">
                <a:latin typeface="Times New Roman" panose="02020603050405020304" pitchFamily="18" charset="0"/>
                <a:ea typeface="微软雅黑" panose="020B0503020204020204" pitchFamily="34" charset="-122"/>
                <a:sym typeface="Times New Roman" panose="02020603050405020304" pitchFamily="18" charset="0"/>
              </a:rPr>
              <a:t>HCl是平流层中含氯化合物的主要存在形式。部分HCl可以通过扩散进入对流层，然后随降水而被清除。在30</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en-US" sz="2200" dirty="0">
                <a:latin typeface="Times New Roman" panose="02020603050405020304" pitchFamily="18" charset="0"/>
                <a:ea typeface="微软雅黑" panose="020B0503020204020204" pitchFamily="34" charset="-122"/>
                <a:sym typeface="Times New Roman" panose="02020603050405020304" pitchFamily="18" charset="0"/>
              </a:rPr>
              <a:t>km以上的大气中，ClONO</a:t>
            </a:r>
            <a:r>
              <a:rPr lang="en-US" altLang="en-US"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en-US" sz="2200" dirty="0">
                <a:latin typeface="Times New Roman" panose="02020603050405020304" pitchFamily="18" charset="0"/>
                <a:ea typeface="微软雅黑" panose="020B0503020204020204" pitchFamily="34" charset="-122"/>
                <a:sym typeface="Times New Roman" panose="02020603050405020304" pitchFamily="18" charset="0"/>
              </a:rPr>
              <a:t>的含量也很显著。</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74089" name="Line 9"/>
          <p:cNvSpPr>
            <a:spLocks noChangeShapeType="1"/>
          </p:cNvSpPr>
          <p:nvPr/>
        </p:nvSpPr>
        <p:spPr bwMode="auto">
          <a:xfrm>
            <a:off x="2351584" y="3429000"/>
            <a:ext cx="3455988" cy="0"/>
          </a:xfrm>
          <a:prstGeom prst="line">
            <a:avLst/>
          </a:prstGeom>
          <a:noFill/>
          <a:ln w="12700">
            <a:solidFill>
              <a:schemeClr val="tx1"/>
            </a:solidFill>
            <a:round/>
          </a:ln>
          <a:effectLst>
            <a:prstShdw prst="shdw17" dist="17961" dir="2700000">
              <a:schemeClr val="tx1">
                <a:gamma/>
                <a:shade val="60000"/>
                <a:invGamma/>
              </a:schemeClr>
            </a:prstShdw>
          </a:effectLst>
        </p:spPr>
        <p:txBody>
          <a:bodyPr lIns="0" tIns="0" rIns="0" bIns="0">
            <a:spAutoFit/>
          </a:bodyPr>
          <a:lstStyle/>
          <a:p>
            <a:pPr eaLnBrk="1" hangingPunct="1">
              <a:lnSpc>
                <a:spcPct val="130000"/>
              </a:lnSpc>
              <a:defRPr/>
            </a:pPr>
            <a:endParaRPr lang="zh-CN" altLang="en-US" dirty="0">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74E9897E-2AC1-4259-8BA0-2662CD7E79C3}"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72036" name="Rectangle 5"/>
          <p:cNvSpPr>
            <a:spLocks noChangeArrowheads="1"/>
          </p:cNvSpPr>
          <p:nvPr/>
        </p:nvSpPr>
        <p:spPr bwMode="auto">
          <a:xfrm>
            <a:off x="407368" y="1031665"/>
            <a:ext cx="10369152" cy="912366"/>
          </a:xfrm>
          <a:prstGeom prst="rect">
            <a:avLst/>
          </a:prstGeom>
          <a:noFill/>
          <a:ln w="12700" algn="ctr">
            <a:noFill/>
            <a:miter lim="800000"/>
          </a:ln>
        </p:spPr>
        <p:txBody>
          <a:bodyPr wrap="square" lIns="0" tIns="0" rIns="0" bIns="0">
            <a:spAutoFit/>
          </a:bodyPr>
          <a:lstStyle/>
          <a:p>
            <a:pPr eaLnBrk="1" hangingPunct="1">
              <a:lnSpc>
                <a:spcPct val="130000"/>
              </a:lnSpc>
              <a:buClr>
                <a:schemeClr val="folHlink"/>
              </a:buClr>
              <a:defRPr/>
            </a:pPr>
            <a:r>
              <a:rPr lang="en-US" altLang="zh-CN"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(4)</a:t>
            </a:r>
            <a:r>
              <a:rPr lang="zh-CN" altLang="en-US"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平流层</a:t>
            </a:r>
            <a:r>
              <a:rPr lang="en-US" altLang="zh-CN"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400" b="1" dirty="0" err="1">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BrOx</a:t>
            </a:r>
            <a:r>
              <a:rPr lang="en-US" altLang="zh-CN"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对臭氧层消耗的作用</a:t>
            </a:r>
            <a:endParaRPr lang="en-US" altLang="zh-CN"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buClr>
                <a:schemeClr val="folHlink"/>
              </a:buClr>
              <a:defRPr/>
            </a:pPr>
            <a:r>
              <a:rPr lang="zh-CN" altLang="en-US"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400" b="1"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400" b="1" dirty="0" err="1">
                <a:latin typeface="Times New Roman" panose="02020603050405020304" pitchFamily="18" charset="0"/>
                <a:ea typeface="微软雅黑" panose="020B0503020204020204" pitchFamily="34" charset="-122"/>
                <a:sym typeface="Times New Roman" panose="02020603050405020304" pitchFamily="18" charset="0"/>
              </a:rPr>
              <a:t>BrO</a:t>
            </a:r>
            <a:r>
              <a:rPr lang="en-US" altLang="zh-CN" sz="2400" b="1" i="1" baseline="-25000" dirty="0" err="1">
                <a:latin typeface="Times New Roman" panose="02020603050405020304" pitchFamily="18" charset="0"/>
                <a:ea typeface="微软雅黑" panose="020B0503020204020204" pitchFamily="34" charset="-122"/>
                <a:sym typeface="Times New Roman" panose="02020603050405020304" pitchFamily="18" charset="0"/>
              </a:rPr>
              <a:t>x</a:t>
            </a:r>
            <a:r>
              <a:rPr lang="en-US" altLang="zh-CN" sz="2400" b="1" i="1" baseline="-250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400" b="1" dirty="0">
                <a:latin typeface="Times New Roman" panose="02020603050405020304" pitchFamily="18" charset="0"/>
                <a:ea typeface="微软雅黑" panose="020B0503020204020204" pitchFamily="34" charset="-122"/>
                <a:sym typeface="Times New Roman" panose="02020603050405020304" pitchFamily="18" charset="0"/>
              </a:rPr>
              <a:t>Contribution to Ozone Layer Depletion)</a:t>
            </a:r>
            <a:endParaRPr lang="en-US" altLang="zh-CN" sz="2400" dirty="0">
              <a:effectLst>
                <a:outerShdw blurRad="38100" dist="38100" dir="2700000" algn="tl">
                  <a:srgbClr val="000000"/>
                </a:outerShdw>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96614" name="Text Box 10"/>
          <p:cNvSpPr txBox="1">
            <a:spLocks noChangeArrowheads="1"/>
          </p:cNvSpPr>
          <p:nvPr/>
        </p:nvSpPr>
        <p:spPr bwMode="auto">
          <a:xfrm>
            <a:off x="2711624" y="2276872"/>
            <a:ext cx="6120680" cy="412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marL="342900" indent="-342900" algn="just" eaLnBrk="1" hangingPunct="1">
              <a:lnSpc>
                <a:spcPct val="140000"/>
              </a:lnSpc>
              <a:spcBef>
                <a:spcPts val="0"/>
              </a:spcBef>
              <a:spcAft>
                <a:spcPts val="0"/>
              </a:spcAft>
              <a:buClr>
                <a:srgbClr val="333333"/>
              </a:buClr>
              <a:buFont typeface="Wingdings" panose="05000000000000000000" pitchFamily="2" charset="2"/>
              <a:buChar char="n"/>
            </a:pP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自由基的来源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kern="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CFCs(</a:t>
            </a:r>
            <a:r>
              <a:rPr lang="zh-CN" altLang="en-US" sz="2200" kern="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哈龙</a:t>
            </a:r>
            <a:r>
              <a:rPr lang="en-US" altLang="zh-CN" sz="2200" kern="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sz="2200" kern="0" dirty="0">
                <a:latin typeface="Times New Roman" panose="02020603050405020304" pitchFamily="18" charset="0"/>
                <a:ea typeface="微软雅黑" panose="020B0503020204020204" pitchFamily="34" charset="-122"/>
                <a:sym typeface="Times New Roman" panose="02020603050405020304" pitchFamily="18" charset="0"/>
              </a:rPr>
              <a:t>的光解</a:t>
            </a:r>
            <a:endParaRPr lang="en-US" altLang="zh-CN" sz="2200" kern="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algn="just" eaLnBrk="1" hangingPunct="1">
              <a:lnSpc>
                <a:spcPct val="140000"/>
              </a:lnSpc>
              <a:spcBef>
                <a:spcPts val="0"/>
              </a:spcBef>
              <a:spcAft>
                <a:spcPts val="0"/>
              </a:spcAft>
              <a:buClr>
                <a:srgbClr val="333333"/>
              </a:buClr>
              <a:buFont typeface="Wingdings" panose="05000000000000000000" pitchFamily="2" charset="2"/>
              <a:buChar char="n"/>
            </a:pPr>
            <a:r>
              <a:rPr lang="en-US" altLang="zh-CN" sz="2200" kern="0" dirty="0" err="1">
                <a:latin typeface="Times New Roman" panose="02020603050405020304" pitchFamily="18" charset="0"/>
                <a:ea typeface="微软雅黑" panose="020B0503020204020204" pitchFamily="34" charset="-122"/>
                <a:cs typeface="Times New Roman" panose="02020603050405020304" pitchFamily="18" charset="0"/>
              </a:rPr>
              <a:t>BrOx</a:t>
            </a:r>
            <a:r>
              <a:rPr lang="en-US" altLang="zh-CN" sz="2200" kern="0"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200" kern="0" dirty="0">
                <a:latin typeface="Times New Roman" panose="02020603050405020304" pitchFamily="18" charset="0"/>
                <a:ea typeface="微软雅黑" panose="020B0503020204020204" pitchFamily="34" charset="-122"/>
                <a:cs typeface="Times New Roman" panose="02020603050405020304" pitchFamily="18" charset="0"/>
              </a:rPr>
              <a:t>更多是与</a:t>
            </a:r>
            <a:r>
              <a:rPr lang="en-US" altLang="zh-CN" sz="2200" kern="0" dirty="0" err="1">
                <a:latin typeface="Times New Roman" panose="02020603050405020304" pitchFamily="18" charset="0"/>
                <a:ea typeface="微软雅黑" panose="020B0503020204020204" pitchFamily="34" charset="-122"/>
                <a:cs typeface="Times New Roman" panose="02020603050405020304" pitchFamily="18" charset="0"/>
              </a:rPr>
              <a:t>ClOx</a:t>
            </a:r>
            <a:r>
              <a:rPr lang="zh-CN" altLang="en-US" sz="2200" kern="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200" kern="0" dirty="0">
                <a:latin typeface="Times New Roman" panose="02020603050405020304" pitchFamily="18" charset="0"/>
                <a:ea typeface="微软雅黑" panose="020B0503020204020204" pitchFamily="34" charset="-122"/>
                <a:cs typeface="Times New Roman" panose="02020603050405020304" pitchFamily="18" charset="0"/>
              </a:rPr>
              <a:t>NOx</a:t>
            </a:r>
            <a:r>
              <a:rPr lang="zh-CN" altLang="en-US" sz="2200" kern="0" dirty="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sz="2200" kern="0" dirty="0" err="1">
                <a:latin typeface="Times New Roman" panose="02020603050405020304" pitchFamily="18" charset="0"/>
                <a:ea typeface="微软雅黑" panose="020B0503020204020204" pitchFamily="34" charset="-122"/>
                <a:cs typeface="Times New Roman" panose="02020603050405020304" pitchFamily="18" charset="0"/>
              </a:rPr>
              <a:t>HOx</a:t>
            </a:r>
            <a:r>
              <a:rPr lang="zh-CN" altLang="en-US" sz="2200" kern="0" dirty="0">
                <a:latin typeface="Times New Roman" panose="02020603050405020304" pitchFamily="18" charset="0"/>
                <a:ea typeface="微软雅黑" panose="020B0503020204020204" pitchFamily="34" charset="-122"/>
                <a:cs typeface="Times New Roman" panose="02020603050405020304" pitchFamily="18" charset="0"/>
              </a:rPr>
              <a:t>等其他活性成分一起消耗</a:t>
            </a:r>
            <a:r>
              <a:rPr lang="en-US" altLang="zh-CN" sz="2200" kern="0" dirty="0">
                <a:latin typeface="Times New Roman" panose="02020603050405020304" pitchFamily="18" charset="0"/>
                <a:ea typeface="微软雅黑" panose="020B0503020204020204" pitchFamily="34" charset="-122"/>
                <a:cs typeface="Times New Roman" panose="02020603050405020304" pitchFamily="18" charset="0"/>
              </a:rPr>
              <a:t>O</a:t>
            </a:r>
            <a:r>
              <a:rPr lang="en-US" altLang="zh-CN" sz="2200" kern="0" baseline="-25000" dirty="0">
                <a:latin typeface="Times New Roman" panose="02020603050405020304" pitchFamily="18" charset="0"/>
                <a:ea typeface="微软雅黑" panose="020B0503020204020204" pitchFamily="34" charset="-122"/>
                <a:cs typeface="Times New Roman" panose="02020603050405020304" pitchFamily="18" charset="0"/>
              </a:rPr>
              <a:t>3</a:t>
            </a:r>
            <a:r>
              <a:rPr lang="zh-CN" altLang="en-US" sz="2200" kern="0" dirty="0">
                <a:latin typeface="Times New Roman" panose="02020603050405020304" pitchFamily="18" charset="0"/>
                <a:ea typeface="微软雅黑" panose="020B0503020204020204" pitchFamily="34" charset="-122"/>
                <a:cs typeface="Times New Roman" panose="02020603050405020304" pitchFamily="18" charset="0"/>
              </a:rPr>
              <a:t>，特别是</a:t>
            </a:r>
            <a:r>
              <a:rPr lang="en-US" altLang="zh-CN" sz="2200" kern="0" dirty="0" err="1">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BrOx</a:t>
            </a:r>
            <a:r>
              <a:rPr lang="en-US" altLang="zh-CN" sz="2200" kern="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 - </a:t>
            </a:r>
            <a:r>
              <a:rPr lang="en-US" altLang="zh-CN" sz="2200" kern="0" dirty="0" err="1">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ClOx</a:t>
            </a:r>
            <a:r>
              <a:rPr lang="en-US" altLang="zh-CN" sz="2200" kern="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 - Ox </a:t>
            </a:r>
            <a:r>
              <a:rPr lang="zh-CN" altLang="en-US" sz="2200" kern="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循环：</a:t>
            </a:r>
            <a:endParaRPr lang="en-US" altLang="zh-CN" sz="2200" kern="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indent="1094105" eaLnBrk="1" hangingPunct="1">
              <a:lnSpc>
                <a:spcPct val="130000"/>
              </a:lnSpc>
            </a:pPr>
            <a:r>
              <a:rPr lang="en-US" altLang="zh-CN" sz="2200" dirty="0" err="1">
                <a:latin typeface="Times New Roman" panose="02020603050405020304" pitchFamily="18" charset="0"/>
                <a:ea typeface="微软雅黑" panose="020B0503020204020204" pitchFamily="34" charset="-122"/>
                <a:sym typeface="Times New Roman" panose="02020603050405020304" pitchFamily="18" charset="0"/>
              </a:rPr>
              <a:t>BrO</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 </a:t>
            </a:r>
            <a:r>
              <a:rPr lang="en-US" altLang="zh-CN" sz="2200" dirty="0" err="1">
                <a:latin typeface="Times New Roman" panose="02020603050405020304" pitchFamily="18" charset="0"/>
                <a:ea typeface="微软雅黑" panose="020B0503020204020204" pitchFamily="34" charset="-122"/>
                <a:sym typeface="Times New Roman" panose="02020603050405020304" pitchFamily="18" charset="0"/>
              </a:rPr>
              <a:t>ClO</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→Br</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 </a:t>
            </a:r>
            <a:r>
              <a:rPr lang="en-US" altLang="zh-CN" sz="2200" dirty="0" err="1">
                <a:latin typeface="Times New Roman" panose="02020603050405020304" pitchFamily="18" charset="0"/>
                <a:ea typeface="微软雅黑" panose="020B0503020204020204" pitchFamily="34" charset="-122"/>
                <a:sym typeface="Times New Roman" panose="02020603050405020304" pitchFamily="18" charset="0"/>
              </a:rPr>
              <a:t>ClOO</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indent="1094105" eaLnBrk="1" hangingPunct="1">
              <a:lnSpc>
                <a:spcPct val="130000"/>
              </a:lnSpc>
            </a:pPr>
            <a:r>
              <a:rPr lang="en-US" altLang="zh-CN" sz="2200" dirty="0" err="1">
                <a:latin typeface="Times New Roman" panose="02020603050405020304" pitchFamily="18" charset="0"/>
                <a:ea typeface="微软雅黑" panose="020B0503020204020204" pitchFamily="34" charset="-122"/>
                <a:sym typeface="Times New Roman" panose="02020603050405020304" pitchFamily="18" charset="0"/>
              </a:rPr>
              <a:t>ClOO</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M→ Cl</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 O</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 M </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indent="1094105" eaLnBrk="1" hangingPunct="1">
              <a:lnSpc>
                <a:spcPct val="130000"/>
              </a:lnSpc>
            </a:pP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Cl</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O</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 </a:t>
            </a:r>
            <a:r>
              <a:rPr lang="en-US" altLang="zh-CN" sz="2200" dirty="0" err="1">
                <a:latin typeface="Times New Roman" panose="02020603050405020304" pitchFamily="18" charset="0"/>
                <a:ea typeface="微软雅黑" panose="020B0503020204020204" pitchFamily="34" charset="-122"/>
                <a:sym typeface="Times New Roman" panose="02020603050405020304" pitchFamily="18" charset="0"/>
              </a:rPr>
              <a:t>Cl</a:t>
            </a:r>
            <a:r>
              <a:rPr lang="en-US" altLang="zh-CN" sz="2200" dirty="0" err="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 O</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indent="1094105" eaLnBrk="1" hangingPunct="1">
              <a:lnSpc>
                <a:spcPct val="130000"/>
              </a:lnSpc>
            </a:pP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Br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 O</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 </a:t>
            </a:r>
            <a:r>
              <a:rPr lang="en-US" altLang="zh-CN" sz="2200" dirty="0" err="1">
                <a:latin typeface="Times New Roman" panose="02020603050405020304" pitchFamily="18" charset="0"/>
                <a:ea typeface="微软雅黑" panose="020B0503020204020204" pitchFamily="34" charset="-122"/>
                <a:sym typeface="Times New Roman" panose="02020603050405020304" pitchFamily="18" charset="0"/>
              </a:rPr>
              <a:t>ClO</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 O</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indent="1094105" eaLnBrk="1" hangingPunct="1">
              <a:lnSpc>
                <a:spcPct val="130000"/>
              </a:lnSpc>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总反应：</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2 O</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 </a:t>
            </a:r>
            <a:r>
              <a:rPr lang="en-US" altLang="zh-CN" sz="2200" i="1" dirty="0">
                <a:latin typeface="Times New Roman" panose="02020603050405020304" pitchFamily="18" charset="0"/>
                <a:ea typeface="微软雅黑" panose="020B0503020204020204" pitchFamily="34" charset="-122"/>
                <a:sym typeface="Times New Roman" panose="02020603050405020304" pitchFamily="18" charset="0"/>
              </a:rPr>
              <a:t>hv</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 2O</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pP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该反应可造成低平流层</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2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消耗的约</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20%</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 name="Line 9"/>
          <p:cNvSpPr>
            <a:spLocks noChangeShapeType="1"/>
          </p:cNvSpPr>
          <p:nvPr/>
        </p:nvSpPr>
        <p:spPr bwMode="auto">
          <a:xfrm>
            <a:off x="3431704" y="5373216"/>
            <a:ext cx="3455988" cy="0"/>
          </a:xfrm>
          <a:prstGeom prst="line">
            <a:avLst/>
          </a:prstGeom>
          <a:noFill/>
          <a:ln w="12700">
            <a:solidFill>
              <a:schemeClr val="tx1"/>
            </a:solidFill>
            <a:round/>
          </a:ln>
          <a:effectLst>
            <a:prstShdw prst="shdw17" dist="17961" dir="2700000">
              <a:schemeClr val="tx1">
                <a:gamma/>
                <a:shade val="60000"/>
                <a:invGamma/>
              </a:schemeClr>
            </a:prstShdw>
          </a:effectLst>
        </p:spPr>
        <p:txBody>
          <a:bodyPr lIns="0" tIns="0" rIns="0" bIns="0">
            <a:spAutoFit/>
          </a:bodyPr>
          <a:lstStyle/>
          <a:p>
            <a:pPr eaLnBrk="1" hangingPunct="1">
              <a:lnSpc>
                <a:spcPct val="130000"/>
              </a:lnSpc>
              <a:defRPr/>
            </a:pPr>
            <a:endParaRPr lang="zh-CN" altLang="en-US" dirty="0">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74E9897E-2AC1-4259-8BA0-2662CD7E79C3}"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96614" name="Text Box 10"/>
          <p:cNvSpPr txBox="1">
            <a:spLocks noChangeArrowheads="1"/>
          </p:cNvSpPr>
          <p:nvPr/>
        </p:nvSpPr>
        <p:spPr bwMode="auto">
          <a:xfrm>
            <a:off x="1631315" y="909320"/>
            <a:ext cx="8328660" cy="521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marL="342900" indent="-342900" algn="just" eaLnBrk="1" hangingPunct="1">
              <a:lnSpc>
                <a:spcPct val="140000"/>
              </a:lnSpc>
              <a:spcBef>
                <a:spcPts val="0"/>
              </a:spcBef>
              <a:spcAft>
                <a:spcPts val="0"/>
              </a:spcAft>
              <a:buClr>
                <a:srgbClr val="333333"/>
              </a:buClr>
              <a:buFont typeface="Wingdings" panose="05000000000000000000" pitchFamily="2" charset="2"/>
              <a:buChar char="n"/>
            </a:pPr>
            <a:r>
              <a:rPr lang="en-US" altLang="zh-CN" sz="2200" dirty="0" err="1">
                <a:latin typeface="Times New Roman" panose="02020603050405020304" pitchFamily="18" charset="0"/>
                <a:ea typeface="微软雅黑" panose="020B0503020204020204" pitchFamily="34" charset="-122"/>
                <a:sym typeface="Times New Roman" panose="02020603050405020304" pitchFamily="18" charset="0"/>
              </a:rPr>
              <a:t>BrO</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ₓ</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对臭氧的破坏</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indent="360680" algn="just" eaLnBrk="1" hangingPunct="1">
              <a:lnSpc>
                <a:spcPct val="140000"/>
              </a:lnSpc>
              <a:spcBef>
                <a:spcPts val="0"/>
              </a:spcBef>
              <a:spcAft>
                <a:spcPts val="0"/>
              </a:spcAft>
              <a:buClr>
                <a:srgbClr val="333333"/>
              </a:buClr>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尽管</a:t>
            </a:r>
            <a:r>
              <a:rPr lang="en-US" altLang="zh-CN" sz="2200" dirty="0" err="1">
                <a:latin typeface="Times New Roman" panose="02020603050405020304" pitchFamily="18" charset="0"/>
                <a:ea typeface="微软雅黑" panose="020B0503020204020204" pitchFamily="34" charset="-122"/>
                <a:sym typeface="Times New Roman" panose="02020603050405020304" pitchFamily="18" charset="0"/>
              </a:rPr>
              <a:t>BrO</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ₓ</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浓度远低于其他物种，但其破坏</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O₃</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的活性最高。</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indent="360680" algn="just" eaLnBrk="1" hangingPunct="1">
              <a:lnSpc>
                <a:spcPct val="140000"/>
              </a:lnSpc>
              <a:spcBef>
                <a:spcPts val="0"/>
              </a:spcBef>
              <a:spcAft>
                <a:spcPts val="0"/>
              </a:spcAft>
              <a:buClr>
                <a:srgbClr val="333333"/>
              </a:buClr>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与</a:t>
            </a:r>
            <a:r>
              <a:rPr lang="en-US" altLang="zh-CN" sz="2200" dirty="0" err="1">
                <a:latin typeface="Times New Roman" panose="02020603050405020304" pitchFamily="18" charset="0"/>
                <a:ea typeface="微软雅黑" panose="020B0503020204020204" pitchFamily="34" charset="-122"/>
                <a:sym typeface="Times New Roman" panose="02020603050405020304" pitchFamily="18" charset="0"/>
              </a:rPr>
              <a:t>BrO</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ₓ</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有关的反应贡献了低平流层</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O₃</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损失量的约</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30%</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indent="360680" algn="just" eaLnBrk="1" hangingPunct="1">
              <a:lnSpc>
                <a:spcPct val="140000"/>
              </a:lnSpc>
              <a:spcBef>
                <a:spcPts val="0"/>
              </a:spcBef>
              <a:spcAft>
                <a:spcPts val="0"/>
              </a:spcAft>
              <a:buClr>
                <a:srgbClr val="333333"/>
              </a:buClr>
            </a:pPr>
            <a:r>
              <a:rPr lang="en-US" altLang="zh-CN" sz="2200" dirty="0" err="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BrO</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ₓ</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也可以转化为相对稳定的</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HBr</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BrONO₂</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algn="just" eaLnBrk="1" hangingPunct="1">
              <a:lnSpc>
                <a:spcPct val="140000"/>
              </a:lnSpc>
              <a:spcBef>
                <a:spcPts val="0"/>
              </a:spcBef>
              <a:spcAft>
                <a:spcPts val="0"/>
              </a:spcAft>
              <a:buClr>
                <a:srgbClr val="333333"/>
              </a:buClr>
              <a:buFont typeface="Wingdings" panose="05000000000000000000" pitchFamily="2" charset="2"/>
              <a:buChar char="n"/>
            </a:pP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NOₓ</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HOₓ</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及</a:t>
            </a:r>
            <a:r>
              <a:rPr lang="en-US" altLang="zh-CN" sz="2200" dirty="0" err="1">
                <a:latin typeface="Times New Roman" panose="02020603050405020304" pitchFamily="18" charset="0"/>
                <a:ea typeface="微软雅黑" panose="020B0503020204020204" pitchFamily="34" charset="-122"/>
                <a:sym typeface="Times New Roman" panose="02020603050405020304" pitchFamily="18" charset="0"/>
              </a:rPr>
              <a:t>ClO</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ₓ</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sz="2200" dirty="0" err="1">
                <a:latin typeface="Times New Roman" panose="02020603050405020304" pitchFamily="18" charset="0"/>
                <a:ea typeface="微软雅黑" panose="020B0503020204020204" pitchFamily="34" charset="-122"/>
                <a:sym typeface="Times New Roman" panose="02020603050405020304" pitchFamily="18" charset="0"/>
              </a:rPr>
              <a:t>BrO</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ₓ</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的贡献</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indent="360680" algn="just" eaLnBrk="1" hangingPunct="1">
              <a:lnSpc>
                <a:spcPct val="140000"/>
              </a:lnSpc>
              <a:spcBef>
                <a:spcPts val="0"/>
              </a:spcBef>
              <a:spcAft>
                <a:spcPts val="0"/>
              </a:spcAft>
              <a:buClr>
                <a:srgbClr val="333333"/>
              </a:buClr>
            </a:pP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NOₓ</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HOₓ</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及</a:t>
            </a:r>
            <a:r>
              <a:rPr lang="en-US" altLang="zh-CN" sz="2200" dirty="0" err="1">
                <a:latin typeface="Times New Roman" panose="02020603050405020304" pitchFamily="18" charset="0"/>
                <a:ea typeface="微软雅黑" panose="020B0503020204020204" pitchFamily="34" charset="-122"/>
                <a:sym typeface="Times New Roman" panose="02020603050405020304" pitchFamily="18" charset="0"/>
              </a:rPr>
              <a:t>ClO</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ₓ</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sz="2200" dirty="0" err="1">
                <a:latin typeface="Times New Roman" panose="02020603050405020304" pitchFamily="18" charset="0"/>
                <a:ea typeface="微软雅黑" panose="020B0503020204020204" pitchFamily="34" charset="-122"/>
                <a:sym typeface="Times New Roman" panose="02020603050405020304" pitchFamily="18" charset="0"/>
              </a:rPr>
              <a:t>BrO</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ₓ</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对</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O₃</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的分解都有重要贡献。</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indent="360680" algn="just" eaLnBrk="1" hangingPunct="1">
              <a:lnSpc>
                <a:spcPct val="140000"/>
              </a:lnSpc>
              <a:spcBef>
                <a:spcPts val="0"/>
              </a:spcBef>
              <a:spcAft>
                <a:spcPts val="0"/>
              </a:spcAft>
              <a:buClr>
                <a:srgbClr val="333333"/>
              </a:buClr>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平流层中的</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NOₓ</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HOₓ</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受人类活动影响相对较小，而</a:t>
            </a:r>
            <a:r>
              <a:rPr lang="en-US" altLang="zh-CN" sz="2200" dirty="0" err="1">
                <a:latin typeface="Times New Roman" panose="02020603050405020304" pitchFamily="18" charset="0"/>
                <a:ea typeface="微软雅黑" panose="020B0503020204020204" pitchFamily="34" charset="-122"/>
                <a:sym typeface="Times New Roman" panose="02020603050405020304" pitchFamily="18" charset="0"/>
              </a:rPr>
              <a:t>ClO</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ₓ</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sz="2200" dirty="0" err="1">
                <a:latin typeface="Times New Roman" panose="02020603050405020304" pitchFamily="18" charset="0"/>
                <a:ea typeface="微软雅黑" panose="020B0503020204020204" pitchFamily="34" charset="-122"/>
                <a:sym typeface="Times New Roman" panose="02020603050405020304" pitchFamily="18" charset="0"/>
              </a:rPr>
              <a:t>BrO</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ₓ</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主要是人类活动产生。</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algn="just" eaLnBrk="1" hangingPunct="1">
              <a:lnSpc>
                <a:spcPct val="140000"/>
              </a:lnSpc>
              <a:spcBef>
                <a:spcPts val="0"/>
              </a:spcBef>
              <a:spcAft>
                <a:spcPts val="0"/>
              </a:spcAft>
              <a:buClr>
                <a:srgbClr val="333333"/>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臭氧平衡浓度的降低</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indent="360680" algn="just" eaLnBrk="1" hangingPunct="1">
              <a:lnSpc>
                <a:spcPct val="140000"/>
              </a:lnSpc>
              <a:spcBef>
                <a:spcPts val="0"/>
              </a:spcBef>
              <a:spcAft>
                <a:spcPts val="0"/>
              </a:spcAft>
              <a:buClr>
                <a:srgbClr val="333333"/>
              </a:buClr>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近几十年来平流层中</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O₃</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平衡浓度的降低的原因：</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人类活动产生的</a:t>
            </a:r>
            <a:r>
              <a:rPr lang="en-US" altLang="zh-CN" sz="2200" dirty="0" err="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ClO</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ₓ</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sz="2200" dirty="0" err="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BrO</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ₓ</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浓度增加促使</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O₃</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的生消平衡向分解方向移动。</a:t>
            </a:r>
            <a:endPar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pPr marL="0" marR="0" lvl="0" indent="0" algn="r" defTabSz="914400" rtl="0" eaLnBrk="1" fontAlgn="base" latinLnBrk="0" hangingPunct="1">
              <a:lnSpc>
                <a:spcPct val="130000"/>
              </a:lnSpc>
              <a:buClrTx/>
              <a:buSzTx/>
              <a:buFontTx/>
              <a:buNone/>
              <a:defRPr/>
            </a:pPr>
            <a:r>
              <a:rPr lang="en-US" altLang="zh-CN">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3730" name="Rectangle 2"/>
          <p:cNvSpPr>
            <a:spLocks noGrp="1" noChangeArrowheads="1"/>
          </p:cNvSpPr>
          <p:nvPr>
            <p:ph type="ctrTitle" sz="quarter" idx="4294967295"/>
          </p:nvPr>
        </p:nvSpPr>
        <p:spPr>
          <a:xfrm>
            <a:off x="0" y="1557338"/>
            <a:ext cx="11880850" cy="1081087"/>
          </a:xfrm>
        </p:spPr>
        <p:txBody>
          <a:bodyPr vert="horz" wrap="square" lIns="91440" tIns="45720" rIns="91440" bIns="45720" numCol="1" anchor="ctr" anchorCtr="0" compatLnSpc="1"/>
          <a:lstStyle/>
          <a:p>
            <a:pPr lvl="0" eaLnBrk="1" hangingPunct="1">
              <a:lnSpc>
                <a:spcPct val="130000"/>
              </a:lnSpc>
              <a:defRPr/>
            </a:pPr>
            <a:r>
              <a:rPr kumimoji="0" lang="zh-CN" altLang="en-US" sz="4000" i="0" u="none" strike="noStrike" kern="0" cap="none" spc="0" normalizeH="0" baseline="0" noProof="0" dirty="0">
                <a:ln>
                  <a:noFill/>
                </a:ln>
                <a:solidFill>
                  <a:schemeClr val="accent1">
                    <a:lumMod val="50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第一</a:t>
            </a:r>
            <a:r>
              <a:rPr lang="zh-CN" altLang="en-US" sz="400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节 大气的组成及其主要污染物</a:t>
            </a:r>
            <a:br>
              <a:rPr kumimoji="0" lang="zh-CN" altLang="en-US" sz="4400" b="1" i="0" u="none" strike="noStrike" kern="0" cap="none" spc="0" normalizeH="0" baseline="0" noProof="0" dirty="0">
                <a:ln>
                  <a:noFill/>
                </a:ln>
                <a:solidFill>
                  <a:schemeClr val="accent1">
                    <a:lumMod val="50000"/>
                  </a:schemeClr>
                </a:solidFill>
                <a:effectLst>
                  <a:outerShdw blurRad="38100" dist="38100" dir="2700000" algn="tl">
                    <a:srgbClr val="000000"/>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br>
            <a:r>
              <a:rPr kumimoji="0" lang="zh-CN" altLang="en-US" sz="4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36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a:t>
            </a:r>
            <a:r>
              <a:rPr kumimoji="0" lang="en-US" altLang="zh-CN" sz="3600" b="1" i="0" u="none" strike="noStrike" kern="0" cap="none" spc="0" normalizeH="0" baseline="0" noProof="0" dirty="0" err="1">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ection</a:t>
            </a:r>
            <a:r>
              <a:rPr kumimoji="0" lang="en-US" altLang="zh-CN" sz="3600" b="1" i="0" u="none" strike="noStrike" kern="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1 </a:t>
            </a:r>
            <a:r>
              <a:rPr lang="en-US" altLang="zh-CN" sz="3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Atmospheric Composition and Primary Pollutants</a:t>
            </a:r>
            <a:endParaRPr kumimoji="0" lang="en-US" altLang="zh-CN" sz="3600" b="1" i="0" u="none" strike="noStrike" kern="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grpSp>
        <p:nvGrpSpPr>
          <p:cNvPr id="3" name="组合 2"/>
          <p:cNvGrpSpPr/>
          <p:nvPr/>
        </p:nvGrpSpPr>
        <p:grpSpPr>
          <a:xfrm>
            <a:off x="2567608" y="3140968"/>
            <a:ext cx="9361040" cy="2285049"/>
            <a:chOff x="1487488" y="3204169"/>
            <a:chExt cx="9361040" cy="2285049"/>
          </a:xfrm>
        </p:grpSpPr>
        <p:sp>
          <p:nvSpPr>
            <p:cNvPr id="73732" name="Text Box 4"/>
            <p:cNvSpPr txBox="1">
              <a:spLocks noChangeArrowheads="1"/>
            </p:cNvSpPr>
            <p:nvPr/>
          </p:nvSpPr>
          <p:spPr bwMode="auto">
            <a:xfrm>
              <a:off x="1487488" y="3204169"/>
              <a:ext cx="9361040" cy="228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marL="457200" marR="0" lvl="0" indent="-457200" algn="l" defTabSz="914400" rtl="0" eaLnBrk="1" fontAlgn="base" latinLnBrk="0" hangingPunct="1">
                <a:lnSpc>
                  <a:spcPct val="130000"/>
                </a:lnSpc>
                <a:buClrTx/>
                <a:buSzTx/>
                <a:buFontTx/>
                <a:buNone/>
                <a:defRPr/>
              </a:pPr>
              <a:r>
                <a:rPr kumimoji="0" lang="zh-CN" altLang="en-US" sz="3000" b="1" i="0" strike="noStrike" kern="1200" cap="none" spc="0" normalizeH="0" baseline="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一、 大气的主要成分与结构</a:t>
              </a:r>
              <a:endParaRPr kumimoji="0" lang="en-US" altLang="zh-CN" sz="3000" b="1" i="0" strike="noStrike" kern="1200" cap="none" spc="0" normalizeH="0" baseline="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lvl="0" eaLnBrk="1" hangingPunct="1">
                <a:lnSpc>
                  <a:spcPct val="130000"/>
                </a:lnSpc>
                <a:defRPr/>
              </a:pPr>
              <a:r>
                <a:rPr kumimoji="0" lang="zh-CN"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4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Main Compositions and Stratification of the Atmosphere</a:t>
              </a:r>
              <a:endParaRPr lang="en-US" altLang="zh-CN" sz="24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lvl="0" eaLnBrk="1" hangingPunct="1">
                <a:lnSpc>
                  <a:spcPct val="130000"/>
                </a:lnSpc>
                <a:defRPr/>
              </a:pPr>
              <a:r>
                <a:rPr kumimoji="0" lang="zh-CN" altLang="en-US" sz="3000" b="1" i="0" u="none" strike="noStrike" kern="1200" cap="none" spc="0" normalizeH="0" baseline="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二、 </a:t>
              </a:r>
              <a:r>
                <a:rPr lang="zh-CN" altLang="en-US" sz="3000" b="1" dirty="0">
                  <a:solidFill>
                    <a:srgbClr val="CCECFF">
                      <a:lumMod val="50000"/>
                    </a:srgb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大气中的主要污染物</a:t>
              </a:r>
              <a:endParaRPr kumimoji="0" lang="zh-CN" altLang="en-US" sz="3000" b="1" i="0" strike="noStrike" kern="1200" cap="none" spc="0" normalizeH="0" baseline="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lvl="0" eaLnBrk="1" hangingPunct="1">
                <a:lnSpc>
                  <a:spcPct val="130000"/>
                </a:lnSpc>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4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Primary Pollutants in the Atmosphere</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22537" name="Line 9"/>
            <p:cNvSpPr>
              <a:spLocks noChangeShapeType="1"/>
            </p:cNvSpPr>
            <p:nvPr/>
          </p:nvSpPr>
          <p:spPr bwMode="auto">
            <a:xfrm>
              <a:off x="1541299" y="5004369"/>
              <a:ext cx="4338677" cy="0"/>
            </a:xfrm>
            <a:prstGeom prst="line">
              <a:avLst/>
            </a:prstGeom>
            <a:noFill/>
            <a:ln w="38100">
              <a:solidFill>
                <a:srgbClr val="AA5C5C"/>
              </a:solidFill>
              <a:round/>
            </a:ln>
            <a:effectLst/>
          </p:spPr>
          <p:txBody>
            <a:bodyPr wrap="none"/>
            <a:lstStyle/>
            <a:p>
              <a:pPr marL="0" marR="0" lvl="0" indent="0" algn="l" defTabSz="914400" rtl="0" eaLnBrk="1" fontAlgn="base" latinLnBrk="0" hangingPunct="1">
                <a:lnSpc>
                  <a:spcPct val="130000"/>
                </a:lnSpc>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grpSp>
    </p:spTree>
  </p:cSld>
  <p:clrMapOvr>
    <a:masterClrMapping/>
  </p:clrMapOvr>
  <p:transition>
    <p:random/>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dirty="0">
                <a:latin typeface="Times New Roman" panose="02020603050405020304" pitchFamily="18" charset="0"/>
                <a:ea typeface="微软雅黑" panose="020B0503020204020204" pitchFamily="34" charset="-122"/>
                <a:sym typeface="Times New Roman" panose="02020603050405020304" pitchFamily="18" charset="0"/>
              </a:rPr>
              <a:t>2-</a:t>
            </a:r>
            <a:fld id="{26D329C5-BA9C-4716-AF68-1827721F9922}"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6809" name="Rectangle 9"/>
          <p:cNvSpPr>
            <a:spLocks noGrp="1" noRot="1" noChangeArrowheads="1"/>
          </p:cNvSpPr>
          <p:nvPr>
            <p:ph type="title" idx="4294967295"/>
          </p:nvPr>
        </p:nvSpPr>
        <p:spPr>
          <a:xfrm>
            <a:off x="119336" y="0"/>
            <a:ext cx="11640616" cy="1707645"/>
          </a:xfrm>
        </p:spPr>
        <p:txBody>
          <a:bodyPr/>
          <a:lstStyle/>
          <a:p>
            <a:pPr algn="l" eaLnBrk="1" hangingPunct="1">
              <a:lnSpc>
                <a:spcPct val="130000"/>
              </a:lnSpc>
              <a:defRPr/>
            </a:pPr>
            <a:r>
              <a:rPr lang="en-US" altLang="zh-CN" sz="2800" kern="1200" dirty="0">
                <a:solidFill>
                  <a:srgbClr val="AA5C5C"/>
                </a:solidFill>
                <a:latin typeface="Times New Roman" panose="02020603050405020304" pitchFamily="18" charset="0"/>
                <a:ea typeface="微软雅黑" panose="020B0503020204020204" pitchFamily="34" charset="-122"/>
                <a:cs typeface="+mn-cs"/>
                <a:sym typeface="Times New Roman" panose="02020603050405020304" pitchFamily="18" charset="0"/>
              </a:rPr>
              <a:t>7.2 </a:t>
            </a:r>
            <a:r>
              <a:rPr lang="zh-CN" altLang="en-US" sz="2800" kern="1200" dirty="0">
                <a:solidFill>
                  <a:srgbClr val="AA5C5C"/>
                </a:solidFill>
                <a:latin typeface="Times New Roman" panose="02020603050405020304" pitchFamily="18" charset="0"/>
                <a:ea typeface="微软雅黑" panose="020B0503020204020204" pitchFamily="34" charset="-122"/>
                <a:cs typeface="+mn-cs"/>
                <a:sym typeface="Times New Roman" panose="02020603050405020304" pitchFamily="18" charset="0"/>
              </a:rPr>
              <a:t>南极“臭氧洞”及其基本形成机制</a:t>
            </a:r>
            <a:br>
              <a:rPr lang="en-US" altLang="zh-CN" sz="3000" kern="1200" dirty="0">
                <a:solidFill>
                  <a:srgbClr val="AA5C5C"/>
                </a:solidFill>
                <a:latin typeface="Times New Roman" panose="02020603050405020304" pitchFamily="18" charset="0"/>
                <a:ea typeface="微软雅黑" panose="020B0503020204020204" pitchFamily="34" charset="-122"/>
                <a:cs typeface="+mn-cs"/>
                <a:sym typeface="Times New Roman" panose="02020603050405020304" pitchFamily="18" charset="0"/>
              </a:rPr>
            </a:br>
            <a:r>
              <a:rPr lang="en-US" altLang="zh-CN" sz="2000" kern="1200" dirty="0">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The Antarctic “ Ozone Hole” and the Fundamental Mechanisms of Formation</a:t>
            </a:r>
            <a:endParaRPr lang="zh-CN" altLang="en-US" sz="2000" kern="1200" dirty="0">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endParaRPr>
          </a:p>
        </p:txBody>
      </p:sp>
      <p:pic>
        <p:nvPicPr>
          <p:cNvPr id="3" name="图片 2"/>
          <p:cNvPicPr>
            <a:picLocks noChangeAspect="1"/>
          </p:cNvPicPr>
          <p:nvPr/>
        </p:nvPicPr>
        <p:blipFill>
          <a:blip r:embed="rId1"/>
          <a:stretch>
            <a:fillRect/>
          </a:stretch>
        </p:blipFill>
        <p:spPr>
          <a:xfrm>
            <a:off x="1271464" y="3147410"/>
            <a:ext cx="5200688" cy="3390925"/>
          </a:xfrm>
          <a:prstGeom prst="rect">
            <a:avLst/>
          </a:prstGeom>
        </p:spPr>
      </p:pic>
      <p:sp>
        <p:nvSpPr>
          <p:cNvPr id="76803" name="Rectangle 3"/>
          <p:cNvSpPr>
            <a:spLocks noGrp="1" noChangeArrowheads="1"/>
          </p:cNvSpPr>
          <p:nvPr>
            <p:ph type="subTitle" idx="4294967295"/>
          </p:nvPr>
        </p:nvSpPr>
        <p:spPr>
          <a:xfrm>
            <a:off x="263352" y="853822"/>
            <a:ext cx="7556488" cy="2379576"/>
          </a:xfrm>
        </p:spPr>
        <p:txBody>
          <a:bodyPr/>
          <a:lstStyle/>
          <a:p>
            <a:pPr marL="0" indent="0" algn="ctr" eaLnBrk="1" hangingPunct="1">
              <a:lnSpc>
                <a:spcPct val="130000"/>
              </a:lnSpc>
              <a:spcBef>
                <a:spcPct val="0"/>
              </a:spcBef>
              <a:buNone/>
              <a:defRPr/>
            </a:pPr>
            <a:endParaRPr lang="zh-CN" altLang="en-US" sz="24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None/>
              <a:defRPr/>
            </a:pPr>
            <a:r>
              <a:rPr lang="zh-CN" altLang="en-US" sz="2200" b="1"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b="1"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a:t>
            </a:r>
            <a:r>
              <a:rPr lang="zh-CN" altLang="en-US" sz="2200" b="1"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）南极“臭氧洞”概况</a:t>
            </a:r>
            <a:endParaRPr lang="en-US" altLang="zh-CN" sz="2200" b="1"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eaLnBrk="1" hangingPunct="1">
              <a:lnSpc>
                <a:spcPct val="130000"/>
              </a:lnSpc>
              <a:spcBef>
                <a:spcPct val="0"/>
              </a:spcBef>
              <a:buClr>
                <a:srgbClr val="333333"/>
              </a:buClr>
              <a:buSzPct val="100000"/>
              <a:defRPr/>
            </a:pPr>
            <a:r>
              <a:rPr lang="en-US" altLang="zh-CN" sz="2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1985</a:t>
            </a:r>
            <a:r>
              <a:rPr lang="zh-CN" altLang="en-US" sz="2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年，</a:t>
            </a:r>
            <a:r>
              <a:rPr lang="en-US" altLang="zh-CN" sz="2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Farman</a:t>
            </a:r>
            <a:r>
              <a:rPr lang="zh-CN" altLang="en-US" sz="2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等人发现从</a:t>
            </a:r>
            <a:r>
              <a:rPr lang="en-US" altLang="zh-CN" sz="2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1975</a:t>
            </a:r>
            <a:r>
              <a:rPr lang="zh-CN" altLang="en-US" sz="2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年开始，南极上空</a:t>
            </a:r>
            <a:r>
              <a:rPr lang="en-US" altLang="zh-CN" sz="2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O₃</a:t>
            </a:r>
            <a:r>
              <a:rPr lang="zh-CN" altLang="en-US" sz="2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浓度在每年</a:t>
            </a:r>
            <a:r>
              <a:rPr lang="en-US" altLang="zh-CN" sz="2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9</a:t>
            </a:r>
            <a:r>
              <a:rPr lang="zh-CN" altLang="en-US" sz="2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到</a:t>
            </a:r>
            <a:r>
              <a:rPr lang="en-US" altLang="zh-CN" sz="2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11</a:t>
            </a:r>
            <a:r>
              <a:rPr lang="zh-CN" altLang="en-US" sz="2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月份都会大幅减少</a:t>
            </a:r>
            <a:r>
              <a:rPr lang="en-US" altLang="zh-CN" sz="2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30%</a:t>
            </a:r>
            <a:r>
              <a:rPr lang="zh-CN" altLang="en-US" sz="2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以上。</a:t>
            </a:r>
            <a:endParaRPr lang="en-US" altLang="zh-CN" sz="2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eaLnBrk="1" hangingPunct="1">
              <a:lnSpc>
                <a:spcPct val="130000"/>
              </a:lnSpc>
              <a:spcBef>
                <a:spcPct val="0"/>
              </a:spcBef>
              <a:buClr>
                <a:srgbClr val="333333"/>
              </a:buClr>
              <a:buSzPct val="100000"/>
              <a:defRPr/>
            </a:pPr>
            <a:r>
              <a:rPr lang="zh-CN" altLang="en-US" sz="20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臭氧洞的定义</a:t>
            </a:r>
            <a:r>
              <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是</a:t>
            </a:r>
            <a:r>
              <a:rPr lang="en-US" altLang="zh-CN"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en-US" altLang="zh-CN" sz="200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r>
              <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柱浓度小于</a:t>
            </a:r>
            <a:r>
              <a:rPr lang="en-US" altLang="zh-CN"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220 DU;</a:t>
            </a:r>
            <a:endParaRPr lang="en-US" altLang="zh-CN"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eaLnBrk="1" hangingPunct="1">
              <a:lnSpc>
                <a:spcPct val="130000"/>
              </a:lnSpc>
              <a:spcBef>
                <a:spcPct val="0"/>
              </a:spcBef>
              <a:buClr>
                <a:srgbClr val="333333"/>
              </a:buClr>
              <a:buSzPct val="100000"/>
              <a:defRPr/>
            </a:pPr>
            <a:r>
              <a:rPr lang="zh-CN" altLang="en-US" sz="20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从垂直方向看</a:t>
            </a:r>
            <a:r>
              <a:rPr lang="zh-CN" altLang="en-US" sz="2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，南极</a:t>
            </a:r>
            <a:r>
              <a:rPr lang="en-US" altLang="zh-CN" sz="2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en-US" altLang="zh-CN" sz="2000" baseline="-25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r>
              <a:rPr lang="zh-CN" altLang="en-US" sz="2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损耗主要在</a:t>
            </a:r>
            <a:r>
              <a:rPr lang="en-US" altLang="zh-CN" sz="2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15-24 km</a:t>
            </a:r>
            <a:r>
              <a:rPr lang="zh-CN" altLang="en-US" sz="2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范围的低平流层。</a:t>
            </a:r>
            <a:endParaRPr lang="en-US" altLang="zh-CN" sz="2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0" indent="0" eaLnBrk="1" hangingPunct="1">
              <a:lnSpc>
                <a:spcPct val="130000"/>
              </a:lnSpc>
              <a:spcBef>
                <a:spcPct val="0"/>
              </a:spcBef>
              <a:buNone/>
              <a:defRPr/>
            </a:pPr>
            <a:endParaRPr lang="en-US" altLang="zh-CN" sz="2400" b="1" dirty="0">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 name="文本框 6"/>
          <p:cNvSpPr txBox="1"/>
          <p:nvPr/>
        </p:nvSpPr>
        <p:spPr>
          <a:xfrm>
            <a:off x="1127448" y="6491605"/>
            <a:ext cx="5124446" cy="338554"/>
          </a:xfrm>
          <a:prstGeom prst="rect">
            <a:avLst/>
          </a:prstGeom>
          <a:noFill/>
        </p:spPr>
        <p:txBody>
          <a:bodyPr wrap="square">
            <a:spAutoFit/>
          </a:bodyPr>
          <a:lstStyle/>
          <a:p>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图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1981</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和</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1991</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年的臭氧洞示意图（引自</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UNEP</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2007</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pic>
        <p:nvPicPr>
          <p:cNvPr id="11" name="图片 10"/>
          <p:cNvPicPr>
            <a:picLocks noChangeAspect="1"/>
          </p:cNvPicPr>
          <p:nvPr/>
        </p:nvPicPr>
        <p:blipFill>
          <a:blip r:embed="rId2"/>
          <a:stretch>
            <a:fillRect/>
          </a:stretch>
        </p:blipFill>
        <p:spPr>
          <a:xfrm>
            <a:off x="7819840" y="1412776"/>
            <a:ext cx="3105173" cy="4276756"/>
          </a:xfrm>
          <a:prstGeom prst="rect">
            <a:avLst/>
          </a:prstGeom>
        </p:spPr>
      </p:pic>
      <p:sp>
        <p:nvSpPr>
          <p:cNvPr id="12" name="文本框 11"/>
          <p:cNvSpPr txBox="1"/>
          <p:nvPr/>
        </p:nvSpPr>
        <p:spPr>
          <a:xfrm>
            <a:off x="7079432" y="5747048"/>
            <a:ext cx="4680520" cy="584775"/>
          </a:xfrm>
          <a:prstGeom prst="rect">
            <a:avLst/>
          </a:prstGeom>
          <a:noFill/>
        </p:spPr>
        <p:txBody>
          <a:bodyPr wrap="square">
            <a:spAutoFit/>
          </a:bodyPr>
          <a:lstStyle/>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图 南极点</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2006</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年</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10</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月份的臭氧垂直分布情况</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ct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（引自</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WMO</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2011</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p:random/>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lang="en-US" altLang="zh-CN"/>
              <a:t>2-</a:t>
            </a:r>
            <a:fld id="{339128DD-8BA4-4655-8D52-E0FCE8840C24}" type="slidenum">
              <a:rPr lang="en-US" altLang="zh-CN" smtClean="0"/>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3" name="文本框 2"/>
          <p:cNvSpPr txBox="1"/>
          <p:nvPr/>
        </p:nvSpPr>
        <p:spPr>
          <a:xfrm>
            <a:off x="0" y="765175"/>
            <a:ext cx="6096000" cy="489365"/>
          </a:xfrm>
          <a:prstGeom prst="rect">
            <a:avLst/>
          </a:prstGeom>
          <a:noFill/>
        </p:spPr>
        <p:txBody>
          <a:bodyPr wrap="square" rtlCol="0" anchor="t">
            <a:spAutoFit/>
          </a:bodyPr>
          <a:lstStyle/>
          <a:p>
            <a:pPr marL="0" indent="0" eaLnBrk="1" hangingPunct="1">
              <a:lnSpc>
                <a:spcPct val="130000"/>
              </a:lnSpc>
              <a:spcBef>
                <a:spcPct val="0"/>
              </a:spcBef>
              <a:buNone/>
              <a:defRPr/>
            </a:pPr>
            <a:r>
              <a:rPr lang="zh-CN" altLang="en-US" sz="2200" b="1"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b="1"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zh-CN" altLang="en-US" sz="2200" b="1"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）南极</a:t>
            </a:r>
            <a:r>
              <a:rPr lang="en-US" altLang="zh-CN" sz="2200" b="1"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sz="2200" b="1"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臭氧洞</a:t>
            </a:r>
            <a:r>
              <a:rPr lang="en-US" altLang="zh-CN" sz="2200" b="1"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sz="2200" b="1"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形成的基本机理</a:t>
            </a:r>
            <a:endParaRPr lang="zh-CN" altLang="en-US" sz="2200" b="1"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4" name="文本框 3"/>
          <p:cNvSpPr txBox="1"/>
          <p:nvPr/>
        </p:nvSpPr>
        <p:spPr>
          <a:xfrm>
            <a:off x="1199456" y="1198501"/>
            <a:ext cx="10438313" cy="4889800"/>
          </a:xfrm>
          <a:prstGeom prst="rect">
            <a:avLst/>
          </a:prstGeom>
        </p:spPr>
        <p:txBody>
          <a:bodyPr wrap="square">
            <a:spAutoFit/>
          </a:bodyPr>
          <a:lstStyle/>
          <a:p>
            <a:pPr marL="342900" indent="-342900">
              <a:lnSpc>
                <a:spcPct val="130000"/>
              </a:lnSpc>
              <a:buClr>
                <a:srgbClr val="333333"/>
              </a:buClr>
              <a:buFont typeface="Wingdings" panose="05000000000000000000" pitchFamily="2" charset="2"/>
              <a:buChar char="n"/>
            </a:pPr>
            <a:r>
              <a:rPr lang="zh-CN" altLang="en-US"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人为排放的含卤素化合物在南极特定气候气象条件下发生的非均相反应是臭氧洞形成的主要原因。</a:t>
            </a:r>
            <a:endParaRPr lang="zh-CN" altLang="en-US"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nSpc>
                <a:spcPct val="130000"/>
              </a:lnSpc>
              <a:buFont typeface="Wingdings" panose="05000000000000000000" pitchFamily="2" charset="2"/>
              <a:buChar char="n"/>
            </a:pPr>
            <a:r>
              <a:rPr lang="zh-CN" altLang="en-US" sz="22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rPr>
              <a:t>南极臭氧洞的</a:t>
            </a:r>
            <a:r>
              <a:rPr lang="en-US" altLang="zh-CN" sz="22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rPr>
              <a:t>O₃</a:t>
            </a:r>
            <a:r>
              <a:rPr lang="zh-CN" altLang="en-US" sz="22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rPr>
              <a:t>损耗主要发生在</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低平流层</a:t>
            </a:r>
            <a:r>
              <a:rPr lang="zh-CN" altLang="en-US" sz="22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rPr>
              <a:t>，那里的</a:t>
            </a:r>
            <a:r>
              <a:rPr lang="en-US" altLang="zh-CN" sz="22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rPr>
              <a:t>NOₓ</a:t>
            </a:r>
            <a:r>
              <a:rPr lang="zh-CN" altLang="en-US" sz="22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sz="22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rPr>
              <a:t>CH₄</a:t>
            </a:r>
            <a:r>
              <a:rPr lang="zh-CN" altLang="en-US" sz="22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rPr>
              <a:t>含量较高，破坏</a:t>
            </a:r>
            <a:r>
              <a:rPr lang="en-US" altLang="zh-CN" sz="22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rPr>
              <a:t>O₃</a:t>
            </a:r>
            <a:r>
              <a:rPr lang="zh-CN" altLang="en-US" sz="22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rPr>
              <a:t>的</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活性氯成分</a:t>
            </a:r>
            <a:r>
              <a:rPr lang="en-US" altLang="zh-CN" sz="2200" dirty="0" err="1">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ClO</a:t>
            </a:r>
            <a:r>
              <a:rPr lang="en-US" altLang="zh-CN" sz="220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ₓ</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很容易形成相对稳定的分子（</a:t>
            </a:r>
            <a:r>
              <a:rPr lang="en-US" altLang="zh-CN" sz="2200" dirty="0" err="1">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ClONO</a:t>
            </a:r>
            <a:r>
              <a:rPr lang="en-US" altLang="zh-CN" sz="220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₂</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20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HCl</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）而终止循环</a:t>
            </a:r>
            <a:r>
              <a:rPr lang="zh-CN" altLang="en-US" sz="22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2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nSpc>
                <a:spcPct val="130000"/>
              </a:lnSpc>
              <a:buFont typeface="Wingdings" panose="05000000000000000000" pitchFamily="2" charset="2"/>
              <a:buChar char="n"/>
            </a:pPr>
            <a:r>
              <a:rPr lang="zh-CN" altLang="en-US" sz="22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rPr>
              <a:t>南极上空存在特定作用，能够把可与活性氯生成稳定分子的成分从气相中去除。</a:t>
            </a:r>
            <a:endParaRPr lang="en-US" altLang="zh-CN" sz="22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nSpc>
                <a:spcPct val="130000"/>
              </a:lnSpc>
              <a:buFont typeface="Wingdings" panose="05000000000000000000" pitchFamily="2" charset="2"/>
              <a:buChar char="n"/>
            </a:pPr>
            <a:r>
              <a:rPr lang="zh-CN" altLang="en-US" sz="22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rPr>
              <a:t>研究发现这与冬季南极上空的极地平流层云（</a:t>
            </a:r>
            <a:r>
              <a:rPr lang="en-US" altLang="zh-CN" sz="22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rPr>
              <a:t>polar stratospheric clouds, PSCs</a:t>
            </a:r>
            <a:r>
              <a:rPr lang="zh-CN" altLang="en-US" sz="22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rPr>
              <a:t>）表面的非均相反应有关。</a:t>
            </a:r>
            <a:endParaRPr lang="en-US" altLang="zh-CN" sz="22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endParaRPr>
          </a:p>
          <a:p>
            <a:pPr marL="360680" indent="-360680">
              <a:lnSpc>
                <a:spcPct val="130000"/>
              </a:lnSpc>
              <a:buFont typeface="Wingdings" panose="05000000000000000000" pitchFamily="2" charset="2"/>
              <a:buChar char="ü"/>
            </a:pPr>
            <a:r>
              <a:rPr lang="en-US" altLang="zh-CN" sz="22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rPr>
              <a:t>PSCs </a:t>
            </a:r>
            <a:r>
              <a:rPr lang="zh-CN" altLang="en-US" sz="22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rPr>
              <a:t>形成后，含氯的稳定分子（</a:t>
            </a:r>
            <a:r>
              <a:rPr lang="en-US" altLang="zh-CN" sz="22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rPr>
              <a:t>ClONO</a:t>
            </a:r>
            <a:r>
              <a:rPr lang="en-US" altLang="zh-CN" sz="2200" baseline="-250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22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2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rPr>
              <a:t>HCl</a:t>
            </a:r>
            <a:r>
              <a:rPr lang="zh-CN" altLang="en-US" sz="22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rPr>
              <a:t>）在其冰晶表面吸附，并发生非均相反应，释放气态的活性含氯分子（</a:t>
            </a:r>
            <a:r>
              <a:rPr lang="en-US" altLang="zh-CN" sz="22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rPr>
              <a:t>Cl</a:t>
            </a:r>
            <a:r>
              <a:rPr lang="en-US" altLang="zh-CN" sz="2200" baseline="-250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22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200" dirty="0" err="1">
                <a:solidFill>
                  <a:srgbClr val="231F20"/>
                </a:solidFill>
                <a:latin typeface="Times New Roman" panose="02020603050405020304" pitchFamily="18" charset="0"/>
                <a:ea typeface="微软雅黑" panose="020B0503020204020204" pitchFamily="34" charset="-122"/>
                <a:cs typeface="Times New Roman" panose="02020603050405020304" pitchFamily="18" charset="0"/>
              </a:rPr>
              <a:t>HClO</a:t>
            </a:r>
            <a:r>
              <a:rPr lang="zh-CN" altLang="en-US" sz="22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rPr>
              <a:t>），同时生成的</a:t>
            </a:r>
            <a:r>
              <a:rPr lang="en-US" altLang="zh-CN" sz="22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rPr>
              <a:t> HNO</a:t>
            </a:r>
            <a:r>
              <a:rPr lang="en-US" altLang="zh-CN" sz="2200" baseline="-250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22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2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rPr>
              <a:t>以固体形式（三水合硝酸）存在于冰晶中：</a:t>
            </a:r>
            <a:endParaRPr lang="zh-CN" altLang="en-US" sz="22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nSpc>
                <a:spcPct val="130000"/>
              </a:lnSpc>
              <a:buFont typeface="Wingdings" panose="05000000000000000000" pitchFamily="2" charset="2"/>
              <a:buChar char="n"/>
            </a:pPr>
            <a:endParaRPr lang="zh-CN" altLang="en-US" sz="2200" dirty="0">
              <a:solidFill>
                <a:srgbClr val="231F2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p:cNvPicPr>
            <a:picLocks noChangeAspect="1"/>
          </p:cNvPicPr>
          <p:nvPr/>
        </p:nvPicPr>
        <p:blipFill>
          <a:blip r:embed="rId1"/>
          <a:stretch>
            <a:fillRect/>
          </a:stretch>
        </p:blipFill>
        <p:spPr>
          <a:xfrm>
            <a:off x="3150375" y="5659499"/>
            <a:ext cx="5891250" cy="1080542"/>
          </a:xfrm>
          <a:prstGeom prst="rect">
            <a:avLst/>
          </a:prstGeom>
        </p:spPr>
      </p:pic>
    </p:spTree>
  </p:cSld>
  <p:clrMapOvr>
    <a:masterClrMapping/>
  </p:clrMapOvr>
  <p:transition spd="slow">
    <p:zoom/>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lang="en-US" altLang="zh-CN" dirty="0">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 name="文本框 2"/>
          <p:cNvSpPr txBox="1"/>
          <p:nvPr/>
        </p:nvSpPr>
        <p:spPr>
          <a:xfrm>
            <a:off x="1109142" y="1046480"/>
            <a:ext cx="10114280" cy="929678"/>
          </a:xfrm>
          <a:prstGeom prst="rect">
            <a:avLst/>
          </a:prstGeom>
        </p:spPr>
        <p:txBody>
          <a:bodyPr wrap="square">
            <a:spAutoFit/>
          </a:bodyPr>
          <a:lstStyle/>
          <a:p>
            <a:pPr marL="360680" indent="-360680">
              <a:lnSpc>
                <a:spcPct val="130000"/>
              </a:lnSpc>
              <a:buFont typeface="Wingdings" panose="05000000000000000000" pitchFamily="2" charset="2"/>
              <a:buChar char="ü"/>
            </a:pPr>
            <a:r>
              <a:rPr lang="zh-CN" altLang="en-US"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同时，大气中的 </a:t>
            </a:r>
            <a:r>
              <a:rPr lang="en-US" altLang="zh-CN"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NO</a:t>
            </a:r>
            <a:r>
              <a:rPr lang="en-US" altLang="zh-CN" sz="2200" baseline="-250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2 </a:t>
            </a:r>
            <a:r>
              <a:rPr lang="zh-CN" altLang="en-US"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也不断在冰晶表面转化为 </a:t>
            </a:r>
            <a:r>
              <a:rPr lang="en-US" altLang="zh-CN"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HNO</a:t>
            </a:r>
            <a:r>
              <a:rPr lang="en-US" altLang="zh-CN" sz="2200" baseline="-250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3 </a:t>
            </a:r>
            <a:r>
              <a:rPr lang="zh-CN" altLang="en-US"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，并储存在冰晶中，实现了气相中 </a:t>
            </a:r>
            <a:r>
              <a:rPr lang="en-US" altLang="zh-CN"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NO</a:t>
            </a:r>
            <a:r>
              <a:rPr lang="en-US" altLang="zh-CN" sz="2200" baseline="-250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2</a:t>
            </a:r>
            <a:r>
              <a:rPr lang="en-US" altLang="zh-CN"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 </a:t>
            </a:r>
            <a:r>
              <a:rPr lang="zh-CN" altLang="en-US"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的去除，避免其与</a:t>
            </a:r>
            <a:r>
              <a:rPr lang="en-US" sz="2200" dirty="0" err="1">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C</a:t>
            </a:r>
            <a:r>
              <a:rPr lang="en-US" altLang="zh-CN" sz="2200" dirty="0" err="1">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lO</a:t>
            </a:r>
            <a:r>
              <a:rPr lang="en-US" altLang="zh-CN"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a:t>
            </a:r>
            <a:r>
              <a:rPr lang="zh-CN" altLang="en-US"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反应生成稳定分子</a:t>
            </a:r>
            <a:r>
              <a:rPr lang="en-US"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C</a:t>
            </a:r>
            <a:r>
              <a:rPr lang="en-US" altLang="zh-CN"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lONO</a:t>
            </a:r>
            <a:r>
              <a:rPr lang="en-US" altLang="zh-CN" sz="2200" baseline="-250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2 </a:t>
            </a:r>
            <a:r>
              <a:rPr lang="zh-CN" altLang="en-US"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a:t>
            </a:r>
            <a:endParaRPr lang="zh-CN" altLang="en-US"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endParaRPr>
          </a:p>
        </p:txBody>
      </p:sp>
      <p:sp>
        <p:nvSpPr>
          <p:cNvPr id="5" name="文本框 4"/>
          <p:cNvSpPr txBox="1"/>
          <p:nvPr/>
        </p:nvSpPr>
        <p:spPr>
          <a:xfrm>
            <a:off x="1109142" y="3212465"/>
            <a:ext cx="10114915" cy="1850390"/>
          </a:xfrm>
          <a:prstGeom prst="rect">
            <a:avLst/>
          </a:prstGeom>
        </p:spPr>
        <p:txBody>
          <a:bodyPr wrap="square">
            <a:spAutoFit/>
          </a:bodyPr>
          <a:lstStyle/>
          <a:p>
            <a:pPr marL="342900" indent="-342900">
              <a:lnSpc>
                <a:spcPct val="130000"/>
              </a:lnSpc>
              <a:buFont typeface="Wingdings" panose="05000000000000000000" pitchFamily="2" charset="2"/>
              <a:buChar char="ü"/>
            </a:pPr>
            <a:r>
              <a:rPr lang="zh-CN" altLang="en-US"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含溴成分的反应情况与氯类似。上述反应在南极黑暗寒冷的冬季发生，通过脱氮和脱水过程，使含卤素的稳定分子转化为活性气态分子，并储存在 </a:t>
            </a:r>
            <a:r>
              <a:rPr lang="en-US" altLang="zh-CN"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PV </a:t>
            </a:r>
            <a:r>
              <a:rPr lang="zh-CN" altLang="en-US"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内。</a:t>
            </a:r>
            <a:r>
              <a:rPr lang="en-US" altLang="zh-CN"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9 </a:t>
            </a:r>
            <a:r>
              <a:rPr lang="zh-CN" altLang="en-US"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月南极早春到来，南极上空开始有阳光照射，活性分子 </a:t>
            </a:r>
            <a:r>
              <a:rPr lang="en-US"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C</a:t>
            </a:r>
            <a:r>
              <a:rPr lang="en-US" altLang="zh-CN"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l</a:t>
            </a:r>
            <a:r>
              <a:rPr lang="en-US" altLang="zh-CN" sz="2200" baseline="-250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2 </a:t>
            </a:r>
            <a:r>
              <a:rPr lang="zh-CN" altLang="en-US"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和 </a:t>
            </a:r>
            <a:r>
              <a:rPr lang="en-US" altLang="zh-CN" sz="2200" dirty="0" err="1">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HClO</a:t>
            </a:r>
            <a:r>
              <a:rPr lang="en-US" altLang="zh-CN"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 </a:t>
            </a:r>
            <a:r>
              <a:rPr lang="zh-CN" altLang="en-US"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光解释放出活性氯</a:t>
            </a:r>
            <a:r>
              <a:rPr lang="en-US"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C</a:t>
            </a:r>
            <a:r>
              <a:rPr lang="en-US" altLang="zh-CN"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l· </a:t>
            </a:r>
            <a:r>
              <a:rPr lang="zh-CN" altLang="en-US"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a:t>
            </a:r>
            <a:endParaRPr lang="zh-CN" altLang="en-US"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endParaRPr>
          </a:p>
        </p:txBody>
      </p:sp>
      <p:pic>
        <p:nvPicPr>
          <p:cNvPr id="8" name="图片 7"/>
          <p:cNvPicPr>
            <a:picLocks noChangeAspect="1"/>
          </p:cNvPicPr>
          <p:nvPr/>
        </p:nvPicPr>
        <p:blipFill>
          <a:blip r:embed="rId1"/>
          <a:stretch>
            <a:fillRect/>
          </a:stretch>
        </p:blipFill>
        <p:spPr>
          <a:xfrm>
            <a:off x="4727848" y="5008559"/>
            <a:ext cx="3553197" cy="1135228"/>
          </a:xfrm>
          <a:prstGeom prst="rect">
            <a:avLst/>
          </a:prstGeom>
        </p:spPr>
      </p:pic>
      <p:pic>
        <p:nvPicPr>
          <p:cNvPr id="10" name="图片 9"/>
          <p:cNvPicPr>
            <a:picLocks noChangeAspect="1"/>
          </p:cNvPicPr>
          <p:nvPr/>
        </p:nvPicPr>
        <p:blipFill>
          <a:blip r:embed="rId2"/>
          <a:stretch>
            <a:fillRect/>
          </a:stretch>
        </p:blipFill>
        <p:spPr>
          <a:xfrm>
            <a:off x="3863752" y="2131533"/>
            <a:ext cx="4273085" cy="978783"/>
          </a:xfrm>
          <a:prstGeom prst="rect">
            <a:avLst/>
          </a:prstGeom>
        </p:spPr>
      </p:pic>
    </p:spTree>
  </p:cSld>
  <p:clrMapOvr>
    <a:masterClrMapping/>
  </p:clrMapOvr>
  <p:transition spd="slow">
    <p:zoom/>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lang="en-US" altLang="zh-CN" dirty="0">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 name="文本框 3"/>
          <p:cNvSpPr txBox="1"/>
          <p:nvPr/>
        </p:nvSpPr>
        <p:spPr>
          <a:xfrm>
            <a:off x="695362" y="1009466"/>
            <a:ext cx="10801275" cy="1809919"/>
          </a:xfrm>
          <a:prstGeom prst="rect">
            <a:avLst/>
          </a:prstGeom>
        </p:spPr>
        <p:txBody>
          <a:bodyPr wrap="square">
            <a:spAutoFit/>
          </a:bodyPr>
          <a:lstStyle/>
          <a:p>
            <a:pPr>
              <a:lnSpc>
                <a:spcPct val="130000"/>
              </a:lnSpc>
            </a:pPr>
            <a:r>
              <a:rPr lang="zh-CN" altLang="en-US" sz="2200" dirty="0">
                <a:solidFill>
                  <a:schemeClr val="accent1">
                    <a:lumMod val="50000"/>
                  </a:schemeClr>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活性氯在其被浓度很低的N</a:t>
            </a:r>
            <a:r>
              <a:rPr lang="en-US" altLang="zh-CN" sz="2200" dirty="0">
                <a:solidFill>
                  <a:schemeClr val="accent1">
                    <a:lumMod val="50000"/>
                  </a:schemeClr>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O</a:t>
            </a:r>
            <a:r>
              <a:rPr lang="zh-CN" altLang="en-US" sz="2200" baseline="-25000" dirty="0">
                <a:solidFill>
                  <a:schemeClr val="accent1">
                    <a:lumMod val="50000"/>
                  </a:schemeClr>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2</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等物质结合前，可大量破坏PV内的</a:t>
            </a:r>
            <a:r>
              <a:rPr lang="en-US" altLang="zh-CN" sz="2200" dirty="0">
                <a:solidFill>
                  <a:schemeClr val="accent1">
                    <a:lumMod val="50000"/>
                  </a:schemeClr>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O</a:t>
            </a:r>
            <a:r>
              <a:rPr lang="zh-CN" altLang="en-US" sz="2200" baseline="-25000" dirty="0">
                <a:solidFill>
                  <a:schemeClr val="accent1">
                    <a:lumMod val="50000"/>
                  </a:schemeClr>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3</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，形成臭氧洞。</a:t>
            </a:r>
            <a:endParaRPr lang="en-US" altLang="zh-CN" sz="2200" dirty="0">
              <a:solidFill>
                <a:schemeClr val="accent1">
                  <a:lumMod val="50000"/>
                </a:schemeClr>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endParaRPr>
          </a:p>
          <a:p>
            <a:pPr>
              <a:lnSpc>
                <a:spcPct val="130000"/>
              </a:lnSpc>
            </a:pPr>
            <a:r>
              <a:rPr lang="zh-CN" altLang="en-US"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PV内活性氯分解</a:t>
            </a:r>
            <a:r>
              <a:rPr lang="en-US" altLang="zh-CN"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O</a:t>
            </a:r>
            <a:r>
              <a:rPr lang="zh-CN" altLang="en-US" sz="2200" baseline="-250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3</a:t>
            </a:r>
            <a:r>
              <a:rPr lang="zh-CN" altLang="en-US"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的催化反应</a:t>
            </a:r>
            <a:r>
              <a:rPr lang="zh-CN" altLang="en-US" sz="2200" dirty="0">
                <a:solidFill>
                  <a:srgbClr val="FF000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包括 </a:t>
            </a:r>
            <a:r>
              <a:rPr lang="en-US" altLang="zh-CN" sz="2200" dirty="0">
                <a:solidFill>
                  <a:srgbClr val="FF000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C</a:t>
            </a:r>
            <a:r>
              <a:rPr lang="zh-CN" altLang="en-US" sz="2200" dirty="0">
                <a:solidFill>
                  <a:srgbClr val="FF000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l</a:t>
            </a:r>
            <a:r>
              <a:rPr lang="en-US" altLang="zh-CN" sz="2200" dirty="0">
                <a:solidFill>
                  <a:srgbClr val="FF000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O</a:t>
            </a:r>
            <a:r>
              <a:rPr lang="zh-CN" altLang="en-US" sz="2200" dirty="0">
                <a:solidFill>
                  <a:srgbClr val="FF000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a:t>
            </a:r>
            <a:r>
              <a:rPr lang="en-US" altLang="zh-CN" sz="2200" dirty="0">
                <a:solidFill>
                  <a:srgbClr val="FF000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C</a:t>
            </a:r>
            <a:r>
              <a:rPr lang="zh-CN" altLang="en-US" sz="2200" dirty="0">
                <a:solidFill>
                  <a:srgbClr val="FF000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l</a:t>
            </a:r>
            <a:r>
              <a:rPr lang="en-US" altLang="zh-CN" sz="2200" dirty="0">
                <a:solidFill>
                  <a:srgbClr val="FF000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OOC</a:t>
            </a:r>
            <a:r>
              <a:rPr lang="zh-CN" altLang="en-US" sz="2200" dirty="0">
                <a:solidFill>
                  <a:srgbClr val="FF000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l 催化循环和 Br</a:t>
            </a:r>
            <a:r>
              <a:rPr lang="en-US" altLang="zh-CN" sz="2200" dirty="0">
                <a:solidFill>
                  <a:srgbClr val="FF000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O</a:t>
            </a:r>
            <a:r>
              <a:rPr lang="zh-CN" altLang="en-US" sz="2200" dirty="0">
                <a:solidFill>
                  <a:srgbClr val="FF000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a:t>
            </a:r>
            <a:r>
              <a:rPr lang="en-US" altLang="zh-CN" sz="2200" dirty="0">
                <a:solidFill>
                  <a:srgbClr val="FF000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C</a:t>
            </a:r>
            <a:r>
              <a:rPr lang="zh-CN" altLang="en-US" sz="2200" dirty="0">
                <a:solidFill>
                  <a:srgbClr val="FF000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l</a:t>
            </a:r>
            <a:r>
              <a:rPr lang="en-US" altLang="zh-CN" sz="2200" dirty="0">
                <a:solidFill>
                  <a:srgbClr val="FF000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O </a:t>
            </a:r>
            <a:r>
              <a:rPr lang="zh-CN" altLang="en-US" sz="2200" dirty="0">
                <a:solidFill>
                  <a:srgbClr val="FF000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催化循环两种</a:t>
            </a:r>
            <a:r>
              <a:rPr lang="zh-CN" altLang="en-US"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，与中低纬度的反应机制也不尽相同。</a:t>
            </a:r>
            <a:endParaRPr lang="en-US" altLang="zh-CN"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endParaRPr>
          </a:p>
          <a:p>
            <a:pPr marL="360680" indent="-360680">
              <a:lnSpc>
                <a:spcPct val="130000"/>
              </a:lnSpc>
              <a:buFont typeface="+mj-ea"/>
              <a:buAutoNum type="circleNumDbPlain"/>
            </a:pPr>
            <a:r>
              <a:rPr lang="en-US" altLang="zh-CN"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C</a:t>
            </a:r>
            <a:r>
              <a:rPr lang="zh-CN" altLang="en-US"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l</a:t>
            </a:r>
            <a:r>
              <a:rPr lang="en-US" altLang="zh-CN"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O</a:t>
            </a:r>
            <a:r>
              <a:rPr lang="zh-CN" altLang="en-US"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a:t>
            </a:r>
            <a:r>
              <a:rPr lang="en-US" altLang="zh-CN"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C</a:t>
            </a:r>
            <a:r>
              <a:rPr lang="zh-CN" altLang="en-US"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l</a:t>
            </a:r>
            <a:r>
              <a:rPr lang="en-US" altLang="zh-CN"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OOC</a:t>
            </a:r>
            <a:r>
              <a:rPr lang="zh-CN" altLang="en-US"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l 催化循环</a:t>
            </a:r>
            <a:r>
              <a:rPr lang="zh-CN" altLang="en-US" sz="2200" dirty="0">
                <a:solidFill>
                  <a:srgbClr val="FF000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（贡献占约 75%）</a:t>
            </a:r>
            <a:r>
              <a:rPr lang="zh-CN" altLang="en-US"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为：</a:t>
            </a:r>
            <a:endParaRPr lang="zh-CN" altLang="en-US" sz="2900" dirty="0">
              <a:solidFill>
                <a:srgbClr val="231F20"/>
              </a:solidFill>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6" name="图片 5"/>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tretch>
            <a:fillRect/>
          </a:stretch>
        </p:blipFill>
        <p:spPr>
          <a:xfrm>
            <a:off x="4323568" y="3140968"/>
            <a:ext cx="3544864" cy="1895946"/>
          </a:xfrm>
          <a:prstGeom prst="rect">
            <a:avLst/>
          </a:prstGeom>
        </p:spPr>
      </p:pic>
      <p:sp>
        <p:nvSpPr>
          <p:cNvPr id="9" name="Line 9"/>
          <p:cNvSpPr>
            <a:spLocks noChangeShapeType="1"/>
          </p:cNvSpPr>
          <p:nvPr/>
        </p:nvSpPr>
        <p:spPr bwMode="auto">
          <a:xfrm>
            <a:off x="4323568" y="5088334"/>
            <a:ext cx="3455988" cy="0"/>
          </a:xfrm>
          <a:prstGeom prst="line">
            <a:avLst/>
          </a:prstGeom>
          <a:noFill/>
          <a:ln w="12700">
            <a:solidFill>
              <a:schemeClr val="tx1"/>
            </a:solidFill>
            <a:round/>
          </a:ln>
          <a:effectLst>
            <a:prstShdw prst="shdw17" dist="17961" dir="2700000">
              <a:schemeClr val="tx1">
                <a:gamma/>
                <a:shade val="60000"/>
                <a:invGamma/>
              </a:schemeClr>
            </a:prstShdw>
          </a:effectLst>
        </p:spPr>
        <p:txBody>
          <a:bodyPr lIns="0" tIns="0" rIns="0" bIns="0">
            <a:spAutoFit/>
          </a:bodyPr>
          <a:lstStyle/>
          <a:p>
            <a:pPr eaLnBrk="1" hangingPunct="1">
              <a:lnSpc>
                <a:spcPct val="130000"/>
              </a:lnSpc>
              <a:defRPr/>
            </a:pPr>
            <a:endParaRPr lang="zh-CN" altLang="en-US"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3" name="文本框 12"/>
          <p:cNvSpPr txBox="1"/>
          <p:nvPr/>
        </p:nvSpPr>
        <p:spPr>
          <a:xfrm>
            <a:off x="3287688" y="5344557"/>
            <a:ext cx="6121400" cy="489365"/>
          </a:xfrm>
          <a:prstGeom prst="rect">
            <a:avLst/>
          </a:prstGeom>
          <a:noFill/>
        </p:spPr>
        <p:txBody>
          <a:bodyPr wrap="square">
            <a:spAutoFit/>
          </a:bodyPr>
          <a:lstStyle/>
          <a:p>
            <a:pPr marL="0" marR="0" lvl="0" indent="1094105" algn="l" defTabSz="914400" rtl="0" eaLnBrk="1" fontAlgn="base" latinLnBrk="0" hangingPunct="1">
              <a:lnSpc>
                <a:spcPct val="130000"/>
              </a:lnSpc>
              <a:spcBef>
                <a:spcPct val="0"/>
              </a:spcBef>
              <a:spcAft>
                <a:spcPct val="0"/>
              </a:spcAft>
              <a:buClrTx/>
              <a:buSzTx/>
              <a:buFontTx/>
              <a:buNone/>
              <a:defRPr/>
            </a:pPr>
            <a:r>
              <a:rPr kumimoji="0" lang="zh-CN" alt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总反应：</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2 O</a:t>
            </a:r>
            <a:r>
              <a:rPr kumimoji="0" lang="en-US" altLang="zh-CN" sz="2200" b="0" i="0" u="none" strike="noStrike" kern="1200" cap="none" spc="0" normalizeH="0" baseline="-25000" noProof="0" dirty="0">
                <a:ln>
                  <a:noFill/>
                </a:ln>
                <a:solidFill>
                  <a:srgbClr val="0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3</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 + </a:t>
            </a:r>
            <a:r>
              <a:rPr kumimoji="0" lang="en-US" altLang="zh-CN" sz="22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hv</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 → 3 O</a:t>
            </a:r>
            <a:r>
              <a:rPr kumimoji="0" lang="en-US" altLang="zh-CN" sz="2200" b="0" i="0" u="none" strike="noStrike" kern="1200" cap="none" spc="0" normalizeH="0" baseline="-25000" noProof="0" dirty="0">
                <a:ln>
                  <a:noFill/>
                </a:ln>
                <a:solidFill>
                  <a:srgbClr val="0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2</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  </a:t>
            </a:r>
            <a:endPar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lang="en-US" altLang="zh-CN" dirty="0"/>
              <a:t>2-</a:t>
            </a:r>
            <a:fld id="{339128DD-8BA4-4655-8D52-E0FCE8840C24}" type="slidenum">
              <a:rPr lang="en-US" altLang="zh-CN" smtClean="0"/>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3" name="文本框 2"/>
          <p:cNvSpPr txBox="1"/>
          <p:nvPr/>
        </p:nvSpPr>
        <p:spPr>
          <a:xfrm>
            <a:off x="839470" y="1702376"/>
            <a:ext cx="6120626" cy="430887"/>
          </a:xfrm>
          <a:prstGeom prst="rect">
            <a:avLst/>
          </a:prstGeom>
        </p:spPr>
        <p:txBody>
          <a:bodyPr wrap="square">
            <a:spAutoFit/>
          </a:bodyPr>
          <a:lstStyle/>
          <a:p>
            <a:pPr marL="457200" indent="-457200">
              <a:buFont typeface="+mj-ea"/>
              <a:buAutoNum type="circleNumDbPlain" startAt="2"/>
            </a:pPr>
            <a:r>
              <a:rPr lang="en-US" altLang="zh-CN" sz="2200" dirty="0" err="1">
                <a:solidFill>
                  <a:srgbClr val="231F20"/>
                </a:solidFill>
                <a:latin typeface="微软雅黑" panose="020B0503020204020204" pitchFamily="34" charset="-122"/>
                <a:ea typeface="微软雅黑" panose="020B0503020204020204" pitchFamily="34" charset="-122"/>
                <a:cs typeface="微软雅黑" panose="020B0503020204020204" pitchFamily="34" charset="-122"/>
              </a:rPr>
              <a:t>BrO-ClO</a:t>
            </a:r>
            <a:r>
              <a:rPr lang="zh-CN" altLang="en-US" sz="2200" dirty="0">
                <a:solidFill>
                  <a:srgbClr val="231F20"/>
                </a:solidFill>
                <a:latin typeface="微软雅黑" panose="020B0503020204020204" pitchFamily="34" charset="-122"/>
                <a:ea typeface="微软雅黑" panose="020B0503020204020204" pitchFamily="34" charset="-122"/>
                <a:cs typeface="微软雅黑" panose="020B0503020204020204" pitchFamily="34" charset="-122"/>
              </a:rPr>
              <a:t>催化循环（</a:t>
            </a:r>
            <a:r>
              <a:rPr lang="zh-CN" altLang="en-US" sz="2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贡献占约 </a:t>
            </a:r>
            <a:r>
              <a:rPr lang="en-US" altLang="zh-CN" sz="2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20%</a:t>
            </a:r>
            <a:r>
              <a:rPr lang="zh-CN" altLang="en-US" sz="2200" dirty="0">
                <a:solidFill>
                  <a:srgbClr val="231F2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200" dirty="0">
              <a:solidFill>
                <a:srgbClr val="231F2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rcRect b="26935"/>
          <a:stretch>
            <a:fillRect/>
          </a:stretch>
        </p:blipFill>
        <p:spPr>
          <a:xfrm>
            <a:off x="3371215" y="2204864"/>
            <a:ext cx="5449570" cy="2159748"/>
          </a:xfrm>
          <a:prstGeom prst="rect">
            <a:avLst/>
          </a:prstGeom>
        </p:spPr>
      </p:pic>
      <p:sp>
        <p:nvSpPr>
          <p:cNvPr id="8" name="文本框 7"/>
          <p:cNvSpPr txBox="1"/>
          <p:nvPr/>
        </p:nvSpPr>
        <p:spPr>
          <a:xfrm>
            <a:off x="3647728" y="4653136"/>
            <a:ext cx="6121400" cy="489365"/>
          </a:xfrm>
          <a:prstGeom prst="rect">
            <a:avLst/>
          </a:prstGeom>
          <a:noFill/>
        </p:spPr>
        <p:txBody>
          <a:bodyPr wrap="square">
            <a:spAutoFit/>
          </a:bodyPr>
          <a:lstStyle/>
          <a:p>
            <a:pPr marL="0" marR="0" lvl="0" indent="1094105" algn="l" defTabSz="914400" rtl="0" eaLnBrk="1" fontAlgn="base" latinLnBrk="0" hangingPunct="1">
              <a:lnSpc>
                <a:spcPct val="130000"/>
              </a:lnSpc>
              <a:spcBef>
                <a:spcPct val="0"/>
              </a:spcBef>
              <a:spcAft>
                <a:spcPct val="0"/>
              </a:spcAft>
              <a:buClrTx/>
              <a:buSzTx/>
              <a:buFontTx/>
              <a:buNone/>
              <a:defRPr/>
            </a:pPr>
            <a:r>
              <a:rPr kumimoji="0" lang="zh-CN" altLang="en-US"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rPr>
              <a:t>总反应：</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rPr>
              <a:t>2 O</a:t>
            </a:r>
            <a:r>
              <a:rPr kumimoji="0" lang="en-US" altLang="zh-CN" sz="2200" b="0" i="0" u="none" strike="noStrike" kern="1200" cap="none" spc="0" normalizeH="0" baseline="-25000" noProof="0" dirty="0">
                <a:ln>
                  <a:noFill/>
                </a:ln>
                <a:solidFill>
                  <a:srgbClr val="000000"/>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rPr>
              <a:t>3</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rPr>
              <a:t> → </a:t>
            </a:r>
            <a:r>
              <a:rPr lang="en-US" altLang="zh-CN"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3 </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rPr>
              <a:t>O</a:t>
            </a:r>
            <a:r>
              <a:rPr kumimoji="0" lang="en-US" altLang="zh-CN" sz="2200" b="0" i="0" u="none" strike="noStrike" kern="1200" cap="none" spc="0" normalizeH="0" baseline="-25000" noProof="0" dirty="0">
                <a:ln>
                  <a:noFill/>
                </a:ln>
                <a:solidFill>
                  <a:srgbClr val="000000"/>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rPr>
              <a:t>2</a:t>
            </a:r>
            <a:r>
              <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rPr>
              <a:t>  </a:t>
            </a:r>
            <a:endParaRPr kumimoji="0" lang="en-US" altLang="zh-CN" sz="2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endParaRPr>
          </a:p>
        </p:txBody>
      </p:sp>
      <p:sp>
        <p:nvSpPr>
          <p:cNvPr id="9" name="Line 9"/>
          <p:cNvSpPr>
            <a:spLocks noChangeShapeType="1"/>
          </p:cNvSpPr>
          <p:nvPr/>
        </p:nvSpPr>
        <p:spPr bwMode="auto">
          <a:xfrm>
            <a:off x="4368006" y="4365104"/>
            <a:ext cx="3455988" cy="0"/>
          </a:xfrm>
          <a:prstGeom prst="line">
            <a:avLst/>
          </a:prstGeom>
          <a:noFill/>
          <a:ln w="12700">
            <a:solidFill>
              <a:schemeClr val="tx1"/>
            </a:solidFill>
            <a:round/>
          </a:ln>
          <a:effectLst>
            <a:prstShdw prst="shdw17" dist="17961" dir="2700000">
              <a:schemeClr val="tx1">
                <a:gamma/>
                <a:shade val="60000"/>
                <a:invGamma/>
              </a:schemeClr>
            </a:prstShdw>
          </a:effectLst>
        </p:spPr>
        <p:txBody>
          <a:bodyPr lIns="0" tIns="0" rIns="0" bIns="0">
            <a:spAutoFit/>
          </a:bodyPr>
          <a:lstStyle/>
          <a:p>
            <a:pPr eaLnBrk="1" hangingPunct="1">
              <a:lnSpc>
                <a:spcPct val="130000"/>
              </a:lnSpc>
              <a:defRPr/>
            </a:pPr>
            <a:endParaRPr lang="zh-CN" altLang="en-US" dirty="0">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lang="en-US" altLang="zh-CN" dirty="0">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 name="文本框 2"/>
          <p:cNvSpPr txBox="1"/>
          <p:nvPr/>
        </p:nvSpPr>
        <p:spPr>
          <a:xfrm>
            <a:off x="1147224" y="988695"/>
            <a:ext cx="10225211" cy="1106805"/>
          </a:xfrm>
          <a:prstGeom prst="rect">
            <a:avLst/>
          </a:prstGeom>
        </p:spPr>
        <p:txBody>
          <a:bodyPr wrap="square">
            <a:spAutoFit/>
          </a:bodyPr>
          <a:lstStyle/>
          <a:p>
            <a:r>
              <a:rPr lang="zh-CN" altLang="en-US"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此时</a:t>
            </a:r>
            <a:r>
              <a:rPr lang="en-US" altLang="zh-CN"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PV</a:t>
            </a:r>
            <a:r>
              <a:rPr lang="zh-CN" altLang="en-US"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仍存在，</a:t>
            </a:r>
            <a:r>
              <a:rPr lang="en-US" altLang="zh-CN"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PV</a:t>
            </a:r>
            <a:r>
              <a:rPr lang="zh-CN" altLang="en-US"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内逐渐形成臭氧洞。</a:t>
            </a:r>
            <a:endParaRPr lang="en-US" altLang="zh-CN"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endParaRPr>
          </a:p>
          <a:p>
            <a:r>
              <a:rPr lang="zh-CN" altLang="en-US"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直到</a:t>
            </a:r>
            <a:r>
              <a:rPr lang="en-US" altLang="zh-CN"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10</a:t>
            </a:r>
            <a:r>
              <a:rPr lang="zh-CN" altLang="en-US"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月底至</a:t>
            </a:r>
            <a:r>
              <a:rPr lang="en-US" altLang="zh-CN"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11</a:t>
            </a:r>
            <a:r>
              <a:rPr lang="zh-CN" altLang="en-US"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月初，随着气温逐步回升，</a:t>
            </a:r>
            <a:r>
              <a:rPr lang="en-US" altLang="zh-CN"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PV</a:t>
            </a:r>
            <a:r>
              <a:rPr lang="zh-CN" altLang="en-US"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逐渐瓦解，周围空气补充到南极上空，臭氧洞才逐渐消失。对相关化学物质的观测也进一步证实了上述机制。</a:t>
            </a:r>
            <a:endParaRPr lang="zh-CN" altLang="en-US" sz="22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endParaRPr>
          </a:p>
        </p:txBody>
      </p:sp>
      <p:pic>
        <p:nvPicPr>
          <p:cNvPr id="4" name="图片 3"/>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tretch>
            <a:fillRect/>
          </a:stretch>
        </p:blipFill>
        <p:spPr>
          <a:xfrm>
            <a:off x="3935730" y="2492375"/>
            <a:ext cx="4648200" cy="3272155"/>
          </a:xfrm>
          <a:prstGeom prst="rect">
            <a:avLst/>
          </a:prstGeom>
        </p:spPr>
      </p:pic>
      <p:sp>
        <p:nvSpPr>
          <p:cNvPr id="5" name="文本框 4"/>
          <p:cNvSpPr txBox="1"/>
          <p:nvPr/>
        </p:nvSpPr>
        <p:spPr>
          <a:xfrm>
            <a:off x="3095625" y="5877560"/>
            <a:ext cx="6960815" cy="583565"/>
          </a:xfrm>
          <a:prstGeom prst="rect">
            <a:avLst/>
          </a:prstGeom>
        </p:spPr>
        <p:txBody>
          <a:bodyPr wrap="square">
            <a:spAutoFit/>
          </a:bodyPr>
          <a:lstStyle/>
          <a:p>
            <a:r>
              <a:rPr lang="zh-CN" altLang="en-US" sz="16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图 </a:t>
            </a:r>
            <a:r>
              <a:rPr lang="en-US" altLang="zh-CN" sz="16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 </a:t>
            </a:r>
            <a:r>
              <a:rPr lang="zh-CN" altLang="en-US" sz="16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南极臭氧洞形成前后南极上空低平流层气温、含氯成分和 </a:t>
            </a:r>
            <a:r>
              <a:rPr lang="en-US" altLang="zh-CN" sz="16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O</a:t>
            </a:r>
            <a:r>
              <a:rPr lang="en-US" altLang="zh-CN" sz="1600" baseline="-250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3</a:t>
            </a:r>
            <a:r>
              <a:rPr lang="en-US" altLang="zh-CN" sz="16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 </a:t>
            </a:r>
            <a:r>
              <a:rPr lang="zh-CN" altLang="en-US" sz="16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的浓度变化（引自 </a:t>
            </a:r>
            <a:r>
              <a:rPr lang="en-US" altLang="zh-CN" sz="16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WMO</a:t>
            </a:r>
            <a:r>
              <a:rPr lang="zh-CN" altLang="en-US" sz="16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a:t>
            </a:r>
            <a:r>
              <a:rPr lang="en-US" altLang="zh-CN" sz="16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2007</a:t>
            </a:r>
            <a:r>
              <a:rPr lang="zh-CN" altLang="en-US" sz="16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a:t>
            </a:r>
            <a:endParaRPr lang="zh-CN" altLang="en-US" sz="1600" dirty="0">
              <a:solidFill>
                <a:srgbClr val="231F20"/>
              </a:solidFill>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灯片编号占位符 3"/>
          <p:cNvSpPr>
            <a:spLocks noGrp="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FB857D4F-DA71-46F5-A7CB-3A0B4E6E380A}"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01731" name="TextBox 6"/>
          <p:cNvSpPr txBox="1">
            <a:spLocks noChangeArrowheads="1"/>
          </p:cNvSpPr>
          <p:nvPr/>
        </p:nvSpPr>
        <p:spPr bwMode="auto">
          <a:xfrm>
            <a:off x="2166938" y="714376"/>
            <a:ext cx="5143500" cy="52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1995</a:t>
            </a:r>
            <a:r>
              <a:rPr lang="zh-CN" altLang="en-US" b="1" dirty="0">
                <a:latin typeface="Times New Roman" panose="02020603050405020304" pitchFamily="18" charset="0"/>
                <a:ea typeface="微软雅黑" panose="020B0503020204020204" pitchFamily="34" charset="-122"/>
                <a:sym typeface="Times New Roman" panose="02020603050405020304" pitchFamily="18" charset="0"/>
              </a:rPr>
              <a:t>年诺贝尔化学奖</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251907" name="Picture 3"/>
          <p:cNvPicPr>
            <a:picLocks noChangeAspect="1" noChangeArrowheads="1"/>
          </p:cNvPicPr>
          <p:nvPr/>
        </p:nvPicPr>
        <p:blipFill>
          <a:blip r:embed="rId1"/>
          <a:srcRect l="12890" t="27187" r="36719" b="14687"/>
          <a:stretch>
            <a:fillRect/>
          </a:stretch>
        </p:blipFill>
        <p:spPr bwMode="auto">
          <a:xfrm>
            <a:off x="2881314" y="1428750"/>
            <a:ext cx="6643687" cy="4789488"/>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transition spd="slow">
    <p:zoom/>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488021BC-8ADB-4B67-AECA-F2B41EA3D57E}"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44069" name="Rectangle 5"/>
          <p:cNvSpPr>
            <a:spLocks noGrp="1" noRot="1" noChangeArrowheads="1"/>
          </p:cNvSpPr>
          <p:nvPr>
            <p:ph type="title" idx="4294967295"/>
          </p:nvPr>
        </p:nvSpPr>
        <p:spPr>
          <a:xfrm>
            <a:off x="551384" y="1266398"/>
            <a:ext cx="10873208" cy="720080"/>
          </a:xfrm>
        </p:spPr>
        <p:txBody>
          <a:bodyPr>
            <a:normAutofit fontScale="90000"/>
          </a:bodyPr>
          <a:lstStyle/>
          <a:p>
            <a:pPr eaLnBrk="1" hangingPunct="1">
              <a:lnSpc>
                <a:spcPct val="130000"/>
              </a:lnSpc>
              <a:defRPr/>
            </a:pPr>
            <a:r>
              <a:rPr lang="zh-CN" altLang="en-US" b="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第三节 大气气溶胶化学</a:t>
            </a:r>
            <a:br>
              <a:rPr lang="en-US" altLang="zh-CN" sz="4800" b="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br>
            <a:r>
              <a:rPr lang="zh-CN" altLang="en-US" sz="36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36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Section 3 Atmospheric Composition and Primary Pollutants</a:t>
            </a:r>
            <a:r>
              <a:rPr lang="zh-CN" altLang="en-US" sz="3600" b="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endParaRPr lang="zh-CN" altLang="en-US" sz="3600" b="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202756" name="Text Box 8"/>
          <p:cNvSpPr txBox="1">
            <a:spLocks noChangeArrowheads="1"/>
          </p:cNvSpPr>
          <p:nvPr/>
        </p:nvSpPr>
        <p:spPr bwMode="auto">
          <a:xfrm>
            <a:off x="3071664" y="2462728"/>
            <a:ext cx="6912768" cy="348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spcBef>
                <a:spcPts val="0"/>
              </a:spcBef>
            </a:pPr>
            <a:r>
              <a:rPr lang="zh-CN" altLang="en-US" b="1" dirty="0">
                <a:solidFill>
                  <a:srgbClr val="0090E5"/>
                </a:solidFill>
                <a:latin typeface="Times New Roman" panose="02020603050405020304" pitchFamily="18" charset="0"/>
                <a:ea typeface="微软雅黑" panose="020B0503020204020204" pitchFamily="34" charset="-122"/>
                <a:sym typeface="Times New Roman" panose="02020603050405020304" pitchFamily="18" charset="0"/>
              </a:rPr>
              <a:t>一、 大气颗粒物的来源与消除</a:t>
            </a:r>
            <a:endParaRPr lang="en-US" altLang="zh-CN" b="1" dirty="0">
              <a:solidFill>
                <a:srgbClr val="0090E5"/>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ts val="0"/>
              </a:spcBef>
            </a:pPr>
            <a:r>
              <a:rPr lang="en-US" altLang="zh-CN" sz="2000" b="1" dirty="0">
                <a:latin typeface="Times New Roman" panose="02020603050405020304" pitchFamily="18" charset="0"/>
                <a:ea typeface="微软雅黑" panose="020B0503020204020204" pitchFamily="34" charset="-122"/>
                <a:sym typeface="Times New Roman" panose="02020603050405020304" pitchFamily="18" charset="0"/>
              </a:rPr>
              <a:t>         Source and Elimination of Particulate Matter</a:t>
            </a:r>
            <a:endParaRPr lang="zh-CN" altLang="en-US" sz="2000" b="1" u="sng"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ts val="0"/>
              </a:spcBef>
            </a:pPr>
            <a:r>
              <a:rPr lang="zh-CN" altLang="en-US" b="1" dirty="0">
                <a:solidFill>
                  <a:srgbClr val="0090E5"/>
                </a:solidFill>
                <a:latin typeface="Times New Roman" panose="02020603050405020304" pitchFamily="18" charset="0"/>
                <a:ea typeface="微软雅黑" panose="020B0503020204020204" pitchFamily="34" charset="-122"/>
                <a:sym typeface="Times New Roman" panose="02020603050405020304" pitchFamily="18" charset="0"/>
              </a:rPr>
              <a:t>二、大气颗粒物的粒径分布</a:t>
            </a:r>
            <a:endParaRPr lang="en-US" altLang="zh-CN" b="1" dirty="0">
              <a:solidFill>
                <a:srgbClr val="0090E5"/>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ts val="0"/>
              </a:spcBef>
            </a:pPr>
            <a:r>
              <a:rPr lang="en-US" altLang="zh-CN" sz="2000" b="1" dirty="0">
                <a:latin typeface="Times New Roman" panose="02020603050405020304" pitchFamily="18" charset="0"/>
                <a:ea typeface="微软雅黑" panose="020B0503020204020204" pitchFamily="34" charset="-122"/>
                <a:sym typeface="Times New Roman" panose="02020603050405020304" pitchFamily="18" charset="0"/>
              </a:rPr>
              <a:t>         Particle Size and Surface Properties</a:t>
            </a:r>
            <a:endParaRPr lang="zh-CN" altLang="en-US" sz="2000"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ts val="0"/>
              </a:spcBef>
            </a:pPr>
            <a:r>
              <a:rPr lang="zh-CN" altLang="en-US" b="1" dirty="0">
                <a:solidFill>
                  <a:srgbClr val="0090E5"/>
                </a:solidFill>
                <a:latin typeface="Times New Roman" panose="02020603050405020304" pitchFamily="18" charset="0"/>
                <a:ea typeface="微软雅黑" panose="020B0503020204020204" pitchFamily="34" charset="-122"/>
                <a:sym typeface="Times New Roman" panose="02020603050405020304" pitchFamily="18" charset="0"/>
              </a:rPr>
              <a:t>三、大气颗粒物的化学组成 </a:t>
            </a:r>
            <a:endParaRPr lang="en-US" altLang="zh-CN" b="1" dirty="0">
              <a:solidFill>
                <a:srgbClr val="0090E5"/>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ts val="0"/>
              </a:spcBef>
            </a:pPr>
            <a:r>
              <a:rPr lang="en-US" altLang="zh-CN" sz="2000" b="1" dirty="0">
                <a:latin typeface="Times New Roman" panose="02020603050405020304" pitchFamily="18" charset="0"/>
                <a:ea typeface="微软雅黑" panose="020B0503020204020204" pitchFamily="34" charset="-122"/>
                <a:sym typeface="Times New Roman" panose="02020603050405020304" pitchFamily="18" charset="0"/>
              </a:rPr>
              <a:t>         Chemical Compositions of Particulate Matters</a:t>
            </a:r>
            <a:endParaRPr lang="zh-CN" altLang="en-US" sz="2000"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ts val="0"/>
              </a:spcBef>
            </a:pPr>
            <a:r>
              <a:rPr lang="zh-CN" altLang="en-US" b="1" dirty="0">
                <a:solidFill>
                  <a:srgbClr val="0090E5"/>
                </a:solidFill>
                <a:latin typeface="Times New Roman" panose="02020603050405020304" pitchFamily="18" charset="0"/>
                <a:ea typeface="微软雅黑" panose="020B0503020204020204" pitchFamily="34" charset="-122"/>
                <a:sym typeface="Times New Roman" panose="02020603050405020304" pitchFamily="18" charset="0"/>
              </a:rPr>
              <a:t>四、霾污染</a:t>
            </a:r>
            <a:endParaRPr lang="en-US" altLang="zh-CN" b="1" dirty="0">
              <a:solidFill>
                <a:srgbClr val="0090E5"/>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ts val="0"/>
              </a:spcBef>
            </a:pPr>
            <a:r>
              <a:rPr lang="en-US" altLang="zh-CN" sz="2000" b="1" dirty="0">
                <a:latin typeface="Times New Roman" panose="02020603050405020304" pitchFamily="18" charset="0"/>
                <a:ea typeface="微软雅黑" panose="020B0503020204020204" pitchFamily="34" charset="-122"/>
                <a:sym typeface="Times New Roman" panose="02020603050405020304" pitchFamily="18" charset="0"/>
              </a:rPr>
              <a:t>         Haze Pollution</a:t>
            </a:r>
            <a:endParaRPr lang="en-US" altLang="zh-CN" sz="2000" b="1"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5" name="Line 9"/>
          <p:cNvSpPr>
            <a:spLocks noChangeShapeType="1"/>
          </p:cNvSpPr>
          <p:nvPr/>
        </p:nvSpPr>
        <p:spPr bwMode="auto">
          <a:xfrm>
            <a:off x="2999657" y="2996952"/>
            <a:ext cx="4248472" cy="0"/>
          </a:xfrm>
          <a:prstGeom prst="line">
            <a:avLst/>
          </a:prstGeom>
          <a:noFill/>
          <a:ln w="38100">
            <a:solidFill>
              <a:srgbClr val="FF0000"/>
            </a:solidFill>
            <a:round/>
          </a:ln>
          <a:effectLst/>
        </p:spPr>
        <p:txBody>
          <a:bodyPr wrap="none"/>
          <a:lstStyle/>
          <a:p>
            <a:pPr marL="0" marR="0" lvl="0" indent="0" algn="l" defTabSz="914400" rtl="0" eaLnBrk="1" fontAlgn="base" latinLnBrk="0" hangingPunct="1">
              <a:lnSpc>
                <a:spcPct val="130000"/>
              </a:lnSpc>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spd="slow">
    <p:zoom/>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479376" y="457017"/>
            <a:ext cx="11521806" cy="1124731"/>
          </a:xfrm>
          <a:prstGeom prst="rect">
            <a:avLst/>
          </a:prstGeom>
          <a:noFill/>
          <a:ln w="9525">
            <a:noFill/>
            <a:miter lim="800000"/>
          </a:ln>
          <a:effectLst/>
        </p:spPr>
        <p:txBody>
          <a:bodyPr wrap="square">
            <a:spAutoFit/>
          </a:bodyPr>
          <a:lstStyle/>
          <a:p>
            <a:pPr marL="457200" indent="-457200" eaLnBrk="1" hangingPunct="1">
              <a:lnSpc>
                <a:spcPct val="130000"/>
              </a:lnSpc>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1.1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大气颗粒物的来源</a:t>
            </a:r>
            <a:endPar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457200" indent="-457200" eaLnBrk="1" hangingPunct="1">
              <a:lnSpc>
                <a:spcPct val="130000"/>
              </a:lnSpc>
              <a:defRPr/>
            </a:pPr>
            <a:r>
              <a:rPr lang="en-US" altLang="zh-CN" sz="24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Sources of Atmospheric Particulate Matter</a:t>
            </a:r>
            <a:endParaRPr kumimoji="0" lang="zh-CN"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203778"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FDBF47D3-A184-450A-A176-DF3CCC7E7214}"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3011" name="Rectangle 3"/>
          <p:cNvSpPr>
            <a:spLocks noGrp="1" noChangeArrowheads="1"/>
          </p:cNvSpPr>
          <p:nvPr>
            <p:ph type="body" idx="4294967295"/>
          </p:nvPr>
        </p:nvSpPr>
        <p:spPr>
          <a:xfrm>
            <a:off x="767715" y="1558925"/>
            <a:ext cx="10821670" cy="3601085"/>
          </a:xfrm>
        </p:spPr>
        <p:txBody>
          <a:bodyPr/>
          <a:lstStyle/>
          <a:p>
            <a:pPr marL="262255" indent="-262255" eaLnBrk="1" hangingPunct="1">
              <a:lnSpc>
                <a:spcPct val="140000"/>
              </a:lnSpc>
              <a:spcBef>
                <a:spcPts val="0"/>
              </a:spcBef>
              <a:spcAft>
                <a:spcPts val="0"/>
              </a:spcAft>
              <a:buClr>
                <a:schemeClr val="tx1"/>
              </a:buClr>
              <a:buSzPct val="100000"/>
              <a:defRPr/>
            </a:pP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天然来源：</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如地面扬尘，海浪溅出的浪沫，火山爆发所释放出来的火山灰，森林火灾的燃烧物，宇宙陨星尘以及植物的花粉、孢子等。</a:t>
            </a:r>
            <a:endPar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262255" indent="-262255" eaLnBrk="1" hangingPunct="1">
              <a:lnSpc>
                <a:spcPct val="140000"/>
              </a:lnSpc>
              <a:spcBef>
                <a:spcPts val="0"/>
              </a:spcBef>
              <a:spcAft>
                <a:spcPts val="0"/>
              </a:spcAft>
              <a:buClr>
                <a:schemeClr val="tx1"/>
              </a:buClr>
              <a:buSzPct val="100000"/>
              <a:defRPr/>
            </a:pP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人为来源：</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煤烟、飞灰等，各种工业生产过程所排放出来的原料或产品粒子，汽车排放出来的含铅化合物，以及矿物燃料燃烧所排放出来的</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220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在一定条件下转化为</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硫酸盐粒子</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等。 </a:t>
            </a:r>
            <a:endPar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lvl="1" eaLnBrk="1" hangingPunct="1">
              <a:lnSpc>
                <a:spcPct val="140000"/>
              </a:lnSpc>
              <a:spcBef>
                <a:spcPts val="0"/>
              </a:spcBef>
              <a:spcAft>
                <a:spcPts val="0"/>
              </a:spcAft>
              <a:buClr>
                <a:schemeClr val="tx1"/>
              </a:buClr>
              <a:buSzPct val="100000"/>
              <a:defRPr/>
            </a:pP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一次颗粒物</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：直接由污染源排放出的颗粒物</a:t>
            </a:r>
            <a:r>
              <a:rPr lang="zh-CN" altLang="en-US" sz="1800" dirty="0">
                <a:effectLst/>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lvl="1" eaLnBrk="1" hangingPunct="1">
              <a:lnSpc>
                <a:spcPct val="140000"/>
              </a:lnSpc>
              <a:spcBef>
                <a:spcPts val="0"/>
              </a:spcBef>
              <a:spcAft>
                <a:spcPts val="0"/>
              </a:spcAft>
              <a:buClr>
                <a:schemeClr val="tx1"/>
              </a:buClr>
              <a:buSzPct val="100000"/>
              <a:defRPr/>
            </a:pP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二次颗粒物</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：大气中污染物之间，或污染物与大气成分之间发生反应而产生的颗粒物（</a:t>
            </a: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天然源，如森林排放的萜烯类经光化学反应即可形成二次颗粒物。化石燃料燃烧所排放的气态污染物如</a:t>
            </a: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 SO</a:t>
            </a:r>
            <a:r>
              <a:rPr lang="en-US" altLang="zh-CN" sz="20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000" baseline="-25000" dirty="0">
                <a:effectLst/>
                <a:latin typeface="Times New Roman" panose="02020603050405020304" pitchFamily="18" charset="0"/>
                <a:ea typeface="微软雅黑" panose="020B0503020204020204" pitchFamily="34" charset="-122"/>
                <a:sym typeface="Times New Roman" panose="02020603050405020304" pitchFamily="18" charset="0"/>
              </a:rPr>
              <a:t>X</a:t>
            </a: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VOCs </a:t>
            </a: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等在一定条件下也会转化形成二次颗粒物。</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 name="文本框 1"/>
          <p:cNvSpPr txBox="1"/>
          <p:nvPr/>
        </p:nvSpPr>
        <p:spPr>
          <a:xfrm>
            <a:off x="407670" y="5878195"/>
            <a:ext cx="10919460" cy="891540"/>
          </a:xfrm>
          <a:prstGeom prst="rect">
            <a:avLst/>
          </a:prstGeom>
          <a:noFill/>
        </p:spPr>
        <p:txBody>
          <a:bodyPr wrap="square" rtlCol="0">
            <a:spAutoFit/>
          </a:bodyPr>
          <a:p>
            <a:pPr algn="ctr">
              <a:lnSpc>
                <a:spcPct val="130000"/>
              </a:lnSpc>
              <a:spcBef>
                <a:spcPts val="800"/>
              </a:spcBef>
              <a:spcAft>
                <a:spcPts val="0"/>
              </a:spcAft>
            </a:pP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rPr>
              <a:t>天然源是大气颗粒物的主要来源，排放总量是人为源的</a:t>
            </a:r>
            <a:r>
              <a:rPr lang="en-US" altLang="zh-CN" sz="2000">
                <a:solidFill>
                  <a:srgbClr val="FF0000"/>
                </a:solidFill>
                <a:latin typeface="黑体" panose="02010609060101010101" pitchFamily="49" charset="-122"/>
                <a:ea typeface="黑体" panose="02010609060101010101" pitchFamily="49" charset="-122"/>
                <a:cs typeface="黑体" panose="02010609060101010101" pitchFamily="49" charset="-122"/>
              </a:rPr>
              <a:t> 50 </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rPr>
              <a:t>多倍，人为源排放大约仅占</a:t>
            </a:r>
            <a:r>
              <a:rPr lang="en-US" altLang="zh-CN" sz="2000">
                <a:solidFill>
                  <a:srgbClr val="FF0000"/>
                </a:solidFill>
                <a:latin typeface="黑体" panose="02010609060101010101" pitchFamily="49" charset="-122"/>
                <a:ea typeface="黑体" panose="02010609060101010101" pitchFamily="49" charset="-122"/>
                <a:cs typeface="黑体" panose="02010609060101010101" pitchFamily="49" charset="-122"/>
              </a:rPr>
              <a:t>2%</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rPr>
              <a:t>。在城市及其周边区域，人为排放成为主要来源，其产生的二次气溶胶对大气质量的影响值得关注。</a:t>
            </a:r>
            <a:endPar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transition>
    <p:random/>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238723D1-C03D-4122-AF74-688FDD271A8B}"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04803" name="Rectangle 3"/>
          <p:cNvSpPr>
            <a:spLocks noGrp="1" noChangeArrowheads="1"/>
          </p:cNvSpPr>
          <p:nvPr>
            <p:ph idx="4294967295"/>
          </p:nvPr>
        </p:nvSpPr>
        <p:spPr>
          <a:xfrm>
            <a:off x="459740" y="4941570"/>
            <a:ext cx="8684895" cy="1590675"/>
          </a:xfrm>
          <a:ln>
            <a:solidFill>
              <a:srgbClr val="FF0000"/>
            </a:solidFill>
          </a:ln>
        </p:spPr>
        <p:txBody>
          <a:bodyPr/>
          <a:lstStyle/>
          <a:p>
            <a:pPr marL="0" indent="0">
              <a:lnSpc>
                <a:spcPct val="130000"/>
              </a:lnSpc>
              <a:spcBef>
                <a:spcPct val="0"/>
              </a:spcBef>
              <a:buNone/>
            </a:pPr>
            <a:r>
              <a:rPr lang="en-US" altLang="zh-CN" sz="24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4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Atmospheric aerosols are derived from both natural (sea spray, dust, etc.) and anthropogenic (industry, combustion, etc.) sources and can be generated by condensation processes in the atmosphere.</a:t>
            </a:r>
            <a:endParaRPr lang="en-US" altLang="zh-CN" sz="24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04804" name="Text Box 6"/>
          <p:cNvSpPr txBox="1">
            <a:spLocks noChangeArrowheads="1"/>
          </p:cNvSpPr>
          <p:nvPr/>
        </p:nvSpPr>
        <p:spPr bwMode="auto">
          <a:xfrm>
            <a:off x="1990909" y="764565"/>
            <a:ext cx="8686800"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98625" indent="-1698625">
              <a:tabLst>
                <a:tab pos="1658620" algn="l"/>
              </a:tabLst>
              <a:defRPr sz="2400">
                <a:solidFill>
                  <a:schemeClr val="tx1"/>
                </a:solidFill>
                <a:latin typeface="Arial" panose="020B0604020202020204" pitchFamily="34" charset="0"/>
                <a:ea typeface="宋体" panose="02010600030101010101" pitchFamily="2" charset="-122"/>
              </a:defRPr>
            </a:lvl1pPr>
            <a:lvl2pPr marL="742950" indent="-285750">
              <a:tabLst>
                <a:tab pos="1658620" algn="l"/>
              </a:tabLst>
              <a:defRPr sz="2400">
                <a:solidFill>
                  <a:schemeClr val="tx1"/>
                </a:solidFill>
                <a:latin typeface="Arial" panose="020B0604020202020204" pitchFamily="34" charset="0"/>
                <a:ea typeface="宋体" panose="02010600030101010101" pitchFamily="2" charset="-122"/>
              </a:defRPr>
            </a:lvl2pPr>
            <a:lvl3pPr marL="1143000" indent="-228600">
              <a:tabLst>
                <a:tab pos="1658620" algn="l"/>
              </a:tabLst>
              <a:defRPr sz="2400">
                <a:solidFill>
                  <a:schemeClr val="tx1"/>
                </a:solidFill>
                <a:latin typeface="Arial" panose="020B0604020202020204" pitchFamily="34" charset="0"/>
                <a:ea typeface="宋体" panose="02010600030101010101" pitchFamily="2" charset="-122"/>
              </a:defRPr>
            </a:lvl3pPr>
            <a:lvl4pPr marL="1600200" indent="-228600">
              <a:tabLst>
                <a:tab pos="1658620" algn="l"/>
              </a:tabLst>
              <a:defRPr sz="2400">
                <a:solidFill>
                  <a:schemeClr val="tx1"/>
                </a:solidFill>
                <a:latin typeface="Arial" panose="020B0604020202020204" pitchFamily="34" charset="0"/>
                <a:ea typeface="宋体" panose="02010600030101010101" pitchFamily="2" charset="-122"/>
              </a:defRPr>
            </a:lvl4pPr>
            <a:lvl5pPr marL="2057400" indent="-228600">
              <a:tabLst>
                <a:tab pos="1658620" algn="l"/>
              </a:tabLst>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tabLst>
                <a:tab pos="1658620" algn="l"/>
              </a:tabLs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tabLst>
                <a:tab pos="1658620" algn="l"/>
              </a:tabLs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tabLst>
                <a:tab pos="1658620" algn="l"/>
              </a:tabLs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tabLst>
                <a:tab pos="1658620" algn="l"/>
              </a:tabLs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b="1" dirty="0">
                <a:latin typeface="Times New Roman" panose="02020603050405020304" pitchFamily="18" charset="0"/>
                <a:ea typeface="微软雅黑" panose="020B0503020204020204" pitchFamily="34" charset="-122"/>
                <a:sym typeface="Times New Roman" panose="02020603050405020304" pitchFamily="18" charset="0"/>
              </a:rPr>
              <a:t>               Terms Used to Describe Atmospheric Particles</a:t>
            </a:r>
            <a:endParaRPr lang="en-US" altLang="zh-CN" sz="1800" b="1" dirty="0">
              <a:latin typeface="Times New Roman" panose="02020603050405020304" pitchFamily="18" charset="0"/>
              <a:ea typeface="微软雅黑" panose="020B0503020204020204" pitchFamily="34" charset="-122"/>
              <a:sym typeface="Times New Roman" panose="02020603050405020304" pitchFamily="18" charset="0"/>
            </a:endParaRPr>
          </a:p>
          <a:p>
            <a:pPr>
              <a:lnSpc>
                <a:spcPct val="130000"/>
              </a:lnSpc>
            </a:pPr>
            <a:r>
              <a:rPr lang="en-US" altLang="zh-CN" sz="1800" b="1" dirty="0">
                <a:latin typeface="Times New Roman" panose="02020603050405020304" pitchFamily="18" charset="0"/>
                <a:ea typeface="微软雅黑" panose="020B0503020204020204" pitchFamily="34" charset="-122"/>
                <a:sym typeface="Times New Roman" panose="02020603050405020304" pitchFamily="18" charset="0"/>
              </a:rPr>
              <a:t>Term	Meaning</a:t>
            </a:r>
            <a:endParaRPr lang="en-US" altLang="zh-CN" sz="1800" b="1" dirty="0">
              <a:latin typeface="Times New Roman" panose="02020603050405020304" pitchFamily="18" charset="0"/>
              <a:ea typeface="微软雅黑" panose="020B0503020204020204" pitchFamily="34" charset="-122"/>
              <a:sym typeface="Times New Roman" panose="02020603050405020304" pitchFamily="18" charset="0"/>
            </a:endParaRPr>
          </a:p>
          <a:p>
            <a:pPr>
              <a:lnSpc>
                <a:spcPct val="130000"/>
              </a:lnSpc>
            </a:pPr>
            <a:r>
              <a:rPr lang="en-US" altLang="zh-CN" sz="1800" b="1" dirty="0">
                <a:latin typeface="Times New Roman" panose="02020603050405020304" pitchFamily="18" charset="0"/>
                <a:ea typeface="微软雅黑" panose="020B0503020204020204" pitchFamily="34" charset="-122"/>
                <a:sym typeface="Times New Roman" panose="02020603050405020304" pitchFamily="18" charset="0"/>
              </a:rPr>
              <a:t>Condensation	Formed by condensation of vapors or reactions of gases</a:t>
            </a:r>
            <a:endParaRPr lang="en-US" altLang="zh-CN" sz="1800" b="1" dirty="0">
              <a:latin typeface="Times New Roman" panose="02020603050405020304" pitchFamily="18" charset="0"/>
              <a:ea typeface="微软雅黑" panose="020B0503020204020204" pitchFamily="34" charset="-122"/>
              <a:sym typeface="Times New Roman" panose="02020603050405020304" pitchFamily="18" charset="0"/>
            </a:endParaRPr>
          </a:p>
          <a:p>
            <a:pPr>
              <a:lnSpc>
                <a:spcPct val="130000"/>
              </a:lnSpc>
            </a:pPr>
            <a:r>
              <a:rPr lang="en-US" altLang="zh-CN" sz="1800" b="1" dirty="0">
                <a:latin typeface="Times New Roman" panose="02020603050405020304" pitchFamily="18" charset="0"/>
                <a:ea typeface="微软雅黑" panose="020B0503020204020204" pitchFamily="34" charset="-122"/>
                <a:sym typeface="Times New Roman" panose="02020603050405020304" pitchFamily="18" charset="0"/>
              </a:rPr>
              <a:t>                          aerosol</a:t>
            </a:r>
            <a:endParaRPr lang="en-US" altLang="zh-CN" sz="1800" b="1" dirty="0">
              <a:latin typeface="Times New Roman" panose="02020603050405020304" pitchFamily="18" charset="0"/>
              <a:ea typeface="微软雅黑" panose="020B0503020204020204" pitchFamily="34" charset="-122"/>
              <a:sym typeface="Times New Roman" panose="02020603050405020304" pitchFamily="18" charset="0"/>
            </a:endParaRPr>
          </a:p>
          <a:p>
            <a:pPr>
              <a:lnSpc>
                <a:spcPct val="130000"/>
              </a:lnSpc>
            </a:pPr>
            <a:r>
              <a:rPr lang="en-US" altLang="zh-CN" sz="1800" b="1" dirty="0">
                <a:latin typeface="Times New Roman" panose="02020603050405020304" pitchFamily="18" charset="0"/>
                <a:ea typeface="微软雅黑" panose="020B0503020204020204" pitchFamily="34" charset="-122"/>
                <a:sym typeface="Times New Roman" panose="02020603050405020304" pitchFamily="18" charset="0"/>
              </a:rPr>
              <a:t>Aerosol	Colloidal-sized atmospheric particles</a:t>
            </a:r>
            <a:endParaRPr lang="en-US" altLang="zh-CN" sz="1800" b="1" dirty="0">
              <a:latin typeface="Times New Roman" panose="02020603050405020304" pitchFamily="18" charset="0"/>
              <a:ea typeface="微软雅黑" panose="020B0503020204020204" pitchFamily="34" charset="-122"/>
              <a:sym typeface="Times New Roman" panose="02020603050405020304" pitchFamily="18" charset="0"/>
            </a:endParaRPr>
          </a:p>
          <a:p>
            <a:pPr>
              <a:lnSpc>
                <a:spcPct val="130000"/>
              </a:lnSpc>
            </a:pPr>
            <a:r>
              <a:rPr lang="en-US" altLang="zh-CN" sz="1800" b="1" dirty="0">
                <a:latin typeface="Times New Roman" panose="02020603050405020304" pitchFamily="18" charset="0"/>
                <a:ea typeface="微软雅黑" panose="020B0503020204020204" pitchFamily="34" charset="-122"/>
                <a:sym typeface="Times New Roman" panose="02020603050405020304" pitchFamily="18" charset="0"/>
              </a:rPr>
              <a:t>Dispersion	Formed by grinding of solids, atomization of liquids, or</a:t>
            </a:r>
            <a:endParaRPr lang="en-US" altLang="zh-CN" sz="1800" b="1" dirty="0">
              <a:latin typeface="Times New Roman" panose="02020603050405020304" pitchFamily="18" charset="0"/>
              <a:ea typeface="微软雅黑" panose="020B0503020204020204" pitchFamily="34" charset="-122"/>
              <a:sym typeface="Times New Roman" panose="02020603050405020304" pitchFamily="18" charset="0"/>
            </a:endParaRPr>
          </a:p>
          <a:p>
            <a:pPr>
              <a:lnSpc>
                <a:spcPct val="130000"/>
              </a:lnSpc>
            </a:pPr>
            <a:r>
              <a:rPr lang="en-US" altLang="zh-CN" sz="1800" b="1" dirty="0">
                <a:latin typeface="Times New Roman" panose="02020603050405020304" pitchFamily="18" charset="0"/>
                <a:ea typeface="微软雅黑" panose="020B0503020204020204" pitchFamily="34" charset="-122"/>
                <a:sym typeface="Times New Roman" panose="02020603050405020304" pitchFamily="18" charset="0"/>
              </a:rPr>
              <a:t>                          aerosol, </a:t>
            </a:r>
            <a:r>
              <a:rPr lang="zh-CN" altLang="en-US" sz="1800" b="1"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1800" b="1" dirty="0">
                <a:latin typeface="Times New Roman" panose="02020603050405020304" pitchFamily="18" charset="0"/>
                <a:ea typeface="微软雅黑" panose="020B0503020204020204" pitchFamily="34" charset="-122"/>
                <a:sym typeface="Times New Roman" panose="02020603050405020304" pitchFamily="18" charset="0"/>
              </a:rPr>
              <a:t>dispersion of dusts</a:t>
            </a:r>
            <a:endParaRPr lang="en-US" altLang="zh-CN" sz="1800" b="1" dirty="0">
              <a:latin typeface="Times New Roman" panose="02020603050405020304" pitchFamily="18" charset="0"/>
              <a:ea typeface="微软雅黑" panose="020B0503020204020204" pitchFamily="34" charset="-122"/>
              <a:sym typeface="Times New Roman" panose="02020603050405020304" pitchFamily="18" charset="0"/>
            </a:endParaRPr>
          </a:p>
          <a:p>
            <a:pPr>
              <a:lnSpc>
                <a:spcPct val="130000"/>
              </a:lnSpc>
            </a:pPr>
            <a:r>
              <a:rPr lang="en-US" altLang="zh-CN" sz="1800" b="1" dirty="0">
                <a:latin typeface="Times New Roman" panose="02020603050405020304" pitchFamily="18" charset="0"/>
                <a:ea typeface="微软雅黑" panose="020B0503020204020204" pitchFamily="34" charset="-122"/>
                <a:sym typeface="Times New Roman" panose="02020603050405020304" pitchFamily="18" charset="0"/>
              </a:rPr>
              <a:t>Fog	Denotes high level of water droplets</a:t>
            </a:r>
            <a:endParaRPr lang="en-US" altLang="zh-CN" sz="1800" b="1" dirty="0">
              <a:latin typeface="Times New Roman" panose="02020603050405020304" pitchFamily="18" charset="0"/>
              <a:ea typeface="微软雅黑" panose="020B0503020204020204" pitchFamily="34" charset="-122"/>
              <a:sym typeface="Times New Roman" panose="02020603050405020304" pitchFamily="18" charset="0"/>
            </a:endParaRPr>
          </a:p>
          <a:p>
            <a:pPr>
              <a:lnSpc>
                <a:spcPct val="130000"/>
              </a:lnSpc>
            </a:pPr>
            <a:r>
              <a:rPr lang="en-US" altLang="zh-CN" sz="1800" b="1" dirty="0">
                <a:latin typeface="Times New Roman" panose="02020603050405020304" pitchFamily="18" charset="0"/>
                <a:ea typeface="微软雅黑" panose="020B0503020204020204" pitchFamily="34" charset="-122"/>
                <a:sym typeface="Times New Roman" panose="02020603050405020304" pitchFamily="18" charset="0"/>
              </a:rPr>
              <a:t>Haze	Decreased visibility due to particles</a:t>
            </a:r>
            <a:endParaRPr lang="en-US" altLang="zh-CN" sz="1800" b="1" dirty="0">
              <a:latin typeface="Times New Roman" panose="02020603050405020304" pitchFamily="18" charset="0"/>
              <a:ea typeface="微软雅黑" panose="020B0503020204020204" pitchFamily="34" charset="-122"/>
              <a:sym typeface="Times New Roman" panose="02020603050405020304" pitchFamily="18" charset="0"/>
            </a:endParaRPr>
          </a:p>
          <a:p>
            <a:pPr>
              <a:lnSpc>
                <a:spcPct val="130000"/>
              </a:lnSpc>
            </a:pPr>
            <a:r>
              <a:rPr lang="en-US" altLang="zh-CN" sz="1800" b="1" dirty="0">
                <a:latin typeface="Times New Roman" panose="02020603050405020304" pitchFamily="18" charset="0"/>
                <a:ea typeface="微软雅黑" panose="020B0503020204020204" pitchFamily="34" charset="-122"/>
                <a:sym typeface="Times New Roman" panose="02020603050405020304" pitchFamily="18" charset="0"/>
              </a:rPr>
              <a:t>Mists	Liquid particles</a:t>
            </a:r>
            <a:endParaRPr lang="en-US" altLang="zh-CN" sz="1800" b="1" dirty="0">
              <a:latin typeface="Times New Roman" panose="02020603050405020304" pitchFamily="18" charset="0"/>
              <a:ea typeface="微软雅黑" panose="020B0503020204020204" pitchFamily="34" charset="-122"/>
              <a:sym typeface="Times New Roman" panose="02020603050405020304" pitchFamily="18" charset="0"/>
            </a:endParaRPr>
          </a:p>
          <a:p>
            <a:pPr>
              <a:lnSpc>
                <a:spcPct val="130000"/>
              </a:lnSpc>
            </a:pPr>
            <a:r>
              <a:rPr lang="en-US" altLang="zh-CN" sz="1800" b="1" dirty="0">
                <a:latin typeface="Times New Roman" panose="02020603050405020304" pitchFamily="18" charset="0"/>
                <a:ea typeface="微软雅黑" panose="020B0503020204020204" pitchFamily="34" charset="-122"/>
                <a:sym typeface="Times New Roman" panose="02020603050405020304" pitchFamily="18" charset="0"/>
              </a:rPr>
              <a:t>Smoke	Particles from incomplete fuel combustion</a:t>
            </a:r>
            <a:endParaRPr lang="en-US" altLang="zh-CN" b="1"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04805" name="Line 7"/>
          <p:cNvSpPr>
            <a:spLocks noChangeShapeType="1"/>
          </p:cNvSpPr>
          <p:nvPr/>
        </p:nvSpPr>
        <p:spPr bwMode="auto">
          <a:xfrm>
            <a:off x="1630869" y="1535430"/>
            <a:ext cx="8280400" cy="0"/>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lIns="0" tIns="0" rIns="0" bIns="0">
            <a:spAutoFit/>
          </a:bodyPr>
          <a:lstStyle/>
          <a:p>
            <a:pPr>
              <a:lnSpc>
                <a:spcPct val="130000"/>
              </a:lnSpc>
            </a:pPr>
            <a:endParaRPr lang="zh-CN" altLang="en-US">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04806" name="Line 8"/>
          <p:cNvSpPr>
            <a:spLocks noChangeShapeType="1"/>
          </p:cNvSpPr>
          <p:nvPr/>
        </p:nvSpPr>
        <p:spPr bwMode="auto">
          <a:xfrm>
            <a:off x="1630869" y="1247398"/>
            <a:ext cx="8280400" cy="0"/>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lIns="0" tIns="0" rIns="0" bIns="0">
            <a:spAutoFit/>
          </a:bodyPr>
          <a:lstStyle/>
          <a:p>
            <a:pPr>
              <a:lnSpc>
                <a:spcPct val="130000"/>
              </a:lnSpc>
            </a:pPr>
            <a:endParaRPr lang="zh-CN" altLang="en-US">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04807" name="Line 9"/>
          <p:cNvSpPr>
            <a:spLocks noChangeShapeType="1"/>
          </p:cNvSpPr>
          <p:nvPr/>
        </p:nvSpPr>
        <p:spPr bwMode="auto">
          <a:xfrm>
            <a:off x="1738347" y="4726305"/>
            <a:ext cx="8281988" cy="0"/>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lIns="0" tIns="0" rIns="0" bIns="0">
            <a:spAutoFit/>
          </a:bodyPr>
          <a:lstStyle/>
          <a:p>
            <a:pPr>
              <a:lnSpc>
                <a:spcPct val="130000"/>
              </a:lnSpc>
            </a:pPr>
            <a:endParaRPr lang="zh-CN" altLang="en-US">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04808" name="Text Box 4"/>
          <p:cNvSpPr txBox="1">
            <a:spLocks noChangeArrowheads="1"/>
          </p:cNvSpPr>
          <p:nvPr/>
        </p:nvSpPr>
        <p:spPr bwMode="auto">
          <a:xfrm>
            <a:off x="9336089" y="5157153"/>
            <a:ext cx="2566987" cy="9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400" b="1" dirty="0">
                <a:latin typeface="Times New Roman" panose="02020603050405020304" pitchFamily="18" charset="0"/>
                <a:ea typeface="微软雅黑" panose="020B0503020204020204" pitchFamily="34" charset="-122"/>
                <a:sym typeface="Times New Roman" panose="02020603050405020304" pitchFamily="18" charset="0"/>
              </a:rPr>
              <a:t>From </a:t>
            </a:r>
            <a:r>
              <a:rPr lang="en-US" altLang="zh-CN" sz="1400" b="1" i="1" dirty="0">
                <a:latin typeface="Times New Roman" panose="02020603050405020304" pitchFamily="18" charset="0"/>
                <a:ea typeface="微软雅黑" panose="020B0503020204020204" pitchFamily="34" charset="-122"/>
                <a:sym typeface="Times New Roman" panose="02020603050405020304" pitchFamily="18" charset="0"/>
              </a:rPr>
              <a:t>Environmental Chemistry</a:t>
            </a:r>
            <a:r>
              <a:rPr lang="en-US" altLang="zh-CN" sz="1400" b="1" dirty="0">
                <a:latin typeface="Times New Roman" panose="02020603050405020304" pitchFamily="18" charset="0"/>
                <a:ea typeface="微软雅黑" panose="020B0503020204020204" pitchFamily="34" charset="-122"/>
                <a:sym typeface="Times New Roman" panose="02020603050405020304" pitchFamily="18" charset="0"/>
              </a:rPr>
              <a:t>, Manahan S E, CRC Press, 2004</a:t>
            </a:r>
            <a:endParaRPr lang="en-US" altLang="zh-CN" sz="1800" b="1" dirty="0">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Text Box 4"/>
          <p:cNvSpPr txBox="1">
            <a:spLocks noChangeArrowheads="1"/>
          </p:cNvSpPr>
          <p:nvPr/>
        </p:nvSpPr>
        <p:spPr bwMode="auto">
          <a:xfrm>
            <a:off x="335360" y="778985"/>
            <a:ext cx="11737304" cy="691515"/>
          </a:xfrm>
          <a:prstGeom prst="rect">
            <a:avLst/>
          </a:prstGeom>
          <a:noFill/>
          <a:ln w="9525">
            <a:noFill/>
            <a:miter lim="800000"/>
          </a:ln>
          <a:effectLst/>
        </p:spPr>
        <p:txBody>
          <a:bodyPr wrap="square">
            <a:spAutoFit/>
          </a:bodyPr>
          <a:lstStyle/>
          <a:p>
            <a:pPr marL="457200" indent="-457200" eaLnBrk="1" hangingPunct="1">
              <a:lnSpc>
                <a:spcPct val="130000"/>
              </a:lnSpc>
              <a:defRPr/>
            </a:pPr>
            <a:r>
              <a:rPr kumimoji="0" lang="zh-CN" altLang="en-US" sz="3000" b="1" kern="1200" cap="none" spc="0" normalizeH="0" baseline="0" noProof="0"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二、大气中的主要污染物</a:t>
            </a:r>
            <a:r>
              <a:rPr kumimoji="0" lang="en-US" altLang="zh-CN" sz="3000" b="1" kern="1200" cap="none" spc="0" normalizeH="0" baseline="0" noProof="0"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Primary Pollutants in the Atmosphere  </a:t>
            </a:r>
            <a:endPar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2" name="灯片编号占位符 1"/>
          <p:cNvSpPr>
            <a:spLocks noGrp="1"/>
          </p:cNvSpPr>
          <p:nvPr>
            <p:ph type="sldNum" sz="quarter" idx="4"/>
          </p:nvPr>
        </p:nvSpPr>
        <p:spPr/>
        <p:txBody>
          <a:bodyPr/>
          <a:lstStyle/>
          <a:p>
            <a:pPr marL="0" marR="0" lvl="0" indent="0" algn="r" defTabSz="914400" rtl="0" eaLnBrk="1" fontAlgn="base" latinLnBrk="0" hangingPunct="1">
              <a:lnSpc>
                <a:spcPct val="130000"/>
              </a:lnSpc>
              <a:buClrTx/>
              <a:buSzTx/>
              <a:buFontTx/>
              <a:buNone/>
              <a:defRPr/>
            </a:pPr>
            <a:r>
              <a:rPr lang="en-US" altLang="zh-CN">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 name="Text Box 5"/>
          <p:cNvSpPr txBox="1">
            <a:spLocks noChangeArrowheads="1"/>
          </p:cNvSpPr>
          <p:nvPr/>
        </p:nvSpPr>
        <p:spPr bwMode="auto">
          <a:xfrm>
            <a:off x="839416" y="1701820"/>
            <a:ext cx="9937244" cy="4062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50000"/>
              </a:lnSpc>
              <a:spcBef>
                <a:spcPts val="0"/>
              </a:spcBef>
              <a:spcAft>
                <a:spcPts val="0"/>
              </a:spcAft>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大气的组成及主要污染物</a:t>
            </a:r>
            <a:endParaRPr lang="zh-CN" altLang="en-US" sz="2200" dirty="0">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nSpc>
                <a:spcPct val="150000"/>
              </a:lnSpc>
              <a:spcBef>
                <a:spcPts val="0"/>
              </a:spcBef>
              <a:spcAft>
                <a:spcPts val="0"/>
              </a:spcAft>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大气污染物的来源可分为天然源和人为源两大类。</a:t>
            </a:r>
            <a:endParaRPr lang="zh-CN" altLang="en-US" sz="2200" dirty="0">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nSpc>
                <a:spcPct val="150000"/>
              </a:lnSpc>
              <a:spcBef>
                <a:spcPts val="0"/>
              </a:spcBef>
              <a:spcAft>
                <a:spcPts val="0"/>
              </a:spcAft>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天然源包括自然尘、森林和草原火灾、火山活动、森林排放和海浪飞沫等。</a:t>
            </a:r>
            <a:endParaRPr lang="en-US" altLang="zh-CN" sz="2200" dirty="0">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nSpc>
                <a:spcPct val="150000"/>
              </a:lnSpc>
              <a:spcBef>
                <a:spcPts val="0"/>
              </a:spcBef>
              <a:spcAft>
                <a:spcPts val="0"/>
              </a:spcAft>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人为源包括燃料燃烧、工业排放和农业排放等。煤是主要的工业和民用燃料，燃烧时产生大量的</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CO</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CO₂</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SO₂</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SO₃</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NOₓ</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、碳氢化合物和汞等有害物质。</a:t>
            </a:r>
            <a:endParaRPr lang="en-US" altLang="zh-CN" sz="2200"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spcBef>
                <a:spcPts val="0"/>
              </a:spcBef>
              <a:spcAft>
                <a:spcPts val="0"/>
              </a:spcAft>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污染物的分类</a:t>
            </a:r>
            <a:endParaRPr lang="zh-CN" altLang="en-US" sz="2200" dirty="0">
              <a:latin typeface="Times New Roman" panose="02020603050405020304" pitchFamily="18" charset="0"/>
              <a:ea typeface="微软雅黑" panose="020B0503020204020204" pitchFamily="34" charset="-122"/>
              <a:cs typeface="Times New Roman" panose="02020603050405020304" pitchFamily="18" charset="0"/>
            </a:endParaRPr>
          </a:p>
          <a:p>
            <a:pPr marL="457200" indent="-457200">
              <a:lnSpc>
                <a:spcPct val="150000"/>
              </a:lnSpc>
              <a:spcBef>
                <a:spcPts val="0"/>
              </a:spcBef>
              <a:spcAft>
                <a:spcPts val="0"/>
              </a:spcAft>
              <a:buFont typeface="+mj-ea"/>
              <a:buAutoNum type="circleNumDbPlain"/>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按照物理状态可分为</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气态污染物</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和</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颗粒物及其结合态污染物</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两大类。</a:t>
            </a:r>
            <a:endParaRPr lang="zh-CN" altLang="en-US" sz="2200" dirty="0">
              <a:latin typeface="Times New Roman" panose="02020603050405020304" pitchFamily="18" charset="0"/>
              <a:ea typeface="微软雅黑" panose="020B0503020204020204" pitchFamily="34" charset="-122"/>
              <a:cs typeface="Times New Roman" panose="02020603050405020304" pitchFamily="18" charset="0"/>
            </a:endParaRPr>
          </a:p>
          <a:p>
            <a:pPr marL="457200" indent="-457200">
              <a:lnSpc>
                <a:spcPct val="150000"/>
              </a:lnSpc>
              <a:spcBef>
                <a:spcPts val="0"/>
              </a:spcBef>
              <a:spcAft>
                <a:spcPts val="0"/>
              </a:spcAft>
              <a:buFont typeface="+mj-ea"/>
              <a:buAutoNum type="circleNumDbPlain"/>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按照形成过程则可分为</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一次污染物</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和</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二次污染物</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20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ransition>
    <p:random/>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lang="en-US" altLang="zh-CN">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4" name="图片 3"/>
          <p:cNvPicPr>
            <a:picLocks noChangeAspect="1"/>
          </p:cNvPicPr>
          <p:nvPr/>
        </p:nvPicPr>
        <p:blipFill>
          <a:blip r:embed="rId1"/>
          <a:stretch>
            <a:fillRect/>
          </a:stretch>
        </p:blipFill>
        <p:spPr>
          <a:xfrm>
            <a:off x="191770" y="548640"/>
            <a:ext cx="6813550" cy="6249670"/>
          </a:xfrm>
          <a:prstGeom prst="rect">
            <a:avLst/>
          </a:prstGeom>
        </p:spPr>
      </p:pic>
      <p:sp>
        <p:nvSpPr>
          <p:cNvPr id="6" name="文本框 5"/>
          <p:cNvSpPr txBox="1"/>
          <p:nvPr/>
        </p:nvSpPr>
        <p:spPr>
          <a:xfrm>
            <a:off x="7752715" y="2421255"/>
            <a:ext cx="3301365" cy="922020"/>
          </a:xfrm>
          <a:prstGeom prst="rect">
            <a:avLst/>
          </a:prstGeom>
          <a:noFill/>
        </p:spPr>
        <p:txBody>
          <a:bodyPr wrap="square">
            <a:spAutoFit/>
          </a:bodyPr>
          <a:lstStyle/>
          <a:p>
            <a:pPr algn="ctr" eaLnBrk="1" hangingPunct="1">
              <a:lnSpc>
                <a:spcPct val="150000"/>
              </a:lnSpc>
            </a:pPr>
            <a:r>
              <a:rPr lang="zh-CN" altLang="en-US" dirty="0">
                <a:latin typeface="Times New Roman" panose="02020603050405020304" pitchFamily="18" charset="0"/>
                <a:ea typeface="微软雅黑" panose="020B0503020204020204" pitchFamily="34" charset="-122"/>
                <a:sym typeface="Times New Roman" panose="02020603050405020304" pitchFamily="18" charset="0"/>
              </a:rPr>
              <a:t>表</a:t>
            </a:r>
            <a:r>
              <a:rPr lang="en-US" altLang="zh-CN" dirty="0">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dirty="0">
                <a:latin typeface="Times New Roman" panose="02020603050405020304" pitchFamily="18" charset="0"/>
                <a:ea typeface="微软雅黑" panose="020B0503020204020204" pitchFamily="34" charset="-122"/>
                <a:sym typeface="Times New Roman" panose="02020603050405020304" pitchFamily="18" charset="0"/>
              </a:rPr>
              <a:t>大气颗粒物的全球排放量及其来源分布</a:t>
            </a:r>
            <a:endParaRPr lang="zh-CN" altLang="en-US" dirty="0">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DF82C884-F062-48A6-A137-4595707CD32F}"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45090" name="Rectangle 2"/>
          <p:cNvSpPr>
            <a:spLocks noGrp="1" noRot="1" noChangeArrowheads="1"/>
          </p:cNvSpPr>
          <p:nvPr>
            <p:ph type="title" idx="4294967295"/>
          </p:nvPr>
        </p:nvSpPr>
        <p:spPr>
          <a:xfrm>
            <a:off x="335360" y="276801"/>
            <a:ext cx="8229600" cy="1143000"/>
          </a:xfrm>
        </p:spPr>
        <p:txBody>
          <a:bodyPr/>
          <a:lstStyle/>
          <a:p>
            <a:pPr algn="l" eaLnBrk="1" hangingPunct="1">
              <a:lnSpc>
                <a:spcPct val="130000"/>
              </a:lnSpc>
              <a:defRPr/>
            </a:pPr>
            <a:r>
              <a:rPr lang="en-US" altLang="zh-CN" sz="3000" kern="1200" dirty="0">
                <a:solidFill>
                  <a:srgbClr val="AA5C5C"/>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1.2 </a:t>
            </a:r>
            <a:r>
              <a:rPr lang="zh-CN" altLang="en-US" sz="3000" kern="1200" dirty="0">
                <a:solidFill>
                  <a:srgbClr val="AA5C5C"/>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大气颗粒物的消除 </a:t>
            </a:r>
            <a:r>
              <a:rPr lang="en-US" altLang="zh-CN" sz="24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Elimination of Atmospheric PM</a:t>
            </a:r>
            <a:endParaRPr lang="zh-CN" altLang="en-US" sz="2400" dirty="0">
              <a:solidFill>
                <a:srgbClr val="FFFF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45061" name="Rectangle 3"/>
          <p:cNvSpPr>
            <a:spLocks noGrp="1" noChangeArrowheads="1"/>
          </p:cNvSpPr>
          <p:nvPr>
            <p:ph idx="4294967295"/>
          </p:nvPr>
        </p:nvSpPr>
        <p:spPr>
          <a:xfrm>
            <a:off x="767715" y="1268730"/>
            <a:ext cx="10604500" cy="4826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0850" indent="-450850" eaLnBrk="1" hangingPunct="1">
              <a:lnSpc>
                <a:spcPct val="130000"/>
              </a:lnSpc>
              <a:spcBef>
                <a:spcPct val="0"/>
              </a:spcBef>
              <a:buNone/>
            </a:pP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(1) </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干沉降 </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(Dry Deposition)</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：干沉降是指颗粒物在重力作用下的沉降，或与其他物体碰撞后发生的沉降。这种沉降存在着两种机制。</a:t>
            </a:r>
            <a:endPar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450850" indent="-450850" eaLnBrk="1" hangingPunct="1">
              <a:lnSpc>
                <a:spcPct val="130000"/>
              </a:lnSpc>
              <a:spcBef>
                <a:spcPct val="0"/>
              </a:spcBef>
              <a:buClr>
                <a:schemeClr val="tx1"/>
              </a:buClr>
              <a:buSzPct val="100000"/>
            </a:pP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通过</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重力</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对颗粒物的作用，使其降落在土壤、水体的表面或植物、建筑物等物体上。沉降的速度与颗粒物的粒径、密度、空气运动黏度等有关。粒子的沉降速度可应用</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斯托克斯</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定律求出：</a:t>
            </a:r>
            <a:endPar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mc:AlternateContent xmlns:mc="http://schemas.openxmlformats.org/markup-compatibility/2006">
        <mc:Choice xmlns:a14="http://schemas.microsoft.com/office/drawing/2010/main" Requires="a14">
          <p:sp>
            <p:nvSpPr>
              <p:cNvPr id="45058" name="Object 4"/>
              <p:cNvSpPr txBox="1"/>
              <p:nvPr/>
            </p:nvSpPr>
            <p:spPr bwMode="auto">
              <a:xfrm>
                <a:off x="768985" y="3430270"/>
                <a:ext cx="6033770" cy="1957705"/>
              </a:xfrm>
              <a:prstGeom prst="rect">
                <a:avLst/>
              </a:prstGeom>
              <a:noFill/>
              <a:ln>
                <a:noFill/>
              </a:ln>
            </p:spPr>
            <p:txBody>
              <a:bodyPr>
                <a:noAutofit/>
              </a:bodyPr>
              <a:lstStyle/>
              <a:p>
                <a:pPr>
                  <a:lnSpc>
                    <a:spcPct val="125000"/>
                  </a:lnSpc>
                  <a:spcBef>
                    <a:spcPts val="0"/>
                  </a:spcBef>
                  <a:spcAft>
                    <a:spcPts val="0"/>
                  </a:spcAft>
                </a:pPr>
                <a14:m>
                  <m:oMathPara xmlns:m="http://schemas.openxmlformats.org/officeDocument/2006/math">
                    <m:oMathParaPr>
                      <m:jc m:val="left"/>
                    </m:oMathParaPr>
                    <m:oMath xmlns:m="http://schemas.openxmlformats.org/officeDocument/2006/math">
                      <m:r>
                        <a:rPr lang="en-US" altLang="zh-CN" sz="2000" b="0" i="1">
                          <a:solidFill>
                            <a:srgbClr val="000000"/>
                          </a:solidFill>
                          <a:latin typeface="Cambria Math" panose="02040503050406030204" pitchFamily="18" charset="0"/>
                          <a:sym typeface="Times New Roman" panose="02020603050405020304" pitchFamily="18" charset="0"/>
                        </a:rPr>
                        <m:t>                </m:t>
                      </m:r>
                      <m:r>
                        <a:rPr lang="zh-CN" altLang="en-US" sz="2000" b="0" i="1">
                          <a:solidFill>
                            <a:srgbClr val="000000"/>
                          </a:solidFill>
                          <a:latin typeface="Cambria Math" panose="02040503050406030204" pitchFamily="18" charset="0"/>
                          <a:sym typeface="Times New Roman" panose="02020603050405020304" pitchFamily="18" charset="0"/>
                        </a:rPr>
                        <m:t>𝑣</m:t>
                      </m:r>
                      <m:r>
                        <a:rPr lang="zh-CN" altLang="en-US" sz="2000" b="0" i="1">
                          <a:solidFill>
                            <a:srgbClr val="000000"/>
                          </a:solidFill>
                          <a:latin typeface="Cambria Math" panose="02040503050406030204" pitchFamily="18" charset="0"/>
                          <a:sym typeface="Times New Roman" panose="02020603050405020304" pitchFamily="18" charset="0"/>
                        </a:rPr>
                        <m:t>=</m:t>
                      </m:r>
                      <m:f>
                        <m:fPr>
                          <m:ctrlPr>
                            <a:rPr lang="zh-CN" altLang="en-US" sz="2000" i="1">
                              <a:solidFill>
                                <a:srgbClr val="000000"/>
                              </a:solidFill>
                              <a:latin typeface="Cambria Math" panose="02040503050406030204" pitchFamily="18" charset="0"/>
                              <a:sym typeface="Times New Roman" panose="02020603050405020304" pitchFamily="18" charset="0"/>
                            </a:rPr>
                          </m:ctrlPr>
                        </m:fPr>
                        <m:num>
                          <m:r>
                            <a:rPr lang="zh-CN" altLang="en-US" sz="2000" b="0" i="1">
                              <a:solidFill>
                                <a:srgbClr val="000000"/>
                              </a:solidFill>
                              <a:latin typeface="Cambria Math" panose="02040503050406030204" pitchFamily="18" charset="0"/>
                              <a:sym typeface="Times New Roman" panose="02020603050405020304" pitchFamily="18" charset="0"/>
                            </a:rPr>
                            <m:t>𝑔</m:t>
                          </m:r>
                          <m:sSup>
                            <m:sSupPr>
                              <m:ctrlPr>
                                <a:rPr lang="zh-CN" altLang="en-US" sz="2000" i="1">
                                  <a:solidFill>
                                    <a:srgbClr val="000000"/>
                                  </a:solidFill>
                                  <a:latin typeface="Cambria Math" panose="02040503050406030204" pitchFamily="18" charset="0"/>
                                  <a:sym typeface="Times New Roman" panose="02020603050405020304" pitchFamily="18" charset="0"/>
                                </a:rPr>
                              </m:ctrlPr>
                            </m:sSupPr>
                            <m:e>
                              <m:r>
                                <a:rPr lang="zh-CN" altLang="en-US" sz="2000" b="0" i="1">
                                  <a:solidFill>
                                    <a:srgbClr val="000000"/>
                                  </a:solidFill>
                                  <a:latin typeface="Cambria Math" panose="02040503050406030204" pitchFamily="18" charset="0"/>
                                  <a:sym typeface="Times New Roman" panose="02020603050405020304" pitchFamily="18" charset="0"/>
                                </a:rPr>
                                <m:t>𝑑</m:t>
                              </m:r>
                            </m:e>
                            <m:sup>
                              <m:r>
                                <a:rPr lang="zh-CN" altLang="en-US" sz="2000" b="0" i="1">
                                  <a:solidFill>
                                    <a:srgbClr val="000000"/>
                                  </a:solidFill>
                                  <a:latin typeface="Cambria Math" panose="02040503050406030204" pitchFamily="18" charset="0"/>
                                  <a:sym typeface="Times New Roman" panose="02020603050405020304" pitchFamily="18" charset="0"/>
                                </a:rPr>
                                <m:t>2</m:t>
                              </m:r>
                            </m:sup>
                          </m:sSup>
                          <m:d>
                            <m:dPr>
                              <m:ctrlPr>
                                <a:rPr lang="zh-CN" altLang="en-US" sz="2000" i="1">
                                  <a:solidFill>
                                    <a:srgbClr val="000000"/>
                                  </a:solidFill>
                                  <a:latin typeface="Cambria Math" panose="02040503050406030204" pitchFamily="18" charset="0"/>
                                  <a:sym typeface="Times New Roman" panose="02020603050405020304" pitchFamily="18" charset="0"/>
                                </a:rPr>
                              </m:ctrlPr>
                            </m:dPr>
                            <m:e>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a:rPr lang="zh-CN" altLang="en-US" sz="2000" b="0" i="1">
                                      <a:solidFill>
                                        <a:srgbClr val="000000"/>
                                      </a:solidFill>
                                      <a:latin typeface="Cambria Math" panose="02040503050406030204" pitchFamily="18" charset="0"/>
                                      <a:sym typeface="Times New Roman" panose="02020603050405020304" pitchFamily="18" charset="0"/>
                                    </a:rPr>
                                    <m:t>𝜌</m:t>
                                  </m:r>
                                </m:e>
                                <m:sub>
                                  <m:r>
                                    <a:rPr lang="zh-CN" altLang="en-US" sz="2000" b="0" i="1">
                                      <a:solidFill>
                                        <a:srgbClr val="000000"/>
                                      </a:solidFill>
                                      <a:latin typeface="Cambria Math" panose="02040503050406030204" pitchFamily="18" charset="0"/>
                                      <a:sym typeface="Times New Roman" panose="02020603050405020304" pitchFamily="18" charset="0"/>
                                    </a:rPr>
                                    <m:t>1</m:t>
                                  </m:r>
                                </m:sub>
                              </m:sSub>
                              <m:r>
                                <a:rPr lang="zh-CN" altLang="en-US" sz="2000" b="0" i="1">
                                  <a:solidFill>
                                    <a:srgbClr val="000000"/>
                                  </a:solidFill>
                                  <a:latin typeface="Cambria Math" panose="02040503050406030204" pitchFamily="18" charset="0"/>
                                  <a:sym typeface="Times New Roman" panose="02020603050405020304" pitchFamily="18" charset="0"/>
                                </a:rPr>
                                <m:t>−</m:t>
                              </m:r>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a:rPr lang="zh-CN" altLang="en-US" sz="2000" b="0" i="1">
                                      <a:solidFill>
                                        <a:srgbClr val="000000"/>
                                      </a:solidFill>
                                      <a:latin typeface="Cambria Math" panose="02040503050406030204" pitchFamily="18" charset="0"/>
                                      <a:sym typeface="Times New Roman" panose="02020603050405020304" pitchFamily="18" charset="0"/>
                                    </a:rPr>
                                    <m:t>𝜌</m:t>
                                  </m:r>
                                </m:e>
                                <m:sub>
                                  <m:r>
                                    <a:rPr lang="zh-CN" altLang="en-US" sz="2000" b="0" i="1">
                                      <a:solidFill>
                                        <a:srgbClr val="000000"/>
                                      </a:solidFill>
                                      <a:latin typeface="Cambria Math" panose="02040503050406030204" pitchFamily="18" charset="0"/>
                                      <a:sym typeface="Times New Roman" panose="02020603050405020304" pitchFamily="18" charset="0"/>
                                    </a:rPr>
                                    <m:t>2</m:t>
                                  </m:r>
                                </m:sub>
                              </m:sSub>
                            </m:e>
                          </m:d>
                        </m:num>
                        <m:den>
                          <m:r>
                            <a:rPr lang="zh-CN" altLang="en-US" sz="2000" b="0" i="1">
                              <a:solidFill>
                                <a:srgbClr val="000000"/>
                              </a:solidFill>
                              <a:latin typeface="Cambria Math" panose="02040503050406030204" pitchFamily="18" charset="0"/>
                              <a:sym typeface="Times New Roman" panose="02020603050405020304" pitchFamily="18" charset="0"/>
                            </a:rPr>
                            <m:t>1</m:t>
                          </m:r>
                          <m:r>
                            <a:rPr lang="zh-CN" altLang="en-US" sz="2000" b="0" i="1">
                              <a:solidFill>
                                <a:srgbClr val="000000"/>
                              </a:solidFill>
                              <a:latin typeface="Cambria Math" panose="02040503050406030204" pitchFamily="18" charset="0"/>
                              <a:sym typeface="Times New Roman" panose="02020603050405020304" pitchFamily="18" charset="0"/>
                            </a:rPr>
                            <m:t>.</m:t>
                          </m:r>
                          <m:r>
                            <a:rPr lang="zh-CN" altLang="en-US" sz="2000" b="0" i="1">
                              <a:solidFill>
                                <a:srgbClr val="000000"/>
                              </a:solidFill>
                              <a:latin typeface="Cambria Math" panose="02040503050406030204" pitchFamily="18" charset="0"/>
                              <a:sym typeface="Times New Roman" panose="02020603050405020304" pitchFamily="18" charset="0"/>
                            </a:rPr>
                            <m:t>8</m:t>
                          </m:r>
                          <m:r>
                            <a:rPr lang="zh-CN" altLang="en-US" sz="2000" b="0" i="1">
                              <a:solidFill>
                                <a:srgbClr val="000000"/>
                              </a:solidFill>
                              <a:latin typeface="Cambria Math" panose="02040503050406030204" pitchFamily="18" charset="0"/>
                              <a:sym typeface="Times New Roman" panose="02020603050405020304" pitchFamily="18" charset="0"/>
                            </a:rPr>
                            <m:t>𝜂</m:t>
                          </m:r>
                        </m:den>
                      </m:f>
                    </m:oMath>
                    <m:oMath xmlns:m="http://schemas.openxmlformats.org/officeDocument/2006/math">
                      <m:r>
                        <a:rPr lang="zh-CN" altLang="en-US" sz="2000" b="0" i="1">
                          <a:solidFill>
                            <a:srgbClr val="000000"/>
                          </a:solidFill>
                          <a:latin typeface="Cambria Math" panose="02040503050406030204" pitchFamily="18" charset="0"/>
                          <a:sym typeface="Times New Roman" panose="02020603050405020304" pitchFamily="18" charset="0"/>
                        </a:rPr>
                        <m:t>𝑣</m:t>
                      </m:r>
                      <m:r>
                        <a:rPr lang="zh-CN" altLang="en-US" sz="2000" b="0" i="1">
                          <a:solidFill>
                            <a:srgbClr val="000000"/>
                          </a:solidFill>
                          <a:latin typeface="Cambria Math" panose="02040503050406030204" pitchFamily="18" charset="0"/>
                          <a:sym typeface="Times New Roman" panose="02020603050405020304" pitchFamily="18" charset="0"/>
                        </a:rPr>
                        <m:t>：沉降速度，</m:t>
                      </m:r>
                      <m:r>
                        <m:rPr>
                          <m:nor/>
                        </m:rPr>
                        <a:rPr lang="zh-CN" altLang="en-US" sz="2000" i="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m:t>cm</m:t>
                      </m:r>
                      <m:r>
                        <a:rPr lang="zh-CN" altLang="en-US" sz="2000" b="0" i="1">
                          <a:solidFill>
                            <a:srgbClr val="000000"/>
                          </a:solidFill>
                          <a:latin typeface="Cambria Math" panose="02040503050406030204" pitchFamily="18" charset="0"/>
                          <a:sym typeface="Times New Roman" panose="02020603050405020304" pitchFamily="18" charset="0"/>
                        </a:rPr>
                        <m:t>⋅</m:t>
                      </m:r>
                      <m:sSup>
                        <m:sSupPr>
                          <m:ctrlPr>
                            <a:rPr lang="zh-CN" altLang="en-US" sz="2000" i="1">
                              <a:solidFill>
                                <a:srgbClr val="000000"/>
                              </a:solidFill>
                              <a:latin typeface="Cambria Math" panose="02040503050406030204" pitchFamily="18" charset="0"/>
                              <a:sym typeface="Times New Roman" panose="02020603050405020304" pitchFamily="18" charset="0"/>
                            </a:rPr>
                          </m:ctrlPr>
                        </m:sSupPr>
                        <m:e>
                          <m:r>
                            <m:rPr>
                              <m:sty m:val="p"/>
                            </m:rPr>
                            <a:rPr lang="zh-CN" altLang="en-US" sz="2000" b="0" i="0">
                              <a:solidFill>
                                <a:srgbClr val="000000"/>
                              </a:solidFill>
                              <a:latin typeface="Cambria Math" panose="02040503050406030204" pitchFamily="18" charset="0"/>
                              <a:sym typeface="Times New Roman" panose="02020603050405020304" pitchFamily="18" charset="0"/>
                            </a:rPr>
                            <m:t>s</m:t>
                          </m:r>
                        </m:e>
                        <m:sup>
                          <m:r>
                            <m:rPr>
                              <m:nor/>
                            </m:rPr>
                            <a:rPr lang="zh-CN" altLang="en-US" sz="2000" i="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m:t>−</m:t>
                          </m:r>
                          <m:r>
                            <m:rPr>
                              <m:nor/>
                            </m:rPr>
                            <a:rPr lang="zh-CN" altLang="en-US" sz="2000" i="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m:t>1</m:t>
                          </m:r>
                        </m:sup>
                      </m:sSup>
                      <m:r>
                        <a:rPr lang="zh-CN" altLang="en-US" sz="2000" b="0" i="1">
                          <a:solidFill>
                            <a:srgbClr val="000000"/>
                          </a:solidFill>
                          <a:latin typeface="Cambria Math" panose="02040503050406030204" pitchFamily="18" charset="0"/>
                          <a:sym typeface="Times New Roman" panose="02020603050405020304" pitchFamily="18" charset="0"/>
                        </a:rPr>
                        <m:t>；</m:t>
                      </m:r>
                    </m:oMath>
                    <m:oMath xmlns:m="http://schemas.openxmlformats.org/officeDocument/2006/math">
                      <m:r>
                        <a:rPr lang="zh-CN" altLang="en-US" sz="2000" b="0" i="1">
                          <a:solidFill>
                            <a:srgbClr val="000000"/>
                          </a:solidFill>
                          <a:latin typeface="Cambria Math" panose="02040503050406030204" pitchFamily="18" charset="0"/>
                          <a:sym typeface="Times New Roman" panose="02020603050405020304" pitchFamily="18" charset="0"/>
                        </a:rPr>
                        <m:t>𝑔</m:t>
                      </m:r>
                      <m:r>
                        <a:rPr lang="zh-CN" altLang="en-US" sz="2000" b="0" i="1">
                          <a:solidFill>
                            <a:srgbClr val="000000"/>
                          </a:solidFill>
                          <a:latin typeface="Cambria Math" panose="02040503050406030204" pitchFamily="18" charset="0"/>
                          <a:sym typeface="Times New Roman" panose="02020603050405020304" pitchFamily="18" charset="0"/>
                        </a:rPr>
                        <m:t>：重力加速度，</m:t>
                      </m:r>
                      <m:r>
                        <m:rPr>
                          <m:nor/>
                        </m:rPr>
                        <a:rPr lang="zh-CN" altLang="en-US" sz="2000" i="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m:t>cm</m:t>
                      </m:r>
                      <m:r>
                        <a:rPr lang="zh-CN" altLang="en-US" sz="2000" b="0" i="1">
                          <a:solidFill>
                            <a:srgbClr val="000000"/>
                          </a:solidFill>
                          <a:latin typeface="Cambria Math" panose="02040503050406030204" pitchFamily="18" charset="0"/>
                          <a:sym typeface="Times New Roman" panose="02020603050405020304" pitchFamily="18" charset="0"/>
                        </a:rPr>
                        <m:t>⋅</m:t>
                      </m:r>
                      <m:sSup>
                        <m:sSupPr>
                          <m:ctrlPr>
                            <a:rPr lang="zh-CN" altLang="en-US" sz="2000" i="1">
                              <a:solidFill>
                                <a:srgbClr val="000000"/>
                              </a:solidFill>
                              <a:latin typeface="Cambria Math" panose="02040503050406030204" pitchFamily="18" charset="0"/>
                              <a:sym typeface="Times New Roman" panose="02020603050405020304" pitchFamily="18" charset="0"/>
                            </a:rPr>
                          </m:ctrlPr>
                        </m:sSupPr>
                        <m:e>
                          <m:r>
                            <m:rPr>
                              <m:sty m:val="p"/>
                            </m:rPr>
                            <a:rPr lang="zh-CN" altLang="en-US" sz="2000" b="0" i="0">
                              <a:solidFill>
                                <a:srgbClr val="000000"/>
                              </a:solidFill>
                              <a:latin typeface="Cambria Math" panose="02040503050406030204" pitchFamily="18" charset="0"/>
                              <a:sym typeface="Times New Roman" panose="02020603050405020304" pitchFamily="18" charset="0"/>
                            </a:rPr>
                            <m:t>s</m:t>
                          </m:r>
                        </m:e>
                        <m:sup>
                          <m:r>
                            <m:rPr>
                              <m:nor/>
                            </m:rPr>
                            <a:rPr lang="zh-CN" altLang="en-US" sz="2000" i="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m:t>−</m:t>
                          </m:r>
                          <m:r>
                            <m:rPr>
                              <m:nor/>
                            </m:rPr>
                            <a:rPr lang="zh-CN" altLang="en-US" sz="2000" i="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m:t>2</m:t>
                          </m:r>
                        </m:sup>
                      </m:sSup>
                      <m:r>
                        <a:rPr lang="zh-CN" altLang="en-US" sz="2000" b="0" i="1">
                          <a:solidFill>
                            <a:srgbClr val="000000"/>
                          </a:solidFill>
                          <a:latin typeface="Cambria Math" panose="02040503050406030204" pitchFamily="18" charset="0"/>
                          <a:sym typeface="Times New Roman" panose="02020603050405020304" pitchFamily="18" charset="0"/>
                        </a:rPr>
                        <m:t>；</m:t>
                      </m:r>
                    </m:oMath>
                    <m:oMath xmlns:m="http://schemas.openxmlformats.org/officeDocument/2006/math">
                      <m:r>
                        <a:rPr lang="zh-CN" altLang="en-US" sz="2000" b="0" i="1">
                          <a:solidFill>
                            <a:srgbClr val="000000"/>
                          </a:solidFill>
                          <a:latin typeface="Cambria Math" panose="02040503050406030204" pitchFamily="18" charset="0"/>
                          <a:sym typeface="Times New Roman" panose="02020603050405020304" pitchFamily="18" charset="0"/>
                        </a:rPr>
                        <m:t>𝑑</m:t>
                      </m:r>
                      <m:r>
                        <a:rPr lang="zh-CN" altLang="en-US" sz="2000" b="0" i="1">
                          <a:solidFill>
                            <a:srgbClr val="000000"/>
                          </a:solidFill>
                          <a:latin typeface="Cambria Math" panose="02040503050406030204" pitchFamily="18" charset="0"/>
                          <a:sym typeface="Times New Roman" panose="02020603050405020304" pitchFamily="18" charset="0"/>
                        </a:rPr>
                        <m:t>：粒径，</m:t>
                      </m:r>
                      <m:r>
                        <m:rPr>
                          <m:nor/>
                        </m:rPr>
                        <a:rPr lang="zh-CN" altLang="en-US" sz="2000" i="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m:t>cm</m:t>
                      </m:r>
                      <m:r>
                        <a:rPr lang="zh-CN" altLang="en-US" sz="2000" b="0" i="1">
                          <a:solidFill>
                            <a:srgbClr val="000000"/>
                          </a:solidFill>
                          <a:latin typeface="Cambria Math" panose="02040503050406030204" pitchFamily="18" charset="0"/>
                          <a:sym typeface="Times New Roman" panose="02020603050405020304" pitchFamily="18" charset="0"/>
                        </a:rPr>
                        <m:t>；</m:t>
                      </m:r>
                    </m:oMath>
                    <m:oMath xmlns:m="http://schemas.openxmlformats.org/officeDocument/2006/math">
                      <m:r>
                        <a:rPr lang="zh-CN" altLang="en-US" sz="2000" b="0" i="1">
                          <a:solidFill>
                            <a:srgbClr val="000000"/>
                          </a:solidFill>
                          <a:latin typeface="Cambria Math" panose="02040503050406030204" pitchFamily="18" charset="0"/>
                          <a:sym typeface="Times New Roman" panose="02020603050405020304" pitchFamily="18" charset="0"/>
                        </a:rPr>
                        <m:t>𝜂</m:t>
                      </m:r>
                      <m:r>
                        <a:rPr lang="zh-CN" altLang="en-US" sz="2000" b="0" i="1">
                          <a:solidFill>
                            <a:srgbClr val="000000"/>
                          </a:solidFill>
                          <a:latin typeface="Cambria Math" panose="02040503050406030204" pitchFamily="18" charset="0"/>
                          <a:sym typeface="Times New Roman" panose="02020603050405020304" pitchFamily="18" charset="0"/>
                        </a:rPr>
                        <m:t>：空气粘度，</m:t>
                      </m:r>
                      <m:r>
                        <m:rPr>
                          <m:nor/>
                        </m:rPr>
                        <a:rPr lang="zh-CN" altLang="en-US" sz="2000" i="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m:t>Pa</m:t>
                      </m:r>
                      <m:r>
                        <a:rPr lang="zh-CN" altLang="en-US" sz="2000" b="0" i="1">
                          <a:solidFill>
                            <a:srgbClr val="000000"/>
                          </a:solidFill>
                          <a:latin typeface="Cambria Math" panose="02040503050406030204" pitchFamily="18" charset="0"/>
                          <a:sym typeface="Times New Roman" panose="02020603050405020304" pitchFamily="18" charset="0"/>
                        </a:rPr>
                        <m:t>⋅</m:t>
                      </m:r>
                      <m:sSup>
                        <m:sSupPr>
                          <m:ctrlPr>
                            <a:rPr lang="zh-CN" altLang="en-US" sz="2000" i="1">
                              <a:solidFill>
                                <a:srgbClr val="000000"/>
                              </a:solidFill>
                              <a:latin typeface="Cambria Math" panose="02040503050406030204" pitchFamily="18" charset="0"/>
                              <a:sym typeface="Times New Roman" panose="02020603050405020304" pitchFamily="18" charset="0"/>
                            </a:rPr>
                          </m:ctrlPr>
                        </m:sSupPr>
                        <m:e>
                          <m:r>
                            <m:rPr>
                              <m:sty m:val="p"/>
                            </m:rPr>
                            <a:rPr lang="zh-CN" altLang="en-US" sz="2000" b="0" i="0">
                              <a:solidFill>
                                <a:srgbClr val="000000"/>
                              </a:solidFill>
                              <a:latin typeface="Cambria Math" panose="02040503050406030204" pitchFamily="18" charset="0"/>
                              <a:sym typeface="Times New Roman" panose="02020603050405020304" pitchFamily="18" charset="0"/>
                            </a:rPr>
                            <m:t>s</m:t>
                          </m:r>
                        </m:e>
                        <m:sup>
                          <m:r>
                            <m:rPr>
                              <m:nor/>
                            </m:rPr>
                            <a:rPr lang="zh-CN" altLang="en-US" sz="2000" i="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m:t>−</m:t>
                          </m:r>
                          <m:r>
                            <m:rPr>
                              <m:nor/>
                            </m:rPr>
                            <a:rPr lang="zh-CN" altLang="en-US" sz="2000" i="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m:t>1</m:t>
                          </m:r>
                        </m:sup>
                      </m:sSup>
                      <m:r>
                        <a:rPr lang="en-US" altLang="zh-CN" sz="2000" i="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m:t>；</m:t>
                      </m:r>
                    </m:oMath>
                  </m:oMathPara>
                </a14:m>
                <a:endParaRPr lang="en-US" altLang="zh-CN" sz="2000" i="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nSpc>
                    <a:spcPct val="125000"/>
                  </a:lnSpc>
                  <a:spcBef>
                    <a:spcPts val="0"/>
                  </a:spcBef>
                  <a:spcAft>
                    <a:spcPts val="0"/>
                  </a:spcAft>
                </a:pPr>
                <a14:m>
                  <m:oMathPara xmlns:m="http://schemas.openxmlformats.org/officeDocument/2006/math">
                    <m:oMathParaPr>
                      <m:jc m:val="left"/>
                    </m:oMathParaPr>
                    <m:oMath xmlns:m="http://schemas.openxmlformats.org/officeDocument/2006/math">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a:rPr lang="zh-CN" altLang="en-US" sz="2000" b="0" i="1">
                              <a:solidFill>
                                <a:srgbClr val="000000"/>
                              </a:solidFill>
                              <a:latin typeface="Cambria Math" panose="02040503050406030204" pitchFamily="18" charset="0"/>
                              <a:sym typeface="Times New Roman" panose="02020603050405020304" pitchFamily="18" charset="0"/>
                            </a:rPr>
                            <m:t>𝜌</m:t>
                          </m:r>
                        </m:e>
                        <m:sub>
                          <m:r>
                            <a:rPr lang="zh-CN" altLang="en-US" sz="2000" b="0" i="1">
                              <a:solidFill>
                                <a:srgbClr val="000000"/>
                              </a:solidFill>
                              <a:latin typeface="Cambria Math" panose="02040503050406030204" pitchFamily="18" charset="0"/>
                              <a:sym typeface="Times New Roman" panose="02020603050405020304" pitchFamily="18" charset="0"/>
                            </a:rPr>
                            <m:t>1</m:t>
                          </m:r>
                        </m:sub>
                      </m:sSub>
                      <m:r>
                        <a:rPr lang="zh-CN" altLang="en-US" sz="2000" b="0" i="1">
                          <a:solidFill>
                            <a:srgbClr val="000000"/>
                          </a:solidFill>
                          <a:latin typeface="Cambria Math" panose="02040503050406030204" pitchFamily="18" charset="0"/>
                          <a:sym typeface="Times New Roman" panose="02020603050405020304" pitchFamily="18" charset="0"/>
                        </a:rPr>
                        <m:t>、</m:t>
                      </m:r>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a:rPr lang="zh-CN" altLang="en-US" sz="2000" b="0" i="1">
                              <a:solidFill>
                                <a:srgbClr val="000000"/>
                              </a:solidFill>
                              <a:latin typeface="Cambria Math" panose="02040503050406030204" pitchFamily="18" charset="0"/>
                              <a:sym typeface="Times New Roman" panose="02020603050405020304" pitchFamily="18" charset="0"/>
                            </a:rPr>
                            <m:t>𝜌</m:t>
                          </m:r>
                        </m:e>
                        <m:sub>
                          <m:r>
                            <a:rPr lang="zh-CN" altLang="en-US" sz="2000" b="0" i="1">
                              <a:solidFill>
                                <a:srgbClr val="000000"/>
                              </a:solidFill>
                              <a:latin typeface="Cambria Math" panose="02040503050406030204" pitchFamily="18" charset="0"/>
                              <a:sym typeface="Times New Roman" panose="02020603050405020304" pitchFamily="18" charset="0"/>
                            </a:rPr>
                            <m:t>2</m:t>
                          </m:r>
                        </m:sub>
                      </m:sSub>
                      <m:r>
                        <a:rPr lang="zh-CN" altLang="en-US" sz="2000" b="0" i="1">
                          <a:solidFill>
                            <a:srgbClr val="000000"/>
                          </a:solidFill>
                          <a:latin typeface="Cambria Math" panose="02040503050406030204" pitchFamily="18" charset="0"/>
                          <a:sym typeface="Times New Roman" panose="02020603050405020304" pitchFamily="18" charset="0"/>
                        </a:rPr>
                        <m:t>：分别为颗粒物和空气的密度，</m:t>
                      </m:r>
                      <m:r>
                        <m:rPr>
                          <m:sty m:val="p"/>
                        </m:rPr>
                        <a:rPr lang="zh-CN" altLang="en-US" sz="2000" b="0" i="0">
                          <a:solidFill>
                            <a:srgbClr val="000000"/>
                          </a:solidFill>
                          <a:latin typeface="Cambria Math" panose="02040503050406030204" pitchFamily="18" charset="0"/>
                          <a:sym typeface="Times New Roman" panose="02020603050405020304" pitchFamily="18" charset="0"/>
                        </a:rPr>
                        <m:t>g</m:t>
                      </m:r>
                      <m:r>
                        <a:rPr lang="zh-CN" altLang="en-US" sz="2000" b="0" i="1">
                          <a:solidFill>
                            <a:srgbClr val="000000"/>
                          </a:solidFill>
                          <a:latin typeface="Cambria Math" panose="02040503050406030204" pitchFamily="18" charset="0"/>
                          <a:sym typeface="Times New Roman" panose="02020603050405020304" pitchFamily="18" charset="0"/>
                        </a:rPr>
                        <m:t>⋅</m:t>
                      </m:r>
                      <m:r>
                        <m:rPr>
                          <m:sty m:val="p"/>
                        </m:rPr>
                        <a:rPr lang="zh-CN" altLang="en-US" sz="2000" b="0" i="0">
                          <a:solidFill>
                            <a:srgbClr val="000000"/>
                          </a:solidFill>
                          <a:latin typeface="Cambria Math" panose="02040503050406030204" pitchFamily="18" charset="0"/>
                          <a:sym typeface="Times New Roman" panose="02020603050405020304" pitchFamily="18" charset="0"/>
                        </a:rPr>
                        <m:t>c</m:t>
                      </m:r>
                      <m:sSup>
                        <m:sSupPr>
                          <m:ctrlPr>
                            <a:rPr lang="zh-CN" altLang="en-US" sz="2000" i="1">
                              <a:solidFill>
                                <a:srgbClr val="000000"/>
                              </a:solidFill>
                              <a:latin typeface="Cambria Math" panose="02040503050406030204" pitchFamily="18" charset="0"/>
                              <a:sym typeface="Times New Roman" panose="02020603050405020304" pitchFamily="18" charset="0"/>
                            </a:rPr>
                          </m:ctrlPr>
                        </m:sSupPr>
                        <m:e>
                          <m:r>
                            <a:rPr lang="zh-CN" altLang="en-US" sz="2000" b="0" i="1">
                              <a:solidFill>
                                <a:srgbClr val="000000"/>
                              </a:solidFill>
                              <a:latin typeface="Cambria Math" panose="02040503050406030204" pitchFamily="18" charset="0"/>
                              <a:sym typeface="Times New Roman" panose="02020603050405020304" pitchFamily="18" charset="0"/>
                            </a:rPr>
                            <m:t>𝑚</m:t>
                          </m:r>
                        </m:e>
                        <m:sup>
                          <m:r>
                            <m:rPr>
                              <m:nor/>
                            </m:rPr>
                            <a:rPr lang="zh-CN" altLang="en-US" sz="2000" i="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m:t>−</m:t>
                          </m:r>
                          <m:r>
                            <m:rPr>
                              <m:nor/>
                            </m:rPr>
                            <a:rPr lang="zh-CN" altLang="en-US" sz="2000" i="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m:t>2</m:t>
                          </m:r>
                        </m:sup>
                      </m:sSup>
                      <m:r>
                        <a:rPr lang="zh-CN" altLang="en-US" sz="2000" b="0" i="1">
                          <a:solidFill>
                            <a:srgbClr val="000000"/>
                          </a:solidFill>
                          <a:latin typeface="Cambria Math" panose="02040503050406030204" pitchFamily="18" charset="0"/>
                          <a:sym typeface="Times New Roman" panose="02020603050405020304" pitchFamily="18" charset="0"/>
                        </a:rPr>
                        <m:t>；</m:t>
                      </m:r>
                    </m:oMath>
                  </m:oMathPara>
                </a14:m>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mc:Choice>
        <mc:Fallback>
          <p:sp>
            <p:nvSpPr>
              <p:cNvPr id="45058" name="Object 4"/>
              <p:cNvSpPr txBox="1">
                <a:spLocks noRot="1" noChangeAspect="1" noMove="1" noResize="1" noEditPoints="1" noAdjustHandles="1" noChangeArrowheads="1" noChangeShapeType="1" noTextEdit="1"/>
              </p:cNvSpPr>
              <p:nvPr/>
            </p:nvSpPr>
            <p:spPr bwMode="auto">
              <a:xfrm>
                <a:off x="768985" y="3430270"/>
                <a:ext cx="6033770" cy="1957705"/>
              </a:xfrm>
              <a:prstGeom prst="rect">
                <a:avLst/>
              </a:prstGeom>
              <a:blipFill rotWithShape="1">
                <a:blip r:embed="rId1"/>
                <a:stretch>
                  <a:fillRect b="-52481"/>
                </a:stretch>
              </a:blipFill>
              <a:ln>
                <a:noFill/>
              </a:ln>
            </p:spPr>
            <p:txBody>
              <a:bodyPr/>
              <a:lstStyle/>
              <a:p>
                <a:r>
                  <a:rPr lang="zh-CN" altLang="en-US">
                    <a:noFill/>
                  </a:rPr>
                  <a:t> </a:t>
                </a:r>
              </a:p>
            </p:txBody>
          </p:sp>
        </mc:Fallback>
      </mc:AlternateContent>
      <p:sp>
        <p:nvSpPr>
          <p:cNvPr id="45062" name="Rectangle 6"/>
          <p:cNvSpPr>
            <a:spLocks noChangeArrowheads="1"/>
          </p:cNvSpPr>
          <p:nvPr/>
        </p:nvSpPr>
        <p:spPr bwMode="auto">
          <a:xfrm>
            <a:off x="5821045" y="5444490"/>
            <a:ext cx="637095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ts val="0"/>
              </a:spcBef>
              <a:spcAft>
                <a:spcPts val="0"/>
              </a:spcAft>
              <a:buClr>
                <a:schemeClr val="folHlink"/>
              </a:buClr>
              <a:buFont typeface="Wingdings" panose="05000000000000000000" pitchFamily="2" charset="2"/>
              <a:buNone/>
            </a:pPr>
            <a:r>
              <a:rPr lang="zh-CN" altLang="en-US"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由此可见，粒径越大，沉降速率也越大。</a:t>
            </a:r>
            <a:endParaRPr lang="zh-CN" altLang="en-US"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p:txBody>
      </p:sp>
      <p:graphicFrame>
        <p:nvGraphicFramePr>
          <p:cNvPr id="2" name="表格 1"/>
          <p:cNvGraphicFramePr/>
          <p:nvPr>
            <p:custDataLst>
              <p:tags r:id="rId2"/>
            </p:custDataLst>
          </p:nvPr>
        </p:nvGraphicFramePr>
        <p:xfrm>
          <a:off x="5664200" y="3967480"/>
          <a:ext cx="6033770" cy="1169670"/>
        </p:xfrm>
        <a:graphic>
          <a:graphicData uri="http://schemas.openxmlformats.org/drawingml/2006/table">
            <a:tbl>
              <a:tblPr firstRow="1" bandRow="1">
                <a:tableStyleId>{5C22544A-7EE6-4342-B048-85BDC9FD1C3A}</a:tableStyleId>
              </a:tblPr>
              <a:tblGrid>
                <a:gridCol w="1615440"/>
                <a:gridCol w="1104582"/>
                <a:gridCol w="1104582"/>
                <a:gridCol w="1104582"/>
                <a:gridCol w="1104582"/>
              </a:tblGrid>
              <a:tr h="389890">
                <a:tc>
                  <a:txBody>
                    <a:bodyPr/>
                    <a:p>
                      <a:pPr indent="0" fontAlgn="auto">
                        <a:lnSpc>
                          <a:spcPct val="130000"/>
                        </a:lnSpc>
                        <a:buNone/>
                      </a:pPr>
                      <a:r>
                        <a:rPr lang="zh-CN" altLang="en-US" sz="18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粒径</a:t>
                      </a:r>
                      <a:r>
                        <a:rPr lang="en-US" altLang="zh-CN" sz="18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 μm</a:t>
                      </a:r>
                      <a:endPar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a:tc>
                <a:tc>
                  <a:txBody>
                    <a:bodyPr/>
                    <a:p>
                      <a:pPr indent="0" algn="ctr" fontAlgn="auto">
                        <a:lnSpc>
                          <a:spcPct val="130000"/>
                        </a:lnSpc>
                        <a:buNone/>
                      </a:pPr>
                      <a:r>
                        <a:rPr lang="en-US" altLang="zh-CN" sz="18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0.1</a:t>
                      </a:r>
                      <a:endPar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a:tc>
                <a:tc>
                  <a:txBody>
                    <a:bodyPr/>
                    <a:p>
                      <a:pPr indent="0" algn="ctr" fontAlgn="auto">
                        <a:lnSpc>
                          <a:spcPct val="130000"/>
                        </a:lnSpc>
                        <a:buNone/>
                      </a:pPr>
                      <a:r>
                        <a:rPr lang="en-US" altLang="zh-CN" sz="18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1</a:t>
                      </a:r>
                      <a:endPar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a:tc>
                <a:tc>
                  <a:txBody>
                    <a:bodyPr/>
                    <a:p>
                      <a:pPr indent="0" algn="ctr" fontAlgn="auto">
                        <a:lnSpc>
                          <a:spcPct val="130000"/>
                        </a:lnSpc>
                        <a:buNone/>
                      </a:pPr>
                      <a:r>
                        <a:rPr lang="en-US" altLang="zh-CN" sz="18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10</a:t>
                      </a:r>
                      <a:endPar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a:tc>
                <a:tc>
                  <a:txBody>
                    <a:bodyPr/>
                    <a:p>
                      <a:pPr indent="0" algn="ctr" fontAlgn="auto">
                        <a:lnSpc>
                          <a:spcPct val="130000"/>
                        </a:lnSpc>
                        <a:buNone/>
                      </a:pPr>
                      <a:r>
                        <a:rPr lang="en-US" altLang="zh-CN" sz="18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100 </a:t>
                      </a:r>
                      <a:endPar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a:tc>
              </a:tr>
              <a:tr h="389890">
                <a:tc>
                  <a:txBody>
                    <a:bodyPr/>
                    <a:p>
                      <a:pPr indent="0" fontAlgn="auto">
                        <a:lnSpc>
                          <a:spcPct val="130000"/>
                        </a:lnSpc>
                        <a:buNone/>
                      </a:pPr>
                      <a:r>
                        <a:rPr lang="zh-CN" altLang="en-US"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沉降速率</a:t>
                      </a:r>
                      <a:r>
                        <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cm /s</a:t>
                      </a:r>
                      <a:endPar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a:tc>
                <a:tc>
                  <a:txBody>
                    <a:bodyPr/>
                    <a:p>
                      <a:pPr indent="0" algn="ctr" fontAlgn="auto">
                        <a:lnSpc>
                          <a:spcPct val="130000"/>
                        </a:lnSpc>
                        <a:buNone/>
                      </a:pPr>
                      <a:r>
                        <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 8</a:t>
                      </a:r>
                      <a:r>
                        <a:rPr lang="en-US" altLang="en-US"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10</a:t>
                      </a:r>
                      <a:r>
                        <a:rPr lang="en-US" altLang="zh-CN" sz="1800" b="1" baseline="30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-5</a:t>
                      </a:r>
                      <a:endParaRPr lang="en-US" altLang="en-US"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a:tc>
                <a:tc>
                  <a:txBody>
                    <a:bodyPr/>
                    <a:p>
                      <a:pPr indent="0" algn="ctr" fontAlgn="auto">
                        <a:lnSpc>
                          <a:spcPct val="130000"/>
                        </a:lnSpc>
                        <a:buNone/>
                      </a:pPr>
                      <a:r>
                        <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4</a:t>
                      </a:r>
                      <a:r>
                        <a:rPr lang="en-US" altLang="en-US"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10</a:t>
                      </a:r>
                      <a:r>
                        <a:rPr lang="en-US" altLang="zh-CN" sz="1800" b="1" baseline="300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-3</a:t>
                      </a:r>
                      <a:endParaRPr lang="en-US" altLang="en-US"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a:tc>
                <a:tc>
                  <a:txBody>
                    <a:bodyPr/>
                    <a:p>
                      <a:pPr indent="0" algn="ctr" fontAlgn="auto">
                        <a:lnSpc>
                          <a:spcPct val="130000"/>
                        </a:lnSpc>
                        <a:buNone/>
                      </a:pPr>
                      <a:r>
                        <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0.3</a:t>
                      </a:r>
                      <a:endPar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a:tc>
                <a:tc>
                  <a:txBody>
                    <a:bodyPr/>
                    <a:p>
                      <a:pPr indent="0" algn="ctr" fontAlgn="auto">
                        <a:lnSpc>
                          <a:spcPct val="130000"/>
                        </a:lnSpc>
                        <a:buNone/>
                      </a:pPr>
                      <a:r>
                        <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30</a:t>
                      </a:r>
                      <a:endPar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a:tc>
              </a:tr>
              <a:tr h="389890">
                <a:tc>
                  <a:txBody>
                    <a:bodyPr/>
                    <a:p>
                      <a:pPr indent="0" fontAlgn="auto">
                        <a:lnSpc>
                          <a:spcPct val="130000"/>
                        </a:lnSpc>
                        <a:buNone/>
                      </a:pPr>
                      <a:r>
                        <a:rPr lang="zh-CN" altLang="en-US"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到达地面时间</a:t>
                      </a:r>
                      <a:endParaRPr lang="en-US" altLang="zh-CN"/>
                    </a:p>
                  </a:txBody>
                  <a:tcPr/>
                </a:tc>
                <a:tc>
                  <a:txBody>
                    <a:bodyPr/>
                    <a:p>
                      <a:pPr indent="0" algn="ctr" fontAlgn="auto">
                        <a:lnSpc>
                          <a:spcPct val="130000"/>
                        </a:lnSpc>
                        <a:buNone/>
                      </a:pPr>
                      <a:r>
                        <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2 ~ 13 y</a:t>
                      </a:r>
                      <a:endPar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a:tc>
                <a:tc>
                  <a:txBody>
                    <a:bodyPr/>
                    <a:p>
                      <a:pPr indent="0" algn="ctr" fontAlgn="auto">
                        <a:lnSpc>
                          <a:spcPct val="130000"/>
                        </a:lnSpc>
                        <a:buNone/>
                      </a:pPr>
                      <a:r>
                        <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13 ~ 98 d</a:t>
                      </a:r>
                      <a:endPar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a:tc>
                <a:tc>
                  <a:txBody>
                    <a:bodyPr/>
                    <a:p>
                      <a:pPr indent="0" algn="ctr" fontAlgn="auto">
                        <a:lnSpc>
                          <a:spcPct val="130000"/>
                        </a:lnSpc>
                        <a:buNone/>
                      </a:pPr>
                      <a:r>
                        <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4 ~ 9 h</a:t>
                      </a:r>
                      <a:endPar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a:tc>
                <a:tc>
                  <a:txBody>
                    <a:bodyPr/>
                    <a:p>
                      <a:pPr indent="0" algn="ctr" fontAlgn="auto">
                        <a:lnSpc>
                          <a:spcPct val="130000"/>
                        </a:lnSpc>
                        <a:buNone/>
                      </a:pPr>
                      <a:r>
                        <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3~18 min</a:t>
                      </a:r>
                      <a:endParaRPr lang="en-US" altLang="zh-CN" sz="18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txBody>
                  <a:tcPr/>
                </a:tc>
              </a:tr>
            </a:tbl>
          </a:graphicData>
        </a:graphic>
      </p:graphicFrame>
    </p:spTree>
  </p:cSld>
  <p:clrMapOvr>
    <a:masterClrMapping/>
  </p:clrMapOvr>
  <p:transition spd="slow">
    <p:zoom/>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4C467F17-211C-40B1-9816-5F8D8E0F662D}"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4036" name="Rectangle 4"/>
          <p:cNvSpPr>
            <a:spLocks noGrp="1" noRot="1" noChangeArrowheads="1"/>
          </p:cNvSpPr>
          <p:nvPr>
            <p:ph type="title" idx="4294967295"/>
          </p:nvPr>
        </p:nvSpPr>
        <p:spPr>
          <a:xfrm>
            <a:off x="1847146" y="765210"/>
            <a:ext cx="8136904" cy="1656184"/>
          </a:xfrm>
        </p:spPr>
        <p:txBody>
          <a:bodyPr anchor="t"/>
          <a:lstStyle/>
          <a:p>
            <a:pPr algn="l" eaLnBrk="1" hangingPunct="1">
              <a:lnSpc>
                <a:spcPct val="130000"/>
              </a:lnSpc>
              <a:buClr>
                <a:schemeClr val="folHlink"/>
              </a:buClr>
              <a:buFont typeface="Wingdings" panose="05000000000000000000" pitchFamily="2" charset="2"/>
              <a:buNone/>
              <a:defRPr/>
            </a:pPr>
            <a:r>
              <a:rPr lang="zh-CN" altLang="en-US" sz="2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对于粒径小于</a:t>
            </a:r>
            <a:r>
              <a:rPr lang="en-US" altLang="zh-CN" sz="2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 0.1 μm </a:t>
            </a:r>
            <a:r>
              <a:rPr lang="zh-CN" altLang="en-US" sz="2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的颗粒，即爱根粒子，很难通过重力作用从大气中被去除，主要依靠布朗运动进行扩散，通过相互碰撞而凝聚成较大的颗粒，最终通过大气湍流扩散到地面或碰撞而去除。</a:t>
            </a:r>
            <a:endParaRPr lang="zh-CN" altLang="en-US" sz="2200" dirty="0">
              <a:solidFill>
                <a:schemeClr val="tx1"/>
              </a:solidFill>
              <a:effectLst/>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p:txBody>
      </p:sp>
      <p:pic>
        <p:nvPicPr>
          <p:cNvPr id="20582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03712" y="2235200"/>
            <a:ext cx="5357813"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D48E2383-7695-4CDB-BCDD-20CE4A6D0894}"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88067" name="Rectangle 3"/>
          <p:cNvSpPr>
            <a:spLocks noGrp="1" noChangeArrowheads="1"/>
          </p:cNvSpPr>
          <p:nvPr>
            <p:ph type="subTitle" sz="quarter" idx="4294967295"/>
          </p:nvPr>
        </p:nvSpPr>
        <p:spPr>
          <a:xfrm>
            <a:off x="1056005" y="1772920"/>
            <a:ext cx="10678795" cy="3141345"/>
          </a:xfrm>
        </p:spPr>
        <p:txBody>
          <a:bodyPr>
            <a:normAutofit/>
          </a:bodyPr>
          <a:lstStyle/>
          <a:p>
            <a:pPr marL="0" indent="0" eaLnBrk="1" hangingPunct="1">
              <a:lnSpc>
                <a:spcPct val="150000"/>
              </a:lnSpc>
              <a:spcBef>
                <a:spcPct val="0"/>
              </a:spcBef>
              <a:buNone/>
              <a:defRPr/>
            </a:pPr>
            <a:r>
              <a:rPr lang="en-US" altLang="zh-CN" sz="2200" b="1"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b="1" dirty="0" err="1">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i</a:t>
            </a:r>
            <a:r>
              <a:rPr lang="en-US" altLang="zh-CN" sz="2200" b="1"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b="1"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雨除</a:t>
            </a:r>
            <a:endParaRPr lang="zh-CN" altLang="en-US" sz="2200" b="1"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50000"/>
              </a:lnSpc>
              <a:spcBef>
                <a:spcPct val="0"/>
              </a:spcBef>
              <a:buNone/>
              <a:defRPr/>
            </a:pP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指一些颗粒物作为形成云的凝结核，成为云滴的中心，通过凝结过程和碰撞过程使其增大为雨滴，形成降雨，颗粒物从而被去除。对</a:t>
            </a:r>
            <a:r>
              <a:rPr lang="zh-CN" altLang="en-US" sz="2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半径小于1 </a:t>
            </a:r>
            <a:r>
              <a:rPr lang="en-US" altLang="zh-CN" sz="2000" dirty="0" err="1">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μm</a:t>
            </a:r>
            <a:r>
              <a:rPr lang="zh-CN" altLang="en-US" sz="2000" dirty="0" err="1">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特别是半径小于</a:t>
            </a:r>
            <a:r>
              <a:rPr lang="en-US" altLang="zh-CN" sz="2000" dirty="0" err="1">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0.</a:t>
            </a:r>
            <a:r>
              <a:rPr lang="zh-CN" altLang="en-US" sz="2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1 </a:t>
            </a:r>
            <a:r>
              <a:rPr lang="en-US" altLang="zh-CN" sz="2000" dirty="0" err="1">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μm</a:t>
            </a: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的颗粒物有效。</a:t>
            </a:r>
            <a:endPar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50000"/>
              </a:lnSpc>
              <a:spcBef>
                <a:spcPct val="0"/>
              </a:spcBef>
              <a:buNone/>
              <a:defRPr/>
            </a:pPr>
            <a:r>
              <a:rPr lang="en-US" altLang="zh-CN" sz="2200" b="1"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(ii) </a:t>
            </a:r>
            <a:r>
              <a:rPr lang="zh-CN" altLang="en-US" sz="2200" b="1"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冲刷</a:t>
            </a:r>
            <a:endParaRPr lang="zh-CN" altLang="en-US" sz="2200" b="1"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50000"/>
              </a:lnSpc>
              <a:spcBef>
                <a:spcPct val="0"/>
              </a:spcBef>
              <a:buNone/>
              <a:defRPr/>
            </a:pP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降雨时在云下面的颗粒物与降下来的雨滴发生惯性碰撞或扩散、吸附过程，从而使颗粒物去除，对于粒径大于</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2 μm </a:t>
            </a: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的大气颗粒物冲刷下来，对半径在4 </a:t>
            </a:r>
            <a:r>
              <a:rPr lang="en-US" altLang="zh-CN" sz="2000" dirty="0" err="1">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μm</a:t>
            </a: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以上的颗粒物的去除效率较高。</a:t>
            </a:r>
            <a:endParaRPr lang="zh-CN" altLang="en-US" sz="28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 name="文本框 6"/>
          <p:cNvSpPr txBox="1"/>
          <p:nvPr/>
        </p:nvSpPr>
        <p:spPr>
          <a:xfrm>
            <a:off x="695960" y="693420"/>
            <a:ext cx="8112760" cy="1106805"/>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
                <a:srgbClr val="6600FF"/>
              </a:buClr>
              <a:buSzPct val="70000"/>
              <a:buFont typeface="Wingdings" panose="05000000000000000000" pitchFamily="2" charset="2"/>
              <a:buNone/>
              <a:defRPr/>
            </a:pPr>
            <a:r>
              <a:rPr kumimoji="0" lang="zh-CN" altLang="en-US" sz="2200" i="0" u="none" strike="noStrike" kern="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rPr>
              <a:t>（</a:t>
            </a:r>
            <a:r>
              <a:rPr kumimoji="0" lang="en-US" altLang="zh-CN" sz="2200" i="0" u="none" strike="noStrike" kern="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rPr>
              <a:t>2</a:t>
            </a:r>
            <a:r>
              <a:rPr kumimoji="0" lang="zh-CN" altLang="en-US" sz="2200" i="0" u="none" strike="noStrike" kern="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rPr>
              <a:t>）湿沉降 </a:t>
            </a:r>
            <a:r>
              <a:rPr kumimoji="0" lang="zh-CN" altLang="en-US" sz="2200" b="1" i="0" u="none" strike="noStrike" kern="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rPr>
              <a:t> </a:t>
            </a:r>
            <a:r>
              <a:rPr kumimoji="0" lang="en-US" altLang="zh-CN" sz="2200" b="1"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rPr>
              <a:t>(Wet Deposition)</a:t>
            </a:r>
            <a:endParaRPr kumimoji="0" lang="en-US" altLang="zh-CN" sz="2200" b="1"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endParaRPr>
          </a:p>
          <a:p>
            <a:pPr marL="0" marR="0" lvl="0" indent="0" algn="l" defTabSz="914400" rtl="0" eaLnBrk="1" fontAlgn="base" latinLnBrk="0" hangingPunct="1">
              <a:lnSpc>
                <a:spcPct val="150000"/>
              </a:lnSpc>
              <a:spcBef>
                <a:spcPct val="0"/>
              </a:spcBef>
              <a:spcAft>
                <a:spcPct val="0"/>
              </a:spcAft>
              <a:buClr>
                <a:srgbClr val="6600FF"/>
              </a:buClr>
              <a:buSzPct val="70000"/>
              <a:buFont typeface="Wingdings" panose="05000000000000000000" pitchFamily="2" charset="2"/>
              <a:buNone/>
              <a:defRPr/>
            </a:pPr>
            <a:r>
              <a:rPr kumimoji="0" lang="en-US" altLang="zh-CN" sz="2200" b="1"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rPr>
              <a:t>        </a:t>
            </a:r>
            <a:r>
              <a:rPr kumimoji="0" lang="zh-CN" altLang="en-US" sz="2200"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sym typeface="Times New Roman" panose="02020603050405020304" pitchFamily="18" charset="0"/>
              </a:rPr>
              <a:t>湿沉降是指通过降雨、降雪等使颗粒物从大气被去除的过程。</a:t>
            </a:r>
            <a:endParaRPr kumimoji="0" lang="zh-CN" altLang="en-US" sz="2200"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mn-cs"/>
              <a:sym typeface="Times New Roman" panose="02020603050405020304" pitchFamily="18" charset="0"/>
            </a:endParaRPr>
          </a:p>
        </p:txBody>
      </p:sp>
      <p:sp>
        <p:nvSpPr>
          <p:cNvPr id="2" name="文本框 1"/>
          <p:cNvSpPr txBox="1"/>
          <p:nvPr/>
        </p:nvSpPr>
        <p:spPr>
          <a:xfrm>
            <a:off x="1127760" y="4941570"/>
            <a:ext cx="10041255" cy="1291590"/>
          </a:xfrm>
          <a:prstGeom prst="rect">
            <a:avLst/>
          </a:prstGeom>
          <a:noFill/>
          <a:ln>
            <a:solidFill>
              <a:srgbClr val="FF0000"/>
            </a:solidFill>
          </a:ln>
        </p:spPr>
        <p:txBody>
          <a:bodyPr wrap="square" rtlCol="0">
            <a:spAutoFit/>
          </a:bodyPr>
          <a:p>
            <a:pPr>
              <a:lnSpc>
                <a:spcPct val="130000"/>
              </a:lnSpc>
              <a:spcBef>
                <a:spcPts val="0"/>
              </a:spcBef>
              <a:spcAft>
                <a:spcPts val="0"/>
              </a:spcAft>
            </a:pPr>
            <a:r>
              <a:rPr lang="zh-CN" altLang="en-US" sz="2000">
                <a:latin typeface="Times New Roman" panose="02020603050405020304" pitchFamily="18" charset="0"/>
                <a:ea typeface="黑体" panose="02010609060101010101" pitchFamily="49" charset="-122"/>
                <a:cs typeface="Times New Roman" panose="02020603050405020304" pitchFamily="18" charset="0"/>
              </a:rPr>
              <a:t>一般通过湿沉降去除的大气颗粒物占其总量的</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80% ~ 90%</a:t>
            </a:r>
            <a:r>
              <a:rPr lang="zh-CN" altLang="en-US" sz="2000">
                <a:latin typeface="Times New Roman" panose="02020603050405020304" pitchFamily="18" charset="0"/>
                <a:ea typeface="黑体" panose="02010609060101010101" pitchFamily="49" charset="-122"/>
                <a:cs typeface="Times New Roman" panose="02020603050405020304" pitchFamily="18" charset="0"/>
              </a:rPr>
              <a:t>，而干沉降仅占</a:t>
            </a:r>
            <a:r>
              <a:rPr lang="en-US" altLang="zh-CN" sz="2000">
                <a:latin typeface="Times New Roman" panose="02020603050405020304" pitchFamily="18" charset="0"/>
                <a:ea typeface="黑体" panose="02010609060101010101" pitchFamily="49" charset="-122"/>
                <a:cs typeface="Times New Roman" panose="02020603050405020304" pitchFamily="18" charset="0"/>
              </a:rPr>
              <a:t>10% ~ 20%</a:t>
            </a:r>
            <a:r>
              <a:rPr lang="zh-CN" altLang="en-US" sz="200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000">
              <a:latin typeface="Times New Roman" panose="02020603050405020304" pitchFamily="18" charset="0"/>
              <a:ea typeface="黑体" panose="02010609060101010101" pitchFamily="49" charset="-122"/>
              <a:cs typeface="Times New Roman" panose="02020603050405020304" pitchFamily="18" charset="0"/>
            </a:endParaRPr>
          </a:p>
          <a:p>
            <a:pPr>
              <a:lnSpc>
                <a:spcPct val="130000"/>
              </a:lnSpc>
              <a:spcBef>
                <a:spcPts val="0"/>
              </a:spcBef>
              <a:spcAft>
                <a:spcPts val="0"/>
              </a:spcAft>
            </a:pPr>
            <a:r>
              <a:rPr lang="zh-CN" altLang="en-US" sz="2000">
                <a:latin typeface="Times New Roman" panose="02020603050405020304" pitchFamily="18" charset="0"/>
                <a:ea typeface="黑体" panose="02010609060101010101" pitchFamily="49" charset="-122"/>
                <a:cs typeface="Times New Roman" panose="02020603050405020304" pitchFamily="18" charset="0"/>
              </a:rPr>
              <a:t>无论雨除或冲刷，对粒径为</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2 μm </a:t>
            </a:r>
            <a:r>
              <a:rPr lang="zh-CN" altLang="en-US" sz="200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左右</a:t>
            </a:r>
            <a:r>
              <a:rPr lang="zh-CN" altLang="en-US" sz="2000">
                <a:latin typeface="Times New Roman" panose="02020603050405020304" pitchFamily="18" charset="0"/>
                <a:ea typeface="黑体" panose="02010609060101010101" pitchFamily="49" charset="-122"/>
                <a:cs typeface="Times New Roman" panose="02020603050405020304" pitchFamily="18" charset="0"/>
              </a:rPr>
              <a:t>的颗粒物都没有明显的去除作用。因而它们可随气流被输送到几百公里甚至上千公里以外的地方，从而造成广域性的大气污染。</a:t>
            </a:r>
            <a:endParaRPr lang="zh-CN" altLang="en-US" sz="200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p:random/>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lang="en-US" altLang="zh-CN">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 name="文本框 3"/>
          <p:cNvSpPr txBox="1"/>
          <p:nvPr/>
        </p:nvSpPr>
        <p:spPr>
          <a:xfrm>
            <a:off x="263525" y="621030"/>
            <a:ext cx="10617200" cy="2292985"/>
          </a:xfrm>
          <a:prstGeom prst="rect">
            <a:avLst/>
          </a:prstGeom>
          <a:noFill/>
        </p:spPr>
        <p:txBody>
          <a:bodyPr wrap="square">
            <a:noAutofit/>
          </a:bodyPr>
          <a:lstStyle/>
          <a:p>
            <a:pPr>
              <a:lnSpc>
                <a:spcPct val="130000"/>
              </a:lnSpc>
            </a:pP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1.3  </a:t>
            </a:r>
            <a:r>
              <a:rPr lang="zh-CN" altLang="en-US"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大气颗粒物源解析</a:t>
            </a:r>
            <a:endPar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nSpc>
                <a:spcPct val="130000"/>
              </a:lnSpc>
            </a:pPr>
            <a:r>
              <a:rPr lang="en-US" altLang="zh-CN" sz="24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Source Appraisal of Atmospheric Particulate Matter</a:t>
            </a:r>
            <a:endParaRPr lang="en-US" altLang="zh-CN" sz="24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560705" indent="-560705">
              <a:lnSpc>
                <a:spcPct val="130000"/>
              </a:lnSpc>
            </a:pPr>
            <a:r>
              <a:rPr lang="en-US" altLang="zh-CN" sz="2000" dirty="0">
                <a:solidFill>
                  <a:srgbClr val="000000"/>
                </a:solidFill>
                <a:latin typeface="黑体" panose="02010609060101010101" pitchFamily="49" charset="-122"/>
                <a:ea typeface="黑体" panose="02010609060101010101" pitchFamily="49" charset="-122"/>
                <a:cs typeface="Times New Roman" panose="02020603050405020304" pitchFamily="18" charset="0"/>
                <a:sym typeface="Times New Roman" panose="02020603050405020304" pitchFamily="18" charset="0"/>
              </a:rPr>
              <a:t>    </a:t>
            </a:r>
            <a:r>
              <a:rPr lang="zh-CN" altLang="en-US" sz="2200" dirty="0">
                <a:solidFill>
                  <a:srgbClr val="000000"/>
                </a:solidFill>
                <a:latin typeface="黑体" panose="02010609060101010101" pitchFamily="49" charset="-122"/>
                <a:ea typeface="黑体" panose="02010609060101010101" pitchFamily="49" charset="-122"/>
                <a:cs typeface="Times New Roman" panose="02020603050405020304" pitchFamily="18" charset="0"/>
                <a:sym typeface="Times New Roman" panose="02020603050405020304" pitchFamily="18" charset="0"/>
              </a:rPr>
              <a:t>大气颗粒物的排放源类型多样，组成复杂。不同来源产生的颗粒物组成、行为、效应及消除途径具有显著的差别。</a:t>
            </a:r>
            <a:endParaRPr lang="zh-CN" altLang="en-US" sz="2200" dirty="0">
              <a:solidFill>
                <a:srgbClr val="000000"/>
              </a:solidFill>
              <a:latin typeface="黑体" panose="02010609060101010101" pitchFamily="49" charset="-122"/>
              <a:ea typeface="黑体" panose="02010609060101010101" pitchFamily="49" charset="-122"/>
              <a:cs typeface="Times New Roman" panose="02020603050405020304" pitchFamily="18" charset="0"/>
              <a:sym typeface="Times New Roman" panose="02020603050405020304" pitchFamily="18" charset="0"/>
            </a:endParaRPr>
          </a:p>
        </p:txBody>
      </p:sp>
      <p:sp>
        <p:nvSpPr>
          <p:cNvPr id="6" name="文本框 5"/>
          <p:cNvSpPr txBox="1"/>
          <p:nvPr/>
        </p:nvSpPr>
        <p:spPr>
          <a:xfrm>
            <a:off x="838786" y="2637678"/>
            <a:ext cx="10945216" cy="429895"/>
          </a:xfrm>
          <a:prstGeom prst="rect">
            <a:avLst/>
          </a:prstGeom>
          <a:noFill/>
        </p:spPr>
        <p:txBody>
          <a:bodyPr wrap="square">
            <a:spAutoFit/>
          </a:bodyPr>
          <a:lstStyle/>
          <a:p>
            <a:pPr>
              <a:buNone/>
            </a:pPr>
            <a:r>
              <a:rPr lang="zh-CN" altLang="en-US" sz="2200" dirty="0">
                <a:solidFill>
                  <a:srgbClr val="231F20"/>
                </a:solidFill>
                <a:effectLst/>
                <a:latin typeface="黑体" panose="02010609060101010101" pitchFamily="49" charset="-122"/>
                <a:ea typeface="黑体" panose="02010609060101010101" pitchFamily="49" charset="-122"/>
                <a:sym typeface="Times New Roman" panose="02020603050405020304" pitchFamily="18" charset="0"/>
              </a:rPr>
              <a:t>大气颗粒物排放源解析技术可以分为两大类，即</a:t>
            </a:r>
            <a:r>
              <a:rPr lang="zh-CN" altLang="en-US" sz="2200" b="1" dirty="0">
                <a:solidFill>
                  <a:srgbClr val="FF0000"/>
                </a:solidFill>
                <a:effectLst/>
                <a:latin typeface="黑体" panose="02010609060101010101" pitchFamily="49" charset="-122"/>
                <a:ea typeface="黑体" panose="02010609060101010101" pitchFamily="49" charset="-122"/>
                <a:sym typeface="Times New Roman" panose="02020603050405020304" pitchFamily="18" charset="0"/>
              </a:rPr>
              <a:t>空气质量模型法</a:t>
            </a:r>
            <a:r>
              <a:rPr lang="zh-CN" altLang="en-US" sz="2200" dirty="0">
                <a:solidFill>
                  <a:srgbClr val="231F20"/>
                </a:solidFill>
                <a:effectLst/>
                <a:latin typeface="黑体" panose="02010609060101010101" pitchFamily="49" charset="-122"/>
                <a:ea typeface="黑体" panose="02010609060101010101" pitchFamily="49" charset="-122"/>
                <a:sym typeface="Times New Roman" panose="02020603050405020304" pitchFamily="18" charset="0"/>
              </a:rPr>
              <a:t>和</a:t>
            </a:r>
            <a:r>
              <a:rPr lang="zh-CN" altLang="en-US" sz="2200" b="1" dirty="0">
                <a:solidFill>
                  <a:srgbClr val="FF0000"/>
                </a:solidFill>
                <a:effectLst/>
                <a:latin typeface="黑体" panose="02010609060101010101" pitchFamily="49" charset="-122"/>
                <a:ea typeface="黑体" panose="02010609060101010101" pitchFamily="49" charset="-122"/>
                <a:sym typeface="Times New Roman" panose="02020603050405020304" pitchFamily="18" charset="0"/>
              </a:rPr>
              <a:t>受体模型法</a:t>
            </a:r>
            <a:r>
              <a:rPr lang="zh-CN" altLang="en-US" sz="2200" dirty="0">
                <a:solidFill>
                  <a:srgbClr val="231F20"/>
                </a:solidFill>
                <a:effectLst/>
                <a:latin typeface="黑体" panose="02010609060101010101" pitchFamily="49" charset="-122"/>
                <a:ea typeface="黑体" panose="02010609060101010101" pitchFamily="49" charset="-122"/>
                <a:sym typeface="Times New Roman" panose="02020603050405020304" pitchFamily="18" charset="0"/>
              </a:rPr>
              <a:t>。</a:t>
            </a:r>
            <a:endParaRPr lang="zh-CN" altLang="en-US" sz="2200" dirty="0">
              <a:latin typeface="黑体" panose="02010609060101010101" pitchFamily="49" charset="-122"/>
              <a:ea typeface="黑体" panose="02010609060101010101" pitchFamily="49" charset="-122"/>
              <a:sym typeface="Times New Roman" panose="02020603050405020304" pitchFamily="18" charset="0"/>
            </a:endParaRPr>
          </a:p>
        </p:txBody>
      </p:sp>
      <p:sp>
        <p:nvSpPr>
          <p:cNvPr id="8" name="文本框 7"/>
          <p:cNvSpPr txBox="1"/>
          <p:nvPr/>
        </p:nvSpPr>
        <p:spPr>
          <a:xfrm>
            <a:off x="263352" y="3119370"/>
            <a:ext cx="6122708" cy="430887"/>
          </a:xfrm>
          <a:prstGeom prst="rect">
            <a:avLst/>
          </a:prstGeom>
          <a:noFill/>
        </p:spPr>
        <p:txBody>
          <a:bodyPr wrap="square">
            <a:spAutoFit/>
          </a:bodyPr>
          <a:lstStyle/>
          <a:p>
            <a:r>
              <a:rPr lang="zh-CN" altLang="en-US" sz="22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1</a:t>
            </a:r>
            <a:r>
              <a:rPr lang="zh-CN" altLang="en-US" sz="22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）空气质量模型法</a:t>
            </a:r>
            <a:endPar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0" name="文本框 9"/>
          <p:cNvSpPr txBox="1"/>
          <p:nvPr/>
        </p:nvSpPr>
        <p:spPr>
          <a:xfrm>
            <a:off x="479425" y="3611245"/>
            <a:ext cx="11520170" cy="2739390"/>
          </a:xfrm>
          <a:prstGeom prst="rect">
            <a:avLst/>
          </a:prstGeom>
          <a:noFill/>
        </p:spPr>
        <p:txBody>
          <a:bodyPr wrap="square">
            <a:spAutoFit/>
          </a:bodyPr>
          <a:lstStyle/>
          <a:p>
            <a:pPr>
              <a:lnSpc>
                <a:spcPct val="130000"/>
              </a:lnSpc>
            </a:pPr>
            <a:r>
              <a:rPr lang="zh-CN" altLang="en-US" sz="2200" dirty="0">
                <a:latin typeface="黑体" panose="02010609060101010101" pitchFamily="49" charset="-122"/>
                <a:ea typeface="黑体" panose="02010609060101010101" pitchFamily="49" charset="-122"/>
                <a:cs typeface="黑体" panose="02010609060101010101" pitchFamily="49" charset="-122"/>
                <a:sym typeface="Times New Roman" panose="02020603050405020304" pitchFamily="18" charset="0"/>
              </a:rPr>
              <a:t>空气质</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量模型演进</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marL="342900" indent="-342900">
              <a:lnSpc>
                <a:spcPct val="130000"/>
              </a:lnSpc>
              <a:buFont typeface="Wingdings" panose="05000000000000000000" pitchFamily="2" charset="2"/>
              <a:buChar char="n"/>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第一代（70-80年代）：仅模拟传输轨迹，缺乏化学反应 → 臭氧/颗粒物模拟受限</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marL="342900" indent="-342900">
              <a:lnSpc>
                <a:spcPct val="130000"/>
              </a:lnSpc>
              <a:buFont typeface="Wingdings" panose="05000000000000000000" pitchFamily="2" charset="2"/>
              <a:buChar char="n"/>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第二代（80-90年代）：整合物理化学过程，可模拟单一污染物（光化学污染/酸沉降）</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marL="342900" indent="-342900">
              <a:lnSpc>
                <a:spcPct val="130000"/>
              </a:lnSpc>
              <a:buFont typeface="Wingdings" panose="05000000000000000000" pitchFamily="2" charset="2"/>
              <a:buChar char="n"/>
            </a:pPr>
            <a:r>
              <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第三代（90年代后）：基于“一个大气”理念，多污染物（O₃/PM/NOₓ/酸沉降）</a:t>
            </a:r>
            <a:endPar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a:lnSpc>
                <a:spcPct val="110000"/>
              </a:lnSpc>
              <a:spcBef>
                <a:spcPts val="0"/>
              </a:spcBef>
              <a:spcAft>
                <a:spcPts val="0"/>
              </a:spcAft>
              <a:buFont typeface="Wingdings" panose="05000000000000000000" pitchFamily="2" charset="2"/>
            </a:pPr>
            <a:r>
              <a:rPr lang="en-US" altLang="zh-CN" sz="22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                                             </a:t>
            </a:r>
            <a:r>
              <a:rPr lang="zh-CN" altLang="en-US" sz="22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跨尺度耦合模拟。</a:t>
            </a:r>
            <a:endParaRPr lang="en-US" altLang="zh-CN" sz="22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a:lnSpc>
                <a:spcPct val="130000"/>
              </a:lnSpc>
              <a:spcBef>
                <a:spcPts val="600"/>
              </a:spcBef>
              <a:spcAft>
                <a:spcPts val="0"/>
              </a:spcAft>
            </a:pPr>
            <a:r>
              <a:rPr lang="zh-CN" altLang="en-US" sz="22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Times New Roman" panose="02020603050405020304" pitchFamily="18" charset="0"/>
              </a:rPr>
              <a:t>特点：</a:t>
            </a:r>
            <a:r>
              <a:rPr lang="zh-CN" altLang="en-US" sz="2200" dirty="0">
                <a:latin typeface="黑体" panose="02010609060101010101" pitchFamily="49" charset="-122"/>
                <a:ea typeface="黑体" panose="02010609060101010101" pitchFamily="49" charset="-122"/>
                <a:cs typeface="黑体" panose="02010609060101010101" pitchFamily="49" charset="-122"/>
                <a:sym typeface="Times New Roman" panose="02020603050405020304" pitchFamily="18" charset="0"/>
              </a:rPr>
              <a:t>模型</a:t>
            </a:r>
            <a:r>
              <a:rPr lang="zh-CN" altLang="en-US" sz="2200" dirty="0">
                <a:latin typeface="黑体" panose="02010609060101010101" pitchFamily="49" charset="-122"/>
                <a:ea typeface="黑体" panose="02010609060101010101" pitchFamily="49" charset="-122"/>
                <a:cs typeface="黑体" panose="02010609060101010101" pitchFamily="49" charset="-122"/>
                <a:sym typeface="Times New Roman" panose="02020603050405020304" pitchFamily="18" charset="0"/>
              </a:rPr>
              <a:t>驱动、不依赖观测数据、高分辨率、广覆盖，但依赖精确气象与排放数据</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lang="en-US" altLang="zh-CN">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 name="文本框 2"/>
          <p:cNvSpPr txBox="1"/>
          <p:nvPr/>
        </p:nvSpPr>
        <p:spPr>
          <a:xfrm>
            <a:off x="551384" y="959596"/>
            <a:ext cx="6122708" cy="461665"/>
          </a:xfrm>
          <a:prstGeom prst="rect">
            <a:avLst/>
          </a:prstGeom>
          <a:noFill/>
        </p:spPr>
        <p:txBody>
          <a:bodyPr wrap="square">
            <a:spAutoFit/>
          </a:bodyPr>
          <a:lstStyle/>
          <a:p>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）受体</a:t>
            </a:r>
            <a:r>
              <a:rPr lang="zh-CN" altLang="en-US"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模型</a:t>
            </a: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法</a:t>
            </a:r>
            <a:endPar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5" name="文本框 4"/>
          <p:cNvSpPr txBox="1"/>
          <p:nvPr/>
        </p:nvSpPr>
        <p:spPr>
          <a:xfrm>
            <a:off x="1055440" y="1533468"/>
            <a:ext cx="10657184" cy="1645285"/>
          </a:xfrm>
          <a:prstGeom prst="rect">
            <a:avLst/>
          </a:prstGeom>
          <a:noFill/>
        </p:spPr>
        <p:txBody>
          <a:bodyPr wrap="square">
            <a:spAutoFit/>
          </a:bodyPr>
          <a:lstStyle/>
          <a:p>
            <a:pPr>
              <a:lnSpc>
                <a:spcPct val="120000"/>
              </a:lnSpc>
              <a:spcBef>
                <a:spcPts val="600"/>
              </a:spcBef>
              <a:spcAft>
                <a:spcPts val="0"/>
              </a:spcAft>
            </a:pPr>
            <a:r>
              <a:rPr lang="zh-CN" altLang="en-US" sz="20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核心原理：</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通过现场采样（受体与源样品）→ 成分分析 → 质量守恒方程，反推各源贡献率。无需污染源排放清单、气象场或化学反应机制，直接破解扩散模型数据瓶颈。</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a:lnSpc>
                <a:spcPct val="120000"/>
              </a:lnSpc>
              <a:spcBef>
                <a:spcPts val="600"/>
              </a:spcBef>
              <a:spcAft>
                <a:spcPts val="0"/>
              </a:spcAft>
            </a:pPr>
            <a:r>
              <a:rPr lang="zh-CN" altLang="en-US" sz="20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技术流程：</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采样→实验室化学组分分析（元素、离子、碳组分等）→模型解析→源贡献量化。周期较长（数周至数月），但适用于城市</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区域</a:t>
            </a:r>
            <a:r>
              <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全球尺度颗粒物源解析。</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p:txBody>
      </p:sp>
      <p:sp>
        <p:nvSpPr>
          <p:cNvPr id="9" name="文本框 8"/>
          <p:cNvSpPr txBox="1"/>
          <p:nvPr/>
        </p:nvSpPr>
        <p:spPr>
          <a:xfrm>
            <a:off x="1055440" y="3114974"/>
            <a:ext cx="10441160" cy="2461260"/>
          </a:xfrm>
          <a:prstGeom prst="rect">
            <a:avLst/>
          </a:prstGeom>
          <a:noFill/>
        </p:spPr>
        <p:txBody>
          <a:bodyPr wrap="square">
            <a:spAutoFit/>
          </a:bodyPr>
          <a:lstStyle/>
          <a:p>
            <a:pPr>
              <a:lnSpc>
                <a:spcPct val="120000"/>
              </a:lnSpc>
              <a:spcBef>
                <a:spcPts val="600"/>
              </a:spcBef>
              <a:spcAft>
                <a:spcPts val="0"/>
              </a:spcAft>
            </a:pPr>
            <a:r>
              <a:rPr lang="zh-CN" altLang="en-US" sz="2000" b="1"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CMB（化学质量平衡）：</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需受体浓度+完整源成分谱，源已知时定量精准；缺本地源谱数据即失效。</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a:lnSpc>
                <a:spcPct val="120000"/>
              </a:lnSpc>
              <a:spcBef>
                <a:spcPts val="600"/>
              </a:spcBef>
              <a:spcAft>
                <a:spcPts val="0"/>
              </a:spcAft>
            </a:pPr>
            <a:r>
              <a:rPr lang="zh-CN" altLang="en-US" sz="2000" b="1"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PMF/PCA（正定矩阵因子/主成分）：</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仅用受体浓度矩阵，无需源谱、擅长大数据集；结果非唯一且依赖源化学先验知识。</a:t>
            </a:r>
            <a:endParaRPr lang="en-US" altLang="zh-CN" sz="20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a:p>
            <a:pPr>
              <a:lnSpc>
                <a:spcPct val="120000"/>
              </a:lnSpc>
              <a:spcBef>
                <a:spcPts val="600"/>
              </a:spcBef>
              <a:spcAft>
                <a:spcPts val="0"/>
              </a:spcAft>
            </a:pPr>
            <a:r>
              <a:rPr lang="zh-CN" altLang="en-US" sz="2000" b="1"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PCA-MLR：</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主成分后接多元回归，仅用浓度即可定量分配，操作简便；但忽视误差放大主观判断，无法给出源成分谱。</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p:txBody>
      </p:sp>
      <p:sp>
        <p:nvSpPr>
          <p:cNvPr id="11" name="文本框 10"/>
          <p:cNvSpPr txBox="1"/>
          <p:nvPr/>
        </p:nvSpPr>
        <p:spPr>
          <a:xfrm>
            <a:off x="1069648" y="5539797"/>
            <a:ext cx="10498959" cy="829945"/>
          </a:xfrm>
          <a:prstGeom prst="rect">
            <a:avLst/>
          </a:prstGeom>
          <a:noFill/>
        </p:spPr>
        <p:txBody>
          <a:bodyPr wrap="square">
            <a:spAutoFit/>
          </a:bodyPr>
          <a:lstStyle/>
          <a:p>
            <a:pPr>
              <a:lnSpc>
                <a:spcPct val="120000"/>
              </a:lnSpc>
              <a:spcBef>
                <a:spcPts val="600"/>
              </a:spcBef>
              <a:spcAft>
                <a:spcPts val="0"/>
              </a:spcAft>
            </a:pPr>
            <a:r>
              <a:rPr lang="zh-CN" altLang="en-US" sz="2000" b="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前沿进展：</a:t>
            </a:r>
            <a:r>
              <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rPr>
              <a:t>扩散模型（正向）+受体模型（逆向）耦合解析；有机物示踪CMB、同位素指纹、单颗粒质谱技术提升源识别精度。</a:t>
            </a:r>
            <a:endParaRPr lang="zh-CN" altLang="en-US" sz="2000" dirty="0">
              <a:latin typeface="Times New Roman" panose="02020603050405020304" pitchFamily="18" charset="0"/>
              <a:ea typeface="黑体" panose="02010609060101010101" pitchFamily="49" charset="-122"/>
              <a:cs typeface="Times New Roman" panose="02020603050405020304" pitchFamily="18" charset="0"/>
              <a:sym typeface="Times New Roman" panose="02020603050405020304" pitchFamily="18" charset="0"/>
            </a:endParaRPr>
          </a:p>
        </p:txBody>
      </p:sp>
    </p:spTree>
  </p:cSld>
  <p:clrMapOvr>
    <a:masterClrMapping/>
  </p:clrMapOvr>
  <p:transition spd="slow">
    <p:zoom/>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488021BC-8ADB-4B67-AECA-F2B41EA3D57E}"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44069" name="Rectangle 5"/>
          <p:cNvSpPr>
            <a:spLocks noGrp="1" noRot="1" noChangeArrowheads="1"/>
          </p:cNvSpPr>
          <p:nvPr>
            <p:ph type="title" idx="4294967295"/>
          </p:nvPr>
        </p:nvSpPr>
        <p:spPr>
          <a:xfrm>
            <a:off x="551384" y="1266398"/>
            <a:ext cx="10873208" cy="720080"/>
          </a:xfrm>
        </p:spPr>
        <p:txBody>
          <a:bodyPr>
            <a:normAutofit fontScale="90000"/>
          </a:bodyPr>
          <a:lstStyle/>
          <a:p>
            <a:pPr eaLnBrk="1" hangingPunct="1">
              <a:lnSpc>
                <a:spcPct val="130000"/>
              </a:lnSpc>
              <a:defRPr/>
            </a:pPr>
            <a:r>
              <a:rPr lang="zh-CN" altLang="en-US" b="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第三节 大气气溶胶化学</a:t>
            </a:r>
            <a:br>
              <a:rPr lang="en-US" altLang="zh-CN" sz="4800" b="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br>
            <a:r>
              <a:rPr lang="zh-CN" altLang="en-US" sz="36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36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Section 3 Atmospheric Composition and Primary Pollutants</a:t>
            </a:r>
            <a:r>
              <a:rPr lang="zh-CN" altLang="en-US" sz="3600" b="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endParaRPr lang="zh-CN" altLang="en-US" sz="3600" b="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202756" name="Text Box 8"/>
          <p:cNvSpPr txBox="1">
            <a:spLocks noChangeArrowheads="1"/>
          </p:cNvSpPr>
          <p:nvPr/>
        </p:nvSpPr>
        <p:spPr bwMode="auto">
          <a:xfrm>
            <a:off x="3071664" y="2462728"/>
            <a:ext cx="6912768" cy="348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spcBef>
                <a:spcPts val="0"/>
              </a:spcBef>
            </a:pPr>
            <a:r>
              <a:rPr lang="zh-CN" altLang="en-US" b="1" dirty="0">
                <a:solidFill>
                  <a:srgbClr val="0090E5"/>
                </a:solidFill>
                <a:latin typeface="Times New Roman" panose="02020603050405020304" pitchFamily="18" charset="0"/>
                <a:ea typeface="微软雅黑" panose="020B0503020204020204" pitchFamily="34" charset="-122"/>
                <a:sym typeface="Times New Roman" panose="02020603050405020304" pitchFamily="18" charset="0"/>
              </a:rPr>
              <a:t>一、 大气颗粒物的来源与消除</a:t>
            </a:r>
            <a:endParaRPr lang="en-US" altLang="zh-CN" b="1" dirty="0">
              <a:solidFill>
                <a:srgbClr val="0090E5"/>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ts val="0"/>
              </a:spcBef>
            </a:pPr>
            <a:r>
              <a:rPr lang="en-US" altLang="zh-CN" sz="2000" b="1" dirty="0">
                <a:latin typeface="Times New Roman" panose="02020603050405020304" pitchFamily="18" charset="0"/>
                <a:ea typeface="微软雅黑" panose="020B0503020204020204" pitchFamily="34" charset="-122"/>
                <a:sym typeface="Times New Roman" panose="02020603050405020304" pitchFamily="18" charset="0"/>
              </a:rPr>
              <a:t>         Source and Elimination of Particulate Matter</a:t>
            </a:r>
            <a:endParaRPr lang="zh-CN" altLang="en-US" sz="2000" b="1" u="sng"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ts val="0"/>
              </a:spcBef>
            </a:pPr>
            <a:r>
              <a:rPr lang="zh-CN" altLang="en-US" b="1" dirty="0">
                <a:solidFill>
                  <a:srgbClr val="0090E5"/>
                </a:solidFill>
                <a:latin typeface="Times New Roman" panose="02020603050405020304" pitchFamily="18" charset="0"/>
                <a:ea typeface="微软雅黑" panose="020B0503020204020204" pitchFamily="34" charset="-122"/>
                <a:sym typeface="Times New Roman" panose="02020603050405020304" pitchFamily="18" charset="0"/>
              </a:rPr>
              <a:t>二、大气颗粒物的粒径分布</a:t>
            </a:r>
            <a:endParaRPr lang="en-US" altLang="zh-CN" b="1" dirty="0">
              <a:solidFill>
                <a:srgbClr val="0090E5"/>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ts val="0"/>
              </a:spcBef>
            </a:pPr>
            <a:r>
              <a:rPr lang="en-US" altLang="zh-CN" sz="2000" b="1" dirty="0">
                <a:latin typeface="Times New Roman" panose="02020603050405020304" pitchFamily="18" charset="0"/>
                <a:ea typeface="微软雅黑" panose="020B0503020204020204" pitchFamily="34" charset="-122"/>
                <a:sym typeface="Times New Roman" panose="02020603050405020304" pitchFamily="18" charset="0"/>
              </a:rPr>
              <a:t>         Particle Size and Surface Properties</a:t>
            </a:r>
            <a:endParaRPr lang="zh-CN" altLang="en-US" sz="2000"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ts val="0"/>
              </a:spcBef>
            </a:pPr>
            <a:r>
              <a:rPr lang="zh-CN" altLang="en-US" b="1" dirty="0">
                <a:solidFill>
                  <a:srgbClr val="0090E5"/>
                </a:solidFill>
                <a:latin typeface="Times New Roman" panose="02020603050405020304" pitchFamily="18" charset="0"/>
                <a:ea typeface="微软雅黑" panose="020B0503020204020204" pitchFamily="34" charset="-122"/>
                <a:sym typeface="Times New Roman" panose="02020603050405020304" pitchFamily="18" charset="0"/>
              </a:rPr>
              <a:t>三、大气颗粒物的化学组成 </a:t>
            </a:r>
            <a:endParaRPr lang="en-US" altLang="zh-CN" b="1" dirty="0">
              <a:solidFill>
                <a:srgbClr val="0090E5"/>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ts val="0"/>
              </a:spcBef>
            </a:pPr>
            <a:r>
              <a:rPr lang="en-US" altLang="zh-CN" sz="2000" b="1" dirty="0">
                <a:latin typeface="Times New Roman" panose="02020603050405020304" pitchFamily="18" charset="0"/>
                <a:ea typeface="微软雅黑" panose="020B0503020204020204" pitchFamily="34" charset="-122"/>
                <a:sym typeface="Times New Roman" panose="02020603050405020304" pitchFamily="18" charset="0"/>
              </a:rPr>
              <a:t>         Chemical Compositions of Particulate Matters</a:t>
            </a:r>
            <a:endParaRPr lang="zh-CN" altLang="en-US" sz="2000"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ts val="0"/>
              </a:spcBef>
            </a:pPr>
            <a:r>
              <a:rPr lang="zh-CN" altLang="en-US" b="1" dirty="0">
                <a:solidFill>
                  <a:srgbClr val="0090E5"/>
                </a:solidFill>
                <a:latin typeface="Times New Roman" panose="02020603050405020304" pitchFamily="18" charset="0"/>
                <a:ea typeface="微软雅黑" panose="020B0503020204020204" pitchFamily="34" charset="-122"/>
                <a:sym typeface="Times New Roman" panose="02020603050405020304" pitchFamily="18" charset="0"/>
              </a:rPr>
              <a:t>四、霾污染</a:t>
            </a:r>
            <a:endParaRPr lang="en-US" altLang="zh-CN" b="1" dirty="0">
              <a:solidFill>
                <a:srgbClr val="0090E5"/>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ts val="0"/>
              </a:spcBef>
            </a:pPr>
            <a:r>
              <a:rPr lang="en-US" altLang="zh-CN" sz="2000" b="1" dirty="0">
                <a:latin typeface="Times New Roman" panose="02020603050405020304" pitchFamily="18" charset="0"/>
                <a:ea typeface="微软雅黑" panose="020B0503020204020204" pitchFamily="34" charset="-122"/>
                <a:sym typeface="Times New Roman" panose="02020603050405020304" pitchFamily="18" charset="0"/>
              </a:rPr>
              <a:t>         Haze Pollution</a:t>
            </a:r>
            <a:endParaRPr lang="en-US" altLang="zh-CN" sz="2000" b="1"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5" name="Line 9"/>
          <p:cNvSpPr>
            <a:spLocks noChangeShapeType="1"/>
          </p:cNvSpPr>
          <p:nvPr/>
        </p:nvSpPr>
        <p:spPr bwMode="auto">
          <a:xfrm>
            <a:off x="2999657" y="3861048"/>
            <a:ext cx="3816423" cy="0"/>
          </a:xfrm>
          <a:prstGeom prst="line">
            <a:avLst/>
          </a:prstGeom>
          <a:noFill/>
          <a:ln w="38100">
            <a:solidFill>
              <a:srgbClr val="FF0000"/>
            </a:solidFill>
            <a:round/>
          </a:ln>
          <a:effectLst/>
        </p:spPr>
        <p:txBody>
          <a:bodyPr wrap="none"/>
          <a:lstStyle/>
          <a:p>
            <a:pPr marL="0" marR="0" lvl="0" indent="0" algn="l" defTabSz="914400" rtl="0" eaLnBrk="1" fontAlgn="base" latinLnBrk="0" hangingPunct="1">
              <a:lnSpc>
                <a:spcPct val="130000"/>
              </a:lnSpc>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spd="slow">
    <p:zoom/>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84B1A1C5-F958-461D-BAA8-9DA48276BC1A}"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42691" name="Rectangle 3"/>
          <p:cNvSpPr>
            <a:spLocks noGrp="1" noChangeArrowheads="1"/>
          </p:cNvSpPr>
          <p:nvPr>
            <p:ph type="body" idx="4294967295"/>
          </p:nvPr>
        </p:nvSpPr>
        <p:spPr>
          <a:xfrm>
            <a:off x="623570" y="1412875"/>
            <a:ext cx="10723880" cy="4680585"/>
          </a:xfrm>
        </p:spPr>
        <p:txBody>
          <a:bodyPr>
            <a:normAutofit lnSpcReduction="20000"/>
          </a:bodyPr>
          <a:lstStyle/>
          <a:p>
            <a:pPr marL="826135" indent="-826135" eaLnBrk="1" hangingPunct="1">
              <a:lnSpc>
                <a:spcPct val="150000"/>
              </a:lnSpc>
              <a:spcBef>
                <a:spcPct val="0"/>
              </a:spcBef>
              <a:buNone/>
              <a:defRPr/>
            </a:pPr>
            <a:r>
              <a:rPr lang="zh-CN" altLang="en-US"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粒度：</a:t>
            </a:r>
            <a:r>
              <a:rPr lang="zh-CN" altLang="en-US"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是颗粒物粒子粒径的大小。粒径通常指颗粒物的直径。目前多用空气动力学直径(</a:t>
            </a:r>
            <a:r>
              <a:rPr lang="en-US" altLang="zh-CN" sz="2200" i="1"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D</a:t>
            </a:r>
            <a:r>
              <a:rPr lang="en-US" altLang="zh-CN" sz="2200" baseline="-25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a:t>
            </a:r>
            <a:r>
              <a:rPr lang="en-US" altLang="zh-CN"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来表示。</a:t>
            </a:r>
            <a:endParaRPr lang="zh-CN" altLang="en-US"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0" indent="0" eaLnBrk="1" hangingPunct="1">
              <a:lnSpc>
                <a:spcPct val="150000"/>
              </a:lnSpc>
              <a:spcBef>
                <a:spcPct val="0"/>
              </a:spcBef>
              <a:buNone/>
              <a:defRPr/>
            </a:pPr>
            <a:r>
              <a:rPr lang="zh-CN" altLang="en-US"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空气动力学直径(</a:t>
            </a:r>
            <a:r>
              <a:rPr lang="en-US" altLang="zh-CN" sz="2200" i="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D</a:t>
            </a:r>
            <a:r>
              <a:rPr lang="en-US" altLang="zh-CN" sz="2200" baseline="-250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与所研究粒子有相同降落速度的、密度为1 </a:t>
            </a:r>
            <a:r>
              <a:rPr lang="en-US" altLang="zh-CN"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g · cm</a:t>
            </a:r>
            <a:r>
              <a:rPr lang="en-US" altLang="zh-CN" sz="2200" baseline="30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r>
              <a:rPr lang="zh-CN" altLang="en-US"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的球体直径。</a:t>
            </a:r>
            <a:endParaRPr lang="en-US" altLang="zh-CN"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539750" indent="0" eaLnBrk="1" hangingPunct="1">
              <a:lnSpc>
                <a:spcPct val="150000"/>
              </a:lnSpc>
              <a:spcBef>
                <a:spcPct val="0"/>
              </a:spcBef>
              <a:buNone/>
              <a:defRPr/>
            </a:pPr>
            <a:endParaRPr lang="en-US" altLang="zh-CN"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539750" indent="-358140" eaLnBrk="1" hangingPunct="1">
              <a:lnSpc>
                <a:spcPct val="150000"/>
              </a:lnSpc>
              <a:spcBef>
                <a:spcPts val="3000"/>
              </a:spcBef>
              <a:spcAft>
                <a:spcPts val="0"/>
              </a:spcAft>
              <a:buNone/>
              <a:defRPr/>
            </a:pPr>
            <a:r>
              <a:rPr lang="en-US" altLang="zh-CN"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18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endParaRPr lang="en-US" altLang="zh-CN" sz="18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539750" indent="-358140" eaLnBrk="1" hangingPunct="1">
              <a:lnSpc>
                <a:spcPct val="150000"/>
              </a:lnSpc>
              <a:spcBef>
                <a:spcPts val="3000"/>
              </a:spcBef>
              <a:spcAft>
                <a:spcPts val="0"/>
              </a:spcAft>
              <a:buNone/>
              <a:defRPr/>
            </a:pPr>
            <a:r>
              <a:rPr lang="en-US" altLang="zh-CN" sz="18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1800" i="1"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D</a:t>
            </a:r>
            <a:r>
              <a:rPr lang="en-US" altLang="zh-CN" sz="1800" baseline="-25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g</a:t>
            </a:r>
            <a:r>
              <a:rPr lang="en-US" altLang="zh-CN" sz="18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sz="18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几何直径；</a:t>
            </a:r>
            <a:endParaRPr lang="zh-CN" altLang="en-US" sz="18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539750" indent="-358140" eaLnBrk="1" hangingPunct="1">
              <a:lnSpc>
                <a:spcPct val="150000"/>
              </a:lnSpc>
              <a:spcBef>
                <a:spcPct val="0"/>
              </a:spcBef>
              <a:buNone/>
              <a:defRPr/>
            </a:pPr>
            <a:r>
              <a:rPr lang="en-US" altLang="zh-CN" sz="18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1800" i="1"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K</a:t>
            </a:r>
            <a:r>
              <a:rPr lang="en-US" altLang="zh-CN" sz="18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sz="18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形状系数； </a:t>
            </a:r>
            <a:endParaRPr lang="zh-CN" altLang="en-US" sz="18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539750" indent="-358140" eaLnBrk="1" hangingPunct="1">
              <a:lnSpc>
                <a:spcPct val="150000"/>
              </a:lnSpc>
              <a:spcBef>
                <a:spcPct val="0"/>
              </a:spcBef>
              <a:buNone/>
              <a:defRPr/>
            </a:pPr>
            <a:r>
              <a:rPr lang="en-US" altLang="zh-CN" sz="18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1800" i="1" dirty="0" err="1">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ρ</a:t>
            </a:r>
            <a:r>
              <a:rPr lang="en-US" altLang="zh-CN" sz="1800" baseline="-25000" dirty="0" err="1">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a:t>
            </a:r>
            <a:r>
              <a:rPr lang="en-US" altLang="zh-CN" sz="1800" baseline="-25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18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sz="18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忽略了浮力效应的粒密度；</a:t>
            </a:r>
            <a:endParaRPr lang="zh-CN" altLang="en-US" sz="18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539750" indent="-358140" eaLnBrk="1" hangingPunct="1">
              <a:lnSpc>
                <a:spcPct val="150000"/>
              </a:lnSpc>
              <a:spcBef>
                <a:spcPct val="0"/>
              </a:spcBef>
              <a:buNone/>
              <a:defRPr/>
            </a:pPr>
            <a:r>
              <a:rPr lang="zh-CN" altLang="en-US" sz="18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1800" i="1"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ρ</a:t>
            </a:r>
            <a:r>
              <a:rPr lang="en-US" altLang="zh-CN" sz="1800" baseline="-25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a:t>
            </a:r>
            <a:r>
              <a:rPr lang="en-US" altLang="zh-CN" sz="18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sz="18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参考密度(1 </a:t>
            </a:r>
            <a:r>
              <a:rPr lang="en-US" altLang="zh-CN" sz="18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g · cm</a:t>
            </a:r>
            <a:r>
              <a:rPr lang="en-US" altLang="zh-CN" sz="1800" baseline="30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r>
              <a:rPr lang="en-US" altLang="zh-CN" sz="18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endParaRPr lang="zh-CN" altLang="en-US"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mc:AlternateContent xmlns:mc="http://schemas.openxmlformats.org/markup-compatibility/2006">
        <mc:Choice xmlns:a14="http://schemas.microsoft.com/office/drawing/2010/main" Requires="a14">
          <p:sp>
            <p:nvSpPr>
              <p:cNvPr id="46082" name="Object 5"/>
              <p:cNvSpPr txBox="1">
                <a:spLocks noGrp="1"/>
              </p:cNvSpPr>
              <p:nvPr>
                <p:ph idx="4294967295"/>
              </p:nvPr>
            </p:nvSpPr>
            <p:spPr bwMode="auto">
              <a:xfrm>
                <a:off x="1056005" y="3357245"/>
                <a:ext cx="2988945" cy="732155"/>
              </a:xfrm>
              <a:prstGeom prst="rect">
                <a:avLst/>
              </a:prstGeom>
              <a:noFill/>
              <a:ln>
                <a:noFill/>
              </a:ln>
            </p:spPr>
            <p:txBody>
              <a:bodyPr>
                <a:noAutofit/>
              </a:bodyPr>
              <a:lstStyle/>
              <a:p>
                <a:pPr>
                  <a:buNone/>
                </a:pPr>
                <a14:m>
                  <m:oMathPara xmlns:m="http://schemas.openxmlformats.org/officeDocument/2006/math">
                    <m:oMathParaPr>
                      <m:jc m:val="left"/>
                    </m:oMathParaPr>
                    <m:oMath xmlns:m="http://schemas.openxmlformats.org/officeDocument/2006/math">
                      <m:sSub>
                        <m:sSubPr>
                          <m:ctrlPr>
                            <a:rPr lang="zh-CN" altLang="en-US" sz="2400" i="1" smtClean="0">
                              <a:solidFill>
                                <a:schemeClr val="tx1"/>
                              </a:solidFill>
                              <a:effectLst/>
                              <a:latin typeface="Cambria Math" panose="02040503050406030204" pitchFamily="18" charset="0"/>
                              <a:sym typeface="Times New Roman" panose="02020603050405020304" pitchFamily="18" charset="0"/>
                            </a:rPr>
                          </m:ctrlPr>
                        </m:sSubPr>
                        <m:e>
                          <m:r>
                            <a:rPr lang="zh-CN" altLang="en-US" sz="2400" b="0" i="1">
                              <a:solidFill>
                                <a:schemeClr val="tx1"/>
                              </a:solidFill>
                              <a:effectLst/>
                              <a:latin typeface="Cambria Math" panose="02040503050406030204" pitchFamily="18" charset="0"/>
                              <a:sym typeface="Times New Roman" panose="02020603050405020304" pitchFamily="18" charset="0"/>
                            </a:rPr>
                            <m:t>𝐷</m:t>
                          </m:r>
                        </m:e>
                        <m:sub>
                          <m:r>
                            <m:rPr>
                              <m:sty m:val="p"/>
                            </m:rPr>
                            <a:rPr lang="zh-CN" altLang="en-US" sz="2400" b="0" i="0">
                              <a:solidFill>
                                <a:schemeClr val="tx1"/>
                              </a:solidFill>
                              <a:effectLst/>
                              <a:latin typeface="Cambria Math" panose="02040503050406030204" pitchFamily="18" charset="0"/>
                              <a:sym typeface="Times New Roman" panose="02020603050405020304" pitchFamily="18" charset="0"/>
                            </a:rPr>
                            <m:t>p</m:t>
                          </m:r>
                        </m:sub>
                      </m:sSub>
                      <m:r>
                        <a:rPr lang="zh-CN" altLang="en-US" sz="2400" b="0" i="1">
                          <a:solidFill>
                            <a:schemeClr val="tx1"/>
                          </a:solidFill>
                          <a:effectLst/>
                          <a:latin typeface="Cambria Math" panose="02040503050406030204" pitchFamily="18" charset="0"/>
                          <a:sym typeface="Times New Roman" panose="02020603050405020304" pitchFamily="18" charset="0"/>
                        </a:rPr>
                        <m:t>=</m:t>
                      </m:r>
                      <m:sSub>
                        <m:sSubPr>
                          <m:ctrlPr>
                            <a:rPr lang="zh-CN" altLang="en-US" sz="2400" i="1">
                              <a:solidFill>
                                <a:schemeClr val="tx1"/>
                              </a:solidFill>
                              <a:effectLst/>
                              <a:latin typeface="Cambria Math" panose="02040503050406030204" pitchFamily="18" charset="0"/>
                              <a:sym typeface="Times New Roman" panose="02020603050405020304" pitchFamily="18" charset="0"/>
                            </a:rPr>
                          </m:ctrlPr>
                        </m:sSubPr>
                        <m:e>
                          <m:r>
                            <a:rPr lang="zh-CN" altLang="en-US" sz="2400" b="0" i="1">
                              <a:solidFill>
                                <a:schemeClr val="tx1"/>
                              </a:solidFill>
                              <a:effectLst/>
                              <a:latin typeface="Cambria Math" panose="02040503050406030204" pitchFamily="18" charset="0"/>
                              <a:sym typeface="Times New Roman" panose="02020603050405020304" pitchFamily="18" charset="0"/>
                            </a:rPr>
                            <m:t>𝐷</m:t>
                          </m:r>
                        </m:e>
                        <m:sub>
                          <m:r>
                            <m:rPr>
                              <m:sty m:val="p"/>
                            </m:rPr>
                            <a:rPr lang="zh-CN" altLang="en-US" sz="2400" b="0" i="0">
                              <a:solidFill>
                                <a:schemeClr val="tx1"/>
                              </a:solidFill>
                              <a:effectLst/>
                              <a:latin typeface="Cambria Math" panose="02040503050406030204" pitchFamily="18" charset="0"/>
                              <a:sym typeface="Times New Roman" panose="02020603050405020304" pitchFamily="18" charset="0"/>
                            </a:rPr>
                            <m:t>g</m:t>
                          </m:r>
                        </m:sub>
                      </m:sSub>
                      <m:r>
                        <a:rPr lang="zh-CN" altLang="en-US" sz="2400" b="0" i="1">
                          <a:solidFill>
                            <a:schemeClr val="tx1"/>
                          </a:solidFill>
                          <a:effectLst/>
                          <a:latin typeface="Cambria Math" panose="02040503050406030204" pitchFamily="18" charset="0"/>
                          <a:sym typeface="Times New Roman" panose="02020603050405020304" pitchFamily="18" charset="0"/>
                        </a:rPr>
                        <m:t>𝐾</m:t>
                      </m:r>
                      <m:rad>
                        <m:radPr>
                          <m:degHide m:val="on"/>
                          <m:ctrlPr>
                            <a:rPr lang="zh-CN" altLang="en-US" sz="2400" i="1">
                              <a:solidFill>
                                <a:schemeClr val="tx1"/>
                              </a:solidFill>
                              <a:effectLst/>
                              <a:latin typeface="Cambria Math" panose="02040503050406030204" pitchFamily="18" charset="0"/>
                              <a:sym typeface="Times New Roman" panose="02020603050405020304" pitchFamily="18" charset="0"/>
                            </a:rPr>
                          </m:ctrlPr>
                        </m:radPr>
                        <m:deg/>
                        <m:e>
                          <m:sSub>
                            <m:sSubPr>
                              <m:ctrlPr>
                                <a:rPr lang="zh-CN" altLang="en-US" sz="2400" i="1">
                                  <a:solidFill>
                                    <a:schemeClr val="tx1"/>
                                  </a:solidFill>
                                  <a:effectLst/>
                                  <a:latin typeface="Cambria Math" panose="02040503050406030204" pitchFamily="18" charset="0"/>
                                  <a:sym typeface="Times New Roman" panose="02020603050405020304" pitchFamily="18" charset="0"/>
                                </a:rPr>
                              </m:ctrlPr>
                            </m:sSubPr>
                            <m:e>
                              <m:r>
                                <a:rPr lang="zh-CN" altLang="en-US" sz="2400" b="0" i="1">
                                  <a:solidFill>
                                    <a:schemeClr val="tx1"/>
                                  </a:solidFill>
                                  <a:effectLst/>
                                  <a:latin typeface="Cambria Math" panose="02040503050406030204" pitchFamily="18" charset="0"/>
                                  <a:sym typeface="Times New Roman" panose="02020603050405020304" pitchFamily="18" charset="0"/>
                                </a:rPr>
                                <m:t>𝜌</m:t>
                              </m:r>
                            </m:e>
                            <m:sub>
                              <m:r>
                                <m:rPr>
                                  <m:sty m:val="p"/>
                                </m:rPr>
                                <a:rPr lang="zh-CN" altLang="en-US" sz="2400" b="0" i="0">
                                  <a:solidFill>
                                    <a:schemeClr val="tx1"/>
                                  </a:solidFill>
                                  <a:effectLst/>
                                  <a:latin typeface="Cambria Math" panose="02040503050406030204" pitchFamily="18" charset="0"/>
                                  <a:sym typeface="Times New Roman" panose="02020603050405020304" pitchFamily="18" charset="0"/>
                                </a:rPr>
                                <m:t>p</m:t>
                              </m:r>
                            </m:sub>
                          </m:sSub>
                          <m:r>
                            <a:rPr lang="zh-CN" altLang="en-US" sz="2400" b="0" i="1">
                              <a:solidFill>
                                <a:schemeClr val="tx1"/>
                              </a:solidFill>
                              <a:effectLst/>
                              <a:latin typeface="Cambria Math" panose="02040503050406030204" pitchFamily="18" charset="0"/>
                              <a:sym typeface="Times New Roman" panose="02020603050405020304" pitchFamily="18" charset="0"/>
                            </a:rPr>
                            <m:t>/</m:t>
                          </m:r>
                          <m:sSub>
                            <m:sSubPr>
                              <m:ctrlPr>
                                <a:rPr lang="zh-CN" altLang="en-US" sz="2400" i="1">
                                  <a:solidFill>
                                    <a:schemeClr val="tx1"/>
                                  </a:solidFill>
                                  <a:effectLst/>
                                  <a:latin typeface="Cambria Math" panose="02040503050406030204" pitchFamily="18" charset="0"/>
                                  <a:sym typeface="Times New Roman" panose="02020603050405020304" pitchFamily="18" charset="0"/>
                                </a:rPr>
                              </m:ctrlPr>
                            </m:sSubPr>
                            <m:e>
                              <m:r>
                                <a:rPr lang="zh-CN" altLang="en-US" sz="2400" b="0" i="1">
                                  <a:solidFill>
                                    <a:schemeClr val="tx1"/>
                                  </a:solidFill>
                                  <a:effectLst/>
                                  <a:latin typeface="Cambria Math" panose="02040503050406030204" pitchFamily="18" charset="0"/>
                                  <a:sym typeface="Times New Roman" panose="02020603050405020304" pitchFamily="18" charset="0"/>
                                </a:rPr>
                                <m:t>𝜌</m:t>
                              </m:r>
                            </m:e>
                            <m:sub>
                              <m:r>
                                <a:rPr lang="zh-CN" altLang="en-US" sz="2400" b="0" i="1">
                                  <a:solidFill>
                                    <a:schemeClr val="tx1"/>
                                  </a:solidFill>
                                  <a:effectLst/>
                                  <a:latin typeface="Cambria Math" panose="02040503050406030204" pitchFamily="18" charset="0"/>
                                  <a:sym typeface="Times New Roman" panose="02020603050405020304" pitchFamily="18" charset="0"/>
                                </a:rPr>
                                <m:t>0</m:t>
                              </m:r>
                            </m:sub>
                          </m:sSub>
                        </m:e>
                      </m:rad>
                    </m:oMath>
                  </m:oMathPara>
                </a14:m>
                <a:endParaRPr lang="zh-CN" altLang="en-US" sz="24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mc:Choice>
        <mc:Fallback>
          <p:sp>
            <p:nvSpPr>
              <p:cNvPr id="46082" name="Object 5"/>
              <p:cNvSpPr txBox="1">
                <a:spLocks noRot="1" noChangeAspect="1" noMove="1" noResize="1" noEditPoints="1" noAdjustHandles="1" noChangeArrowheads="1" noChangeShapeType="1" noTextEdit="1"/>
              </p:cNvSpPr>
              <p:nvPr>
                <p:ph idx="4294967295"/>
              </p:nvPr>
            </p:nvSpPr>
            <p:spPr bwMode="auto">
              <a:xfrm>
                <a:off x="1056005" y="3357245"/>
                <a:ext cx="2988945" cy="732155"/>
              </a:xfrm>
              <a:prstGeom prst="rect">
                <a:avLst/>
              </a:prstGeom>
              <a:blipFill rotWithShape="1">
                <a:blip r:embed="rId1"/>
                <a:stretch>
                  <a:fillRect b="-7112"/>
                </a:stretch>
              </a:blipFill>
              <a:ln>
                <a:noFill/>
              </a:ln>
            </p:spPr>
            <p:txBody>
              <a:bodyPr/>
              <a:lstStyle/>
              <a:p>
                <a:r>
                  <a:rPr lang="zh-CN" altLang="en-US">
                    <a:noFill/>
                  </a:rPr>
                  <a:t> </a:t>
                </a:r>
              </a:p>
            </p:txBody>
          </p:sp>
        </mc:Fallback>
      </mc:AlternateContent>
      <p:sp>
        <p:nvSpPr>
          <p:cNvPr id="5" name="文本框 4"/>
          <p:cNvSpPr txBox="1"/>
          <p:nvPr/>
        </p:nvSpPr>
        <p:spPr>
          <a:xfrm>
            <a:off x="415290" y="553720"/>
            <a:ext cx="10624185" cy="691515"/>
          </a:xfrm>
          <a:prstGeom prst="rect">
            <a:avLst/>
          </a:prstGeom>
          <a:noFill/>
        </p:spPr>
        <p:txBody>
          <a:bodyPr wrap="square">
            <a:spAutoFit/>
          </a:bodyPr>
          <a:lstStyle/>
          <a:p>
            <a:pPr marL="0" marR="0" lvl="0" indent="0" algn="l" defTabSz="914400" rtl="0" eaLnBrk="1" fontAlgn="base" latinLnBrk="0" hangingPunct="1">
              <a:lnSpc>
                <a:spcPct val="130000"/>
              </a:lnSpc>
              <a:spcBef>
                <a:spcPct val="0"/>
              </a:spcBef>
              <a:spcAft>
                <a:spcPct val="0"/>
              </a:spcAft>
              <a:buClr>
                <a:srgbClr val="6600FF"/>
              </a:buClr>
              <a:buSzPct val="70000"/>
              <a:buFont typeface="Wingdings" panose="05000000000000000000" pitchFamily="2" charset="2"/>
              <a:buNone/>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2.1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大气颗粒物的分类 </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kumimoji="0" lang="en-US" altLang="zh-CN" sz="2400" b="1"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Classification of Atmospheric Particulates</a:t>
            </a:r>
            <a:endParaRPr kumimoji="0" lang="en-US" altLang="zh-CN" sz="2400" b="1"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3" name="Rectangle 3"/>
          <p:cNvSpPr txBox="1">
            <a:spLocks noChangeArrowheads="1"/>
          </p:cNvSpPr>
          <p:nvPr/>
        </p:nvSpPr>
        <p:spPr bwMode="auto">
          <a:xfrm>
            <a:off x="4656582" y="2780065"/>
            <a:ext cx="9145016" cy="3744416"/>
          </a:xfrm>
          <a:prstGeom prst="rect">
            <a:avLst/>
          </a:prstGeom>
          <a:noFill/>
          <a:ln w="9525">
            <a:noFill/>
            <a:miter lim="800000"/>
          </a:ln>
          <a:effectLst/>
        </p:spPr>
        <p:txBody>
          <a:bodyPr vert="horz" wrap="square" lIns="91440" tIns="45720" rIns="91440" bIns="45720" numCol="1" anchor="t" anchorCtr="0" compatLnSpc="1">
            <a:norm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0" indent="0" eaLnBrk="1" hangingPunct="1">
              <a:lnSpc>
                <a:spcPct val="130000"/>
              </a:lnSpc>
              <a:spcBef>
                <a:spcPct val="0"/>
              </a:spcBef>
              <a:buFont typeface="Wingdings" panose="05000000000000000000" pitchFamily="2" charset="2"/>
              <a:buNone/>
              <a:defRPr/>
            </a:pPr>
            <a:endParaRPr lang="en-US" altLang="zh-CN" sz="2200" b="1" kern="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806450" indent="0" eaLnBrk="1" hangingPunct="1">
              <a:lnSpc>
                <a:spcPct val="130000"/>
              </a:lnSpc>
              <a:spcBef>
                <a:spcPct val="0"/>
              </a:spcBef>
              <a:buFont typeface="Wingdings" panose="05000000000000000000" pitchFamily="2" charset="2"/>
              <a:buNone/>
              <a:defRPr/>
            </a:pPr>
            <a:r>
              <a:rPr lang="zh-CN" altLang="en-US" sz="2200" ker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按粒径大小</a:t>
            </a:r>
            <a:r>
              <a:rPr lang="en-US" altLang="zh-CN" sz="2200" i="1" ker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D</a:t>
            </a:r>
            <a:r>
              <a:rPr lang="en-US" altLang="zh-CN" sz="2200" kern="0" baseline="-2500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a:t>
            </a:r>
            <a:r>
              <a:rPr lang="zh-CN" altLang="en-US" sz="2200" ker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将大气颗粒物按分为：</a:t>
            </a:r>
            <a:endParaRPr lang="zh-CN" altLang="en-US" sz="2200" ker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806450" indent="0" eaLnBrk="1" hangingPunct="1">
              <a:lnSpc>
                <a:spcPct val="150000"/>
              </a:lnSpc>
              <a:spcBef>
                <a:spcPts val="800"/>
              </a:spcBef>
              <a:spcAft>
                <a:spcPts val="0"/>
              </a:spcAft>
              <a:buFont typeface="Wingdings" panose="05000000000000000000" pitchFamily="2" charset="2"/>
              <a:buNone/>
              <a:defRPr/>
            </a:pPr>
            <a:r>
              <a:rPr lang="en-US" altLang="zh-CN" sz="2200" ker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kern="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TSP  </a:t>
            </a:r>
            <a:r>
              <a:rPr lang="en-US" altLang="zh-CN" sz="2200" ker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&lt; 100 μm              </a:t>
            </a:r>
            <a:r>
              <a:rPr lang="zh-CN" altLang="en-US" sz="2200" ker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飘尘         &lt; 10 </a:t>
            </a:r>
            <a:r>
              <a:rPr lang="en-US" altLang="zh-CN" sz="2200" ker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μm </a:t>
            </a:r>
            <a:endParaRPr lang="en-US" altLang="zh-CN" sz="2200" ker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806450" indent="0" eaLnBrk="1" hangingPunct="1">
              <a:lnSpc>
                <a:spcPct val="150000"/>
              </a:lnSpc>
              <a:spcBef>
                <a:spcPct val="0"/>
              </a:spcBef>
              <a:buFont typeface="Wingdings" panose="05000000000000000000" pitchFamily="2" charset="2"/>
              <a:buNone/>
              <a:defRPr/>
            </a:pPr>
            <a:r>
              <a:rPr lang="zh-CN" altLang="en-US" sz="2200" ker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sz="2200" kern="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降尘  </a:t>
            </a:r>
            <a:r>
              <a:rPr lang="zh-CN" altLang="en-US" sz="2200" ker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&gt; 10 </a:t>
            </a:r>
            <a:r>
              <a:rPr lang="en-US" altLang="zh-CN" sz="2200" ker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μm            </a:t>
            </a:r>
            <a:r>
              <a:rPr lang="zh-CN" altLang="en-US" sz="2200" ker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可吸入粒子 </a:t>
            </a:r>
            <a:r>
              <a:rPr lang="en-US" altLang="zh-CN" sz="2200" ker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10 μm</a:t>
            </a:r>
            <a:endParaRPr lang="en-US" altLang="zh-CN" sz="2200" ker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806450" indent="0" eaLnBrk="1" hangingPunct="1">
              <a:lnSpc>
                <a:spcPct val="150000"/>
              </a:lnSpc>
              <a:spcBef>
                <a:spcPct val="0"/>
              </a:spcBef>
              <a:buFont typeface="Wingdings" panose="05000000000000000000" pitchFamily="2" charset="2"/>
              <a:buNone/>
              <a:defRPr/>
            </a:pPr>
            <a:r>
              <a:rPr lang="en-US" altLang="zh-CN" sz="2200" ker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kern="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PM</a:t>
            </a:r>
            <a:r>
              <a:rPr lang="en-US" altLang="zh-CN" sz="2200" kern="0" baseline="-2500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10</a:t>
            </a:r>
            <a:r>
              <a:rPr lang="en-US" altLang="zh-CN" sz="2200" kern="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ker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ker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≤10 </a:t>
            </a:r>
            <a:r>
              <a:rPr lang="en-US" altLang="en-US" sz="2200" ker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µ</a:t>
            </a:r>
            <a:r>
              <a:rPr lang="en-US" altLang="zh-CN" sz="2200" ker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m              </a:t>
            </a:r>
            <a:r>
              <a:rPr lang="en-US" altLang="zh-CN" sz="2200" kern="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PM</a:t>
            </a:r>
            <a:r>
              <a:rPr lang="en-US" altLang="zh-CN" sz="2200" kern="0" baseline="-2500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2.5</a:t>
            </a:r>
            <a:r>
              <a:rPr lang="en-US" altLang="zh-CN" sz="2200" ker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≤2.5 </a:t>
            </a:r>
            <a:r>
              <a:rPr lang="en-US" altLang="en-US" sz="2200" ker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µ</a:t>
            </a:r>
            <a:r>
              <a:rPr lang="en-US" altLang="zh-CN" sz="2200" ker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m </a:t>
            </a:r>
            <a:endParaRPr lang="en-US" altLang="zh-CN" sz="2200" ker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806450" indent="0" eaLnBrk="1" hangingPunct="1">
              <a:lnSpc>
                <a:spcPct val="150000"/>
              </a:lnSpc>
              <a:spcBef>
                <a:spcPct val="0"/>
              </a:spcBef>
              <a:buFont typeface="Wingdings" panose="05000000000000000000" pitchFamily="2" charset="2"/>
              <a:buNone/>
              <a:defRPr/>
            </a:pPr>
            <a:r>
              <a:rPr lang="en-US" altLang="zh-CN" sz="2200" ker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sz="2200" ker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细粒子</a:t>
            </a:r>
            <a:r>
              <a:rPr lang="en-US" altLang="zh-CN" sz="2200" ker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≤2.5 </a:t>
            </a:r>
            <a:r>
              <a:rPr lang="en-US" altLang="en-US" sz="2200" ker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µ</a:t>
            </a:r>
            <a:r>
              <a:rPr lang="en-US" altLang="zh-CN" sz="2200" ker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m           </a:t>
            </a:r>
            <a:r>
              <a:rPr lang="zh-CN" altLang="en-US" sz="2200" ker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粗粒子</a:t>
            </a:r>
            <a:r>
              <a:rPr lang="en-US" altLang="zh-CN" sz="2200" ker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&gt;2.5 </a:t>
            </a:r>
            <a:r>
              <a:rPr lang="en-US" altLang="en-US" sz="2200" ker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µ</a:t>
            </a:r>
            <a:r>
              <a:rPr lang="en-US" altLang="zh-CN" sz="2200" kern="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m </a:t>
            </a:r>
            <a:endParaRPr lang="en-US" altLang="zh-CN" sz="22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p:random/>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84B1A1C5-F958-461D-BAA8-9DA48276BC1A}"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6" name="文本框 5"/>
          <p:cNvSpPr txBox="1"/>
          <p:nvPr/>
        </p:nvSpPr>
        <p:spPr>
          <a:xfrm>
            <a:off x="335915" y="549275"/>
            <a:ext cx="12013565" cy="691515"/>
          </a:xfrm>
          <a:prstGeom prst="rect">
            <a:avLst/>
          </a:prstGeom>
          <a:noFill/>
        </p:spPr>
        <p:txBody>
          <a:bodyPr wrap="square">
            <a:spAutoFit/>
          </a:bodyPr>
          <a:lstStyle/>
          <a:p>
            <a:pPr marL="0" marR="0" lvl="0" indent="0" algn="l" defTabSz="914400" rtl="0" eaLnBrk="1" fontAlgn="base" latinLnBrk="0" hangingPunct="1">
              <a:lnSpc>
                <a:spcPct val="130000"/>
              </a:lnSpc>
              <a:spcBef>
                <a:spcPct val="0"/>
              </a:spcBef>
              <a:spcAft>
                <a:spcPct val="0"/>
              </a:spcAft>
              <a:buClr>
                <a:srgbClr val="6600FF"/>
              </a:buClr>
              <a:buSzPct val="70000"/>
              <a:buFont typeface="Wingdings" panose="05000000000000000000" pitchFamily="2" charset="2"/>
              <a:buNone/>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2.2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大气颗粒物的模态分布</a:t>
            </a:r>
            <a:r>
              <a:rPr kumimoji="0" lang="en-US" altLang="zh-CN" sz="3000" b="1" i="0" u="none" strike="noStrike" kern="1200" cap="none" spc="0" normalizeH="0" baseline="0" noProof="0" dirty="0">
                <a:ln>
                  <a:noFill/>
                </a:ln>
                <a:solidFill>
                  <a:srgbClr val="AA5C5C"/>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kumimoji="0" lang="en-US" altLang="zh-CN" sz="2400" b="1"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Modal Distribution of Atmospheric Particles</a:t>
            </a:r>
            <a:r>
              <a:rPr kumimoji="0" lang="zh-CN" altLang="en-US" sz="2400" b="1"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endParaRPr kumimoji="0" lang="en-US" altLang="zh-CN" sz="2400" b="1" i="0" u="none" strike="noStrike" kern="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7" name="Rectangle 3"/>
          <p:cNvSpPr txBox="1">
            <a:spLocks noChangeArrowheads="1"/>
          </p:cNvSpPr>
          <p:nvPr/>
        </p:nvSpPr>
        <p:spPr bwMode="auto">
          <a:xfrm>
            <a:off x="840105" y="1296670"/>
            <a:ext cx="10444480" cy="2376170"/>
          </a:xfrm>
          <a:prstGeom prst="rect">
            <a:avLst/>
          </a:prstGeom>
          <a:noFill/>
          <a:ln w="9525">
            <a:noFill/>
            <a:miter lim="800000"/>
          </a:ln>
          <a:effec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0" indent="0" eaLnBrk="1" hangingPunct="1">
              <a:lnSpc>
                <a:spcPct val="130000"/>
              </a:lnSpc>
              <a:spcBef>
                <a:spcPct val="0"/>
              </a:spcBef>
              <a:buFont typeface="Wingdings" panose="05000000000000000000" pitchFamily="2" charset="2"/>
              <a:buNone/>
              <a:defRPr/>
            </a:pPr>
            <a:r>
              <a:rPr lang="en-US" altLang="zh-CN" sz="22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Whitby </a:t>
            </a:r>
            <a:r>
              <a:rPr lang="zh-CN" altLang="en-US" sz="22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等人依据大气颗粒物表面积与粒径分布的关系得到了三种不同类型的粒度模。</a:t>
            </a:r>
            <a:endParaRPr lang="zh-CN" altLang="en-US" sz="22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457200" indent="-457200" eaLnBrk="1" hangingPunct="1">
              <a:lnSpc>
                <a:spcPct val="130000"/>
              </a:lnSpc>
              <a:spcBef>
                <a:spcPct val="0"/>
              </a:spcBef>
              <a:buClr>
                <a:schemeClr val="tx1"/>
              </a:buClr>
              <a:buSzPct val="100000"/>
              <a:buFont typeface="+mj-ea"/>
              <a:buAutoNum type="circleNumDbPlain"/>
              <a:defRPr/>
            </a:pPr>
            <a:r>
              <a:rPr lang="zh-CN" altLang="en-US" sz="22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爱根核模 (</a:t>
            </a:r>
            <a:r>
              <a:rPr lang="en-US" altLang="zh-CN" sz="2200" i="1" kern="0" dirty="0" err="1">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D</a:t>
            </a:r>
            <a:r>
              <a:rPr lang="en-US" altLang="zh-CN" sz="2200" kern="0" baseline="-25000" dirty="0" err="1">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a:t>
            </a:r>
            <a:r>
              <a:rPr lang="en-US" altLang="zh-CN" sz="2200" kern="0" baseline="-25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≤0.05 </a:t>
            </a:r>
            <a:r>
              <a:rPr lang="en-US" altLang="zh-CN" sz="2200" kern="0" dirty="0" err="1">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μm</a:t>
            </a:r>
            <a:r>
              <a:rPr lang="zh-CN" altLang="en-US" sz="22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endParaRPr lang="zh-CN" altLang="en-US" sz="22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457200" indent="-457200" eaLnBrk="1" hangingPunct="1">
              <a:lnSpc>
                <a:spcPct val="130000"/>
              </a:lnSpc>
              <a:spcBef>
                <a:spcPct val="0"/>
              </a:spcBef>
              <a:buClr>
                <a:schemeClr val="tx1"/>
              </a:buClr>
              <a:buSzPct val="100000"/>
              <a:buFont typeface="+mj-ea"/>
              <a:buAutoNum type="circleNumDbPlain"/>
              <a:defRPr/>
            </a:pPr>
            <a:r>
              <a:rPr lang="zh-CN" altLang="en-US" sz="22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积聚模     (0.05 </a:t>
            </a:r>
            <a:r>
              <a:rPr lang="en-US" altLang="zh-CN" sz="2200" kern="0" dirty="0" err="1">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μm</a:t>
            </a:r>
            <a:r>
              <a:rPr lang="en-US" altLang="zh-CN" sz="22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sz="22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&lt; </a:t>
            </a:r>
            <a:r>
              <a:rPr lang="en-US" altLang="zh-CN" sz="2200" i="1" kern="0" dirty="0" err="1">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D</a:t>
            </a:r>
            <a:r>
              <a:rPr lang="en-US" altLang="zh-CN" sz="2200" kern="0" baseline="-25000" dirty="0" err="1">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a:t>
            </a:r>
            <a:r>
              <a:rPr lang="en-US" altLang="zh-CN" sz="2200" kern="0" baseline="-25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&lt; 2 </a:t>
            </a:r>
            <a:r>
              <a:rPr lang="en-US" altLang="zh-CN" sz="2200" kern="0" dirty="0" err="1">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μm</a:t>
            </a:r>
            <a:r>
              <a:rPr lang="zh-CN" altLang="en-US" sz="22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altLang="en-US" sz="22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457200" indent="-457200" eaLnBrk="1" hangingPunct="1">
              <a:lnSpc>
                <a:spcPct val="130000"/>
              </a:lnSpc>
              <a:spcBef>
                <a:spcPct val="0"/>
              </a:spcBef>
              <a:buClr>
                <a:schemeClr val="tx1"/>
              </a:buClr>
              <a:buSzPct val="100000"/>
              <a:buFont typeface="+mj-ea"/>
              <a:buAutoNum type="circleNumDbPlain"/>
              <a:defRPr/>
            </a:pPr>
            <a:r>
              <a:rPr lang="zh-CN" altLang="en-US" sz="22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粗粒子模  (</a:t>
            </a:r>
            <a:r>
              <a:rPr lang="en-US" altLang="zh-CN" sz="2200" i="1" kern="0" dirty="0" err="1">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D</a:t>
            </a:r>
            <a:r>
              <a:rPr lang="en-US" altLang="zh-CN" sz="2200" kern="0" baseline="-25000" dirty="0" err="1">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a:t>
            </a:r>
            <a:r>
              <a:rPr lang="en-US" altLang="zh-CN" sz="22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&gt; 2 </a:t>
            </a:r>
            <a:r>
              <a:rPr lang="en-US" altLang="zh-CN" sz="2200" kern="0" dirty="0" err="1">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μm</a:t>
            </a:r>
            <a:r>
              <a:rPr lang="zh-CN" altLang="en-US" sz="22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altLang="en-US" sz="22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0" indent="0" algn="ctr" eaLnBrk="1" hangingPunct="1">
              <a:lnSpc>
                <a:spcPct val="130000"/>
              </a:lnSpc>
              <a:spcBef>
                <a:spcPct val="0"/>
              </a:spcBef>
              <a:buFont typeface="Wingdings" panose="05000000000000000000" pitchFamily="2" charset="2"/>
              <a:buNone/>
              <a:defRPr/>
            </a:pPr>
            <a:endParaRPr lang="zh-CN" altLang="en-US" sz="2400" b="1" kern="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41987" name="Rectangle 3"/>
          <p:cNvSpPr>
            <a:spLocks noGrp="1" noChangeArrowheads="1"/>
          </p:cNvSpPr>
          <p:nvPr>
            <p:ph idx="4294967295"/>
          </p:nvPr>
        </p:nvSpPr>
        <p:spPr>
          <a:xfrm>
            <a:off x="410210" y="3138170"/>
            <a:ext cx="11377930" cy="3380105"/>
          </a:xfrm>
          <a:solidFill>
            <a:schemeClr val="bg1"/>
          </a:solidFill>
        </p:spPr>
        <p:txBody>
          <a:bodyPr>
            <a:noAutofit/>
          </a:bodyPr>
          <a:p>
            <a:pPr marL="0" indent="0" eaLnBrk="1" latinLnBrk="0" hangingPunct="1">
              <a:lnSpc>
                <a:spcPct val="120000"/>
              </a:lnSpc>
              <a:spcBef>
                <a:spcPts val="0"/>
              </a:spcBef>
              <a:spcAft>
                <a:spcPts val="0"/>
              </a:spcAft>
              <a:buClr>
                <a:schemeClr val="tx1"/>
              </a:buClr>
              <a:buSzPct val="100000"/>
              <a:defRPr/>
            </a:pPr>
            <a:r>
              <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爱根核模：</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主要来源于燃烧过程所产生的一次颗粒物，以及气体分子通过</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化学反应均相成核而生成的二次颗粒物。粒径小，数量多，表面积大而很不稳定，易相互碰撞凝结成大粒子而转入积聚模（老化），也可在大气湍流扩散过程中很快被其他物质或地面吸收而去除。</a:t>
            </a:r>
            <a:endPar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latinLnBrk="0" hangingPunct="1">
              <a:lnSpc>
                <a:spcPct val="120000"/>
              </a:lnSpc>
              <a:spcBef>
                <a:spcPts val="0"/>
              </a:spcBef>
              <a:spcAft>
                <a:spcPts val="0"/>
              </a:spcAft>
              <a:buClr>
                <a:schemeClr val="tx1"/>
              </a:buClr>
              <a:buSzPct val="100000"/>
              <a:defRPr/>
            </a:pPr>
            <a:r>
              <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积聚模：</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主要由核模凝聚或通过热蒸气冷凝再凝聚长大。多为二次污染物，硫酸盐占80%以上。不易通过干、湿沉降去除，主要是通过扩散过程去除。</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以上两种合称为细粒子。</a:t>
            </a:r>
            <a:endPar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20000"/>
              </a:lnSpc>
              <a:spcBef>
                <a:spcPts val="0"/>
              </a:spcBef>
              <a:spcAft>
                <a:spcPts val="0"/>
              </a:spcAft>
              <a:buClr>
                <a:schemeClr val="tx1"/>
              </a:buClr>
              <a:buSzPct val="100000"/>
              <a:defRPr/>
            </a:pPr>
            <a:r>
              <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粗粒子：</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粗粒子模的粒子称为粗粒子，多由机械过程所产生的扬尘、液滴蒸发、海盐溅沫、火山爆发和风沙等一次颗粒物所构成，组成与地面土壤十分相近，这些粒子主要靠干沉降和湿沉降过程而去除。</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latinLnBrk="0" hangingPunct="1">
              <a:lnSpc>
                <a:spcPct val="120000"/>
              </a:lnSpc>
              <a:spcBef>
                <a:spcPct val="0"/>
              </a:spcBef>
              <a:buClr>
                <a:schemeClr val="tx1"/>
              </a:buClr>
              <a:buSzPct val="100000"/>
              <a:defRPr/>
            </a:pPr>
            <a:endPar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p:random/>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dirty="0">
                <a:latin typeface="Times New Roman" panose="02020603050405020304" pitchFamily="18" charset="0"/>
                <a:ea typeface="微软雅黑" panose="020B0503020204020204" pitchFamily="34" charset="-122"/>
                <a:sym typeface="Times New Roman" panose="02020603050405020304" pitchFamily="18" charset="0"/>
              </a:rPr>
              <a:t>2-</a:t>
            </a:r>
            <a:fld id="{5BE75139-6562-442E-ACC3-2D0CF0E3F388}"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87043" name="Rectangle 3"/>
          <p:cNvSpPr>
            <a:spLocks noGrp="1" noChangeArrowheads="1"/>
          </p:cNvSpPr>
          <p:nvPr>
            <p:ph type="subTitle" sz="quarter" idx="4294967295"/>
          </p:nvPr>
        </p:nvSpPr>
        <p:spPr>
          <a:xfrm>
            <a:off x="6019800" y="839470"/>
            <a:ext cx="5876290" cy="3875405"/>
          </a:xfrm>
        </p:spPr>
        <p:txBody>
          <a:bodyPr>
            <a:noAutofit/>
          </a:bodyPr>
          <a:lstStyle/>
          <a:p>
            <a:pPr marL="0" indent="627380" eaLnBrk="1" hangingPunct="1">
              <a:lnSpc>
                <a:spcPct val="120000"/>
              </a:lnSpc>
              <a:spcBef>
                <a:spcPts val="0"/>
              </a:spcBef>
              <a:spcAft>
                <a:spcPts val="0"/>
              </a:spcAft>
              <a:buNone/>
              <a:defRPr/>
            </a:pPr>
            <a:r>
              <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细粒子和粗粒子存在根本差别。细粒子主要是靠冷凝和凝聚作用形成的；粗粒子大多数是由表面崩解和风化作用形成的。它们来源不同，化学组成差别也很大。细粒子的主要成分为</a:t>
            </a:r>
            <a:r>
              <a:rPr lang="en-US" altLang="zh-CN"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SO</a:t>
            </a:r>
            <a:r>
              <a:rPr lang="en-US" altLang="zh-CN" sz="200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4</a:t>
            </a:r>
            <a:r>
              <a:rPr lang="en-US" altLang="zh-CN" sz="2000" baseline="30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NH</a:t>
            </a:r>
            <a:r>
              <a:rPr lang="en-US" altLang="zh-CN" sz="200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4</a:t>
            </a:r>
            <a:r>
              <a:rPr lang="en-US" altLang="zh-CN" sz="2000" baseline="30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en-US" altLang="zh-CN" sz="200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r>
              <a:rPr lang="en-US" altLang="zh-CN" sz="2000" baseline="30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和有机碳，而粗粒子的主要成分为</a:t>
            </a:r>
            <a:r>
              <a:rPr lang="en-US" altLang="zh-CN"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Fe</a:t>
            </a:r>
            <a:r>
              <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Ca</a:t>
            </a:r>
            <a:r>
              <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Si</a:t>
            </a:r>
            <a:r>
              <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Na</a:t>
            </a:r>
            <a:r>
              <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Cl </a:t>
            </a:r>
            <a:r>
              <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和</a:t>
            </a:r>
            <a:r>
              <a:rPr lang="en-US" altLang="zh-CN"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Al</a:t>
            </a:r>
            <a:r>
              <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。因此，细粒子与粗粒子的产生、传输和去除过程是相对独立的，二者之间的相互作用也很少。</a:t>
            </a:r>
            <a:endPar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0" indent="627380" eaLnBrk="1" hangingPunct="1">
              <a:lnSpc>
                <a:spcPct val="120000"/>
              </a:lnSpc>
              <a:spcBef>
                <a:spcPts val="0"/>
              </a:spcBef>
              <a:spcAft>
                <a:spcPts val="0"/>
              </a:spcAft>
              <a:buNone/>
              <a:defRPr/>
            </a:pPr>
            <a:r>
              <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大气中的气体分子经过化学反应转化形成粒子的过程即为大气颗粒物的</a:t>
            </a:r>
            <a:r>
              <a:rPr lang="zh-CN" altLang="en-US" sz="20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成核过程</a:t>
            </a:r>
            <a:r>
              <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，该过程包括物理过程和化学过程。可分为四个阶段：（</a:t>
            </a:r>
            <a:r>
              <a:rPr lang="en-US" altLang="zh-CN"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a:t>
            </a:r>
            <a:r>
              <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）通过均相成核或非均相成核，形成细粒子分散在空气中；（</a:t>
            </a:r>
            <a:r>
              <a:rPr lang="en-US" altLang="zh-CN"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）在细粒子表面，经过多相反应，使粒子长大；（</a:t>
            </a:r>
            <a:r>
              <a:rPr lang="en-US" altLang="zh-CN"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r>
              <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）由布朗凝聚和湍流凝聚，使粒子继续长大；（</a:t>
            </a:r>
            <a:r>
              <a:rPr lang="en-US" altLang="zh-CN"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4</a:t>
            </a:r>
            <a:r>
              <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）通过干沉降和湿沉降被清除。</a:t>
            </a:r>
            <a:endPar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0" indent="0" eaLnBrk="1" hangingPunct="1">
              <a:lnSpc>
                <a:spcPct val="150000"/>
              </a:lnSpc>
              <a:spcBef>
                <a:spcPct val="0"/>
              </a:spcBef>
              <a:buNone/>
              <a:defRPr/>
            </a:pPr>
            <a:endPar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algn="ctr" eaLnBrk="1" hangingPunct="1">
              <a:lnSpc>
                <a:spcPct val="150000"/>
              </a:lnSpc>
              <a:spcBef>
                <a:spcPct val="0"/>
              </a:spcBef>
              <a:buNone/>
              <a:defRPr/>
            </a:pP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	</a:t>
            </a:r>
            <a:endPar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algn="ctr" eaLnBrk="1" hangingPunct="1">
              <a:lnSpc>
                <a:spcPct val="150000"/>
              </a:lnSpc>
              <a:spcBef>
                <a:spcPct val="0"/>
              </a:spcBef>
              <a:buNone/>
              <a:defRPr/>
            </a:pPr>
            <a:endPar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4" name="图片 3"/>
          <p:cNvPicPr>
            <a:picLocks noChangeAspect="1"/>
          </p:cNvPicPr>
          <p:nvPr/>
        </p:nvPicPr>
        <p:blipFill>
          <a:blip r:embed="rId1"/>
          <a:stretch>
            <a:fillRect/>
          </a:stretch>
        </p:blipFill>
        <p:spPr>
          <a:xfrm>
            <a:off x="119380" y="1125220"/>
            <a:ext cx="5814695" cy="4224655"/>
          </a:xfrm>
          <a:prstGeom prst="rect">
            <a:avLst/>
          </a:prstGeom>
        </p:spPr>
      </p:pic>
      <p:sp>
        <p:nvSpPr>
          <p:cNvPr id="2" name="文本框 1"/>
          <p:cNvSpPr txBox="1"/>
          <p:nvPr/>
        </p:nvSpPr>
        <p:spPr>
          <a:xfrm>
            <a:off x="2752090" y="1256030"/>
            <a:ext cx="964565" cy="247650"/>
          </a:xfrm>
          <a:prstGeom prst="rect">
            <a:avLst/>
          </a:prstGeom>
          <a:solidFill>
            <a:srgbClr val="F2FAFD"/>
          </a:solidFill>
        </p:spPr>
        <p:txBody>
          <a:bodyPr wrap="square" rtlCol="0">
            <a:noAutofit/>
          </a:bodyPr>
          <a:p>
            <a:pPr algn="ctr"/>
            <a:r>
              <a:rPr lang="zh-CN" altLang="en-US" sz="1400">
                <a:latin typeface="微软雅黑" panose="020B0503020204020204" pitchFamily="34" charset="-122"/>
                <a:ea typeface="微软雅黑" panose="020B0503020204020204" pitchFamily="34" charset="-122"/>
              </a:rPr>
              <a:t>均相成核</a:t>
            </a:r>
            <a:endParaRPr lang="zh-CN" altLang="en-US" sz="1400">
              <a:latin typeface="微软雅黑" panose="020B0503020204020204" pitchFamily="34" charset="-122"/>
              <a:ea typeface="微软雅黑" panose="020B0503020204020204" pitchFamily="34" charset="-122"/>
            </a:endParaRPr>
          </a:p>
        </p:txBody>
      </p:sp>
      <p:sp>
        <p:nvSpPr>
          <p:cNvPr id="3" name="文本框 2"/>
          <p:cNvSpPr txBox="1"/>
          <p:nvPr/>
        </p:nvSpPr>
        <p:spPr>
          <a:xfrm>
            <a:off x="3792220" y="1268730"/>
            <a:ext cx="1008380" cy="247650"/>
          </a:xfrm>
          <a:prstGeom prst="rect">
            <a:avLst/>
          </a:prstGeom>
          <a:solidFill>
            <a:srgbClr val="F2FAFD"/>
          </a:solidFill>
        </p:spPr>
        <p:txBody>
          <a:bodyPr wrap="square" rtlCol="0">
            <a:noAutofit/>
          </a:bodyPr>
          <a:p>
            <a:pPr algn="ctr"/>
            <a:r>
              <a:rPr lang="zh-CN" altLang="en-US" sz="1400">
                <a:latin typeface="微软雅黑" panose="020B0503020204020204" pitchFamily="34" charset="-122"/>
                <a:ea typeface="微软雅黑" panose="020B0503020204020204" pitchFamily="34" charset="-122"/>
              </a:rPr>
              <a:t>冷凝</a:t>
            </a:r>
            <a:endParaRPr lang="zh-CN" altLang="en-US" sz="1400">
              <a:latin typeface="微软雅黑" panose="020B0503020204020204" pitchFamily="34" charset="-122"/>
              <a:ea typeface="微软雅黑" panose="020B0503020204020204" pitchFamily="34" charset="-122"/>
            </a:endParaRPr>
          </a:p>
        </p:txBody>
      </p:sp>
      <p:sp>
        <p:nvSpPr>
          <p:cNvPr id="5" name="文本框 4"/>
          <p:cNvSpPr txBox="1"/>
          <p:nvPr/>
        </p:nvSpPr>
        <p:spPr>
          <a:xfrm>
            <a:off x="4800600" y="1268730"/>
            <a:ext cx="1008380" cy="247650"/>
          </a:xfrm>
          <a:prstGeom prst="rect">
            <a:avLst/>
          </a:prstGeom>
          <a:solidFill>
            <a:srgbClr val="F2FAFD"/>
          </a:solidFill>
        </p:spPr>
        <p:txBody>
          <a:bodyPr wrap="square" rtlCol="0">
            <a:noAutofit/>
          </a:bodyPr>
          <a:p>
            <a:pPr algn="ctr"/>
            <a:r>
              <a:rPr lang="zh-CN" altLang="en-US" sz="1400">
                <a:latin typeface="微软雅黑" panose="020B0503020204020204" pitchFamily="34" charset="-122"/>
                <a:ea typeface="微软雅黑" panose="020B0503020204020204" pitchFamily="34" charset="-122"/>
              </a:rPr>
              <a:t>凝聚</a:t>
            </a:r>
            <a:endParaRPr lang="zh-CN" altLang="en-US" sz="1400">
              <a:latin typeface="微软雅黑" panose="020B0503020204020204" pitchFamily="34" charset="-122"/>
              <a:ea typeface="微软雅黑" panose="020B0503020204020204" pitchFamily="34" charset="-122"/>
            </a:endParaRPr>
          </a:p>
        </p:txBody>
      </p:sp>
      <p:sp>
        <p:nvSpPr>
          <p:cNvPr id="6" name="矩形 5"/>
          <p:cNvSpPr/>
          <p:nvPr/>
        </p:nvSpPr>
        <p:spPr>
          <a:xfrm>
            <a:off x="261620" y="1052830"/>
            <a:ext cx="5546725" cy="288290"/>
          </a:xfrm>
          <a:prstGeom prst="rect">
            <a:avLst/>
          </a:prstGeom>
          <a:solidFill>
            <a:srgbClr val="F2FAFD"/>
          </a:solidFill>
          <a:ln w="9525" cap="flat" cmpd="sng" algn="ctr">
            <a:noFill/>
            <a:prstDash val="solid"/>
            <a:round/>
            <a:headEnd type="none" w="med" len="med"/>
            <a:tailEnd type="none" w="med" len="med"/>
          </a:ln>
        </p:spPr>
        <p:txBody>
          <a:bodyPr vert="horz" wrap="non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19" name="圆角矩形 18"/>
          <p:cNvSpPr/>
          <p:nvPr/>
        </p:nvSpPr>
        <p:spPr>
          <a:xfrm>
            <a:off x="2278380" y="2493010"/>
            <a:ext cx="361315" cy="215900"/>
          </a:xfrm>
          <a:prstGeom prst="roundRect">
            <a:avLst/>
          </a:prstGeom>
          <a:solidFill>
            <a:srgbClr val="F2FAFD"/>
          </a:solidFill>
          <a:ln w="9525" cap="flat" cmpd="sng" algn="ctr">
            <a:noFill/>
            <a:prstDash val="solid"/>
            <a:round/>
            <a:headEnd type="none" w="med" len="med"/>
            <a:tailEnd type="none" w="med" len="med"/>
          </a:ln>
        </p:spPr>
        <p:txBody>
          <a:bodyPr vert="horz" wrap="non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9" name="文本框 8"/>
          <p:cNvSpPr txBox="1"/>
          <p:nvPr/>
        </p:nvSpPr>
        <p:spPr>
          <a:xfrm>
            <a:off x="2211070" y="2461260"/>
            <a:ext cx="572135" cy="247650"/>
          </a:xfrm>
          <a:prstGeom prst="rect">
            <a:avLst/>
          </a:prstGeom>
          <a:noFill/>
          <a:extLst>
            <a:ext uri="{909E8E84-426E-40DD-AFC4-6F175D3DCCD1}">
              <a14:hiddenFill xmlns:a14="http://schemas.microsoft.com/office/drawing/2010/main">
                <a:solidFill>
                  <a:srgbClr val="F2FAFD"/>
                </a:solidFill>
              </a14:hiddenFill>
            </a:ext>
          </a:extLst>
        </p:spPr>
        <p:txBody>
          <a:bodyPr wrap="square" rtlCol="0">
            <a:noAutofit/>
          </a:bodyPr>
          <a:p>
            <a:pPr algn="ctr">
              <a:lnSpc>
                <a:spcPct val="80000"/>
              </a:lnSpc>
            </a:pPr>
            <a:r>
              <a:rPr lang="zh-CN" altLang="en-US" sz="1200">
                <a:latin typeface="微软雅黑" panose="020B0503020204020204" pitchFamily="34" charset="-122"/>
                <a:ea typeface="微软雅黑" panose="020B0503020204020204" pitchFamily="34" charset="-122"/>
              </a:rPr>
              <a:t>爱根核模</a:t>
            </a:r>
            <a:endParaRPr lang="zh-CN" altLang="en-US" sz="1200">
              <a:latin typeface="微软雅黑" panose="020B0503020204020204" pitchFamily="34" charset="-122"/>
              <a:ea typeface="微软雅黑" panose="020B0503020204020204" pitchFamily="34" charset="-122"/>
            </a:endParaRPr>
          </a:p>
        </p:txBody>
      </p:sp>
      <p:sp>
        <p:nvSpPr>
          <p:cNvPr id="20" name="圆角矩形 19"/>
          <p:cNvSpPr/>
          <p:nvPr/>
        </p:nvSpPr>
        <p:spPr>
          <a:xfrm>
            <a:off x="1416050" y="2061210"/>
            <a:ext cx="647700" cy="287655"/>
          </a:xfrm>
          <a:prstGeom prst="roundRect">
            <a:avLst/>
          </a:prstGeom>
          <a:solidFill>
            <a:srgbClr val="F2FAFD"/>
          </a:solidFill>
          <a:ln w="9525" cap="flat" cmpd="sng" algn="ctr">
            <a:noFill/>
            <a:prstDash val="solid"/>
            <a:round/>
            <a:headEnd type="none" w="med" len="med"/>
            <a:tailEnd type="none" w="med" len="med"/>
          </a:ln>
        </p:spPr>
        <p:txBody>
          <a:bodyPr vert="horz" wrap="non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7" name="文本框 6"/>
          <p:cNvSpPr txBox="1"/>
          <p:nvPr/>
        </p:nvSpPr>
        <p:spPr>
          <a:xfrm>
            <a:off x="1398270" y="2061210"/>
            <a:ext cx="665480" cy="247650"/>
          </a:xfrm>
          <a:prstGeom prst="rect">
            <a:avLst/>
          </a:prstGeom>
          <a:solidFill>
            <a:srgbClr val="F2FAFD"/>
          </a:solidFill>
        </p:spPr>
        <p:txBody>
          <a:bodyPr wrap="square" rtlCol="0">
            <a:noAutofit/>
          </a:bodyPr>
          <a:p>
            <a:pPr algn="ctr"/>
            <a:r>
              <a:rPr lang="zh-CN" altLang="en-US" sz="1200">
                <a:latin typeface="微软雅黑" panose="020B0503020204020204" pitchFamily="34" charset="-122"/>
                <a:ea typeface="微软雅黑" panose="020B0503020204020204" pitchFamily="34" charset="-122"/>
              </a:rPr>
              <a:t>核模态</a:t>
            </a:r>
            <a:endParaRPr lang="zh-CN" altLang="en-US" sz="1200">
              <a:latin typeface="微软雅黑" panose="020B0503020204020204" pitchFamily="34" charset="-122"/>
              <a:ea typeface="微软雅黑" panose="020B0503020204020204" pitchFamily="34" charset="-122"/>
            </a:endParaRPr>
          </a:p>
        </p:txBody>
      </p:sp>
      <p:sp>
        <p:nvSpPr>
          <p:cNvPr id="21" name="圆角矩形 20"/>
          <p:cNvSpPr/>
          <p:nvPr/>
        </p:nvSpPr>
        <p:spPr>
          <a:xfrm>
            <a:off x="2712085" y="2812415"/>
            <a:ext cx="720090" cy="144145"/>
          </a:xfrm>
          <a:prstGeom prst="roundRect">
            <a:avLst/>
          </a:prstGeom>
          <a:solidFill>
            <a:srgbClr val="F2FAFD"/>
          </a:solidFill>
          <a:ln w="38100" cap="flat" cmpd="sng" algn="ctr">
            <a:solidFill>
              <a:srgbClr val="F2FAFD"/>
            </a:solidFill>
            <a:prstDash val="solid"/>
            <a:round/>
            <a:headEnd type="none" w="med" len="med"/>
            <a:tailEnd type="none" w="med" len="med"/>
          </a:ln>
        </p:spPr>
        <p:txBody>
          <a:bodyPr vert="horz" wrap="non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10" name="文本框 9"/>
          <p:cNvSpPr txBox="1"/>
          <p:nvPr/>
        </p:nvSpPr>
        <p:spPr>
          <a:xfrm>
            <a:off x="2752090" y="2709545"/>
            <a:ext cx="572135" cy="247650"/>
          </a:xfrm>
          <a:prstGeom prst="rect">
            <a:avLst/>
          </a:prstGeom>
          <a:noFill/>
          <a:extLst>
            <a:ext uri="{909E8E84-426E-40DD-AFC4-6F175D3DCCD1}">
              <a14:hiddenFill xmlns:a14="http://schemas.microsoft.com/office/drawing/2010/main">
                <a:solidFill>
                  <a:srgbClr val="F2FAFD"/>
                </a:solidFill>
              </a14:hiddenFill>
            </a:ext>
          </a:extLst>
        </p:spPr>
        <p:txBody>
          <a:bodyPr wrap="square" rtlCol="0">
            <a:noAutofit/>
          </a:bodyPr>
          <a:p>
            <a:pPr algn="ctr">
              <a:lnSpc>
                <a:spcPct val="80000"/>
              </a:lnSpc>
            </a:pPr>
            <a:r>
              <a:rPr lang="zh-CN" altLang="en-US" sz="1200">
                <a:latin typeface="微软雅黑" panose="020B0503020204020204" pitchFamily="34" charset="-122"/>
                <a:ea typeface="微软雅黑" panose="020B0503020204020204" pitchFamily="34" charset="-122"/>
              </a:rPr>
              <a:t>积聚模态</a:t>
            </a:r>
            <a:endParaRPr lang="zh-CN" altLang="en-US" sz="1200">
              <a:latin typeface="微软雅黑" panose="020B0503020204020204" pitchFamily="34" charset="-122"/>
              <a:ea typeface="微软雅黑" panose="020B0503020204020204" pitchFamily="34" charset="-122"/>
            </a:endParaRPr>
          </a:p>
        </p:txBody>
      </p:sp>
      <p:sp>
        <p:nvSpPr>
          <p:cNvPr id="22" name="文本框 21"/>
          <p:cNvSpPr txBox="1"/>
          <p:nvPr/>
        </p:nvSpPr>
        <p:spPr>
          <a:xfrm>
            <a:off x="839470" y="2421255"/>
            <a:ext cx="1278255" cy="391160"/>
          </a:xfrm>
          <a:prstGeom prst="rect">
            <a:avLst/>
          </a:prstGeom>
          <a:solidFill>
            <a:srgbClr val="F2FAFD"/>
          </a:solidFill>
        </p:spPr>
        <p:txBody>
          <a:bodyPr wrap="square" rtlCol="0">
            <a:noAutofit/>
          </a:bodyPr>
          <a:p>
            <a:pPr algn="ctr"/>
            <a:r>
              <a:rPr lang="zh-CN" altLang="en-US" sz="1200">
                <a:latin typeface="微软雅黑" panose="020B0503020204020204" pitchFamily="34" charset="-122"/>
                <a:ea typeface="微软雅黑" panose="020B0503020204020204" pitchFamily="34" charset="-122"/>
              </a:rPr>
              <a:t>气体向低挥发性蒸气的化学转化</a:t>
            </a:r>
            <a:endParaRPr lang="zh-CN" altLang="en-US" sz="1200">
              <a:latin typeface="微软雅黑" panose="020B0503020204020204" pitchFamily="34" charset="-122"/>
              <a:ea typeface="微软雅黑" panose="020B0503020204020204" pitchFamily="34" charset="-122"/>
            </a:endParaRPr>
          </a:p>
        </p:txBody>
      </p:sp>
      <p:sp>
        <p:nvSpPr>
          <p:cNvPr id="11" name="文本框 10"/>
          <p:cNvSpPr txBox="1"/>
          <p:nvPr/>
        </p:nvSpPr>
        <p:spPr>
          <a:xfrm>
            <a:off x="4834255" y="3717290"/>
            <a:ext cx="557530" cy="247650"/>
          </a:xfrm>
          <a:prstGeom prst="rect">
            <a:avLst/>
          </a:prstGeom>
          <a:solidFill>
            <a:srgbClr val="F2FAFD"/>
          </a:solidFill>
        </p:spPr>
        <p:txBody>
          <a:bodyPr wrap="square" rtlCol="0">
            <a:noAutofit/>
          </a:bodyPr>
          <a:p>
            <a:pPr algn="ctr"/>
            <a:r>
              <a:rPr lang="zh-CN" altLang="en-US" sz="1200">
                <a:latin typeface="微软雅黑" panose="020B0503020204020204" pitchFamily="34" charset="-122"/>
                <a:ea typeface="微软雅黑" panose="020B0503020204020204" pitchFamily="34" charset="-122"/>
              </a:rPr>
              <a:t>数量</a:t>
            </a:r>
            <a:endParaRPr lang="zh-CN" altLang="en-US" sz="1200">
              <a:latin typeface="微软雅黑" panose="020B0503020204020204" pitchFamily="34" charset="-122"/>
              <a:ea typeface="微软雅黑" panose="020B0503020204020204" pitchFamily="34" charset="-122"/>
            </a:endParaRPr>
          </a:p>
        </p:txBody>
      </p:sp>
      <p:sp>
        <p:nvSpPr>
          <p:cNvPr id="13" name="流程图: 可选过程 12"/>
          <p:cNvSpPr/>
          <p:nvPr/>
        </p:nvSpPr>
        <p:spPr>
          <a:xfrm>
            <a:off x="4389120" y="4365625"/>
            <a:ext cx="483235" cy="431800"/>
          </a:xfrm>
          <a:prstGeom prst="flowChartAlternateProcess">
            <a:avLst/>
          </a:prstGeom>
          <a:solidFill>
            <a:srgbClr val="E9EB97"/>
          </a:solidFill>
          <a:ln w="9525" cap="flat" cmpd="sng" algn="ctr">
            <a:noFill/>
            <a:prstDash val="solid"/>
            <a:round/>
            <a:headEnd type="none" w="med" len="med"/>
            <a:tailEnd type="none" w="med" len="med"/>
          </a:ln>
        </p:spPr>
        <p:txBody>
          <a:bodyPr vert="horz" wrap="non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12" name="文本框 11"/>
          <p:cNvSpPr txBox="1"/>
          <p:nvPr/>
        </p:nvSpPr>
        <p:spPr>
          <a:xfrm>
            <a:off x="4368165" y="4221480"/>
            <a:ext cx="525780" cy="674370"/>
          </a:xfrm>
          <a:prstGeom prst="rect">
            <a:avLst/>
          </a:prstGeom>
          <a:noFill/>
          <a:extLst>
            <a:ext uri="{909E8E84-426E-40DD-AFC4-6F175D3DCCD1}">
              <a14:hiddenFill xmlns:a14="http://schemas.microsoft.com/office/drawing/2010/main">
                <a:solidFill>
                  <a:srgbClr val="F2FAFD"/>
                </a:solidFill>
              </a14:hiddenFill>
            </a:ext>
          </a:extLst>
        </p:spPr>
        <p:txBody>
          <a:bodyPr wrap="square" rtlCol="0">
            <a:noAutofit/>
          </a:bodyPr>
          <a:p>
            <a:pPr algn="ctr"/>
            <a:r>
              <a:rPr lang="zh-CN" altLang="en-US" sz="1200">
                <a:latin typeface="微软雅黑" panose="020B0503020204020204" pitchFamily="34" charset="-122"/>
                <a:ea typeface="微软雅黑" panose="020B0503020204020204" pitchFamily="34" charset="-122"/>
              </a:rPr>
              <a:t>质量</a:t>
            </a:r>
            <a:endParaRPr lang="zh-CN" altLang="en-US" sz="1200">
              <a:latin typeface="微软雅黑" panose="020B0503020204020204" pitchFamily="34" charset="-122"/>
              <a:ea typeface="微软雅黑" panose="020B0503020204020204" pitchFamily="34" charset="-122"/>
            </a:endParaRPr>
          </a:p>
          <a:p>
            <a:pPr algn="ctr"/>
            <a:r>
              <a:rPr lang="zh-CN" altLang="en-US" sz="1200">
                <a:latin typeface="微软雅黑" panose="020B0503020204020204" pitchFamily="34" charset="-122"/>
                <a:ea typeface="微软雅黑" panose="020B0503020204020204" pitchFamily="34" charset="-122"/>
              </a:rPr>
              <a:t>或</a:t>
            </a:r>
            <a:endParaRPr lang="zh-CN" altLang="en-US" sz="1200">
              <a:latin typeface="微软雅黑" panose="020B0503020204020204" pitchFamily="34" charset="-122"/>
              <a:ea typeface="微软雅黑" panose="020B0503020204020204" pitchFamily="34" charset="-122"/>
            </a:endParaRPr>
          </a:p>
          <a:p>
            <a:pPr algn="ctr"/>
            <a:r>
              <a:rPr lang="zh-CN" altLang="en-US" sz="1200">
                <a:latin typeface="微软雅黑" panose="020B0503020204020204" pitchFamily="34" charset="-122"/>
                <a:ea typeface="微软雅黑" panose="020B0503020204020204" pitchFamily="34" charset="-122"/>
              </a:rPr>
              <a:t>体积</a:t>
            </a:r>
            <a:endParaRPr lang="zh-CN" altLang="en-US" sz="1200">
              <a:latin typeface="微软雅黑" panose="020B0503020204020204" pitchFamily="34" charset="-122"/>
              <a:ea typeface="微软雅黑" panose="020B0503020204020204" pitchFamily="34" charset="-122"/>
            </a:endParaRPr>
          </a:p>
        </p:txBody>
      </p:sp>
      <p:sp>
        <p:nvSpPr>
          <p:cNvPr id="16" name="圆角矩形 15"/>
          <p:cNvSpPr/>
          <p:nvPr/>
        </p:nvSpPr>
        <p:spPr>
          <a:xfrm>
            <a:off x="3648710" y="3780155"/>
            <a:ext cx="741045" cy="648335"/>
          </a:xfrm>
          <a:prstGeom prst="roundRect">
            <a:avLst/>
          </a:prstGeom>
          <a:solidFill>
            <a:srgbClr val="F2FAFD"/>
          </a:solidFill>
          <a:ln w="9525" cap="flat" cmpd="sng" algn="ctr">
            <a:noFill/>
            <a:prstDash val="solid"/>
            <a:round/>
            <a:headEnd type="none" w="med" len="med"/>
            <a:tailEnd type="none" w="med" len="med"/>
          </a:ln>
        </p:spPr>
        <p:txBody>
          <a:bodyPr vert="horz" wrap="non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15" name="下箭头 14"/>
          <p:cNvSpPr/>
          <p:nvPr/>
        </p:nvSpPr>
        <p:spPr>
          <a:xfrm>
            <a:off x="3853180" y="4149090"/>
            <a:ext cx="331470" cy="360045"/>
          </a:xfrm>
          <a:prstGeom prst="downArrow">
            <a:avLst/>
          </a:prstGeom>
          <a:solidFill>
            <a:srgbClr val="FFC000"/>
          </a:solidFill>
          <a:ln w="19050" cap="flat" cmpd="sng" algn="ctr">
            <a:solidFill>
              <a:srgbClr val="FF6600"/>
            </a:solidFill>
            <a:prstDash val="solid"/>
            <a:round/>
            <a:headEnd type="none" w="med" len="med"/>
            <a:tailEnd type="none" w="med" len="med"/>
          </a:ln>
        </p:spPr>
        <p:txBody>
          <a:bodyPr vert="horz" wrap="non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14" name="文本框 13"/>
          <p:cNvSpPr txBox="1"/>
          <p:nvPr/>
        </p:nvSpPr>
        <p:spPr>
          <a:xfrm>
            <a:off x="3702685" y="3717290"/>
            <a:ext cx="665480" cy="756920"/>
          </a:xfrm>
          <a:prstGeom prst="rect">
            <a:avLst/>
          </a:prstGeom>
          <a:noFill/>
          <a:extLst>
            <a:ext uri="{909E8E84-426E-40DD-AFC4-6F175D3DCCD1}">
              <a14:hiddenFill xmlns:a14="http://schemas.microsoft.com/office/drawing/2010/main">
                <a:solidFill>
                  <a:srgbClr val="F2FAFD"/>
                </a:solidFill>
              </a14:hiddenFill>
            </a:ext>
          </a:extLst>
        </p:spPr>
        <p:txBody>
          <a:bodyPr wrap="square" rtlCol="0">
            <a:noAutofit/>
          </a:bodyPr>
          <a:p>
            <a:pPr algn="ctr"/>
            <a:r>
              <a:rPr lang="zh-CN" altLang="en-US" sz="1200">
                <a:latin typeface="微软雅黑" panose="020B0503020204020204" pitchFamily="34" charset="-122"/>
                <a:ea typeface="微软雅黑" panose="020B0503020204020204" pitchFamily="34" charset="-122"/>
              </a:rPr>
              <a:t>粗粒子模态</a:t>
            </a:r>
            <a:endParaRPr lang="zh-CN" altLang="en-US" sz="1200">
              <a:latin typeface="微软雅黑" panose="020B0503020204020204" pitchFamily="34" charset="-122"/>
              <a:ea typeface="微软雅黑" panose="020B0503020204020204" pitchFamily="34" charset="-122"/>
            </a:endParaRPr>
          </a:p>
          <a:p>
            <a:pPr algn="ctr"/>
            <a:endParaRPr lang="zh-CN" altLang="en-US" sz="1200">
              <a:latin typeface="微软雅黑" panose="020B0503020204020204" pitchFamily="34" charset="-122"/>
              <a:ea typeface="微软雅黑" panose="020B0503020204020204" pitchFamily="34" charset="-122"/>
            </a:endParaRPr>
          </a:p>
          <a:p>
            <a:pPr algn="ctr"/>
            <a:endParaRPr lang="zh-CN" altLang="en-US" sz="1200">
              <a:latin typeface="微软雅黑" panose="020B0503020204020204" pitchFamily="34" charset="-122"/>
              <a:ea typeface="微软雅黑" panose="020B0503020204020204" pitchFamily="34" charset="-122"/>
            </a:endParaRPr>
          </a:p>
          <a:p>
            <a:pPr algn="ctr"/>
            <a:r>
              <a:rPr lang="zh-CN" altLang="en-US" sz="1200">
                <a:latin typeface="微软雅黑" panose="020B0503020204020204" pitchFamily="34" charset="-122"/>
                <a:ea typeface="微软雅黑" panose="020B0503020204020204" pitchFamily="34" charset="-122"/>
              </a:rPr>
              <a:t>沉降</a:t>
            </a:r>
            <a:endParaRPr lang="zh-CN" altLang="en-US" sz="1200">
              <a:latin typeface="微软雅黑" panose="020B0503020204020204" pitchFamily="34" charset="-122"/>
              <a:ea typeface="微软雅黑" panose="020B0503020204020204" pitchFamily="34" charset="-122"/>
            </a:endParaRPr>
          </a:p>
        </p:txBody>
      </p:sp>
      <p:sp>
        <p:nvSpPr>
          <p:cNvPr id="18" name="圆角矩形 17"/>
          <p:cNvSpPr/>
          <p:nvPr/>
        </p:nvSpPr>
        <p:spPr>
          <a:xfrm>
            <a:off x="3072130" y="3501390"/>
            <a:ext cx="438785" cy="452755"/>
          </a:xfrm>
          <a:prstGeom prst="roundRect">
            <a:avLst/>
          </a:prstGeom>
          <a:solidFill>
            <a:srgbClr val="F2FAFD"/>
          </a:solidFill>
          <a:ln w="9525" cap="flat" cmpd="sng" algn="ctr">
            <a:noFill/>
            <a:prstDash val="solid"/>
            <a:round/>
            <a:headEnd type="none" w="med" len="med"/>
            <a:tailEnd type="none" w="med" len="med"/>
          </a:ln>
        </p:spPr>
        <p:txBody>
          <a:bodyPr vert="horz" wrap="non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24" name="圆角矩形 23"/>
          <p:cNvSpPr/>
          <p:nvPr/>
        </p:nvSpPr>
        <p:spPr>
          <a:xfrm>
            <a:off x="1544955" y="3103245"/>
            <a:ext cx="473710" cy="131445"/>
          </a:xfrm>
          <a:prstGeom prst="roundRect">
            <a:avLst/>
          </a:prstGeom>
          <a:solidFill>
            <a:srgbClr val="F2FAFD"/>
          </a:solidFill>
          <a:ln w="9525" cap="flat" cmpd="sng" algn="ctr">
            <a:noFill/>
            <a:prstDash val="solid"/>
            <a:round/>
            <a:headEnd type="none" w="med" len="med"/>
            <a:tailEnd type="none" w="med" len="med"/>
          </a:ln>
        </p:spPr>
        <p:txBody>
          <a:bodyPr vert="horz" wrap="non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25" name="圆角矩形 24"/>
          <p:cNvSpPr/>
          <p:nvPr/>
        </p:nvSpPr>
        <p:spPr>
          <a:xfrm>
            <a:off x="2999740" y="3522345"/>
            <a:ext cx="237490" cy="431800"/>
          </a:xfrm>
          <a:prstGeom prst="roundRect">
            <a:avLst/>
          </a:prstGeom>
          <a:solidFill>
            <a:srgbClr val="F2FAFD"/>
          </a:solidFill>
          <a:ln w="9525" cap="flat" cmpd="sng" algn="ctr">
            <a:noFill/>
            <a:prstDash val="solid"/>
            <a:round/>
            <a:headEnd type="none" w="med" len="med"/>
            <a:tailEnd type="none" w="med" len="med"/>
          </a:ln>
        </p:spPr>
        <p:txBody>
          <a:bodyPr vert="horz" wrap="non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23" name="下箭头 22"/>
          <p:cNvSpPr/>
          <p:nvPr/>
        </p:nvSpPr>
        <p:spPr>
          <a:xfrm>
            <a:off x="3028950" y="3573145"/>
            <a:ext cx="331470" cy="360045"/>
          </a:xfrm>
          <a:prstGeom prst="downArrow">
            <a:avLst/>
          </a:prstGeom>
          <a:solidFill>
            <a:srgbClr val="FFC000"/>
          </a:solidFill>
          <a:ln w="19050" cap="flat" cmpd="sng" algn="ctr">
            <a:solidFill>
              <a:srgbClr val="FF6600"/>
            </a:solidFill>
            <a:prstDash val="solid"/>
            <a:round/>
            <a:headEnd type="none" w="med" len="med"/>
            <a:tailEnd type="none" w="med" len="med"/>
          </a:ln>
        </p:spPr>
        <p:txBody>
          <a:bodyPr vert="horz" wrap="non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27" name="文本框 26"/>
          <p:cNvSpPr txBox="1"/>
          <p:nvPr/>
        </p:nvSpPr>
        <p:spPr>
          <a:xfrm>
            <a:off x="1931670" y="3789045"/>
            <a:ext cx="809625" cy="247650"/>
          </a:xfrm>
          <a:prstGeom prst="rect">
            <a:avLst/>
          </a:prstGeom>
          <a:solidFill>
            <a:srgbClr val="F2FAFD"/>
          </a:solidFill>
        </p:spPr>
        <p:txBody>
          <a:bodyPr wrap="square" rtlCol="0">
            <a:noAutofit/>
          </a:bodyPr>
          <a:p>
            <a:pPr algn="ctr"/>
            <a:r>
              <a:rPr lang="zh-CN" altLang="en-US" sz="1200">
                <a:latin typeface="微软雅黑" panose="020B0503020204020204" pitchFamily="34" charset="-122"/>
                <a:ea typeface="微软雅黑" panose="020B0503020204020204" pitchFamily="34" charset="-122"/>
              </a:rPr>
              <a:t>链状</a:t>
            </a:r>
            <a:endParaRPr lang="zh-CN" altLang="en-US" sz="1200">
              <a:latin typeface="微软雅黑" panose="020B0503020204020204" pitchFamily="34" charset="-122"/>
              <a:ea typeface="微软雅黑" panose="020B0503020204020204" pitchFamily="34" charset="-122"/>
            </a:endParaRPr>
          </a:p>
          <a:p>
            <a:pPr algn="ctr"/>
            <a:r>
              <a:rPr lang="zh-CN" altLang="en-US" sz="1200">
                <a:latin typeface="微软雅黑" panose="020B0503020204020204" pitchFamily="34" charset="-122"/>
                <a:ea typeface="微软雅黑" panose="020B0503020204020204" pitchFamily="34" charset="-122"/>
              </a:rPr>
              <a:t>聚合物</a:t>
            </a:r>
            <a:endParaRPr lang="zh-CN" altLang="en-US" sz="1200">
              <a:latin typeface="微软雅黑" panose="020B0503020204020204" pitchFamily="34" charset="-122"/>
              <a:ea typeface="微软雅黑" panose="020B0503020204020204" pitchFamily="34" charset="-122"/>
            </a:endParaRPr>
          </a:p>
        </p:txBody>
      </p:sp>
      <p:sp>
        <p:nvSpPr>
          <p:cNvPr id="30" name="圆角矩形 29"/>
          <p:cNvSpPr/>
          <p:nvPr/>
        </p:nvSpPr>
        <p:spPr>
          <a:xfrm>
            <a:off x="1544955" y="3655695"/>
            <a:ext cx="473710" cy="431800"/>
          </a:xfrm>
          <a:prstGeom prst="roundRect">
            <a:avLst/>
          </a:prstGeom>
          <a:solidFill>
            <a:srgbClr val="F2FAFD"/>
          </a:solidFill>
          <a:ln w="9525" cap="flat" cmpd="sng" algn="ctr">
            <a:noFill/>
            <a:prstDash val="solid"/>
            <a:round/>
            <a:headEnd type="none" w="med" len="med"/>
            <a:tailEnd type="none" w="med" len="med"/>
          </a:ln>
        </p:spPr>
        <p:txBody>
          <a:bodyPr vert="horz" wrap="non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31" name="圆角矩形 30"/>
          <p:cNvSpPr/>
          <p:nvPr/>
        </p:nvSpPr>
        <p:spPr>
          <a:xfrm>
            <a:off x="1648460" y="3531235"/>
            <a:ext cx="384175" cy="158750"/>
          </a:xfrm>
          <a:prstGeom prst="roundRect">
            <a:avLst/>
          </a:prstGeom>
          <a:solidFill>
            <a:srgbClr val="F2FAFD"/>
          </a:solidFill>
          <a:ln w="9525" cap="flat" cmpd="sng" algn="ctr">
            <a:noFill/>
            <a:prstDash val="solid"/>
            <a:round/>
            <a:headEnd type="none" w="med" len="med"/>
            <a:tailEnd type="none" w="med" len="med"/>
          </a:ln>
        </p:spPr>
        <p:txBody>
          <a:bodyPr vert="horz" wrap="non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26" name="下箭头 25"/>
          <p:cNvSpPr/>
          <p:nvPr/>
        </p:nvSpPr>
        <p:spPr>
          <a:xfrm>
            <a:off x="1730375" y="4036060"/>
            <a:ext cx="331470" cy="360045"/>
          </a:xfrm>
          <a:prstGeom prst="downArrow">
            <a:avLst/>
          </a:prstGeom>
          <a:solidFill>
            <a:srgbClr val="FFC000"/>
          </a:solidFill>
          <a:ln w="19050" cap="flat" cmpd="sng" algn="ctr">
            <a:solidFill>
              <a:srgbClr val="FF6600"/>
            </a:solidFill>
            <a:prstDash val="solid"/>
            <a:round/>
            <a:headEnd type="none" w="med" len="med"/>
            <a:tailEnd type="none" w="med" len="med"/>
          </a:ln>
        </p:spPr>
        <p:txBody>
          <a:bodyPr vert="horz" wrap="non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28" name="文本框 27"/>
          <p:cNvSpPr txBox="1"/>
          <p:nvPr/>
        </p:nvSpPr>
        <p:spPr>
          <a:xfrm>
            <a:off x="1554480" y="3531870"/>
            <a:ext cx="733425" cy="247650"/>
          </a:xfrm>
          <a:prstGeom prst="rect">
            <a:avLst/>
          </a:prstGeom>
          <a:noFill/>
          <a:extLst>
            <a:ext uri="{909E8E84-426E-40DD-AFC4-6F175D3DCCD1}">
              <a14:hiddenFill xmlns:a14="http://schemas.microsoft.com/office/drawing/2010/main">
                <a:solidFill>
                  <a:srgbClr val="F2FAFD"/>
                </a:solidFill>
              </a14:hiddenFill>
            </a:ext>
          </a:extLst>
        </p:spPr>
        <p:txBody>
          <a:bodyPr wrap="square" rtlCol="0">
            <a:noAutofit/>
          </a:bodyPr>
          <a:p>
            <a:pPr algn="ctr"/>
            <a:r>
              <a:rPr lang="zh-CN" altLang="en-US" sz="1200">
                <a:latin typeface="微软雅黑" panose="020B0503020204020204" pitchFamily="34" charset="-122"/>
                <a:ea typeface="微软雅黑" panose="020B0503020204020204" pitchFamily="34" charset="-122"/>
              </a:rPr>
              <a:t>一次</a:t>
            </a:r>
            <a:endParaRPr lang="zh-CN" altLang="en-US" sz="1200">
              <a:latin typeface="微软雅黑" panose="020B0503020204020204" pitchFamily="34" charset="-122"/>
              <a:ea typeface="微软雅黑" panose="020B0503020204020204" pitchFamily="34" charset="-122"/>
            </a:endParaRPr>
          </a:p>
          <a:p>
            <a:pPr algn="ctr"/>
            <a:r>
              <a:rPr lang="zh-CN" altLang="en-US" sz="1200">
                <a:latin typeface="微软雅黑" panose="020B0503020204020204" pitchFamily="34" charset="-122"/>
                <a:ea typeface="微软雅黑" panose="020B0503020204020204" pitchFamily="34" charset="-122"/>
              </a:rPr>
              <a:t>颗粒物</a:t>
            </a:r>
            <a:endParaRPr lang="zh-CN" altLang="en-US" sz="1200">
              <a:latin typeface="微软雅黑" panose="020B0503020204020204" pitchFamily="34" charset="-122"/>
              <a:ea typeface="微软雅黑" panose="020B0503020204020204" pitchFamily="34" charset="-122"/>
            </a:endParaRPr>
          </a:p>
        </p:txBody>
      </p:sp>
      <p:sp>
        <p:nvSpPr>
          <p:cNvPr id="32" name="圆角矩形 31"/>
          <p:cNvSpPr/>
          <p:nvPr/>
        </p:nvSpPr>
        <p:spPr>
          <a:xfrm>
            <a:off x="2061845" y="4239895"/>
            <a:ext cx="857250" cy="159385"/>
          </a:xfrm>
          <a:prstGeom prst="roundRect">
            <a:avLst/>
          </a:prstGeom>
          <a:solidFill>
            <a:srgbClr val="F2FAFD"/>
          </a:solidFill>
          <a:ln w="9525" cap="flat" cmpd="sng" algn="ctr">
            <a:noFill/>
            <a:prstDash val="solid"/>
            <a:round/>
            <a:headEnd type="none" w="med" len="med"/>
            <a:tailEnd type="none" w="med" len="med"/>
          </a:ln>
        </p:spPr>
        <p:txBody>
          <a:bodyPr vert="horz" wrap="non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33" name="文本框 32"/>
          <p:cNvSpPr txBox="1"/>
          <p:nvPr/>
        </p:nvSpPr>
        <p:spPr>
          <a:xfrm>
            <a:off x="1262380" y="4455160"/>
            <a:ext cx="1305560" cy="247650"/>
          </a:xfrm>
          <a:prstGeom prst="rect">
            <a:avLst/>
          </a:prstGeom>
          <a:noFill/>
          <a:extLst>
            <a:ext uri="{909E8E84-426E-40DD-AFC4-6F175D3DCCD1}">
              <a14:hiddenFill xmlns:a14="http://schemas.microsoft.com/office/drawing/2010/main">
                <a:solidFill>
                  <a:srgbClr val="F2FAFD"/>
                </a:solidFill>
              </a14:hiddenFill>
            </a:ext>
          </a:extLst>
        </p:spPr>
        <p:txBody>
          <a:bodyPr wrap="square" rtlCol="0">
            <a:noAutofit/>
          </a:bodyPr>
          <a:p>
            <a:pPr algn="ctr"/>
            <a:r>
              <a:rPr lang="zh-CN" altLang="en-US" sz="1200">
                <a:latin typeface="微软雅黑" panose="020B0503020204020204" pitchFamily="34" charset="-122"/>
                <a:ea typeface="微软雅黑" panose="020B0503020204020204" pitchFamily="34" charset="-122"/>
              </a:rPr>
              <a:t>扩散</a:t>
            </a:r>
            <a:endParaRPr lang="zh-CN" altLang="en-US" sz="1200">
              <a:latin typeface="微软雅黑" panose="020B0503020204020204" pitchFamily="34" charset="-122"/>
              <a:ea typeface="微软雅黑" panose="020B0503020204020204" pitchFamily="34" charset="-122"/>
            </a:endParaRPr>
          </a:p>
        </p:txBody>
      </p:sp>
      <p:sp>
        <p:nvSpPr>
          <p:cNvPr id="29" name="文本框 28"/>
          <p:cNvSpPr txBox="1"/>
          <p:nvPr/>
        </p:nvSpPr>
        <p:spPr>
          <a:xfrm>
            <a:off x="2287905" y="4206875"/>
            <a:ext cx="892810" cy="247650"/>
          </a:xfrm>
          <a:prstGeom prst="rect">
            <a:avLst/>
          </a:prstGeom>
          <a:noFill/>
          <a:extLst>
            <a:ext uri="{909E8E84-426E-40DD-AFC4-6F175D3DCCD1}">
              <a14:hiddenFill xmlns:a14="http://schemas.microsoft.com/office/drawing/2010/main">
                <a:solidFill>
                  <a:srgbClr val="F2FAFD"/>
                </a:solidFill>
              </a14:hiddenFill>
            </a:ext>
          </a:extLst>
        </p:spPr>
        <p:txBody>
          <a:bodyPr wrap="square" rtlCol="0">
            <a:noAutofit/>
          </a:bodyPr>
          <a:p>
            <a:pPr algn="ctr"/>
            <a:r>
              <a:rPr lang="zh-CN" altLang="en-US" sz="1200">
                <a:latin typeface="微软雅黑" panose="020B0503020204020204" pitchFamily="34" charset="-122"/>
                <a:ea typeface="微软雅黑" panose="020B0503020204020204" pitchFamily="34" charset="-122"/>
              </a:rPr>
              <a:t>比表面积</a:t>
            </a:r>
            <a:endParaRPr lang="zh-CN" altLang="en-US" sz="1200">
              <a:latin typeface="微软雅黑" panose="020B0503020204020204" pitchFamily="34" charset="-122"/>
              <a:ea typeface="微软雅黑" panose="020B0503020204020204" pitchFamily="34" charset="-122"/>
            </a:endParaRPr>
          </a:p>
        </p:txBody>
      </p:sp>
      <p:sp>
        <p:nvSpPr>
          <p:cNvPr id="17" name="文本框 16"/>
          <p:cNvSpPr txBox="1"/>
          <p:nvPr/>
        </p:nvSpPr>
        <p:spPr>
          <a:xfrm>
            <a:off x="2639695" y="3933190"/>
            <a:ext cx="1085850" cy="247650"/>
          </a:xfrm>
          <a:prstGeom prst="rect">
            <a:avLst/>
          </a:prstGeom>
          <a:noFill/>
          <a:extLst>
            <a:ext uri="{909E8E84-426E-40DD-AFC4-6F175D3DCCD1}">
              <a14:hiddenFill xmlns:a14="http://schemas.microsoft.com/office/drawing/2010/main">
                <a:solidFill>
                  <a:srgbClr val="F2FAFD"/>
                </a:solidFill>
              </a14:hiddenFill>
            </a:ext>
          </a:extLst>
        </p:spPr>
        <p:txBody>
          <a:bodyPr wrap="square" rtlCol="0">
            <a:noAutofit/>
          </a:bodyPr>
          <a:p>
            <a:pPr algn="ctr"/>
            <a:r>
              <a:rPr lang="zh-CN" altLang="en-US" sz="1200">
                <a:latin typeface="微软雅黑" panose="020B0503020204020204" pitchFamily="34" charset="-122"/>
                <a:ea typeface="微软雅黑" panose="020B0503020204020204" pitchFamily="34" charset="-122"/>
              </a:rPr>
              <a:t>雨除和冲刷</a:t>
            </a:r>
            <a:endParaRPr lang="zh-CN" altLang="en-US" sz="1200">
              <a:latin typeface="微软雅黑" panose="020B0503020204020204" pitchFamily="34" charset="-122"/>
              <a:ea typeface="微软雅黑" panose="020B0503020204020204" pitchFamily="34" charset="-122"/>
            </a:endParaRPr>
          </a:p>
        </p:txBody>
      </p:sp>
      <p:sp>
        <p:nvSpPr>
          <p:cNvPr id="36" name="圆角矩形 35"/>
          <p:cNvSpPr/>
          <p:nvPr/>
        </p:nvSpPr>
        <p:spPr>
          <a:xfrm>
            <a:off x="939800" y="3690620"/>
            <a:ext cx="473710" cy="94615"/>
          </a:xfrm>
          <a:prstGeom prst="roundRect">
            <a:avLst/>
          </a:prstGeom>
          <a:solidFill>
            <a:srgbClr val="F2FAFD"/>
          </a:solidFill>
          <a:ln w="9525" cap="flat" cmpd="sng" algn="ctr">
            <a:noFill/>
            <a:prstDash val="solid"/>
            <a:round/>
            <a:headEnd type="none" w="med" len="med"/>
            <a:tailEnd type="none" w="med" len="med"/>
          </a:ln>
        </p:spPr>
        <p:txBody>
          <a:bodyPr vert="horz" wrap="non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34" name="文本框 33"/>
          <p:cNvSpPr txBox="1"/>
          <p:nvPr/>
        </p:nvSpPr>
        <p:spPr>
          <a:xfrm>
            <a:off x="744220" y="3613785"/>
            <a:ext cx="810895" cy="247650"/>
          </a:xfrm>
          <a:prstGeom prst="rect">
            <a:avLst/>
          </a:prstGeom>
          <a:noFill/>
          <a:extLst>
            <a:ext uri="{909E8E84-426E-40DD-AFC4-6F175D3DCCD1}">
              <a14:hiddenFill xmlns:a14="http://schemas.microsoft.com/office/drawing/2010/main">
                <a:solidFill>
                  <a:srgbClr val="F2FAFD"/>
                </a:solidFill>
              </a14:hiddenFill>
            </a:ext>
          </a:extLst>
        </p:spPr>
        <p:txBody>
          <a:bodyPr wrap="square" rtlCol="0">
            <a:noAutofit/>
          </a:bodyPr>
          <a:p>
            <a:pPr algn="ctr"/>
            <a:r>
              <a:rPr lang="zh-CN" altLang="en-US" sz="1200">
                <a:latin typeface="微软雅黑" panose="020B0503020204020204" pitchFamily="34" charset="-122"/>
                <a:ea typeface="微软雅黑" panose="020B0503020204020204" pitchFamily="34" charset="-122"/>
              </a:rPr>
              <a:t>热蒸气</a:t>
            </a:r>
            <a:endParaRPr lang="zh-CN" altLang="en-US" sz="1200">
              <a:latin typeface="微软雅黑" panose="020B0503020204020204" pitchFamily="34" charset="-122"/>
              <a:ea typeface="微软雅黑" panose="020B0503020204020204" pitchFamily="34" charset="-122"/>
            </a:endParaRPr>
          </a:p>
        </p:txBody>
      </p:sp>
      <p:sp>
        <p:nvSpPr>
          <p:cNvPr id="37" name="圆角矩形 36"/>
          <p:cNvSpPr/>
          <p:nvPr/>
        </p:nvSpPr>
        <p:spPr>
          <a:xfrm>
            <a:off x="864235" y="3029585"/>
            <a:ext cx="473710" cy="262255"/>
          </a:xfrm>
          <a:prstGeom prst="roundRect">
            <a:avLst/>
          </a:prstGeom>
          <a:solidFill>
            <a:srgbClr val="F2FAFD"/>
          </a:solidFill>
          <a:ln w="9525" cap="flat" cmpd="sng" algn="ctr">
            <a:noFill/>
            <a:prstDash val="solid"/>
            <a:round/>
            <a:headEnd type="none" w="med" len="med"/>
            <a:tailEnd type="none" w="med" len="med"/>
          </a:ln>
        </p:spPr>
        <p:txBody>
          <a:bodyPr vert="horz" wrap="non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35" name="文本框 34"/>
          <p:cNvSpPr txBox="1"/>
          <p:nvPr/>
        </p:nvSpPr>
        <p:spPr>
          <a:xfrm>
            <a:off x="666115" y="2934970"/>
            <a:ext cx="878840" cy="411480"/>
          </a:xfrm>
          <a:prstGeom prst="rect">
            <a:avLst/>
          </a:prstGeom>
          <a:noFill/>
          <a:extLst>
            <a:ext uri="{909E8E84-426E-40DD-AFC4-6F175D3DCCD1}">
              <a14:hiddenFill xmlns:a14="http://schemas.microsoft.com/office/drawing/2010/main">
                <a:solidFill>
                  <a:srgbClr val="F2FAFD"/>
                </a:solidFill>
              </a14:hiddenFill>
            </a:ext>
          </a:extLst>
        </p:spPr>
        <p:txBody>
          <a:bodyPr wrap="square" rtlCol="0">
            <a:noAutofit/>
          </a:bodyPr>
          <a:p>
            <a:pPr algn="ctr"/>
            <a:r>
              <a:rPr lang="zh-CN" altLang="en-US" sz="1200">
                <a:latin typeface="微软雅黑" panose="020B0503020204020204" pitchFamily="34" charset="-122"/>
                <a:ea typeface="微软雅黑" panose="020B0503020204020204" pitchFamily="34" charset="-122"/>
              </a:rPr>
              <a:t>低挥发性</a:t>
            </a:r>
            <a:endParaRPr lang="zh-CN" altLang="en-US" sz="1200">
              <a:latin typeface="微软雅黑" panose="020B0503020204020204" pitchFamily="34" charset="-122"/>
              <a:ea typeface="微软雅黑" panose="020B0503020204020204" pitchFamily="34" charset="-122"/>
            </a:endParaRPr>
          </a:p>
          <a:p>
            <a:pPr algn="ctr"/>
            <a:r>
              <a:rPr lang="zh-CN" altLang="en-US" sz="1200">
                <a:latin typeface="微软雅黑" panose="020B0503020204020204" pitchFamily="34" charset="-122"/>
                <a:ea typeface="微软雅黑" panose="020B0503020204020204" pitchFamily="34" charset="-122"/>
              </a:rPr>
              <a:t>蒸气</a:t>
            </a:r>
            <a:endParaRPr lang="zh-CN" altLang="en-US" sz="1200">
              <a:latin typeface="微软雅黑" panose="020B0503020204020204" pitchFamily="34" charset="-122"/>
              <a:ea typeface="微软雅黑" panose="020B0503020204020204" pitchFamily="34" charset="-122"/>
            </a:endParaRPr>
          </a:p>
        </p:txBody>
      </p:sp>
      <p:sp>
        <p:nvSpPr>
          <p:cNvPr id="38" name="文本框 37"/>
          <p:cNvSpPr txBox="1"/>
          <p:nvPr/>
        </p:nvSpPr>
        <p:spPr>
          <a:xfrm>
            <a:off x="2712085" y="5053965"/>
            <a:ext cx="1141095" cy="247650"/>
          </a:xfrm>
          <a:prstGeom prst="rect">
            <a:avLst/>
          </a:prstGeom>
          <a:solidFill>
            <a:srgbClr val="F2FAFD"/>
          </a:solidFill>
        </p:spPr>
        <p:txBody>
          <a:bodyPr wrap="square" rtlCol="0">
            <a:noAutofit/>
          </a:bodyPr>
          <a:p>
            <a:pPr algn="ctr"/>
            <a:r>
              <a:rPr lang="zh-CN" altLang="en-US" sz="1200">
                <a:latin typeface="微软雅黑" panose="020B0503020204020204" pitchFamily="34" charset="-122"/>
                <a:ea typeface="微软雅黑" panose="020B0503020204020204" pitchFamily="34" charset="-122"/>
              </a:rPr>
              <a:t>粒径</a:t>
            </a:r>
            <a:r>
              <a:rPr lang="en-US" altLang="zh-CN" sz="1200">
                <a:latin typeface="微软雅黑" panose="020B0503020204020204" pitchFamily="34" charset="-122"/>
                <a:ea typeface="微软雅黑" panose="020B0503020204020204" pitchFamily="34" charset="-122"/>
              </a:rPr>
              <a:t>/nm</a:t>
            </a:r>
            <a:endParaRPr lang="en-US" altLang="zh-CN" sz="1200">
              <a:latin typeface="微软雅黑" panose="020B0503020204020204" pitchFamily="34" charset="-122"/>
              <a:ea typeface="微软雅黑" panose="020B0503020204020204" pitchFamily="34" charset="-122"/>
            </a:endParaRPr>
          </a:p>
        </p:txBody>
      </p:sp>
      <p:sp>
        <p:nvSpPr>
          <p:cNvPr id="39" name="文本框 38"/>
          <p:cNvSpPr txBox="1"/>
          <p:nvPr/>
        </p:nvSpPr>
        <p:spPr>
          <a:xfrm rot="16200000">
            <a:off x="-189230" y="3336925"/>
            <a:ext cx="1009015" cy="247650"/>
          </a:xfrm>
          <a:prstGeom prst="rect">
            <a:avLst/>
          </a:prstGeom>
          <a:solidFill>
            <a:srgbClr val="F2FAFD"/>
          </a:solidFill>
        </p:spPr>
        <p:txBody>
          <a:bodyPr wrap="square" rtlCol="0">
            <a:noAutofit/>
          </a:bodyPr>
          <a:p>
            <a:pPr algn="ctr"/>
            <a:r>
              <a:rPr lang="zh-CN" altLang="en-US" sz="1200">
                <a:latin typeface="微软雅黑" panose="020B0503020204020204" pitchFamily="34" charset="-122"/>
                <a:ea typeface="微软雅黑" panose="020B0503020204020204" pitchFamily="34" charset="-122"/>
              </a:rPr>
              <a:t>颗粒数</a:t>
            </a:r>
            <a:endParaRPr lang="zh-CN" altLang="en-US" sz="1200">
              <a:latin typeface="微软雅黑" panose="020B0503020204020204" pitchFamily="34" charset="-122"/>
              <a:ea typeface="微软雅黑" panose="020B0503020204020204" pitchFamily="34" charset="-122"/>
            </a:endParaRPr>
          </a:p>
        </p:txBody>
      </p:sp>
      <p:sp>
        <p:nvSpPr>
          <p:cNvPr id="40" name="文本框 39"/>
          <p:cNvSpPr txBox="1"/>
          <p:nvPr/>
        </p:nvSpPr>
        <p:spPr>
          <a:xfrm>
            <a:off x="1437640" y="2853690"/>
            <a:ext cx="659765" cy="247650"/>
          </a:xfrm>
          <a:prstGeom prst="rect">
            <a:avLst/>
          </a:prstGeom>
          <a:noFill/>
          <a:extLst>
            <a:ext uri="{909E8E84-426E-40DD-AFC4-6F175D3DCCD1}">
              <a14:hiddenFill xmlns:a14="http://schemas.microsoft.com/office/drawing/2010/main">
                <a:solidFill>
                  <a:srgbClr val="F2FAFD"/>
                </a:solidFill>
              </a14:hiddenFill>
            </a:ext>
          </a:extLst>
        </p:spPr>
        <p:txBody>
          <a:bodyPr wrap="square" rtlCol="0">
            <a:noAutofit/>
          </a:bodyPr>
          <a:p>
            <a:pPr algn="ctr"/>
            <a:r>
              <a:rPr lang="zh-CN" altLang="en-US" sz="1200">
                <a:latin typeface="微软雅黑" panose="020B0503020204020204" pitchFamily="34" charset="-122"/>
                <a:ea typeface="微软雅黑" panose="020B0503020204020204" pitchFamily="34" charset="-122"/>
              </a:rPr>
              <a:t>二次</a:t>
            </a:r>
            <a:endParaRPr lang="zh-CN" altLang="en-US" sz="1200">
              <a:latin typeface="微软雅黑" panose="020B0503020204020204" pitchFamily="34" charset="-122"/>
              <a:ea typeface="微软雅黑" panose="020B0503020204020204" pitchFamily="34" charset="-122"/>
            </a:endParaRPr>
          </a:p>
          <a:p>
            <a:pPr algn="ctr"/>
            <a:r>
              <a:rPr lang="zh-CN" altLang="en-US" sz="1200">
                <a:latin typeface="微软雅黑" panose="020B0503020204020204" pitchFamily="34" charset="-122"/>
                <a:ea typeface="微软雅黑" panose="020B0503020204020204" pitchFamily="34" charset="-122"/>
              </a:rPr>
              <a:t>颗粒物</a:t>
            </a:r>
            <a:endParaRPr lang="zh-CN" altLang="en-US" sz="1200">
              <a:latin typeface="微软雅黑" panose="020B0503020204020204" pitchFamily="34" charset="-122"/>
              <a:ea typeface="微软雅黑" panose="020B0503020204020204" pitchFamily="34" charset="-122"/>
            </a:endParaRPr>
          </a:p>
        </p:txBody>
      </p:sp>
      <p:sp>
        <p:nvSpPr>
          <p:cNvPr id="8" name="文本框 7"/>
          <p:cNvSpPr txBox="1"/>
          <p:nvPr/>
        </p:nvSpPr>
        <p:spPr>
          <a:xfrm>
            <a:off x="4224020" y="2565400"/>
            <a:ext cx="1014095" cy="1090295"/>
          </a:xfrm>
          <a:prstGeom prst="rect">
            <a:avLst/>
          </a:prstGeom>
          <a:solidFill>
            <a:srgbClr val="F2FAFD"/>
          </a:solidFill>
        </p:spPr>
        <p:txBody>
          <a:bodyPr wrap="square" rtlCol="0">
            <a:noAutofit/>
          </a:bodyPr>
          <a:p>
            <a:pPr algn="ctr">
              <a:lnSpc>
                <a:spcPct val="70000"/>
              </a:lnSpc>
              <a:spcBef>
                <a:spcPts val="0"/>
              </a:spcBef>
              <a:spcAft>
                <a:spcPts val="0"/>
              </a:spcAft>
            </a:pPr>
            <a:r>
              <a:rPr lang="zh-CN" altLang="en-US" sz="1200">
                <a:latin typeface="微软雅黑" panose="020B0503020204020204" pitchFamily="34" charset="-122"/>
                <a:ea typeface="微软雅黑" panose="020B0503020204020204" pitchFamily="34" charset="-122"/>
              </a:rPr>
              <a:t>风沙</a:t>
            </a:r>
            <a:endParaRPr lang="zh-CN" altLang="en-US" sz="1200">
              <a:latin typeface="微软雅黑" panose="020B0503020204020204" pitchFamily="34" charset="-122"/>
              <a:ea typeface="微软雅黑" panose="020B0503020204020204" pitchFamily="34" charset="-122"/>
            </a:endParaRPr>
          </a:p>
          <a:p>
            <a:pPr algn="ctr">
              <a:lnSpc>
                <a:spcPct val="70000"/>
              </a:lnSpc>
              <a:spcBef>
                <a:spcPts val="0"/>
              </a:spcBef>
              <a:spcAft>
                <a:spcPts val="0"/>
              </a:spcAft>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p>
            <a:pPr algn="ctr">
              <a:lnSpc>
                <a:spcPct val="70000"/>
              </a:lnSpc>
              <a:spcBef>
                <a:spcPts val="0"/>
              </a:spcBef>
              <a:spcAft>
                <a:spcPts val="0"/>
              </a:spcAft>
            </a:pPr>
            <a:r>
              <a:rPr lang="zh-CN" altLang="en-US" sz="1200">
                <a:latin typeface="微软雅黑" panose="020B0503020204020204" pitchFamily="34" charset="-122"/>
                <a:ea typeface="微软雅黑" panose="020B0503020204020204" pitchFamily="34" charset="-122"/>
              </a:rPr>
              <a:t>排放</a:t>
            </a:r>
            <a:endParaRPr lang="zh-CN" altLang="en-US" sz="1200">
              <a:latin typeface="微软雅黑" panose="020B0503020204020204" pitchFamily="34" charset="-122"/>
              <a:ea typeface="微软雅黑" panose="020B0503020204020204" pitchFamily="34" charset="-122"/>
            </a:endParaRPr>
          </a:p>
          <a:p>
            <a:pPr algn="ctr">
              <a:lnSpc>
                <a:spcPct val="70000"/>
              </a:lnSpc>
              <a:spcBef>
                <a:spcPts val="0"/>
              </a:spcBef>
              <a:spcAft>
                <a:spcPts val="0"/>
              </a:spcAft>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p>
            <a:pPr algn="ctr">
              <a:lnSpc>
                <a:spcPct val="70000"/>
              </a:lnSpc>
              <a:spcBef>
                <a:spcPts val="0"/>
              </a:spcBef>
              <a:spcAft>
                <a:spcPts val="0"/>
              </a:spcAft>
            </a:pPr>
            <a:r>
              <a:rPr lang="zh-CN" altLang="en-US" sz="1200">
                <a:latin typeface="微软雅黑" panose="020B0503020204020204" pitchFamily="34" charset="-122"/>
                <a:ea typeface="微软雅黑" panose="020B0503020204020204" pitchFamily="34" charset="-122"/>
              </a:rPr>
              <a:t>海盐溅沫</a:t>
            </a:r>
            <a:endParaRPr lang="zh-CN" altLang="en-US" sz="1200">
              <a:latin typeface="微软雅黑" panose="020B0503020204020204" pitchFamily="34" charset="-122"/>
              <a:ea typeface="微软雅黑" panose="020B0503020204020204" pitchFamily="34" charset="-122"/>
            </a:endParaRPr>
          </a:p>
          <a:p>
            <a:pPr algn="ctr">
              <a:lnSpc>
                <a:spcPct val="70000"/>
              </a:lnSpc>
              <a:spcBef>
                <a:spcPts val="0"/>
              </a:spcBef>
              <a:spcAft>
                <a:spcPts val="0"/>
              </a:spcAft>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p>
            <a:pPr algn="ctr">
              <a:lnSpc>
                <a:spcPct val="70000"/>
              </a:lnSpc>
              <a:spcBef>
                <a:spcPts val="0"/>
              </a:spcBef>
              <a:spcAft>
                <a:spcPts val="0"/>
              </a:spcAft>
            </a:pPr>
            <a:r>
              <a:rPr lang="zh-CN" altLang="en-US" sz="1200">
                <a:latin typeface="微软雅黑" panose="020B0503020204020204" pitchFamily="34" charset="-122"/>
                <a:ea typeface="微软雅黑" panose="020B0503020204020204" pitchFamily="34" charset="-122"/>
              </a:rPr>
              <a:t>火山灰</a:t>
            </a:r>
            <a:endParaRPr lang="zh-CN" altLang="en-US" sz="1200">
              <a:latin typeface="微软雅黑" panose="020B0503020204020204" pitchFamily="34" charset="-122"/>
              <a:ea typeface="微软雅黑" panose="020B0503020204020204" pitchFamily="34" charset="-122"/>
            </a:endParaRPr>
          </a:p>
          <a:p>
            <a:pPr algn="ctr">
              <a:lnSpc>
                <a:spcPct val="70000"/>
              </a:lnSpc>
              <a:spcBef>
                <a:spcPts val="0"/>
              </a:spcBef>
              <a:spcAft>
                <a:spcPts val="0"/>
              </a:spcAft>
            </a:pPr>
            <a:r>
              <a:rPr lang="en-US" altLang="zh-CN" sz="1200">
                <a:latin typeface="微软雅黑" panose="020B0503020204020204" pitchFamily="34" charset="-122"/>
                <a:ea typeface="微软雅黑" panose="020B0503020204020204" pitchFamily="34" charset="-122"/>
              </a:rPr>
              <a:t>+</a:t>
            </a:r>
            <a:endParaRPr lang="en-US" altLang="zh-CN" sz="1200">
              <a:latin typeface="微软雅黑" panose="020B0503020204020204" pitchFamily="34" charset="-122"/>
              <a:ea typeface="微软雅黑" panose="020B0503020204020204" pitchFamily="34" charset="-122"/>
            </a:endParaRPr>
          </a:p>
          <a:p>
            <a:pPr algn="ctr">
              <a:lnSpc>
                <a:spcPct val="60000"/>
              </a:lnSpc>
              <a:spcBef>
                <a:spcPts val="0"/>
              </a:spcBef>
              <a:spcAft>
                <a:spcPts val="0"/>
              </a:spcAft>
            </a:pPr>
            <a:r>
              <a:rPr lang="zh-CN" altLang="en-US" sz="1200">
                <a:latin typeface="微软雅黑" panose="020B0503020204020204" pitchFamily="34" charset="-122"/>
                <a:ea typeface="微软雅黑" panose="020B0503020204020204" pitchFamily="34" charset="-122"/>
              </a:rPr>
              <a:t>植物颗粒</a:t>
            </a:r>
            <a:endParaRPr lang="zh-CN" altLang="en-US" sz="1200">
              <a:latin typeface="微软雅黑" panose="020B0503020204020204" pitchFamily="34" charset="-122"/>
              <a:ea typeface="微软雅黑" panose="020B0503020204020204" pitchFamily="34" charset="-122"/>
            </a:endParaRPr>
          </a:p>
        </p:txBody>
      </p:sp>
      <p:sp>
        <p:nvSpPr>
          <p:cNvPr id="41" name="文本框 40"/>
          <p:cNvSpPr txBox="1"/>
          <p:nvPr/>
        </p:nvSpPr>
        <p:spPr>
          <a:xfrm>
            <a:off x="335915" y="5301615"/>
            <a:ext cx="5473065" cy="645160"/>
          </a:xfrm>
          <a:prstGeom prst="rect">
            <a:avLst/>
          </a:prstGeom>
          <a:noFill/>
        </p:spPr>
        <p:txBody>
          <a:bodyPr wrap="square">
            <a:spAutoFit/>
          </a:bodyPr>
          <a:p>
            <a:pPr algn="ctr"/>
            <a:r>
              <a:rPr lang="zh-CN" altLang="en-US" dirty="0">
                <a:latin typeface="Times New Roman" panose="02020603050405020304" pitchFamily="18" charset="0"/>
                <a:ea typeface="微软雅黑" panose="020B0503020204020204" pitchFamily="34" charset="-122"/>
              </a:rPr>
              <a:t>图  大气颗粒物的粒径分布及来源</a:t>
            </a:r>
            <a:endParaRPr lang="zh-CN" altLang="en-US" dirty="0">
              <a:latin typeface="Times New Roman" panose="02020603050405020304" pitchFamily="18" charset="0"/>
              <a:ea typeface="微软雅黑" panose="020B0503020204020204" pitchFamily="34" charset="-122"/>
            </a:endParaRPr>
          </a:p>
          <a:p>
            <a:pPr algn="ctr"/>
            <a:r>
              <a:rPr lang="zh-CN" altLang="en-US" dirty="0">
                <a:latin typeface="Times New Roman" panose="02020603050405020304" pitchFamily="18" charset="0"/>
                <a:ea typeface="微软雅黑" panose="020B0503020204020204" pitchFamily="34" charset="-122"/>
              </a:rPr>
              <a:t>（引自</a:t>
            </a:r>
            <a:r>
              <a:rPr lang="en-US" altLang="zh-CN" dirty="0">
                <a:latin typeface="Times New Roman" panose="02020603050405020304" pitchFamily="18" charset="0"/>
                <a:ea typeface="微软雅黑" panose="020B0503020204020204" pitchFamily="34" charset="-122"/>
              </a:rPr>
              <a:t>Buseck and Adachi</a:t>
            </a:r>
            <a:r>
              <a:rPr lang="zh-CN" altLang="en-US" dirty="0">
                <a:latin typeface="Times New Roman" panose="02020603050405020304" pitchFamily="18" charset="0"/>
                <a:ea typeface="微软雅黑" panose="020B0503020204020204" pitchFamily="34" charset="-122"/>
              </a:rPr>
              <a:t>，</a:t>
            </a:r>
            <a:r>
              <a:rPr lang="en-US" altLang="zh-CN" dirty="0">
                <a:latin typeface="Times New Roman" panose="02020603050405020304" pitchFamily="18" charset="0"/>
                <a:ea typeface="微软雅黑" panose="020B0503020204020204" pitchFamily="34" charset="-122"/>
              </a:rPr>
              <a:t>2008</a:t>
            </a:r>
            <a:r>
              <a:rPr lang="zh-CN" altLang="en-US" dirty="0">
                <a:latin typeface="Times New Roman" panose="02020603050405020304" pitchFamily="18" charset="0"/>
                <a:ea typeface="微软雅黑" panose="020B0503020204020204" pitchFamily="34" charset="-122"/>
              </a:rPr>
              <a:t>）</a:t>
            </a:r>
            <a:endParaRPr lang="zh-CN" altLang="en-US" dirty="0">
              <a:latin typeface="Times New Roman" panose="02020603050405020304" pitchFamily="18" charset="0"/>
              <a:ea typeface="微软雅黑" panose="020B0503020204020204" pitchFamily="34" charset="-122"/>
            </a:endParaRPr>
          </a:p>
        </p:txBody>
      </p:sp>
    </p:spTree>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Text Box 4"/>
          <p:cNvSpPr txBox="1">
            <a:spLocks noChangeArrowheads="1"/>
          </p:cNvSpPr>
          <p:nvPr/>
        </p:nvSpPr>
        <p:spPr bwMode="auto">
          <a:xfrm>
            <a:off x="335360" y="778985"/>
            <a:ext cx="11737304" cy="691515"/>
          </a:xfrm>
          <a:prstGeom prst="rect">
            <a:avLst/>
          </a:prstGeom>
          <a:noFill/>
          <a:ln w="9525">
            <a:noFill/>
            <a:miter lim="800000"/>
          </a:ln>
          <a:effectLst/>
        </p:spPr>
        <p:txBody>
          <a:bodyPr wrap="square">
            <a:spAutoFit/>
          </a:bodyPr>
          <a:lstStyle/>
          <a:p>
            <a:pPr marL="457200" indent="-457200" eaLnBrk="1" hangingPunct="1">
              <a:lnSpc>
                <a:spcPct val="130000"/>
              </a:lnSpc>
              <a:defRPr/>
            </a:pPr>
            <a:r>
              <a:rPr kumimoji="0" lang="zh-CN" altLang="en-US" sz="3000" b="1" kern="1200" cap="none" spc="0" normalizeH="0" baseline="0" noProof="0"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二、大气中的主要污染物</a:t>
            </a:r>
            <a:r>
              <a:rPr kumimoji="0" lang="en-US" altLang="zh-CN" sz="3000" b="1" kern="1200" cap="none" spc="0" normalizeH="0" baseline="0" noProof="0"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Primary Pollutants in the Atmosphere </a:t>
            </a:r>
            <a:endPar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2" name="灯片编号占位符 1"/>
          <p:cNvSpPr>
            <a:spLocks noGrp="1"/>
          </p:cNvSpPr>
          <p:nvPr>
            <p:ph type="sldNum" sz="quarter" idx="4"/>
          </p:nvPr>
        </p:nvSpPr>
        <p:spPr/>
        <p:txBody>
          <a:bodyPr/>
          <a:lstStyle/>
          <a:p>
            <a:pPr marL="0" marR="0" lvl="0" indent="0" algn="r" defTabSz="914400" rtl="0" eaLnBrk="1" fontAlgn="base" latinLnBrk="0" hangingPunct="1">
              <a:lnSpc>
                <a:spcPct val="130000"/>
              </a:lnSpc>
              <a:buClrTx/>
              <a:buSzTx/>
              <a:buFontTx/>
              <a:buNone/>
              <a:defRPr/>
            </a:pPr>
            <a:r>
              <a:rPr lang="en-US" altLang="zh-CN">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 name="Text Box 5"/>
          <p:cNvSpPr txBox="1">
            <a:spLocks noChangeArrowheads="1"/>
          </p:cNvSpPr>
          <p:nvPr/>
        </p:nvSpPr>
        <p:spPr bwMode="auto">
          <a:xfrm>
            <a:off x="1199317" y="1774181"/>
            <a:ext cx="9145016" cy="4062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marL="342900" indent="-342900" eaLnBrk="1" hangingPunct="1">
              <a:lnSpc>
                <a:spcPct val="150000"/>
              </a:lnSpc>
              <a:spcBef>
                <a:spcPts val="0"/>
              </a:spcBef>
              <a:spcAft>
                <a:spcPts val="0"/>
              </a:spcAft>
              <a:buClr>
                <a:srgbClr val="333333"/>
              </a:buClr>
              <a:buFont typeface="Wingdings" panose="05000000000000000000" pitchFamily="2" charset="2"/>
              <a:buChar char="n"/>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一次污染物</a:t>
            </a:r>
            <a:r>
              <a:rPr lang="en-US" altLang="zh-CN" sz="2200" b="1"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是指直接从污染源排放的污染物质，如</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CO</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SO</a:t>
            </a:r>
            <a:r>
              <a:rPr lang="en-US" altLang="zh-CN" sz="22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等。</a:t>
            </a:r>
            <a:endPar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342900" indent="-342900" eaLnBrk="1" hangingPunct="1">
              <a:lnSpc>
                <a:spcPct val="150000"/>
              </a:lnSpc>
              <a:spcBef>
                <a:spcPts val="0"/>
              </a:spcBef>
              <a:spcAft>
                <a:spcPts val="0"/>
              </a:spcAft>
              <a:buClr>
                <a:srgbClr val="333333"/>
              </a:buClr>
              <a:buFont typeface="Wingdings" panose="05000000000000000000" pitchFamily="2" charset="2"/>
              <a:buChar char="n"/>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二次污染物</a:t>
            </a:r>
            <a:r>
              <a:rPr lang="en-US" altLang="zh-CN" sz="2200" b="1"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是指由一次污染物经化学反应形成的污染物质，如臭氧（</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en-US" altLang="zh-CN" sz="22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）、硫酸盐颗粒物等。</a:t>
            </a:r>
            <a:endPar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457200" indent="-457200" eaLnBrk="1" hangingPunct="1">
              <a:lnSpc>
                <a:spcPct val="150000"/>
              </a:lnSpc>
              <a:spcBef>
                <a:spcPts val="0"/>
              </a:spcBef>
              <a:spcAft>
                <a:spcPts val="0"/>
              </a:spcAft>
              <a:buClr>
                <a:srgbClr val="333333"/>
              </a:buClr>
              <a:buFont typeface="+mj-ea"/>
              <a:buAutoNum type="circleNumDbPlain" startAt="3"/>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大气污染物按照化学组成还可以分为：</a:t>
            </a:r>
            <a:endPar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360680" lvl="1" indent="-360680" eaLnBrk="1" hangingPunct="1">
              <a:lnSpc>
                <a:spcPct val="150000"/>
              </a:lnSpc>
              <a:spcBef>
                <a:spcPts val="0"/>
              </a:spcBef>
              <a:spcAft>
                <a:spcPts val="0"/>
              </a:spcAft>
              <a:buClr>
                <a:schemeClr val="tx1"/>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含硫化合物 </a:t>
            </a:r>
            <a:r>
              <a:rPr lang="en-US" altLang="zh-CN"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(Sulfur Compounds)</a:t>
            </a:r>
            <a:endParaRPr lang="en-US" altLang="zh-CN"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360680" lvl="1" indent="-360680" eaLnBrk="1" hangingPunct="1">
              <a:lnSpc>
                <a:spcPct val="150000"/>
              </a:lnSpc>
              <a:spcBef>
                <a:spcPts val="0"/>
              </a:spcBef>
              <a:spcAft>
                <a:spcPts val="0"/>
              </a:spcAft>
              <a:buClr>
                <a:schemeClr val="tx1"/>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含氮化合物 </a:t>
            </a:r>
            <a:r>
              <a:rPr lang="en-US" altLang="zh-CN"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(Nitrogen Compounds)</a:t>
            </a:r>
            <a:endParaRPr lang="zh-CN" altLang="en-US"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360680" lvl="1" indent="-360680" eaLnBrk="1" hangingPunct="1">
              <a:lnSpc>
                <a:spcPct val="150000"/>
              </a:lnSpc>
              <a:spcBef>
                <a:spcPts val="0"/>
              </a:spcBef>
              <a:spcAft>
                <a:spcPts val="0"/>
              </a:spcAft>
              <a:buClr>
                <a:schemeClr val="tx1"/>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含碳化合物 </a:t>
            </a:r>
            <a:r>
              <a:rPr lang="en-US" altLang="zh-CN"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(Carbon Compounds)</a:t>
            </a:r>
            <a:endParaRPr lang="zh-CN" altLang="en-US"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360680" lvl="1" indent="-360680" eaLnBrk="1" hangingPunct="1">
              <a:lnSpc>
                <a:spcPct val="150000"/>
              </a:lnSpc>
              <a:spcBef>
                <a:spcPts val="0"/>
              </a:spcBef>
              <a:spcAft>
                <a:spcPts val="0"/>
              </a:spcAft>
              <a:buClr>
                <a:schemeClr val="tx1"/>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含卤素化合物 </a:t>
            </a:r>
            <a:r>
              <a:rPr lang="en-US" altLang="zh-CN"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(Halogen Compounds)</a:t>
            </a:r>
            <a:endParaRPr lang="zh-CN" altLang="en-US"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p:random/>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BCDD312F-4820-43BC-9D35-00DDF63F56CB}"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11971" name="Rectangle 2"/>
          <p:cNvSpPr>
            <a:spLocks noGrp="1" noChangeArrowheads="1"/>
          </p:cNvSpPr>
          <p:nvPr>
            <p:ph idx="4294967295"/>
          </p:nvPr>
        </p:nvSpPr>
        <p:spPr>
          <a:xfrm>
            <a:off x="1420089" y="1268760"/>
            <a:ext cx="9469052" cy="4060825"/>
          </a:xfrm>
          <a:ln>
            <a:noFill/>
          </a:ln>
        </p:spPr>
        <p:txBody>
          <a:bodyPr/>
          <a:lstStyle/>
          <a:p>
            <a:pPr marL="0" indent="0">
              <a:lnSpc>
                <a:spcPct val="130000"/>
              </a:lnSpc>
              <a:spcBef>
                <a:spcPct val="0"/>
              </a:spcBef>
              <a:buNone/>
            </a:pPr>
            <a:r>
              <a:rPr lang="en-US" altLang="zh-CN" sz="28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800" b="1" dirty="0">
                <a:effectLst/>
                <a:latin typeface="Times New Roman" panose="02020603050405020304" pitchFamily="18" charset="0"/>
                <a:ea typeface="微软雅黑" panose="020B0503020204020204" pitchFamily="34" charset="-122"/>
                <a:sym typeface="Times New Roman" panose="02020603050405020304" pitchFamily="18" charset="0"/>
              </a:rPr>
              <a:t>Aerosol particles cover a size range from 1 nm to 100 </a:t>
            </a:r>
            <a:r>
              <a:rPr lang="en-US" altLang="zh-CN" sz="2800" b="1" dirty="0" err="1">
                <a:effectLst/>
                <a:latin typeface="Times New Roman" panose="02020603050405020304" pitchFamily="18" charset="0"/>
                <a:ea typeface="微软雅黑" panose="020B0503020204020204" pitchFamily="34" charset="-122"/>
                <a:sym typeface="Times New Roman" panose="02020603050405020304" pitchFamily="18" charset="0"/>
              </a:rPr>
              <a:t>μm</a:t>
            </a:r>
            <a:r>
              <a:rPr lang="en-US" altLang="zh-CN" sz="2800" b="1" dirty="0">
                <a:effectLst/>
                <a:latin typeface="Times New Roman" panose="02020603050405020304" pitchFamily="18" charset="0"/>
                <a:ea typeface="微软雅黑" panose="020B0503020204020204" pitchFamily="34" charset="-122"/>
                <a:sym typeface="Times New Roman" panose="02020603050405020304" pitchFamily="18" charset="0"/>
              </a:rPr>
              <a:t> in diameter, but it is particles in the range 0.01~10 </a:t>
            </a:r>
            <a:r>
              <a:rPr lang="en-US" altLang="zh-CN" sz="2800" b="1" dirty="0" err="1">
                <a:effectLst/>
                <a:latin typeface="Times New Roman" panose="02020603050405020304" pitchFamily="18" charset="0"/>
                <a:ea typeface="微软雅黑" panose="020B0503020204020204" pitchFamily="34" charset="-122"/>
                <a:sym typeface="Times New Roman" panose="02020603050405020304" pitchFamily="18" charset="0"/>
              </a:rPr>
              <a:t>μm</a:t>
            </a:r>
            <a:r>
              <a:rPr lang="en-US" altLang="zh-CN" sz="2800" b="1" dirty="0">
                <a:effectLst/>
                <a:latin typeface="Times New Roman" panose="02020603050405020304" pitchFamily="18" charset="0"/>
                <a:ea typeface="微软雅黑" panose="020B0503020204020204" pitchFamily="34" charset="-122"/>
                <a:sym typeface="Times New Roman" panose="02020603050405020304" pitchFamily="18" charset="0"/>
              </a:rPr>
              <a:t> that are most stable in suspension. Particles smaller than 0.01 </a:t>
            </a:r>
            <a:r>
              <a:rPr lang="en-US" altLang="zh-CN" sz="2800" b="1" dirty="0" err="1">
                <a:effectLst/>
                <a:latin typeface="Times New Roman" panose="02020603050405020304" pitchFamily="18" charset="0"/>
                <a:ea typeface="微软雅黑" panose="020B0503020204020204" pitchFamily="34" charset="-122"/>
                <a:sym typeface="Times New Roman" panose="02020603050405020304" pitchFamily="18" charset="0"/>
              </a:rPr>
              <a:t>μm</a:t>
            </a:r>
            <a:r>
              <a:rPr lang="en-US" altLang="zh-CN" sz="2800" b="1" dirty="0">
                <a:effectLst/>
                <a:latin typeface="Times New Roman" panose="02020603050405020304" pitchFamily="18" charset="0"/>
                <a:ea typeface="微软雅黑" panose="020B0503020204020204" pitchFamily="34" charset="-122"/>
                <a:sym typeface="Times New Roman" panose="02020603050405020304" pitchFamily="18" charset="0"/>
              </a:rPr>
              <a:t> in diameter tend to coagulate into larger units, while those larger than 10 </a:t>
            </a:r>
            <a:r>
              <a:rPr lang="en-US" altLang="zh-CN" sz="2800" b="1" dirty="0" err="1">
                <a:effectLst/>
                <a:latin typeface="Times New Roman" panose="02020603050405020304" pitchFamily="18" charset="0"/>
                <a:ea typeface="微软雅黑" panose="020B0503020204020204" pitchFamily="34" charset="-122"/>
                <a:sym typeface="Times New Roman" panose="02020603050405020304" pitchFamily="18" charset="0"/>
              </a:rPr>
              <a:t>μm</a:t>
            </a:r>
            <a:r>
              <a:rPr lang="en-US" altLang="zh-CN" sz="2800" b="1" dirty="0">
                <a:effectLst/>
                <a:latin typeface="Times New Roman" panose="02020603050405020304" pitchFamily="18" charset="0"/>
                <a:ea typeface="微软雅黑" panose="020B0503020204020204" pitchFamily="34" charset="-122"/>
                <a:sym typeface="Times New Roman" panose="02020603050405020304" pitchFamily="18" charset="0"/>
              </a:rPr>
              <a:t> readily settle out. The aerosol fraction that consists of very fine particles is of special concern to human because of its association with respiratory problems.</a:t>
            </a:r>
            <a:endParaRPr lang="en-US" altLang="zh-CN" sz="2800" b="1" dirty="0">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 name="Text Box 4"/>
          <p:cNvSpPr txBox="1">
            <a:spLocks noChangeArrowheads="1"/>
          </p:cNvSpPr>
          <p:nvPr/>
        </p:nvSpPr>
        <p:spPr bwMode="auto">
          <a:xfrm>
            <a:off x="6456040" y="6447616"/>
            <a:ext cx="5256584" cy="34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From </a:t>
            </a:r>
            <a:r>
              <a:rPr lang="en-US" altLang="zh-CN" sz="1400" b="1" i="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Environmental Chemistry</a:t>
            </a:r>
            <a:r>
              <a:rPr lang="en-US" altLang="zh-CN" sz="1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S.E. Manahan, CRC Press, 2004</a:t>
            </a:r>
            <a:endParaRPr lang="en-US" altLang="zh-CN" sz="1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488021BC-8ADB-4B67-AECA-F2B41EA3D57E}"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44069" name="Rectangle 5"/>
          <p:cNvSpPr>
            <a:spLocks noGrp="1" noRot="1" noChangeArrowheads="1"/>
          </p:cNvSpPr>
          <p:nvPr>
            <p:ph type="title" idx="4294967295"/>
          </p:nvPr>
        </p:nvSpPr>
        <p:spPr>
          <a:xfrm>
            <a:off x="551384" y="1266398"/>
            <a:ext cx="10873208" cy="720080"/>
          </a:xfrm>
        </p:spPr>
        <p:txBody>
          <a:bodyPr>
            <a:normAutofit fontScale="90000"/>
          </a:bodyPr>
          <a:lstStyle/>
          <a:p>
            <a:pPr eaLnBrk="1" hangingPunct="1">
              <a:lnSpc>
                <a:spcPct val="130000"/>
              </a:lnSpc>
              <a:defRPr/>
            </a:pPr>
            <a:r>
              <a:rPr lang="zh-CN" altLang="en-US" b="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第三节 大气气溶胶化学</a:t>
            </a:r>
            <a:br>
              <a:rPr lang="en-US" altLang="zh-CN" sz="4800" b="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br>
            <a:r>
              <a:rPr lang="zh-CN" altLang="en-US" sz="36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36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Section 3 Atmospheric Composition and Primary Pollutants</a:t>
            </a:r>
            <a:r>
              <a:rPr lang="zh-CN" altLang="en-US" sz="3600" b="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endParaRPr lang="zh-CN" altLang="en-US" sz="3600" b="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202756" name="Text Box 8"/>
          <p:cNvSpPr txBox="1">
            <a:spLocks noChangeArrowheads="1"/>
          </p:cNvSpPr>
          <p:nvPr/>
        </p:nvSpPr>
        <p:spPr bwMode="auto">
          <a:xfrm>
            <a:off x="3071664" y="2462728"/>
            <a:ext cx="6912768" cy="348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spcBef>
                <a:spcPts val="0"/>
              </a:spcBef>
            </a:pPr>
            <a:r>
              <a:rPr lang="zh-CN" altLang="en-US" b="1" dirty="0">
                <a:solidFill>
                  <a:srgbClr val="0090E5"/>
                </a:solidFill>
                <a:latin typeface="Times New Roman" panose="02020603050405020304" pitchFamily="18" charset="0"/>
                <a:ea typeface="微软雅黑" panose="020B0503020204020204" pitchFamily="34" charset="-122"/>
                <a:sym typeface="Times New Roman" panose="02020603050405020304" pitchFamily="18" charset="0"/>
              </a:rPr>
              <a:t>一、 大气颗粒物的来源与消除</a:t>
            </a:r>
            <a:endParaRPr lang="en-US" altLang="zh-CN" b="1" dirty="0">
              <a:solidFill>
                <a:srgbClr val="0090E5"/>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ts val="0"/>
              </a:spcBef>
            </a:pPr>
            <a:r>
              <a:rPr lang="en-US" altLang="zh-CN" sz="2000" b="1" dirty="0">
                <a:latin typeface="Times New Roman" panose="02020603050405020304" pitchFamily="18" charset="0"/>
                <a:ea typeface="微软雅黑" panose="020B0503020204020204" pitchFamily="34" charset="-122"/>
                <a:sym typeface="Times New Roman" panose="02020603050405020304" pitchFamily="18" charset="0"/>
              </a:rPr>
              <a:t>         Source and Elimination of Particulate Matter</a:t>
            </a:r>
            <a:endParaRPr lang="zh-CN" altLang="en-US" sz="2000" b="1" u="sng"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ts val="0"/>
              </a:spcBef>
            </a:pPr>
            <a:r>
              <a:rPr lang="zh-CN" altLang="en-US" b="1" dirty="0">
                <a:solidFill>
                  <a:srgbClr val="0090E5"/>
                </a:solidFill>
                <a:latin typeface="Times New Roman" panose="02020603050405020304" pitchFamily="18" charset="0"/>
                <a:ea typeface="微软雅黑" panose="020B0503020204020204" pitchFamily="34" charset="-122"/>
                <a:sym typeface="Times New Roman" panose="02020603050405020304" pitchFamily="18" charset="0"/>
              </a:rPr>
              <a:t>二、大气颗粒物的粒径分布</a:t>
            </a:r>
            <a:endParaRPr lang="en-US" altLang="zh-CN" b="1" dirty="0">
              <a:solidFill>
                <a:srgbClr val="0090E5"/>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ts val="0"/>
              </a:spcBef>
            </a:pPr>
            <a:r>
              <a:rPr lang="en-US" altLang="zh-CN" sz="2000" b="1" dirty="0">
                <a:latin typeface="Times New Roman" panose="02020603050405020304" pitchFamily="18" charset="0"/>
                <a:ea typeface="微软雅黑" panose="020B0503020204020204" pitchFamily="34" charset="-122"/>
                <a:sym typeface="Times New Roman" panose="02020603050405020304" pitchFamily="18" charset="0"/>
              </a:rPr>
              <a:t>         Particle Size and Surface Properties</a:t>
            </a:r>
            <a:endParaRPr lang="zh-CN" altLang="en-US" sz="2000"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ts val="0"/>
              </a:spcBef>
            </a:pPr>
            <a:r>
              <a:rPr lang="zh-CN" altLang="en-US" b="1" dirty="0">
                <a:solidFill>
                  <a:srgbClr val="0090E5"/>
                </a:solidFill>
                <a:latin typeface="Times New Roman" panose="02020603050405020304" pitchFamily="18" charset="0"/>
                <a:ea typeface="微软雅黑" panose="020B0503020204020204" pitchFamily="34" charset="-122"/>
                <a:sym typeface="Times New Roman" panose="02020603050405020304" pitchFamily="18" charset="0"/>
              </a:rPr>
              <a:t>三、大气颗粒物的化学组成 </a:t>
            </a:r>
            <a:endParaRPr lang="en-US" altLang="zh-CN" b="1" dirty="0">
              <a:solidFill>
                <a:srgbClr val="0090E5"/>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ts val="0"/>
              </a:spcBef>
            </a:pPr>
            <a:r>
              <a:rPr lang="en-US" altLang="zh-CN" sz="2000" b="1" dirty="0">
                <a:latin typeface="Times New Roman" panose="02020603050405020304" pitchFamily="18" charset="0"/>
                <a:ea typeface="微软雅黑" panose="020B0503020204020204" pitchFamily="34" charset="-122"/>
                <a:sym typeface="Times New Roman" panose="02020603050405020304" pitchFamily="18" charset="0"/>
              </a:rPr>
              <a:t>         Chemical Compositions of Particulate Matters</a:t>
            </a:r>
            <a:endParaRPr lang="zh-CN" altLang="en-US" sz="2000"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ts val="0"/>
              </a:spcBef>
            </a:pPr>
            <a:r>
              <a:rPr lang="zh-CN" altLang="en-US" b="1" dirty="0">
                <a:solidFill>
                  <a:srgbClr val="0090E5"/>
                </a:solidFill>
                <a:latin typeface="Times New Roman" panose="02020603050405020304" pitchFamily="18" charset="0"/>
                <a:ea typeface="微软雅黑" panose="020B0503020204020204" pitchFamily="34" charset="-122"/>
                <a:sym typeface="Times New Roman" panose="02020603050405020304" pitchFamily="18" charset="0"/>
              </a:rPr>
              <a:t>四、霾污染</a:t>
            </a:r>
            <a:endParaRPr lang="en-US" altLang="zh-CN" b="1" dirty="0">
              <a:solidFill>
                <a:srgbClr val="0090E5"/>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ts val="0"/>
              </a:spcBef>
            </a:pPr>
            <a:r>
              <a:rPr lang="en-US" altLang="zh-CN" sz="2000" b="1" dirty="0">
                <a:latin typeface="Times New Roman" panose="02020603050405020304" pitchFamily="18" charset="0"/>
                <a:ea typeface="微软雅黑" panose="020B0503020204020204" pitchFamily="34" charset="-122"/>
                <a:sym typeface="Times New Roman" panose="02020603050405020304" pitchFamily="18" charset="0"/>
              </a:rPr>
              <a:t>         Haze Pollution</a:t>
            </a:r>
            <a:endParaRPr lang="en-US" altLang="zh-CN" sz="2000" b="1"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5" name="Line 9"/>
          <p:cNvSpPr>
            <a:spLocks noChangeShapeType="1"/>
          </p:cNvSpPr>
          <p:nvPr/>
        </p:nvSpPr>
        <p:spPr bwMode="auto">
          <a:xfrm>
            <a:off x="2999657" y="4725144"/>
            <a:ext cx="3816423" cy="0"/>
          </a:xfrm>
          <a:prstGeom prst="line">
            <a:avLst/>
          </a:prstGeom>
          <a:noFill/>
          <a:ln w="38100">
            <a:solidFill>
              <a:srgbClr val="FF0000"/>
            </a:solidFill>
            <a:round/>
          </a:ln>
          <a:effectLst/>
        </p:spPr>
        <p:txBody>
          <a:bodyPr wrap="none"/>
          <a:lstStyle/>
          <a:p>
            <a:pPr marL="0" marR="0" lvl="0" indent="0" algn="l" defTabSz="914400" rtl="0" eaLnBrk="1" fontAlgn="base" latinLnBrk="0" hangingPunct="1">
              <a:lnSpc>
                <a:spcPct val="130000"/>
              </a:lnSpc>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spd="slow">
    <p:zoom/>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3D1EBA93-0920-431C-9415-AB575BB17674}"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9876" name="Rectangle 4"/>
          <p:cNvSpPr>
            <a:spLocks noGrp="1" noRot="1" noChangeArrowheads="1"/>
          </p:cNvSpPr>
          <p:nvPr>
            <p:ph type="title" idx="4294967295"/>
          </p:nvPr>
        </p:nvSpPr>
        <p:spPr>
          <a:xfrm>
            <a:off x="478999" y="1701458"/>
            <a:ext cx="10441160" cy="1285875"/>
          </a:xfrm>
        </p:spPr>
        <p:txBody>
          <a:bodyPr>
            <a:normAutofit/>
          </a:bodyPr>
          <a:lstStyle/>
          <a:p>
            <a:pPr algn="l" eaLnBrk="1" hangingPunct="1">
              <a:lnSpc>
                <a:spcPct val="100000"/>
              </a:lnSpc>
              <a:defRPr/>
            </a:pPr>
            <a:r>
              <a:rPr lang="en-US" altLang="zh-CN" sz="3000" kern="1200" dirty="0">
                <a:solidFill>
                  <a:srgbClr val="AA5C5C"/>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3.1 </a:t>
            </a:r>
            <a:r>
              <a:rPr lang="zh-CN" altLang="en-US" sz="3000" kern="1200" dirty="0">
                <a:solidFill>
                  <a:srgbClr val="AA5C5C"/>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大气颗粒物中的水溶性离子成分</a:t>
            </a:r>
            <a:br>
              <a:rPr lang="en-US" altLang="zh-CN" sz="300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br>
            <a:r>
              <a:rPr lang="en-US" altLang="zh-CN" sz="24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Water-soluble Ionic Components in Atmospheric Particulate Matter</a:t>
            </a:r>
            <a:endParaRPr lang="en-US" altLang="zh-CN" sz="24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3" name="文本框 2"/>
          <p:cNvSpPr txBox="1"/>
          <p:nvPr/>
        </p:nvSpPr>
        <p:spPr>
          <a:xfrm>
            <a:off x="612140" y="770255"/>
            <a:ext cx="10742295" cy="1014730"/>
          </a:xfrm>
          <a:prstGeom prst="rect">
            <a:avLst/>
          </a:prstGeom>
          <a:noFill/>
        </p:spPr>
        <p:txBody>
          <a:bodyPr wrap="square" rtlCol="0">
            <a:spAutoFit/>
          </a:bodyPr>
          <a:p>
            <a:r>
              <a:rPr lang="zh-CN" altLang="en-US" sz="2000">
                <a:latin typeface="黑体" panose="02010609060101010101" pitchFamily="49" charset="-122"/>
                <a:ea typeface="黑体" panose="02010609060101010101" pitchFamily="49" charset="-122"/>
              </a:rPr>
              <a:t>大气颗粒物的化学组成十分复杂，一般将只含有无机成分的颗粒物叫做无机颗粒物，而将含有有机成分的颗粒物叫做有机颗粒物。有机颗粒物可以是由有机物质凝聚而形成的颗粒物，也可以是由有机物质吸附在其他颗粒物上所形成的</a:t>
            </a:r>
            <a:endParaRPr lang="zh-CN" altLang="en-US" sz="2000">
              <a:latin typeface="黑体" panose="02010609060101010101" pitchFamily="49" charset="-122"/>
              <a:ea typeface="黑体" panose="02010609060101010101" pitchFamily="49" charset="-122"/>
            </a:endParaRPr>
          </a:p>
        </p:txBody>
      </p:sp>
      <p:sp>
        <p:nvSpPr>
          <p:cNvPr id="212996" name="Text Box 4"/>
          <p:cNvSpPr txBox="1">
            <a:spLocks noChangeArrowheads="1"/>
          </p:cNvSpPr>
          <p:nvPr/>
        </p:nvSpPr>
        <p:spPr bwMode="auto">
          <a:xfrm>
            <a:off x="911225" y="2995930"/>
            <a:ext cx="10443845" cy="3249295"/>
          </a:xfrm>
          <a:prstGeom prst="rect">
            <a:avLst/>
          </a:prstGeom>
          <a:noFill/>
          <a:ln w="12700" algn="ctr">
            <a:noFill/>
            <a:miter lim="800000"/>
          </a:ln>
          <a:effectLst>
            <a:prstShdw prst="shdw17" dist="17961" dir="2700000">
              <a:schemeClr val="accent1">
                <a:gamma/>
                <a:shade val="60000"/>
                <a:invGamma/>
              </a:schemeClr>
            </a:prstShdw>
          </a:effectLst>
        </p:spPr>
        <p:txBody>
          <a:bodyPr wrap="square" lIns="0" tIns="0" rIns="0" bIns="0">
            <a:spAutoFit/>
          </a:bodyPr>
          <a:p>
            <a:pPr eaLnBrk="1" hangingPunct="1">
              <a:lnSpc>
                <a:spcPct val="130000"/>
              </a:lnSpc>
              <a:defRPr/>
            </a:pPr>
            <a:r>
              <a:rPr lang="en-US" altLang="zh-CN"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(1)</a:t>
            </a:r>
            <a:r>
              <a:rPr lang="zh-CN" altLang="en-US"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硫酸盐</a:t>
            </a:r>
            <a:endParaRPr lang="zh-CN" altLang="en-US" sz="2400" b="1" dirty="0">
              <a:latin typeface="Times New Roman" panose="02020603050405020304" pitchFamily="18" charset="0"/>
              <a:ea typeface="微软雅黑" panose="020B0503020204020204" pitchFamily="34" charset="-122"/>
              <a:sym typeface="Times New Roman" panose="02020603050405020304" pitchFamily="18" charset="0"/>
            </a:endParaRPr>
          </a:p>
          <a:p>
            <a:pPr indent="539750" eaLnBrk="1" hangingPunct="1">
              <a:lnSpc>
                <a:spcPct val="150000"/>
              </a:lnSpc>
              <a:defRPr/>
            </a:pP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硫酸主要是由污染源排放出来的</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氧化后溶于水而生成的。硫酸再与大气中的</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NH</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化合而生成</a:t>
            </a:r>
            <a:r>
              <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(NH</a:t>
            </a:r>
            <a:r>
              <a:rPr lang="en-US" altLang="zh-CN" sz="20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4</a:t>
            </a:r>
            <a:r>
              <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20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4</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颗粒物。硫酸也可以与大气中其他金属离子化合生成各种硫酸盐颗粒物。</a:t>
            </a:r>
            <a:endParaRPr lang="zh-CN" altLang="en-US" sz="2000" dirty="0">
              <a:latin typeface="Times New Roman" panose="02020603050405020304" pitchFamily="18" charset="0"/>
              <a:ea typeface="微软雅黑" panose="020B0503020204020204" pitchFamily="34" charset="-122"/>
              <a:sym typeface="Times New Roman" panose="02020603050405020304" pitchFamily="18" charset="0"/>
            </a:endParaRPr>
          </a:p>
          <a:p>
            <a:pPr indent="539750" eaLnBrk="1" hangingPunct="1">
              <a:lnSpc>
                <a:spcPct val="150000"/>
              </a:lnSpc>
              <a:defRPr/>
            </a:pP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硫酸盐颗粒物对光吸收和散射的能力较强，从而降低大气的能见度。因此，对硫酸盐气溶胶的研究越来越受到重视。</a:t>
            </a:r>
            <a:endParaRPr lang="zh-CN" altLang="en-US" sz="2000" dirty="0">
              <a:latin typeface="Times New Roman" panose="02020603050405020304" pitchFamily="18" charset="0"/>
              <a:ea typeface="微软雅黑" panose="020B0503020204020204" pitchFamily="34" charset="-122"/>
              <a:sym typeface="Times New Roman" panose="02020603050405020304" pitchFamily="18" charset="0"/>
            </a:endParaRPr>
          </a:p>
          <a:p>
            <a:pPr indent="539750" eaLnBrk="1" hangingPunct="1">
              <a:lnSpc>
                <a:spcPct val="150000"/>
              </a:lnSpc>
              <a:defRPr/>
            </a:pP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在正常的大气条件下，尽管所形成的硫酸盐颗粒物是属于核模范围，而核模粒子之间能迅速凝聚，从而进入积聚模粒径范围。积聚模是十分稳定的，在沉降过程中，半寿期可达数月。 </a:t>
            </a:r>
            <a:endParaRPr lang="zh-CN" altLang="en-US" sz="2000" dirty="0">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p:random/>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39238DB2-6809-41A8-844F-8A6FFE1AA7DE}"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 name="Text Box 2"/>
          <p:cNvSpPr txBox="1">
            <a:spLocks noChangeArrowheads="1"/>
          </p:cNvSpPr>
          <p:nvPr/>
        </p:nvSpPr>
        <p:spPr bwMode="auto">
          <a:xfrm>
            <a:off x="1199456" y="836712"/>
            <a:ext cx="10225136" cy="5717719"/>
          </a:xfrm>
          <a:prstGeom prst="rect">
            <a:avLst/>
          </a:prstGeom>
          <a:noFill/>
          <a:ln w="12700" algn="ctr">
            <a:noFill/>
            <a:miter lim="800000"/>
          </a:ln>
          <a:effectLst>
            <a:prstShdw prst="shdw17" dist="17961" dir="2700000">
              <a:schemeClr val="accent1">
                <a:gamma/>
                <a:shade val="60000"/>
                <a:invGamma/>
              </a:schemeClr>
            </a:prstShdw>
          </a:effectLst>
        </p:spPr>
        <p:txBody>
          <a:bodyPr wrap="square" lIns="0" tIns="0" rIns="0" bIns="0">
            <a:spAutoFit/>
          </a:bodyPr>
          <a:lstStyle/>
          <a:p>
            <a:pPr eaLnBrk="1" hangingPunct="1">
              <a:lnSpc>
                <a:spcPct val="130000"/>
              </a:lnSpc>
              <a:defRPr/>
            </a:pPr>
            <a:r>
              <a:rPr lang="zh-CN" altLang="en-US"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）硝酸盐</a:t>
            </a:r>
            <a:endParaRPr lang="zh-CN" altLang="en-US"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indent="532130" eaLnBrk="1" hangingPunct="1">
              <a:lnSpc>
                <a:spcPct val="130000"/>
              </a:lnSpc>
              <a:defRPr/>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由于</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HNO</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比</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4</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更容易挥发，所以在通常情况下，在相对湿度不太大时，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HNO</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多以气态形式存在于大气中。与硫酸盐颗粒物相类似，如果</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HNO</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 一开始就能形成爱根核，并能迅速长大时，则硝酸及其盐的粒子也可能存在于积聚模中。</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defRPr/>
            </a:pP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a:t>
            </a:r>
            <a:r>
              <a:rPr lang="pt-BR"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NH</a:t>
            </a:r>
            <a:r>
              <a:rPr lang="pt-BR" altLang="zh-CN" sz="22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3</a:t>
            </a:r>
            <a:r>
              <a:rPr lang="zh-CN" altLang="pt-BR"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a:t>
            </a:r>
            <a:r>
              <a:rPr lang="pt-BR"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HNO</a:t>
            </a:r>
            <a:r>
              <a:rPr lang="pt-BR" altLang="zh-CN" sz="22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3</a:t>
            </a:r>
            <a:r>
              <a:rPr lang="pt-BR"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pt-BR"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NH</a:t>
            </a:r>
            <a:r>
              <a:rPr lang="pt-BR" altLang="zh-CN" sz="22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4</a:t>
            </a:r>
            <a:r>
              <a:rPr lang="pt-BR"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NO</a:t>
            </a:r>
            <a:r>
              <a:rPr lang="pt-BR" altLang="zh-CN" sz="22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3</a:t>
            </a:r>
            <a:r>
              <a:rPr lang="pt-BR"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(s)</a:t>
            </a:r>
            <a:endParaRPr lang="pt-BR"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defRPr/>
            </a:pPr>
            <a:r>
              <a:rPr lang="pt-BR"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H</a:t>
            </a:r>
            <a:r>
              <a:rPr lang="pt-BR" altLang="zh-CN" sz="22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2</a:t>
            </a:r>
            <a:r>
              <a:rPr lang="pt-BR"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SO</a:t>
            </a:r>
            <a:r>
              <a:rPr lang="pt-BR" altLang="zh-CN" sz="22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4</a:t>
            </a:r>
            <a:r>
              <a:rPr lang="pt-BR"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(l)</a:t>
            </a:r>
            <a:r>
              <a:rPr lang="zh-CN" altLang="pt-BR"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a:t>
            </a:r>
            <a:r>
              <a:rPr lang="pt-BR"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NH</a:t>
            </a:r>
            <a:r>
              <a:rPr lang="pt-BR" altLang="zh-CN" sz="22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4</a:t>
            </a:r>
            <a:r>
              <a:rPr lang="pt-BR"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NO</a:t>
            </a:r>
            <a:r>
              <a:rPr lang="pt-BR" altLang="zh-CN" sz="22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3</a:t>
            </a:r>
            <a:r>
              <a:rPr lang="pt-BR"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(s)</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a:t>
            </a:r>
            <a:r>
              <a:rPr lang="pt-BR"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NH</a:t>
            </a:r>
            <a:r>
              <a:rPr lang="pt-BR" altLang="zh-CN" sz="22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4</a:t>
            </a:r>
            <a:r>
              <a:rPr lang="pt-BR"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HSO</a:t>
            </a:r>
            <a:r>
              <a:rPr lang="pt-BR" altLang="zh-CN" sz="22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4</a:t>
            </a:r>
            <a:r>
              <a:rPr lang="pt-BR"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(s)</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a:t>
            </a:r>
            <a:r>
              <a:rPr lang="pt-BR"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HNO</a:t>
            </a:r>
            <a:r>
              <a:rPr lang="pt-BR" altLang="zh-CN" sz="22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3</a:t>
            </a:r>
            <a:r>
              <a:rPr lang="pt-BR"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(g)</a:t>
            </a:r>
            <a:endParaRPr lang="zh-CN" altLang="pt-BR" sz="2200" dirty="0">
              <a:solidFill>
                <a:srgbClr val="00FF00"/>
              </a:solidFill>
              <a:latin typeface="Times New Roman" panose="02020603050405020304" pitchFamily="18" charset="0"/>
              <a:ea typeface="微软雅黑" panose="020B0503020204020204" pitchFamily="34" charset="-122"/>
              <a:sym typeface="Times New Roman" panose="02020603050405020304" pitchFamily="18" charset="0"/>
            </a:endParaRPr>
          </a:p>
          <a:p>
            <a:pPr indent="532130" eaLnBrk="1" hangingPunct="1">
              <a:lnSpc>
                <a:spcPct val="130000"/>
              </a:lnSpc>
              <a:defRPr/>
            </a:pPr>
            <a:r>
              <a:rPr lang="zh-CN" altLang="pt-BR" sz="2200" dirty="0">
                <a:latin typeface="Times New Roman" panose="02020603050405020304" pitchFamily="18" charset="0"/>
                <a:ea typeface="微软雅黑" panose="020B0503020204020204" pitchFamily="34" charset="-122"/>
                <a:sym typeface="Times New Roman" panose="02020603050405020304" pitchFamily="18" charset="0"/>
              </a:rPr>
              <a:t>当</a:t>
            </a:r>
            <a:r>
              <a:rPr lang="pt-BR" altLang="zh-CN" sz="2200" dirty="0">
                <a:latin typeface="Times New Roman" panose="02020603050405020304" pitchFamily="18" charset="0"/>
                <a:ea typeface="微软雅黑" panose="020B0503020204020204" pitchFamily="34" charset="-122"/>
                <a:sym typeface="Times New Roman" panose="02020603050405020304" pitchFamily="18" charset="0"/>
              </a:rPr>
              <a:t>HNO</a:t>
            </a:r>
            <a:r>
              <a:rPr lang="pt-BR"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zh-CN" altLang="pt-BR" sz="2200" dirty="0">
                <a:latin typeface="Times New Roman" panose="02020603050405020304" pitchFamily="18" charset="0"/>
                <a:ea typeface="微软雅黑" panose="020B0503020204020204" pitchFamily="34" charset="-122"/>
                <a:sym typeface="Times New Roman" panose="02020603050405020304" pitchFamily="18" charset="0"/>
              </a:rPr>
              <a:t>或</a:t>
            </a:r>
            <a:r>
              <a:rPr lang="pt-BR" altLang="zh-CN" sz="2200" dirty="0">
                <a:latin typeface="Times New Roman" panose="02020603050405020304" pitchFamily="18" charset="0"/>
                <a:ea typeface="微软雅黑" panose="020B0503020204020204" pitchFamily="34" charset="-122"/>
                <a:sym typeface="Times New Roman" panose="02020603050405020304" pitchFamily="18" charset="0"/>
              </a:rPr>
              <a:t>NH</a:t>
            </a:r>
            <a:r>
              <a:rPr lang="pt-BR"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zh-CN" altLang="pt-BR" sz="2200" dirty="0">
                <a:latin typeface="Times New Roman" panose="02020603050405020304" pitchFamily="18" charset="0"/>
                <a:ea typeface="微软雅黑" panose="020B0503020204020204" pitchFamily="34" charset="-122"/>
                <a:sym typeface="Times New Roman" panose="02020603050405020304" pitchFamily="18" charset="0"/>
              </a:rPr>
              <a:t>的浓度很低时，或者</a:t>
            </a:r>
            <a:r>
              <a:rPr lang="pt-BR" altLang="zh-CN" sz="2200" dirty="0">
                <a:latin typeface="Times New Roman" panose="02020603050405020304" pitchFamily="18" charset="0"/>
                <a:ea typeface="微软雅黑" panose="020B0503020204020204" pitchFamily="34" charset="-122"/>
                <a:sym typeface="Times New Roman" panose="02020603050405020304" pitchFamily="18" charset="0"/>
              </a:rPr>
              <a:t>H</a:t>
            </a:r>
            <a:r>
              <a:rPr lang="pt-BR"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pt-BR" altLang="zh-CN" sz="2200" dirty="0">
                <a:latin typeface="Times New Roman" panose="02020603050405020304" pitchFamily="18" charset="0"/>
                <a:ea typeface="微软雅黑" panose="020B0503020204020204" pitchFamily="34" charset="-122"/>
                <a:sym typeface="Times New Roman" panose="02020603050405020304" pitchFamily="18" charset="0"/>
              </a:rPr>
              <a:t>SO</a:t>
            </a:r>
            <a:r>
              <a:rPr lang="pt-BR"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4</a:t>
            </a:r>
            <a:r>
              <a:rPr lang="zh-CN" altLang="pt-BR" sz="2200" dirty="0">
                <a:latin typeface="Times New Roman" panose="02020603050405020304" pitchFamily="18" charset="0"/>
                <a:ea typeface="微软雅黑" panose="020B0503020204020204" pitchFamily="34" charset="-122"/>
                <a:sym typeface="Times New Roman" panose="02020603050405020304" pitchFamily="18" charset="0"/>
              </a:rPr>
              <a:t>的浓度很高时，亦或温度较高时，都能促使第一个反应所生成的</a:t>
            </a:r>
            <a:r>
              <a:rPr lang="pt-BR" altLang="zh-CN" sz="2200" dirty="0">
                <a:latin typeface="Times New Roman" panose="02020603050405020304" pitchFamily="18" charset="0"/>
                <a:ea typeface="微软雅黑" panose="020B0503020204020204" pitchFamily="34" charset="-122"/>
                <a:sym typeface="Times New Roman" panose="02020603050405020304" pitchFamily="18" charset="0"/>
              </a:rPr>
              <a:t>NH</a:t>
            </a:r>
            <a:r>
              <a:rPr lang="pt-BR"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4</a:t>
            </a:r>
            <a:r>
              <a:rPr lang="pt-BR" altLang="zh-CN" sz="2200" dirty="0">
                <a:latin typeface="Times New Roman" panose="02020603050405020304" pitchFamily="18" charset="0"/>
                <a:ea typeface="微软雅黑" panose="020B0503020204020204" pitchFamily="34" charset="-122"/>
                <a:sym typeface="Times New Roman" panose="02020603050405020304" pitchFamily="18" charset="0"/>
              </a:rPr>
              <a:t>NO</a:t>
            </a:r>
            <a:r>
              <a:rPr lang="pt-BR"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pt-BR" altLang="zh-CN" sz="2200" dirty="0">
                <a:latin typeface="Times New Roman" panose="02020603050405020304" pitchFamily="18" charset="0"/>
                <a:ea typeface="微软雅黑" panose="020B0503020204020204" pitchFamily="34" charset="-122"/>
                <a:sym typeface="Times New Roman" panose="02020603050405020304" pitchFamily="18" charset="0"/>
              </a:rPr>
              <a:t> (s)</a:t>
            </a:r>
            <a:r>
              <a:rPr lang="zh-CN" altLang="pt-BR" sz="2200" dirty="0">
                <a:latin typeface="Times New Roman" panose="02020603050405020304" pitchFamily="18" charset="0"/>
                <a:ea typeface="微软雅黑" panose="020B0503020204020204" pitchFamily="34" charset="-122"/>
                <a:sym typeface="Times New Roman" panose="02020603050405020304" pitchFamily="18" charset="0"/>
              </a:rPr>
              <a:t>变得不稳定。这时常表现出</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HNO</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与土壤粒子的反应更重要些，从而使</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HNO</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并入粗粒子模态中去。 </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indent="532130" eaLnBrk="1" hangingPunct="1">
              <a:lnSpc>
                <a:spcPct val="130000"/>
              </a:lnSpc>
              <a:defRPr/>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对于沿海城市，由于污染源排放的</a:t>
            </a:r>
            <a:r>
              <a:rPr lang="en-US" altLang="zh-CN" sz="2200" dirty="0" err="1">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200" i="1" baseline="-25000" dirty="0" err="1">
                <a:latin typeface="Times New Roman" panose="02020603050405020304" pitchFamily="18" charset="0"/>
                <a:ea typeface="微软雅黑" panose="020B0503020204020204" pitchFamily="34" charset="-122"/>
                <a:sym typeface="Times New Roman" panose="02020603050405020304" pitchFamily="18" charset="0"/>
              </a:rPr>
              <a:t>x</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与从海洋中不断逸出的</a:t>
            </a:r>
            <a:r>
              <a:rPr lang="en-US" altLang="zh-CN" sz="2200" dirty="0" err="1">
                <a:latin typeface="Times New Roman" panose="02020603050405020304" pitchFamily="18" charset="0"/>
                <a:ea typeface="微软雅黑" panose="020B0503020204020204" pitchFamily="34" charset="-122"/>
                <a:sym typeface="Times New Roman" panose="02020603050405020304" pitchFamily="18" charset="0"/>
              </a:rPr>
              <a:t>NaCl</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相遇，所以就会建立起一个由</a:t>
            </a:r>
            <a:r>
              <a:rPr lang="en-US" altLang="zh-CN" sz="2200" dirty="0" err="1">
                <a:latin typeface="Times New Roman" panose="02020603050405020304" pitchFamily="18" charset="0"/>
                <a:ea typeface="微软雅黑" panose="020B0503020204020204" pitchFamily="34" charset="-122"/>
                <a:sym typeface="Times New Roman" panose="02020603050405020304" pitchFamily="18" charset="0"/>
              </a:rPr>
              <a:t>NaCl</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err="1">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200" i="1" baseline="-25000" dirty="0" err="1">
                <a:latin typeface="Times New Roman" panose="02020603050405020304" pitchFamily="18" charset="0"/>
                <a:ea typeface="微软雅黑" panose="020B0503020204020204" pitchFamily="34" charset="-122"/>
                <a:sym typeface="Times New Roman" panose="02020603050405020304" pitchFamily="18" charset="0"/>
              </a:rPr>
              <a:t>x</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，水蒸气和空气构成的体系，因而其大气中的硝酸盐颗粒物就显得比较重要。</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defRPr/>
            </a:pPr>
            <a:r>
              <a:rPr lang="zh-CN" altLang="en-US" sz="2200" dirty="0">
                <a:solidFill>
                  <a:srgbClr val="C00000"/>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3NO</a:t>
            </a:r>
            <a:r>
              <a:rPr lang="pt-BR" altLang="zh-CN" sz="22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H</a:t>
            </a:r>
            <a:r>
              <a:rPr lang="pt-BR" altLang="zh-CN" sz="22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O</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+ 2NaCl </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2NaNO</a:t>
            </a:r>
            <a:r>
              <a:rPr lang="pt-BR" altLang="zh-CN" sz="22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+ 2HCl(g)</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NO</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a:t>
            </a:r>
            <a:endPar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39238DB2-6809-41A8-844F-8A6FFE1AA7DE}"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 name="Text Box 2"/>
          <p:cNvSpPr txBox="1">
            <a:spLocks noChangeArrowheads="1"/>
          </p:cNvSpPr>
          <p:nvPr/>
        </p:nvSpPr>
        <p:spPr bwMode="auto">
          <a:xfrm>
            <a:off x="767408" y="1086426"/>
            <a:ext cx="10801200" cy="5124450"/>
          </a:xfrm>
          <a:prstGeom prst="rect">
            <a:avLst/>
          </a:prstGeom>
          <a:noFill/>
          <a:ln w="12700" algn="ctr">
            <a:noFill/>
            <a:miter lim="800000"/>
          </a:ln>
          <a:effectLst>
            <a:prstShdw prst="shdw17" dist="17961" dir="2700000">
              <a:schemeClr val="accent1">
                <a:gamma/>
                <a:shade val="60000"/>
                <a:invGamma/>
              </a:schemeClr>
            </a:prstShdw>
          </a:effectLst>
        </p:spPr>
        <p:txBody>
          <a:bodyPr wrap="square" lIns="0" tIns="0" rIns="0" bIns="0">
            <a:spAutoFit/>
          </a:bodyPr>
          <a:lstStyle/>
          <a:p>
            <a:pPr eaLnBrk="1" hangingPunct="1">
              <a:lnSpc>
                <a:spcPct val="150000"/>
              </a:lnSpc>
              <a:spcBef>
                <a:spcPts val="0"/>
              </a:spcBef>
              <a:spcAft>
                <a:spcPts val="0"/>
              </a:spcAft>
              <a:defRPr/>
            </a:pPr>
            <a:r>
              <a:rPr lang="zh-CN" altLang="en-US"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）其他水溶性离子成分</a:t>
            </a:r>
            <a:endParaRPr lang="en-US" altLang="zh-CN"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indent="361950" eaLnBrk="1" hangingPunct="1">
              <a:lnSpc>
                <a:spcPct val="150000"/>
              </a:lnSpc>
              <a:spcBef>
                <a:spcPts val="0"/>
              </a:spcBef>
              <a:spcAft>
                <a:spcPts val="0"/>
              </a:spcAft>
              <a:defRPr/>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除了硫酸盐和硝酸盐之外，大气颗粒物中还含有</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Cl</a:t>
            </a:r>
            <a:r>
              <a:rPr lang="en-US" altLang="zh-CN" sz="2200" baseline="30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NH</a:t>
            </a:r>
            <a:r>
              <a:rPr lang="en-US" altLang="zh-CN" sz="22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4</a:t>
            </a:r>
            <a:r>
              <a:rPr lang="en-US" altLang="zh-CN" sz="2200" baseline="30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Na</a:t>
            </a:r>
            <a:r>
              <a:rPr lang="en-US" altLang="zh-CN" sz="2200" baseline="30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K</a:t>
            </a:r>
            <a:r>
              <a:rPr lang="en-US" altLang="zh-CN" sz="2200" baseline="30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Ca</a:t>
            </a:r>
            <a:r>
              <a:rPr lang="en-US" altLang="zh-CN" sz="22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baseline="30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Mg</a:t>
            </a:r>
            <a:r>
              <a:rPr lang="en-US" altLang="zh-CN" sz="22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baseline="30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等。</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eaLnBrk="1" hangingPunct="1">
              <a:lnSpc>
                <a:spcPct val="150000"/>
              </a:lnSpc>
              <a:spcBef>
                <a:spcPts val="0"/>
              </a:spcBef>
              <a:spcAft>
                <a:spcPts val="0"/>
              </a:spcAft>
              <a:buClr>
                <a:schemeClr val="tx1"/>
              </a:buClr>
              <a:buFont typeface="Wingdings" panose="05000000000000000000" pitchFamily="2" charset="2"/>
              <a:buChar char="n"/>
              <a:defRPr/>
            </a:pPr>
            <a:r>
              <a:rPr lang="zh-CN" altLang="en-US" sz="22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海盐粒子</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是大气颗粒物中 </a:t>
            </a:r>
            <a:r>
              <a:rPr kumimoji="0" lang="en-US" altLang="zh-CN" sz="220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Cl</a:t>
            </a:r>
            <a:r>
              <a:rPr kumimoji="0" lang="en-US" altLang="zh-CN" sz="2200" i="0" u="none" strike="noStrike" kern="1200" cap="none" spc="0" normalizeH="0" baseline="30000" noProof="0" dirty="0">
                <a:ln>
                  <a:noFill/>
                </a:ln>
                <a:solidFill>
                  <a:srgbClr val="0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的主要来源，其主要存在于粗粒子模态。化石燃料如煤的燃烧也可以向大气中排放氯，但主要存在于细粒子模态。</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eaLnBrk="1" hangingPunct="1">
              <a:lnSpc>
                <a:spcPct val="150000"/>
              </a:lnSpc>
              <a:spcBef>
                <a:spcPts val="0"/>
              </a:spcBef>
              <a:spcAft>
                <a:spcPts val="0"/>
              </a:spcAft>
              <a:buFont typeface="Wingdings" panose="05000000000000000000" pitchFamily="2" charset="2"/>
              <a:buChar char="n"/>
              <a:defRPr/>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气态氨与大气二次污染物硫酸和硝酸结合形成</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硫酸铵和硝酸铵</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，是大气颗粒物中细粒子的重要成分。</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eaLnBrk="1" hangingPunct="1">
              <a:lnSpc>
                <a:spcPct val="150000"/>
              </a:lnSpc>
              <a:spcBef>
                <a:spcPts val="0"/>
              </a:spcBef>
              <a:spcAft>
                <a:spcPts val="0"/>
              </a:spcAft>
              <a:buFont typeface="Wingdings" panose="05000000000000000000" pitchFamily="2" charset="2"/>
              <a:buChar char="n"/>
              <a:defRPr/>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沿海地区大气颗粒物中的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Na</a:t>
            </a:r>
            <a:r>
              <a:rPr lang="en-US" altLang="zh-CN" sz="2200" baseline="30000" dirty="0">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几乎都来自于</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海洋</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，并以粗粒子模态存在。</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eaLnBrk="1" hangingPunct="1">
              <a:lnSpc>
                <a:spcPct val="150000"/>
              </a:lnSpc>
              <a:spcBef>
                <a:spcPts val="0"/>
              </a:spcBef>
              <a:spcAft>
                <a:spcPts val="0"/>
              </a:spcAft>
              <a:buFont typeface="Wingdings" panose="05000000000000000000" pitchFamily="2" charset="2"/>
              <a:buChar char="n"/>
              <a:defRPr/>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大气颗粒物中的</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K</a:t>
            </a:r>
            <a:r>
              <a:rPr lang="en-US" altLang="zh-CN" sz="2200" baseline="30000" dirty="0">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主要以细粒子模态存在，主要来自</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生物质燃烧</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eaLnBrk="1" hangingPunct="1">
              <a:lnSpc>
                <a:spcPct val="150000"/>
              </a:lnSpc>
              <a:spcBef>
                <a:spcPts val="0"/>
              </a:spcBef>
              <a:spcAft>
                <a:spcPts val="0"/>
              </a:spcAft>
              <a:buFont typeface="Wingdings" panose="05000000000000000000" pitchFamily="2" charset="2"/>
              <a:buChar char="n"/>
              <a:defRPr/>
            </a:pP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Ca</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baseline="30000" dirty="0">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主要来自于</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土壤</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，是土壤扬尘的标识元素，以粗粒子模态存在；</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eaLnBrk="1" hangingPunct="1">
              <a:lnSpc>
                <a:spcPct val="150000"/>
              </a:lnSpc>
              <a:spcBef>
                <a:spcPts val="0"/>
              </a:spcBef>
              <a:spcAft>
                <a:spcPts val="0"/>
              </a:spcAft>
              <a:buFont typeface="Wingdings" panose="05000000000000000000" pitchFamily="2" charset="2"/>
              <a:buChar char="n"/>
              <a:defRPr/>
            </a:pP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Mg</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baseline="30000" dirty="0">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既有</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海洋源</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的贡献，又有</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土壤源</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的贡献，并且都分布在粗粒子中，含量相对较低。</a:t>
            </a:r>
            <a:endPar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7B31C1CA-F7D3-41C6-9686-316ACFC53D3B}"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20163" name="Rectangle 5"/>
          <p:cNvSpPr>
            <a:spLocks noGrp="1" noChangeArrowheads="1"/>
          </p:cNvSpPr>
          <p:nvPr>
            <p:ph type="subTitle" idx="4294967295"/>
          </p:nvPr>
        </p:nvSpPr>
        <p:spPr>
          <a:xfrm>
            <a:off x="1180465" y="1774190"/>
            <a:ext cx="9910445" cy="424751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62255" indent="-262255" eaLnBrk="1" hangingPunct="1">
              <a:lnSpc>
                <a:spcPct val="150000"/>
              </a:lnSpc>
              <a:spcBef>
                <a:spcPct val="0"/>
              </a:spcBef>
              <a:buClr>
                <a:schemeClr val="tx1"/>
              </a:buClr>
              <a:buSzPct val="100000"/>
            </a:pPr>
            <a:r>
              <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按照来源，有机颗粒物可以分为两类，即</a:t>
            </a:r>
            <a:r>
              <a:rPr lang="zh-CN" altLang="en-US" sz="20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一次有机气溶胶</a:t>
            </a:r>
            <a:r>
              <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primary organic aerosol</a:t>
            </a:r>
            <a:r>
              <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POA</a:t>
            </a:r>
            <a:r>
              <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）和</a:t>
            </a:r>
            <a:r>
              <a:rPr lang="zh-CN" altLang="en-US" sz="20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二次有机气溶胶</a:t>
            </a:r>
            <a:r>
              <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secondary organic aerosol</a:t>
            </a:r>
            <a:r>
              <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SOA</a:t>
            </a:r>
            <a:r>
              <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262255" indent="-262255" eaLnBrk="1" hangingPunct="1">
              <a:lnSpc>
                <a:spcPct val="150000"/>
              </a:lnSpc>
              <a:spcBef>
                <a:spcPct val="0"/>
              </a:spcBef>
              <a:buClr>
                <a:schemeClr val="tx1"/>
              </a:buClr>
              <a:buSzPct val="100000"/>
            </a:pPr>
            <a:r>
              <a:rPr lang="zh-CN" altLang="en-US" sz="20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一次有机气溶胶</a:t>
            </a:r>
            <a:r>
              <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的人为源主要来自于燃烧过程，天然源包括植物释放的蜡、树脂等以及微生物粒子如细菌和病毒等，其化学组成包括脂肪酸、脂肪醇、长链烃、多环芳香烃、甾烷和藿烷等。</a:t>
            </a:r>
            <a:endPar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262255" indent="-262255" eaLnBrk="1" hangingPunct="1">
              <a:lnSpc>
                <a:spcPct val="150000"/>
              </a:lnSpc>
              <a:spcBef>
                <a:spcPct val="0"/>
              </a:spcBef>
              <a:buClr>
                <a:schemeClr val="tx1"/>
              </a:buClr>
              <a:buSzPct val="100000"/>
            </a:pPr>
            <a:r>
              <a:rPr lang="zh-CN" altLang="en-US" sz="20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二次有机气溶胶</a:t>
            </a:r>
            <a:r>
              <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是指由生物源和人为源排放的</a:t>
            </a:r>
            <a:r>
              <a:rPr lang="en-US" altLang="zh-CN"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VOCs </a:t>
            </a:r>
            <a:r>
              <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在大气中通过二次转化所形成的有机颗粒物。生物源</a:t>
            </a:r>
            <a:r>
              <a:rPr lang="en-US" altLang="zh-CN"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VOCs </a:t>
            </a:r>
            <a:r>
              <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包括植物大量排放的异戊二烯、单萜烯、倍半萜烯等。人为源</a:t>
            </a:r>
            <a:r>
              <a:rPr lang="en-US" altLang="zh-CN"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VOCs </a:t>
            </a:r>
            <a:r>
              <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中最重要的是芳香烃类化合物，如苯、甲苯、二甲苯、乙苯等。这类前体物不仅能通过氧化和硝化反应在苯环上添加取代基，形成硝基芳香化（</a:t>
            </a:r>
            <a:r>
              <a:rPr lang="en-US" altLang="zh-CN"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Nitroaromatic compounds</a:t>
            </a:r>
            <a:r>
              <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NAC</a:t>
            </a:r>
            <a:r>
              <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），还可以进一步氧化开环，形成羧酸类的化合物。</a:t>
            </a:r>
            <a:endParaRPr lang="zh-CN" altLang="en-US" sz="2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4" name="矩形 3"/>
          <p:cNvSpPr/>
          <p:nvPr/>
        </p:nvSpPr>
        <p:spPr>
          <a:xfrm>
            <a:off x="191344" y="692696"/>
            <a:ext cx="11233248" cy="1170940"/>
          </a:xfrm>
          <a:prstGeom prst="rect">
            <a:avLst/>
          </a:prstGeom>
        </p:spPr>
        <p:txBody>
          <a:bodyPr wrap="square">
            <a:spAutoFit/>
          </a:bodyPr>
          <a:lstStyle/>
          <a:p>
            <a:pPr algn="just" eaLnBrk="1" hangingPunct="1">
              <a:lnSpc>
                <a:spcPct val="130000"/>
              </a:lnSpc>
              <a:defRPr/>
            </a:pP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3.2 </a:t>
            </a:r>
            <a:r>
              <a:rPr lang="zh-CN" altLang="en-US"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大气颗粒物中的有机组分</a:t>
            </a:r>
            <a:endPar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just" eaLnBrk="1" hangingPunct="1">
              <a:lnSpc>
                <a:spcPct val="130000"/>
              </a:lnSpc>
              <a:defRPr/>
            </a:pPr>
            <a:r>
              <a:rPr lang="en-US" altLang="zh-CN" sz="2400" b="1" kern="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Organic Components in Atmospheric Particulate Matter</a:t>
            </a:r>
            <a:endParaRPr lang="zh-CN" altLang="en-US" sz="24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p:random/>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rcRect l="28740" t="12810" r="13969" b="11800"/>
          <a:stretch>
            <a:fillRect/>
          </a:stretch>
        </p:blipFill>
        <p:spPr>
          <a:xfrm>
            <a:off x="1544320" y="673100"/>
            <a:ext cx="8223885" cy="6054725"/>
          </a:xfrm>
          <a:prstGeom prst="rect">
            <a:avLst/>
          </a:prstGeom>
        </p:spPr>
      </p:pic>
      <p:sp>
        <p:nvSpPr>
          <p:cNvPr id="220162"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7B31C1CA-F7D3-41C6-9686-316ACFC53D3B}"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6045200" y="3327400"/>
            <a:ext cx="101600" cy="203200"/>
          </a:xfrm>
          <a:prstGeom prst="rect">
            <a:avLst/>
          </a:prstGeom>
        </p:spPr>
      </p:pic>
    </p:spTree>
  </p:cSld>
  <p:clrMapOvr>
    <a:masterClrMapping/>
  </p:clrMapOvr>
  <p:transition>
    <p:random/>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表格 18"/>
          <p:cNvGraphicFramePr>
            <a:graphicFrameLocks noGrp="1"/>
          </p:cNvGraphicFramePr>
          <p:nvPr/>
        </p:nvGraphicFramePr>
        <p:xfrm>
          <a:off x="1201480" y="620688"/>
          <a:ext cx="7786596" cy="6209030"/>
        </p:xfrm>
        <a:graphic>
          <a:graphicData uri="http://schemas.openxmlformats.org/drawingml/2006/table">
            <a:tbl>
              <a:tblPr/>
              <a:tblGrid>
                <a:gridCol w="1676038"/>
                <a:gridCol w="2001473"/>
                <a:gridCol w="4109085"/>
              </a:tblGrid>
              <a:tr h="359716">
                <a:tc>
                  <a:txBody>
                    <a:bodyPr/>
                    <a:lstStyle/>
                    <a:p>
                      <a:pPr algn="ctr">
                        <a:lnSpc>
                          <a:spcPct val="130000"/>
                        </a:lnSpc>
                        <a:spcBef>
                          <a:spcPts val="0"/>
                        </a:spcBef>
                        <a:spcAft>
                          <a:spcPts val="0"/>
                        </a:spcAft>
                      </a:pP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化合物类型</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5997" marR="35997" marT="35999" marB="35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spcBef>
                          <a:spcPts val="0"/>
                        </a:spcBef>
                        <a:spcAft>
                          <a:spcPts val="0"/>
                        </a:spcAft>
                      </a:pP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例</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5997" marR="35997" marT="35999" marB="35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spcBef>
                          <a:spcPts val="0"/>
                        </a:spcBef>
                        <a:spcAft>
                          <a:spcPts val="0"/>
                        </a:spcAft>
                      </a:pP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城市大气中的质量浓度</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sz="14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ng</a:t>
                      </a:r>
                      <a:r>
                        <a:rPr lang="zh-CN" sz="14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sz="14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m</a:t>
                      </a:r>
                      <a:r>
                        <a:rPr lang="en-US" sz="1400" kern="100" baseline="300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5997" marR="35997" marT="35999" marB="35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80291">
                <a:tc>
                  <a:txBody>
                    <a:bodyPr/>
                    <a:lstStyle/>
                    <a:p>
                      <a:pPr algn="ctr">
                        <a:lnSpc>
                          <a:spcPct val="130000"/>
                        </a:lnSpc>
                        <a:spcBef>
                          <a:spcPts val="0"/>
                        </a:spcBef>
                        <a:spcAft>
                          <a:spcPts val="0"/>
                        </a:spcAft>
                      </a:pP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烷烃类</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(C1</a:t>
                      </a:r>
                      <a:r>
                        <a:rPr lang="en-US" sz="1400" kern="1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8</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a:t>
                      </a:r>
                      <a:r>
                        <a:rPr lang="en-US" sz="1400" kern="1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50</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5997" marR="35997" marT="35999" marB="35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spcBef>
                          <a:spcPts val="0"/>
                        </a:spcBef>
                        <a:spcAft>
                          <a:spcPts val="0"/>
                        </a:spcAft>
                      </a:pPr>
                      <a:r>
                        <a:rPr lang="en-US" sz="1400" i="1"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a:t>
                      </a:r>
                      <a:r>
                        <a:rPr lang="en-US" sz="1400" kern="1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22</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a:t>
                      </a:r>
                      <a:r>
                        <a:rPr lang="en-US" sz="1400" kern="1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46</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5997" marR="35997" marT="35999" marB="35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30000"/>
                        </a:lnSpc>
                        <a:spcBef>
                          <a:spcPts val="0"/>
                        </a:spcBef>
                        <a:spcAft>
                          <a:spcPts val="0"/>
                        </a:spcAft>
                      </a:pPr>
                      <a:r>
                        <a:rPr lang="en-US" sz="14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1 000~4 000</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1966~1967</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年美国</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217</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个城市观察站）</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5997" marR="35997" marT="35999" marB="35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59716">
                <a:tc>
                  <a:txBody>
                    <a:bodyPr/>
                    <a:lstStyle/>
                    <a:p>
                      <a:pPr algn="ctr">
                        <a:lnSpc>
                          <a:spcPct val="130000"/>
                        </a:lnSpc>
                        <a:spcBef>
                          <a:spcPts val="0"/>
                        </a:spcBef>
                        <a:spcAft>
                          <a:spcPts val="0"/>
                        </a:spcAft>
                      </a:pP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烯烃类</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5997" marR="35997" marT="35999" marB="35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spcBef>
                          <a:spcPts val="0"/>
                        </a:spcBef>
                        <a:spcAft>
                          <a:spcPts val="0"/>
                        </a:spcAft>
                      </a:pPr>
                      <a:r>
                        <a:rPr lang="en-US" sz="1400" i="1"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a:t>
                      </a:r>
                      <a:r>
                        <a:rPr lang="en-US" sz="1400" kern="1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22</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a:t>
                      </a:r>
                      <a:r>
                        <a:rPr lang="en-US" sz="1400" kern="1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44</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5997" marR="35997" marT="35999" marB="35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30000"/>
                        </a:lnSpc>
                        <a:spcBef>
                          <a:spcPts val="0"/>
                        </a:spcBef>
                        <a:spcAft>
                          <a:spcPts val="0"/>
                        </a:spcAft>
                      </a:pPr>
                      <a:r>
                        <a:rPr lang="en-US" sz="1400" kern="1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2 000</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1966~1967</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年美国</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217</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个城市观察站）</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5997" marR="35997" marT="35999" marB="35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7479">
                <a:tc>
                  <a:txBody>
                    <a:bodyPr/>
                    <a:lstStyle/>
                    <a:p>
                      <a:pPr algn="ctr">
                        <a:lnSpc>
                          <a:spcPct val="130000"/>
                        </a:lnSpc>
                        <a:spcBef>
                          <a:spcPts val="0"/>
                        </a:spcBef>
                        <a:spcAft>
                          <a:spcPts val="0"/>
                        </a:spcAft>
                      </a:pP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苯烷烃类</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5997" marR="35997" marT="35999" marB="35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spcBef>
                          <a:spcPts val="0"/>
                        </a:spcBef>
                        <a:spcAft>
                          <a:spcPts val="0"/>
                        </a:spcAft>
                      </a:pPr>
                      <a:endPar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5997" marR="35997" marT="35999" marB="35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30000"/>
                        </a:lnSpc>
                        <a:spcBef>
                          <a:spcPts val="0"/>
                        </a:spcBef>
                        <a:spcAft>
                          <a:spcPts val="0"/>
                        </a:spcAft>
                      </a:pP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80~680</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1973</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年美国加州，</a:t>
                      </a:r>
                      <a:r>
                        <a:rPr lang="en-US" sz="1400" kern="100" dirty="0" err="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Westconina</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5997" marR="35997" marT="35999" marB="35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3326">
                <a:tc>
                  <a:txBody>
                    <a:bodyPr/>
                    <a:lstStyle/>
                    <a:p>
                      <a:pPr algn="ctr">
                        <a:lnSpc>
                          <a:spcPct val="130000"/>
                        </a:lnSpc>
                        <a:spcBef>
                          <a:spcPts val="0"/>
                        </a:spcBef>
                        <a:spcAft>
                          <a:spcPts val="0"/>
                        </a:spcAft>
                      </a:pP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萘类</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5997" marR="35997" marT="35999" marB="35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spcBef>
                          <a:spcPts val="0"/>
                        </a:spcBef>
                        <a:spcAft>
                          <a:spcPts val="0"/>
                        </a:spcAft>
                      </a:pPr>
                      <a:endPar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5997" marR="35997" marT="35999" marB="35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30000"/>
                        </a:lnSpc>
                        <a:spcBef>
                          <a:spcPts val="0"/>
                        </a:spcBef>
                        <a:spcAft>
                          <a:spcPts val="0"/>
                        </a:spcAft>
                      </a:pP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40~500</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1972</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年</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9</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月美国加州，</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Pasadena</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5997" marR="35997" marT="35999" marB="35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873808">
                <a:tc>
                  <a:txBody>
                    <a:bodyPr/>
                    <a:lstStyle/>
                    <a:p>
                      <a:pPr algn="ctr">
                        <a:lnSpc>
                          <a:spcPct val="130000"/>
                        </a:lnSpc>
                        <a:spcBef>
                          <a:spcPts val="0"/>
                        </a:spcBef>
                        <a:spcAft>
                          <a:spcPts val="0"/>
                        </a:spcAft>
                      </a:pP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多环芳烃类</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5997" marR="35997" marT="35999" marB="35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spcBef>
                          <a:spcPts val="0"/>
                        </a:spcBef>
                        <a:spcAft>
                          <a:spcPts val="0"/>
                        </a:spcAft>
                      </a:pPr>
                      <a:endPar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ctr">
                        <a:lnSpc>
                          <a:spcPct val="130000"/>
                        </a:lnSpc>
                        <a:spcBef>
                          <a:spcPts val="0"/>
                        </a:spcBef>
                        <a:spcAft>
                          <a:spcPts val="0"/>
                        </a:spcAft>
                      </a:pPr>
                      <a:endPar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ctr">
                        <a:lnSpc>
                          <a:spcPct val="130000"/>
                        </a:lnSpc>
                        <a:spcBef>
                          <a:spcPts val="0"/>
                        </a:spcBef>
                        <a:spcAft>
                          <a:spcPts val="0"/>
                        </a:spcAft>
                      </a:pP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苯并</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a:t>
                      </a:r>
                      <a:r>
                        <a:rPr lang="zh-CN" alt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芘</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5997" marR="35997" marT="35999" marB="35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30000"/>
                        </a:lnSpc>
                        <a:spcBef>
                          <a:spcPts val="0"/>
                        </a:spcBef>
                        <a:spcAft>
                          <a:spcPts val="0"/>
                        </a:spcAft>
                      </a:pP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6.6</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1958~1959</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年美国</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100</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个城市观察站）</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just">
                        <a:lnSpc>
                          <a:spcPct val="130000"/>
                        </a:lnSpc>
                        <a:spcBef>
                          <a:spcPts val="0"/>
                        </a:spcBef>
                        <a:spcAft>
                          <a:spcPts val="0"/>
                        </a:spcAft>
                      </a:pP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3.2</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1966~1967</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年美国</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32</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个城市观察站）</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just">
                        <a:lnSpc>
                          <a:spcPct val="130000"/>
                        </a:lnSpc>
                        <a:spcBef>
                          <a:spcPts val="0"/>
                        </a:spcBef>
                        <a:spcAft>
                          <a:spcPts val="0"/>
                        </a:spcAft>
                      </a:pP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2.1</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1970</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年美国</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32</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个城市观察站）</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5997" marR="35997" marT="35999" marB="35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31535">
                <a:tc>
                  <a:txBody>
                    <a:bodyPr/>
                    <a:lstStyle/>
                    <a:p>
                      <a:pPr algn="ctr">
                        <a:lnSpc>
                          <a:spcPct val="130000"/>
                        </a:lnSpc>
                        <a:spcBef>
                          <a:spcPts val="0"/>
                        </a:spcBef>
                        <a:spcAft>
                          <a:spcPts val="0"/>
                        </a:spcAft>
                      </a:pP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芳香酸类</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5997" marR="35997" marT="35999" marB="35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spcBef>
                          <a:spcPts val="0"/>
                        </a:spcBef>
                        <a:spcAft>
                          <a:spcPts val="0"/>
                        </a:spcAft>
                      </a:pPr>
                      <a:endParaRPr lang="en-US" sz="1400" kern="1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5997" marR="35997" marT="35999" marB="35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30000"/>
                        </a:lnSpc>
                        <a:spcBef>
                          <a:spcPts val="0"/>
                        </a:spcBef>
                        <a:spcAft>
                          <a:spcPts val="0"/>
                        </a:spcAft>
                      </a:pP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90~380</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1970</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年</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9</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月美国加州，</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Pasadena</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5997" marR="35997" marT="35999" marB="35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55175">
                <a:tc>
                  <a:txBody>
                    <a:bodyPr/>
                    <a:lstStyle/>
                    <a:p>
                      <a:pPr algn="ctr">
                        <a:lnSpc>
                          <a:spcPct val="130000"/>
                        </a:lnSpc>
                        <a:spcBef>
                          <a:spcPts val="0"/>
                        </a:spcBef>
                        <a:spcAft>
                          <a:spcPts val="0"/>
                        </a:spcAft>
                      </a:pP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环酮类</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5997" marR="35997" marT="35999" marB="35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spcBef>
                          <a:spcPts val="0"/>
                        </a:spcBef>
                        <a:spcAft>
                          <a:spcPts val="0"/>
                        </a:spcAft>
                      </a:pPr>
                      <a:endPar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5997" marR="35997" marT="35999" marB="35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30000"/>
                        </a:lnSpc>
                        <a:spcBef>
                          <a:spcPts val="0"/>
                        </a:spcBef>
                        <a:spcAft>
                          <a:spcPts val="0"/>
                        </a:spcAft>
                      </a:pP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8</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1965</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年前美国城市平均值）</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just">
                        <a:lnSpc>
                          <a:spcPct val="130000"/>
                        </a:lnSpc>
                        <a:spcBef>
                          <a:spcPts val="0"/>
                        </a:spcBef>
                        <a:spcAft>
                          <a:spcPts val="0"/>
                        </a:spcAft>
                      </a:pP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2~40</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1968</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年</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7</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月美国城市）</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5997" marR="35997" marT="35999" marB="35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677793">
                <a:tc>
                  <a:txBody>
                    <a:bodyPr/>
                    <a:lstStyle/>
                    <a:p>
                      <a:pPr algn="ctr">
                        <a:lnSpc>
                          <a:spcPct val="130000"/>
                        </a:lnSpc>
                        <a:spcBef>
                          <a:spcPts val="0"/>
                        </a:spcBef>
                        <a:spcAft>
                          <a:spcPts val="0"/>
                        </a:spcAft>
                      </a:pP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醌类</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5997" marR="35997" marT="35999" marB="35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spcBef>
                          <a:spcPts val="0"/>
                        </a:spcBef>
                        <a:spcAft>
                          <a:spcPts val="0"/>
                        </a:spcAft>
                      </a:pPr>
                      <a:endPar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5997" marR="35997" marT="35999" marB="35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30000"/>
                        </a:lnSpc>
                        <a:spcBef>
                          <a:spcPts val="0"/>
                        </a:spcBef>
                        <a:spcAft>
                          <a:spcPts val="0"/>
                        </a:spcAft>
                      </a:pP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0.04~0.12</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just">
                        <a:lnSpc>
                          <a:spcPct val="130000"/>
                        </a:lnSpc>
                        <a:spcBef>
                          <a:spcPts val="0"/>
                        </a:spcBef>
                        <a:spcAft>
                          <a:spcPts val="0"/>
                        </a:spcAft>
                      </a:pP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1972~1973</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年，各种异构体）</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5997" marR="35997" marT="35999" marB="35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97462">
                <a:tc>
                  <a:txBody>
                    <a:bodyPr/>
                    <a:lstStyle/>
                    <a:p>
                      <a:pPr algn="ctr">
                        <a:lnSpc>
                          <a:spcPct val="130000"/>
                        </a:lnSpc>
                        <a:spcBef>
                          <a:spcPts val="0"/>
                        </a:spcBef>
                        <a:spcAft>
                          <a:spcPts val="0"/>
                        </a:spcAft>
                      </a:pP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酚类</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5997" marR="35997" marT="35999" marB="35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spcBef>
                          <a:spcPts val="0"/>
                        </a:spcBef>
                        <a:spcAft>
                          <a:spcPts val="0"/>
                        </a:spcAft>
                      </a:pPr>
                      <a:endPar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5997" marR="35997" marT="35999" marB="35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30000"/>
                        </a:lnSpc>
                        <a:spcBef>
                          <a:spcPts val="0"/>
                        </a:spcBef>
                        <a:spcAft>
                          <a:spcPts val="0"/>
                        </a:spcAft>
                      </a:pP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~0.3</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just">
                        <a:lnSpc>
                          <a:spcPct val="130000"/>
                        </a:lnSpc>
                        <a:spcBef>
                          <a:spcPts val="0"/>
                        </a:spcBef>
                        <a:spcAft>
                          <a:spcPts val="0"/>
                        </a:spcAft>
                      </a:pP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1975</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年比利时，</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Antwerp</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5997" marR="35997" marT="35999" marB="35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94422">
                <a:tc>
                  <a:txBody>
                    <a:bodyPr/>
                    <a:lstStyle/>
                    <a:p>
                      <a:pPr algn="ctr">
                        <a:lnSpc>
                          <a:spcPct val="130000"/>
                        </a:lnSpc>
                        <a:spcBef>
                          <a:spcPts val="0"/>
                        </a:spcBef>
                        <a:spcAft>
                          <a:spcPts val="0"/>
                        </a:spcAft>
                      </a:pP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酯类</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5997" marR="35997" marT="35999" marB="35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spcBef>
                          <a:spcPts val="0"/>
                        </a:spcBef>
                        <a:spcAft>
                          <a:spcPts val="0"/>
                        </a:spcAft>
                      </a:pPr>
                      <a:endPar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5997" marR="35997" marT="35999" marB="35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30000"/>
                        </a:lnSpc>
                        <a:spcBef>
                          <a:spcPts val="0"/>
                        </a:spcBef>
                        <a:spcAft>
                          <a:spcPts val="0"/>
                        </a:spcAft>
                      </a:pP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29~132</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1976</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年，比利时，</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Antwerp</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just">
                        <a:lnSpc>
                          <a:spcPct val="130000"/>
                        </a:lnSpc>
                        <a:spcBef>
                          <a:spcPts val="0"/>
                        </a:spcBef>
                        <a:spcAft>
                          <a:spcPts val="0"/>
                        </a:spcAft>
                      </a:pP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2~11</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1975</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年美国纽约）</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5997" marR="35997" marT="35999" marB="35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48138"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27679536-8D97-4A3F-9AC7-FBD4BD7AE3EF}"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 name="文本框 1"/>
          <p:cNvSpPr txBox="1"/>
          <p:nvPr/>
        </p:nvSpPr>
        <p:spPr>
          <a:xfrm>
            <a:off x="264617" y="1156759"/>
            <a:ext cx="800219" cy="4896544"/>
          </a:xfrm>
          <a:prstGeom prst="rect">
            <a:avLst/>
          </a:prstGeom>
          <a:noFill/>
        </p:spPr>
        <p:txBody>
          <a:bodyPr vert="eaVert" wrap="square" rtlCol="0">
            <a:spAutoFit/>
          </a:bodyPr>
          <a:lstStyle/>
          <a:p>
            <a:r>
              <a:rPr lang="zh-CN" altLang="en-US" sz="20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城市颗粒物中已检出的各类有机化合物</a:t>
            </a:r>
            <a:r>
              <a:rPr lang="en-US" altLang="zh-CN" sz="20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(1)</a:t>
            </a:r>
            <a:endParaRPr lang="en-US" altLang="zh-CN" sz="20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endParaRPr lang="zh-CN" altLang="en-US" sz="2000" dirty="0">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3" name="图片 2"/>
          <p:cNvPicPr>
            <a:picLocks noChangeAspect="1"/>
          </p:cNvPicPr>
          <p:nvPr/>
        </p:nvPicPr>
        <p:blipFill>
          <a:blip r:embed="rId1">
            <a:duotone>
              <a:prstClr val="black"/>
              <a:schemeClr val="tx2">
                <a:tint val="45000"/>
                <a:satMod val="400000"/>
              </a:schemeClr>
            </a:duotone>
            <a:extLst>
              <a:ext uri="{BEBA8EAE-BF5A-486C-A8C5-ECC9F3942E4B}">
                <a14:imgProps xmlns:a14="http://schemas.microsoft.com/office/drawing/2010/main">
                  <a14:imgLayer r:embed="rId2">
                    <a14:imgEffect>
                      <a14:brightnessContrast bright="-40000" contrast="-40000"/>
                    </a14:imgEffect>
                  </a14:imgLayer>
                </a14:imgProps>
              </a:ext>
            </a:extLst>
          </a:blip>
          <a:stretch>
            <a:fillRect/>
          </a:stretch>
        </p:blipFill>
        <p:spPr>
          <a:xfrm>
            <a:off x="3720254" y="2050843"/>
            <a:ext cx="530398" cy="359695"/>
          </a:xfrm>
          <a:prstGeom prst="rect">
            <a:avLst/>
          </a:prstGeom>
        </p:spPr>
      </p:pic>
      <p:pic>
        <p:nvPicPr>
          <p:cNvPr id="6" name="图片 5"/>
          <p:cNvPicPr>
            <a:picLocks noChangeAspect="1"/>
          </p:cNvPicPr>
          <p:nvPr/>
        </p:nvPicPr>
        <p:blipFill>
          <a:blip r:embed="rId3">
            <a:duotone>
              <a:prstClr val="black"/>
              <a:schemeClr val="tx2">
                <a:tint val="45000"/>
                <a:satMod val="400000"/>
              </a:schemeClr>
            </a:duotone>
            <a:lum bright="-40000" contrast="-40000"/>
          </a:blip>
          <a:stretch>
            <a:fillRect/>
          </a:stretch>
        </p:blipFill>
        <p:spPr>
          <a:xfrm>
            <a:off x="3581426" y="2405821"/>
            <a:ext cx="795528" cy="348996"/>
          </a:xfrm>
          <a:prstGeom prst="rect">
            <a:avLst/>
          </a:prstGeom>
        </p:spPr>
      </p:pic>
      <p:pic>
        <p:nvPicPr>
          <p:cNvPr id="8" name="图片 7"/>
          <p:cNvPicPr>
            <a:picLocks noChangeAspect="1"/>
          </p:cNvPicPr>
          <p:nvPr/>
        </p:nvPicPr>
        <p:blipFill>
          <a:blip r:embed="rId4">
            <a:duotone>
              <a:prstClr val="black"/>
              <a:schemeClr val="tx2">
                <a:tint val="45000"/>
                <a:satMod val="400000"/>
              </a:schemeClr>
            </a:duotone>
            <a:lum bright="-40000" contrast="-40000"/>
          </a:blip>
          <a:stretch>
            <a:fillRect/>
          </a:stretch>
        </p:blipFill>
        <p:spPr>
          <a:xfrm>
            <a:off x="3469790" y="2813957"/>
            <a:ext cx="851916" cy="501396"/>
          </a:xfrm>
          <a:prstGeom prst="rect">
            <a:avLst/>
          </a:prstGeom>
        </p:spPr>
      </p:pic>
      <p:pic>
        <p:nvPicPr>
          <p:cNvPr id="10" name="图片 9"/>
          <p:cNvPicPr>
            <a:picLocks noChangeAspect="1"/>
          </p:cNvPicPr>
          <p:nvPr/>
        </p:nvPicPr>
        <p:blipFill>
          <a:blip r:embed="rId5">
            <a:duotone>
              <a:prstClr val="black"/>
              <a:schemeClr val="tx2">
                <a:tint val="45000"/>
                <a:satMod val="400000"/>
              </a:schemeClr>
            </a:duotone>
            <a:lum bright="-40000" contrast="-40000"/>
          </a:blip>
          <a:stretch>
            <a:fillRect/>
          </a:stretch>
        </p:blipFill>
        <p:spPr>
          <a:xfrm>
            <a:off x="3489986" y="3676786"/>
            <a:ext cx="978408" cy="382524"/>
          </a:xfrm>
          <a:prstGeom prst="rect">
            <a:avLst/>
          </a:prstGeom>
        </p:spPr>
      </p:pic>
      <p:pic>
        <p:nvPicPr>
          <p:cNvPr id="12" name="图片 11"/>
          <p:cNvPicPr>
            <a:picLocks noChangeAspect="1"/>
          </p:cNvPicPr>
          <p:nvPr/>
        </p:nvPicPr>
        <p:blipFill>
          <a:blip r:embed="rId6">
            <a:duotone>
              <a:prstClr val="black"/>
              <a:schemeClr val="tx2">
                <a:tint val="45000"/>
                <a:satMod val="400000"/>
              </a:schemeClr>
            </a:duotone>
            <a:lum bright="-40000" contrast="-40000"/>
          </a:blip>
          <a:stretch>
            <a:fillRect/>
          </a:stretch>
        </p:blipFill>
        <p:spPr>
          <a:xfrm>
            <a:off x="3629810" y="4132889"/>
            <a:ext cx="531876" cy="501396"/>
          </a:xfrm>
          <a:prstGeom prst="rect">
            <a:avLst/>
          </a:prstGeom>
        </p:spPr>
      </p:pic>
      <p:pic>
        <p:nvPicPr>
          <p:cNvPr id="7" name="图片 6"/>
          <p:cNvPicPr>
            <a:picLocks noChangeAspect="1"/>
          </p:cNvPicPr>
          <p:nvPr/>
        </p:nvPicPr>
        <p:blipFill>
          <a:blip r:embed="rId7">
            <a:duotone>
              <a:prstClr val="black"/>
              <a:schemeClr val="tx2">
                <a:tint val="45000"/>
                <a:satMod val="400000"/>
              </a:schemeClr>
            </a:duotone>
            <a:lum bright="-40000" contrast="-40000"/>
          </a:blip>
          <a:stretch>
            <a:fillRect/>
          </a:stretch>
        </p:blipFill>
        <p:spPr>
          <a:xfrm>
            <a:off x="3663722" y="4707864"/>
            <a:ext cx="630936" cy="643128"/>
          </a:xfrm>
          <a:prstGeom prst="rect">
            <a:avLst/>
          </a:prstGeom>
        </p:spPr>
      </p:pic>
      <p:pic>
        <p:nvPicPr>
          <p:cNvPr id="11" name="图片 10"/>
          <p:cNvPicPr>
            <a:picLocks noChangeAspect="1"/>
          </p:cNvPicPr>
          <p:nvPr/>
        </p:nvPicPr>
        <p:blipFill>
          <a:blip r:embed="rId8">
            <a:duotone>
              <a:prstClr val="black"/>
              <a:schemeClr val="tx2">
                <a:tint val="45000"/>
                <a:satMod val="400000"/>
              </a:schemeClr>
            </a:duotone>
            <a:lum bright="-40000" contrast="-40000"/>
          </a:blip>
          <a:stretch>
            <a:fillRect/>
          </a:stretch>
        </p:blipFill>
        <p:spPr>
          <a:xfrm>
            <a:off x="3515904" y="5424571"/>
            <a:ext cx="787908" cy="454152"/>
          </a:xfrm>
          <a:prstGeom prst="rect">
            <a:avLst/>
          </a:prstGeom>
        </p:spPr>
      </p:pic>
      <p:pic>
        <p:nvPicPr>
          <p:cNvPr id="14" name="图片 13"/>
          <p:cNvPicPr>
            <a:picLocks noChangeAspect="1"/>
          </p:cNvPicPr>
          <p:nvPr/>
        </p:nvPicPr>
        <p:blipFill>
          <a:blip r:embed="rId9">
            <a:duotone>
              <a:prstClr val="black"/>
              <a:schemeClr val="tx2">
                <a:tint val="45000"/>
                <a:satMod val="400000"/>
              </a:schemeClr>
            </a:duotone>
            <a:lum bright="-40000" contrast="-40000"/>
          </a:blip>
          <a:stretch>
            <a:fillRect/>
          </a:stretch>
        </p:blipFill>
        <p:spPr>
          <a:xfrm>
            <a:off x="3207810" y="5999988"/>
            <a:ext cx="1175004" cy="858012"/>
          </a:xfrm>
          <a:prstGeom prst="rect">
            <a:avLst/>
          </a:prstGeom>
        </p:spPr>
      </p:pic>
      <p:sp>
        <p:nvSpPr>
          <p:cNvPr id="4" name="文本框 3"/>
          <p:cNvSpPr txBox="1"/>
          <p:nvPr/>
        </p:nvSpPr>
        <p:spPr>
          <a:xfrm>
            <a:off x="9363075" y="814070"/>
            <a:ext cx="2493645" cy="5323205"/>
          </a:xfrm>
          <a:prstGeom prst="rect">
            <a:avLst/>
          </a:prstGeom>
          <a:noFill/>
        </p:spPr>
        <p:txBody>
          <a:bodyPr wrap="square" rtlCol="0">
            <a:spAutoFit/>
          </a:bodyPr>
          <a:p>
            <a:r>
              <a:rPr lang="zh-CN" altLang="en-US" sz="2000">
                <a:latin typeface="Times New Roman" panose="02020603050405020304" pitchFamily="18" charset="0"/>
                <a:ea typeface="黑体" panose="02010609060101010101" pitchFamily="49" charset="-122"/>
                <a:cs typeface="Times New Roman" panose="02020603050405020304" pitchFamily="18" charset="0"/>
              </a:rPr>
              <a:t>目前，人们已经从颗粒有机物中鉴别出了几百种有机化合物，主要包括正构烷烃、正构烷酸、正</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构</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烷</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醛、脂</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肪</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族</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二</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元</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羧</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酸、双</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萜</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酸、芳</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香</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族</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多</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元</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羧</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酸、多</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环</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芳</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烃、多环芳酮、多环芳醌、甾醇化合物和含氮化合物等。但是这些化合物的总和仅占颗粒有机物质量浓度的</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10 ~ 40%</a:t>
            </a:r>
            <a:r>
              <a:rPr lang="zh-CN" altLang="en-US" sz="2000">
                <a:latin typeface="Times New Roman" panose="02020603050405020304" pitchFamily="18" charset="0"/>
                <a:ea typeface="黑体" panose="02010609060101010101" pitchFamily="49" charset="-122"/>
                <a:cs typeface="Times New Roman" panose="02020603050405020304" pitchFamily="18" charset="0"/>
              </a:rPr>
              <a:t>。还有大量的颗粒有机质组分无法鉴别。</a:t>
            </a:r>
            <a:endParaRPr lang="zh-CN" altLang="en-US" sz="200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格 11"/>
          <p:cNvGraphicFramePr>
            <a:graphicFrameLocks noGrp="1"/>
          </p:cNvGraphicFramePr>
          <p:nvPr/>
        </p:nvGraphicFramePr>
        <p:xfrm>
          <a:off x="1631504" y="619473"/>
          <a:ext cx="8712967" cy="6181315"/>
        </p:xfrm>
        <a:graphic>
          <a:graphicData uri="http://schemas.openxmlformats.org/drawingml/2006/table">
            <a:tbl>
              <a:tblPr/>
              <a:tblGrid>
                <a:gridCol w="1675042"/>
                <a:gridCol w="1997366"/>
                <a:gridCol w="5040559"/>
              </a:tblGrid>
              <a:tr h="363681">
                <a:tc>
                  <a:txBody>
                    <a:bodyPr/>
                    <a:lstStyle/>
                    <a:p>
                      <a:pPr algn="ctr">
                        <a:lnSpc>
                          <a:spcPct val="130000"/>
                        </a:lnSpc>
                        <a:spcBef>
                          <a:spcPts val="0"/>
                        </a:spcBef>
                        <a:spcAft>
                          <a:spcPts val="0"/>
                        </a:spcAft>
                      </a:pP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化合物类型</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spcBef>
                          <a:spcPts val="0"/>
                        </a:spcBef>
                        <a:spcAft>
                          <a:spcPts val="0"/>
                        </a:spcAft>
                      </a:pP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例</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spcBef>
                          <a:spcPts val="0"/>
                        </a:spcBef>
                        <a:spcAft>
                          <a:spcPts val="0"/>
                        </a:spcAft>
                      </a:pP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城市大气中的质量浓度</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/ng</a:t>
                      </a:r>
                      <a:r>
                        <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m</a:t>
                      </a:r>
                      <a:r>
                        <a:rPr lang="en-US" sz="1400" kern="100" baseline="30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endParaRPr lang="zh-CN" sz="1400" kern="1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79256">
                <a:tc>
                  <a:txBody>
                    <a:bodyPr/>
                    <a:lstStyle/>
                    <a:p>
                      <a:pPr algn="ctr">
                        <a:lnSpc>
                          <a:spcPct val="130000"/>
                        </a:lnSpc>
                        <a:spcBef>
                          <a:spcPts val="0"/>
                        </a:spcBef>
                        <a:spcAft>
                          <a:spcPts val="0"/>
                        </a:spcAft>
                      </a:pP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醛类</a:t>
                      </a:r>
                      <a:endPar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81" marR="6858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spcBef>
                          <a:spcPts val="0"/>
                        </a:spcBef>
                        <a:spcAft>
                          <a:spcPts val="0"/>
                        </a:spcAft>
                      </a:pP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CHO(CH</a:t>
                      </a:r>
                      <a:r>
                        <a:rPr lang="en-US" sz="1400" kern="100" baseline="-250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2</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a:t>
                      </a:r>
                      <a:r>
                        <a:rPr lang="en-US" sz="1400" i="1" kern="100" baseline="-25000" dirty="0" err="1">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n</a:t>
                      </a:r>
                      <a:r>
                        <a:rPr lang="en-US" sz="1400" kern="100" dirty="0" err="1">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CHO</a:t>
                      </a:r>
                      <a:endPar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81" marR="6858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spcBef>
                          <a:spcPts val="0"/>
                        </a:spcBef>
                        <a:spcAft>
                          <a:spcPts val="0"/>
                        </a:spcAft>
                      </a:pP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30~540</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1972</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年</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9</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月美国加州，</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Pasadena</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a:t>
                      </a:r>
                      <a:endPar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81" marR="6858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85750">
                <a:tc>
                  <a:txBody>
                    <a:bodyPr/>
                    <a:lstStyle/>
                    <a:p>
                      <a:pPr algn="ctr">
                        <a:lnSpc>
                          <a:spcPct val="130000"/>
                        </a:lnSpc>
                        <a:spcBef>
                          <a:spcPts val="0"/>
                        </a:spcBef>
                        <a:spcAft>
                          <a:spcPts val="0"/>
                        </a:spcAft>
                      </a:pP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脂肪羧酸</a:t>
                      </a:r>
                      <a:endPar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81" marR="6858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spcBef>
                          <a:spcPts val="0"/>
                        </a:spcBef>
                        <a:spcAft>
                          <a:spcPts val="0"/>
                        </a:spcAft>
                      </a:pP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C</a:t>
                      </a:r>
                      <a:r>
                        <a:rPr lang="en-US" sz="1400" kern="100" baseline="-250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15</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H</a:t>
                      </a:r>
                      <a:r>
                        <a:rPr lang="en-US" sz="1400" kern="100" baseline="-250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31</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COOH</a:t>
                      </a:r>
                      <a:endPar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81" marR="6858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spcBef>
                          <a:spcPts val="0"/>
                        </a:spcBef>
                        <a:spcAft>
                          <a:spcPts val="0"/>
                        </a:spcAft>
                      </a:pP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220</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1964</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年</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2</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月，美国纽约）</a:t>
                      </a:r>
                      <a:endPar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81" marR="6858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85750">
                <a:tc>
                  <a:txBody>
                    <a:bodyPr/>
                    <a:lstStyle/>
                    <a:p>
                      <a:pPr algn="ctr">
                        <a:lnSpc>
                          <a:spcPct val="130000"/>
                        </a:lnSpc>
                        <a:spcBef>
                          <a:spcPts val="0"/>
                        </a:spcBef>
                        <a:spcAft>
                          <a:spcPts val="0"/>
                        </a:spcAft>
                      </a:pP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脂肪二元羧酸类</a:t>
                      </a:r>
                      <a:endPar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81" marR="6858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spcBef>
                          <a:spcPts val="0"/>
                        </a:spcBef>
                        <a:spcAft>
                          <a:spcPts val="0"/>
                        </a:spcAft>
                      </a:pP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HOOC(CH</a:t>
                      </a:r>
                      <a:r>
                        <a:rPr lang="en-US" sz="1400" kern="100" baseline="-250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2</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a:t>
                      </a:r>
                      <a:r>
                        <a:rPr lang="en-US" sz="1400" i="1" kern="100" baseline="-25000" dirty="0" err="1">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n</a:t>
                      </a:r>
                      <a:r>
                        <a:rPr lang="en-US" sz="1400" kern="100" dirty="0" err="1">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COOH</a:t>
                      </a:r>
                      <a:endPar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81" marR="6858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spcBef>
                          <a:spcPts val="0"/>
                        </a:spcBef>
                        <a:spcAft>
                          <a:spcPts val="0"/>
                        </a:spcAft>
                      </a:pP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40~1350</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1972</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年</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9</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月美国加州，</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Pasadena</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a:t>
                      </a:r>
                      <a:endPar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81" marR="6858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31520">
                <a:tc>
                  <a:txBody>
                    <a:bodyPr/>
                    <a:lstStyle/>
                    <a:p>
                      <a:pPr algn="ctr">
                        <a:lnSpc>
                          <a:spcPct val="130000"/>
                        </a:lnSpc>
                        <a:spcBef>
                          <a:spcPts val="0"/>
                        </a:spcBef>
                        <a:spcAft>
                          <a:spcPts val="0"/>
                        </a:spcAft>
                      </a:pP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氮杂环类</a:t>
                      </a:r>
                      <a:endPar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81" marR="6858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spcBef>
                          <a:spcPts val="0"/>
                        </a:spcBef>
                        <a:spcAft>
                          <a:spcPts val="0"/>
                        </a:spcAft>
                      </a:pPr>
                      <a:endPar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81" marR="6858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spcBef>
                          <a:spcPts val="0"/>
                        </a:spcBef>
                        <a:spcAft>
                          <a:spcPts val="0"/>
                        </a:spcAft>
                      </a:pP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0.2</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1963</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年美国</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100</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个城市综合值）</a:t>
                      </a:r>
                      <a:endPar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p>
                      <a:pPr algn="l">
                        <a:lnSpc>
                          <a:spcPct val="130000"/>
                        </a:lnSpc>
                        <a:spcBef>
                          <a:spcPts val="0"/>
                        </a:spcBef>
                        <a:spcAft>
                          <a:spcPts val="0"/>
                        </a:spcAft>
                      </a:pP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0.01</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1976</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年，美国纽约）</a:t>
                      </a:r>
                      <a:endPar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p>
                      <a:pPr algn="l">
                        <a:lnSpc>
                          <a:spcPct val="130000"/>
                        </a:lnSpc>
                        <a:spcBef>
                          <a:spcPts val="0"/>
                        </a:spcBef>
                        <a:spcAft>
                          <a:spcPts val="0"/>
                        </a:spcAft>
                      </a:pP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~0.5</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1976</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年比利时，</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Antwerp</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a:t>
                      </a:r>
                      <a:endPar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81" marR="6858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67041">
                <a:tc>
                  <a:txBody>
                    <a:bodyPr/>
                    <a:lstStyle/>
                    <a:p>
                      <a:pPr algn="ctr">
                        <a:lnSpc>
                          <a:spcPct val="130000"/>
                        </a:lnSpc>
                        <a:spcBef>
                          <a:spcPts val="0"/>
                        </a:spcBef>
                        <a:spcAft>
                          <a:spcPts val="0"/>
                        </a:spcAft>
                      </a:pPr>
                      <a:r>
                        <a:rPr lang="en-US" sz="1400" i="1"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N</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－亚硝基胺类</a:t>
                      </a:r>
                      <a:endPar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81" marR="6858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spcBef>
                          <a:spcPts val="0"/>
                        </a:spcBef>
                        <a:spcAft>
                          <a:spcPts val="0"/>
                        </a:spcAft>
                      </a:pP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(CH</a:t>
                      </a:r>
                      <a:r>
                        <a:rPr lang="en-US" sz="1400" kern="100" baseline="-250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3</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a:t>
                      </a:r>
                      <a:r>
                        <a:rPr lang="en-US" sz="1400" kern="100" baseline="-250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2</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’NNO</a:t>
                      </a:r>
                      <a:endPar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81" marR="6858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spcBef>
                          <a:spcPts val="0"/>
                        </a:spcBef>
                        <a:spcAft>
                          <a:spcPts val="0"/>
                        </a:spcAft>
                      </a:pP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&lt;0.03~0.96</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1975</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年美国马里兰州，</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Baltimore</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a:t>
                      </a:r>
                      <a:endPar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p>
                      <a:pPr algn="l">
                        <a:lnSpc>
                          <a:spcPct val="130000"/>
                        </a:lnSpc>
                        <a:spcBef>
                          <a:spcPts val="0"/>
                        </a:spcBef>
                        <a:spcAft>
                          <a:spcPts val="0"/>
                        </a:spcAft>
                      </a:pP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16.6</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1976</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年</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7</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月美国纽约）</a:t>
                      </a:r>
                      <a:endPar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81" marR="6858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910563">
                <a:tc>
                  <a:txBody>
                    <a:bodyPr/>
                    <a:lstStyle/>
                    <a:p>
                      <a:pPr algn="ctr">
                        <a:lnSpc>
                          <a:spcPct val="130000"/>
                        </a:lnSpc>
                        <a:spcBef>
                          <a:spcPts val="0"/>
                        </a:spcBef>
                        <a:spcAft>
                          <a:spcPts val="0"/>
                        </a:spcAft>
                      </a:pP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硝基化合物</a:t>
                      </a:r>
                      <a:endPar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81" marR="6858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spcBef>
                          <a:spcPts val="0"/>
                        </a:spcBef>
                        <a:spcAft>
                          <a:spcPts val="0"/>
                        </a:spcAft>
                      </a:pP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CHO(CH</a:t>
                      </a:r>
                      <a:r>
                        <a:rPr lang="en-US" sz="1400" kern="100" baseline="-250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2</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a:t>
                      </a:r>
                      <a:r>
                        <a:rPr lang="en-US" sz="1400" i="1" kern="100" baseline="-250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n</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CH</a:t>
                      </a:r>
                      <a:r>
                        <a:rPr lang="en-US" sz="1400" kern="100" baseline="-250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2</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ONO</a:t>
                      </a:r>
                      <a:r>
                        <a:rPr lang="en-US" sz="1400" kern="100" baseline="-250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2</a:t>
                      </a:r>
                      <a:endPar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81" marR="68581"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30000"/>
                        </a:lnSpc>
                        <a:spcBef>
                          <a:spcPts val="0"/>
                        </a:spcBef>
                        <a:spcAft>
                          <a:spcPts val="0"/>
                        </a:spcAft>
                        <a:buClrTx/>
                        <a:buSzTx/>
                        <a:buFontTx/>
                        <a:buNone/>
                        <a:defRPr/>
                      </a:pP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40~1010</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1972</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年</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9</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月美国加州，</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Pasadena</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a:t>
                      </a:r>
                      <a:endParaRPr lang="en-US" alt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p>
                      <a:pPr marL="0" marR="0" indent="0" algn="l" defTabSz="914400" rtl="0" eaLnBrk="1" fontAlgn="auto" latinLnBrk="0" hangingPunct="1">
                        <a:lnSpc>
                          <a:spcPct val="130000"/>
                        </a:lnSpc>
                        <a:spcBef>
                          <a:spcPts val="0"/>
                        </a:spcBef>
                        <a:spcAft>
                          <a:spcPts val="0"/>
                        </a:spcAft>
                        <a:buClrTx/>
                        <a:buSzTx/>
                        <a:buFontTx/>
                        <a:buNone/>
                        <a:defRPr/>
                      </a:pP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检出（</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Prague, Czechoslovakia</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a:t>
                      </a:r>
                      <a:endPar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81" marR="6858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85811">
                <a:tc>
                  <a:txBody>
                    <a:bodyPr/>
                    <a:lstStyle/>
                    <a:p>
                      <a:pPr algn="ctr">
                        <a:lnSpc>
                          <a:spcPct val="130000"/>
                        </a:lnSpc>
                        <a:spcBef>
                          <a:spcPts val="0"/>
                        </a:spcBef>
                        <a:spcAft>
                          <a:spcPts val="0"/>
                        </a:spcAft>
                      </a:pP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硫杂环类</a:t>
                      </a:r>
                      <a:endPar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81" marR="6858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spcBef>
                          <a:spcPts val="0"/>
                        </a:spcBef>
                        <a:spcAft>
                          <a:spcPts val="0"/>
                        </a:spcAft>
                      </a:pPr>
                      <a:endParaRPr lang="en-US" sz="1400"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81" marR="6858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spcBef>
                          <a:spcPts val="0"/>
                        </a:spcBef>
                        <a:spcAft>
                          <a:spcPts val="0"/>
                        </a:spcAft>
                      </a:pP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0.014~0.02</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1976</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年美国纽约）检出（美国印第安纳州，</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Indianapolis</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和</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Gary</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a:t>
                      </a:r>
                      <a:endPar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81" marR="6858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00061">
                <a:tc>
                  <a:txBody>
                    <a:bodyPr/>
                    <a:lstStyle/>
                    <a:p>
                      <a:pPr algn="ctr">
                        <a:lnSpc>
                          <a:spcPct val="130000"/>
                        </a:lnSpc>
                        <a:spcBef>
                          <a:spcPts val="0"/>
                        </a:spcBef>
                        <a:spcAft>
                          <a:spcPts val="0"/>
                        </a:spcAft>
                      </a:pP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SO</a:t>
                      </a:r>
                      <a:r>
                        <a:rPr lang="en-US" sz="1400" kern="100" baseline="-250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2</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－加合物</a:t>
                      </a:r>
                      <a:endPar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81" marR="6858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spcBef>
                          <a:spcPts val="0"/>
                        </a:spcBef>
                        <a:spcAft>
                          <a:spcPts val="0"/>
                        </a:spcAft>
                      </a:pPr>
                      <a:endPar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81" marR="6858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spcBef>
                          <a:spcPts val="0"/>
                        </a:spcBef>
                        <a:spcAft>
                          <a:spcPts val="0"/>
                        </a:spcAft>
                      </a:pP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2~18 nmol</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 </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m</a:t>
                      </a:r>
                      <a:r>
                        <a:rPr lang="en-US" sz="1400" kern="100" baseline="300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-3</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1976</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年纽约）</a:t>
                      </a:r>
                      <a:endPar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81" marR="6858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85750">
                <a:tc>
                  <a:txBody>
                    <a:bodyPr/>
                    <a:lstStyle/>
                    <a:p>
                      <a:pPr algn="ctr">
                        <a:lnSpc>
                          <a:spcPct val="130000"/>
                        </a:lnSpc>
                        <a:spcBef>
                          <a:spcPts val="0"/>
                        </a:spcBef>
                        <a:spcAft>
                          <a:spcPts val="0"/>
                        </a:spcAft>
                      </a:pP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烷基卤化物类</a:t>
                      </a:r>
                      <a:endPar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81" marR="6858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spcBef>
                          <a:spcPts val="0"/>
                        </a:spcBef>
                        <a:spcAft>
                          <a:spcPts val="0"/>
                        </a:spcAft>
                      </a:pP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C</a:t>
                      </a:r>
                      <a:r>
                        <a:rPr lang="en-US" sz="1400" kern="100" baseline="-250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18</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H</a:t>
                      </a:r>
                      <a:r>
                        <a:rPr lang="en-US" sz="1400" kern="100" baseline="-250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37</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Cl</a:t>
                      </a:r>
                      <a:endPar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81" marR="6858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spcBef>
                          <a:spcPts val="0"/>
                        </a:spcBef>
                        <a:spcAft>
                          <a:spcPts val="0"/>
                        </a:spcAft>
                      </a:pP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20~320</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1972</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年美国加州，</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Pasadena</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a:t>
                      </a:r>
                      <a:endPar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81" marR="6858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30662">
                <a:tc>
                  <a:txBody>
                    <a:bodyPr/>
                    <a:lstStyle/>
                    <a:p>
                      <a:pPr algn="ctr">
                        <a:lnSpc>
                          <a:spcPct val="130000"/>
                        </a:lnSpc>
                        <a:spcBef>
                          <a:spcPts val="0"/>
                        </a:spcBef>
                        <a:spcAft>
                          <a:spcPts val="0"/>
                        </a:spcAft>
                      </a:pP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芳基卤化物类</a:t>
                      </a:r>
                      <a:endPar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81" marR="6858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spcBef>
                          <a:spcPts val="0"/>
                        </a:spcBef>
                        <a:spcAft>
                          <a:spcPts val="0"/>
                        </a:spcAft>
                      </a:pPr>
                      <a:endPar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81" marR="6858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spcBef>
                          <a:spcPts val="0"/>
                        </a:spcBef>
                        <a:spcAft>
                          <a:spcPts val="0"/>
                        </a:spcAft>
                      </a:pP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0.5~3</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1972</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年美国加州，</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Pasadena</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a:t>
                      </a:r>
                      <a:endPar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81" marR="6858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721547">
                <a:tc>
                  <a:txBody>
                    <a:bodyPr/>
                    <a:lstStyle/>
                    <a:p>
                      <a:pPr algn="ctr">
                        <a:lnSpc>
                          <a:spcPct val="130000"/>
                        </a:lnSpc>
                        <a:spcBef>
                          <a:spcPts val="0"/>
                        </a:spcBef>
                        <a:spcAft>
                          <a:spcPts val="0"/>
                        </a:spcAft>
                      </a:pPr>
                      <a:r>
                        <a:rPr lang="zh-CN" sz="1400"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多氯酚类</a:t>
                      </a:r>
                      <a:endParaRPr lang="zh-CN" sz="1400"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81" marR="6858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30000"/>
                        </a:lnSpc>
                        <a:spcBef>
                          <a:spcPts val="0"/>
                        </a:spcBef>
                        <a:spcAft>
                          <a:spcPts val="0"/>
                        </a:spcAft>
                      </a:pPr>
                      <a:endParaRPr lang="en-US" sz="1400"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81" marR="6858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30000"/>
                        </a:lnSpc>
                        <a:spcBef>
                          <a:spcPts val="0"/>
                        </a:spcBef>
                        <a:spcAft>
                          <a:spcPts val="0"/>
                        </a:spcAft>
                      </a:pP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5.7~7.8</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1976</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年比利时，</a:t>
                      </a:r>
                      <a:r>
                        <a:rPr lang="en-US"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Antwerp</a:t>
                      </a:r>
                      <a:r>
                        <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a:t>
                      </a:r>
                      <a:endParaRPr lang="zh-CN" sz="14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81" marR="6858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49160"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7E3160FD-901F-494C-B54D-0B76BA2327DB}"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9211" name="Rectangle 8"/>
          <p:cNvSpPr>
            <a:spLocks noChangeArrowheads="1"/>
          </p:cNvSpPr>
          <p:nvPr/>
        </p:nvSpPr>
        <p:spPr bwMode="auto">
          <a:xfrm>
            <a:off x="6003635" y="94906"/>
            <a:ext cx="184731" cy="52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pPr>
            <a:endParaRPr lang="zh-CN" altLang="en-US">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9212" name="Rectangle 10"/>
          <p:cNvSpPr>
            <a:spLocks noChangeArrowheads="1"/>
          </p:cNvSpPr>
          <p:nvPr/>
        </p:nvSpPr>
        <p:spPr bwMode="auto">
          <a:xfrm>
            <a:off x="6003635" y="94906"/>
            <a:ext cx="184731" cy="52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pPr>
            <a:endParaRPr lang="zh-CN" altLang="en-US">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9213" name="Rectangle 12"/>
          <p:cNvSpPr>
            <a:spLocks noChangeArrowheads="1"/>
          </p:cNvSpPr>
          <p:nvPr/>
        </p:nvSpPr>
        <p:spPr bwMode="auto">
          <a:xfrm>
            <a:off x="6003635" y="94906"/>
            <a:ext cx="184731" cy="52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pPr>
            <a:endParaRPr lang="zh-CN" altLang="en-US">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9214" name="Rectangle 14"/>
          <p:cNvSpPr>
            <a:spLocks noChangeArrowheads="1"/>
          </p:cNvSpPr>
          <p:nvPr/>
        </p:nvSpPr>
        <p:spPr bwMode="auto">
          <a:xfrm>
            <a:off x="6003635" y="94906"/>
            <a:ext cx="184731" cy="52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pPr>
            <a:endParaRPr lang="zh-CN" altLang="en-US">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9215" name="Rectangle 16"/>
          <p:cNvSpPr>
            <a:spLocks noChangeArrowheads="1"/>
          </p:cNvSpPr>
          <p:nvPr/>
        </p:nvSpPr>
        <p:spPr bwMode="auto">
          <a:xfrm>
            <a:off x="6003635" y="94906"/>
            <a:ext cx="184731" cy="52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pPr>
            <a:endParaRPr lang="zh-CN" altLang="en-US">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9216" name="Rectangle 18"/>
          <p:cNvSpPr>
            <a:spLocks noChangeArrowheads="1"/>
          </p:cNvSpPr>
          <p:nvPr/>
        </p:nvSpPr>
        <p:spPr bwMode="auto">
          <a:xfrm>
            <a:off x="6003635" y="94906"/>
            <a:ext cx="184731" cy="52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pPr>
            <a:endParaRPr lang="zh-CN" altLang="en-US">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7" name="文本框 16"/>
          <p:cNvSpPr txBox="1"/>
          <p:nvPr/>
        </p:nvSpPr>
        <p:spPr>
          <a:xfrm>
            <a:off x="479376" y="1164359"/>
            <a:ext cx="800219" cy="4896544"/>
          </a:xfrm>
          <a:prstGeom prst="rect">
            <a:avLst/>
          </a:prstGeom>
          <a:noFill/>
        </p:spPr>
        <p:txBody>
          <a:bodyPr vert="eaVert" wrap="square" rtlCol="0">
            <a:spAutoFit/>
          </a:bodyPr>
          <a:lstStyle/>
          <a:p>
            <a:r>
              <a:rPr lang="zh-CN" altLang="en-US" sz="20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城市颗粒物中已检出的各类有机化合物</a:t>
            </a:r>
            <a:r>
              <a:rPr lang="en-US" altLang="zh-CN" sz="20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(2)</a:t>
            </a:r>
            <a:endParaRPr lang="en-US" altLang="zh-CN" sz="20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endParaRPr lang="zh-CN" altLang="en-US" sz="2000" dirty="0">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3" name="图片 2"/>
          <p:cNvPicPr>
            <a:picLocks noChangeAspect="1"/>
          </p:cNvPicPr>
          <p:nvPr/>
        </p:nvPicPr>
        <p:blipFill>
          <a:blip r:embed="rId1">
            <a:duotone>
              <a:prstClr val="black"/>
              <a:schemeClr val="tx2">
                <a:tint val="45000"/>
                <a:satMod val="400000"/>
              </a:schemeClr>
            </a:duotone>
            <a:lum bright="-40000" contrast="-40000"/>
          </a:blip>
          <a:stretch>
            <a:fillRect/>
          </a:stretch>
        </p:blipFill>
        <p:spPr>
          <a:xfrm>
            <a:off x="3988024" y="6200673"/>
            <a:ext cx="544068" cy="573024"/>
          </a:xfrm>
          <a:prstGeom prst="rect">
            <a:avLst/>
          </a:prstGeom>
        </p:spPr>
      </p:pic>
      <p:pic>
        <p:nvPicPr>
          <p:cNvPr id="5" name="图片 4"/>
          <p:cNvPicPr>
            <a:picLocks noChangeAspect="1"/>
          </p:cNvPicPr>
          <p:nvPr/>
        </p:nvPicPr>
        <p:blipFill>
          <a:blip r:embed="rId2">
            <a:duotone>
              <a:prstClr val="black"/>
              <a:schemeClr val="tx2">
                <a:tint val="45000"/>
                <a:satMod val="400000"/>
              </a:schemeClr>
            </a:duotone>
            <a:lum bright="-40000" contrast="-40000"/>
          </a:blip>
          <a:stretch>
            <a:fillRect/>
          </a:stretch>
        </p:blipFill>
        <p:spPr>
          <a:xfrm>
            <a:off x="3988024" y="5704287"/>
            <a:ext cx="573024" cy="356616"/>
          </a:xfrm>
          <a:prstGeom prst="rect">
            <a:avLst/>
          </a:prstGeom>
        </p:spPr>
      </p:pic>
      <p:pic>
        <p:nvPicPr>
          <p:cNvPr id="7" name="图片 6"/>
          <p:cNvPicPr>
            <a:picLocks noChangeAspect="1"/>
          </p:cNvPicPr>
          <p:nvPr/>
        </p:nvPicPr>
        <p:blipFill>
          <a:blip r:embed="rId3">
            <a:duotone>
              <a:prstClr val="black"/>
              <a:schemeClr val="tx2">
                <a:tint val="45000"/>
                <a:satMod val="400000"/>
              </a:schemeClr>
            </a:duotone>
            <a:lum bright="-40000" contrast="-40000"/>
          </a:blip>
          <a:stretch>
            <a:fillRect/>
          </a:stretch>
        </p:blipFill>
        <p:spPr>
          <a:xfrm>
            <a:off x="3789287" y="4885588"/>
            <a:ext cx="1072896" cy="472440"/>
          </a:xfrm>
          <a:prstGeom prst="rect">
            <a:avLst/>
          </a:prstGeom>
        </p:spPr>
      </p:pic>
      <p:pic>
        <p:nvPicPr>
          <p:cNvPr id="2" name="图片 1"/>
          <p:cNvPicPr>
            <a:picLocks noChangeAspect="1"/>
          </p:cNvPicPr>
          <p:nvPr/>
        </p:nvPicPr>
        <p:blipFill>
          <a:blip r:embed="rId4">
            <a:duotone>
              <a:prstClr val="black"/>
              <a:schemeClr val="tx2">
                <a:tint val="45000"/>
                <a:satMod val="400000"/>
              </a:schemeClr>
            </a:duotone>
            <a:lum bright="-40000" contrast="-40000"/>
          </a:blip>
          <a:stretch>
            <a:fillRect/>
          </a:stretch>
        </p:blipFill>
        <p:spPr>
          <a:xfrm>
            <a:off x="3789287" y="4102557"/>
            <a:ext cx="714756" cy="688848"/>
          </a:xfrm>
          <a:prstGeom prst="rect">
            <a:avLst/>
          </a:prstGeom>
        </p:spPr>
      </p:pic>
      <p:pic>
        <p:nvPicPr>
          <p:cNvPr id="13" name="图片 12"/>
          <p:cNvPicPr>
            <a:picLocks noChangeAspect="1"/>
          </p:cNvPicPr>
          <p:nvPr/>
        </p:nvPicPr>
        <p:blipFill>
          <a:blip r:embed="rId5">
            <a:duotone>
              <a:prstClr val="black"/>
              <a:schemeClr val="tx2">
                <a:tint val="45000"/>
                <a:satMod val="400000"/>
              </a:schemeClr>
            </a:duotone>
            <a:lum bright="-40000" contrast="-40000"/>
          </a:blip>
          <a:stretch>
            <a:fillRect/>
          </a:stretch>
        </p:blipFill>
        <p:spPr>
          <a:xfrm>
            <a:off x="3827387" y="3435350"/>
            <a:ext cx="676656" cy="573024"/>
          </a:xfrm>
          <a:prstGeom prst="rect">
            <a:avLst/>
          </a:prstGeom>
        </p:spPr>
      </p:pic>
      <p:pic>
        <p:nvPicPr>
          <p:cNvPr id="15" name="图片 14"/>
          <p:cNvPicPr>
            <a:picLocks noChangeAspect="1"/>
          </p:cNvPicPr>
          <p:nvPr/>
        </p:nvPicPr>
        <p:blipFill>
          <a:blip r:embed="rId6">
            <a:duotone>
              <a:prstClr val="black"/>
              <a:schemeClr val="tx2">
                <a:tint val="45000"/>
                <a:satMod val="400000"/>
              </a:schemeClr>
            </a:duotone>
            <a:lum bright="-40000" contrast="-40000"/>
          </a:blip>
          <a:stretch>
            <a:fillRect/>
          </a:stretch>
        </p:blipFill>
        <p:spPr>
          <a:xfrm>
            <a:off x="3881344" y="1934558"/>
            <a:ext cx="757428" cy="573024"/>
          </a:xfrm>
          <a:prstGeom prst="rect">
            <a:avLst/>
          </a:prstGeom>
        </p:spPr>
      </p:pic>
    </p:spTree>
  </p:cSld>
  <p:clrMapOvr>
    <a:masterClrMapping/>
  </p:clrMapOvr>
  <p:transition spd="slow">
    <p:zoom/>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lang="en-US" altLang="zh-CN"/>
              <a:t>2-</a:t>
            </a:r>
            <a:fld id="{339128DD-8BA4-4655-8D52-E0FCE8840C24}" type="slidenum">
              <a:rPr lang="en-US" altLang="zh-CN" smtClean="0"/>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4" name="文本框 3"/>
          <p:cNvSpPr txBox="1"/>
          <p:nvPr/>
        </p:nvSpPr>
        <p:spPr>
          <a:xfrm>
            <a:off x="623392" y="946791"/>
            <a:ext cx="8496944" cy="1124731"/>
          </a:xfrm>
          <a:prstGeom prst="rect">
            <a:avLst/>
          </a:prstGeom>
          <a:noFill/>
        </p:spPr>
        <p:txBody>
          <a:bodyPr wrap="square">
            <a:spAutoFit/>
          </a:bodyPr>
          <a:lstStyle/>
          <a:p>
            <a:pPr>
              <a:lnSpc>
                <a:spcPct val="130000"/>
              </a:lnSpc>
            </a:pP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pitchFamily="34" charset="-122"/>
                <a:cs typeface="Times New Roman" panose="02020603050405020304" pitchFamily="18" charset="0"/>
              </a:rPr>
              <a:t>3.3 </a:t>
            </a:r>
            <a:r>
              <a:rPr lang="zh-CN" altLang="en-US"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pitchFamily="34" charset="-122"/>
                <a:cs typeface="Times New Roman" panose="02020603050405020304" pitchFamily="18" charset="0"/>
              </a:rPr>
              <a:t>大气颗粒物中的元素碳</a:t>
            </a:r>
            <a:endPar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pitchFamily="34" charset="-122"/>
              <a:cs typeface="Times New Roman" panose="02020603050405020304" pitchFamily="18" charset="0"/>
            </a:endParaRPr>
          </a:p>
          <a:p>
            <a:pPr>
              <a:lnSpc>
                <a:spcPct val="130000"/>
              </a:lnSpc>
            </a:pP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rPr>
              <a:t>Elemental Carbon in Atmospheric Particulate Matter</a:t>
            </a:r>
            <a:endPar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框 7"/>
          <p:cNvSpPr txBox="1"/>
          <p:nvPr/>
        </p:nvSpPr>
        <p:spPr>
          <a:xfrm>
            <a:off x="1127448" y="2132856"/>
            <a:ext cx="10513168" cy="4090351"/>
          </a:xfrm>
          <a:prstGeom prst="rect">
            <a:avLst/>
          </a:prstGeom>
          <a:noFill/>
        </p:spPr>
        <p:txBody>
          <a:bodyPr wrap="square">
            <a:spAutoFit/>
          </a:bodyPr>
          <a:lstStyle/>
          <a:p>
            <a:pPr marL="457200" indent="-457200">
              <a:lnSpc>
                <a:spcPct val="130000"/>
              </a:lnSpc>
              <a:buClr>
                <a:schemeClr val="tx1"/>
              </a:buClr>
              <a:buFont typeface="+mj-ea"/>
              <a:buAutoNum type="circleNumDbPlain"/>
            </a:pPr>
            <a:r>
              <a:rPr lang="zh-CN" altLang="en-US" sz="240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颗粒物中的含碳组分</a:t>
            </a:r>
            <a:endParaRPr lang="en-US" altLang="zh-CN" sz="240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457200" indent="-457200">
              <a:lnSpc>
                <a:spcPct val="130000"/>
              </a:lnSpc>
              <a:buClr>
                <a:schemeClr val="tx1"/>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有机碳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(OC)</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：包括脂肪族和芳香族化合物，如烃、醇、</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PAHs</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等。</a:t>
            </a:r>
            <a:endParaRPr lang="zh-CN" altLang="en-US" sz="2200" dirty="0">
              <a:latin typeface="Times New Roman" panose="02020603050405020304" pitchFamily="18" charset="0"/>
              <a:ea typeface="微软雅黑" panose="020B0503020204020204" pitchFamily="34" charset="-122"/>
              <a:cs typeface="Times New Roman" panose="02020603050405020304" pitchFamily="18" charset="0"/>
            </a:endParaRPr>
          </a:p>
          <a:p>
            <a:pPr marL="457200" indent="-457200">
              <a:lnSpc>
                <a:spcPct val="130000"/>
              </a:lnSpc>
              <a:buClr>
                <a:schemeClr val="tx1"/>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元素碳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(EC)</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：也称烟炱、炭黑、石墨碳或黑碳，指在总碳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(TOC) </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中去除有机碳后剩余的碳。</a:t>
            </a:r>
            <a:r>
              <a:rPr lang="zh-CN" altLang="en-US" sz="2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EC = TOC - OC</a:t>
            </a:r>
            <a:r>
              <a:rPr lang="zh-CN" altLang="en-US" sz="22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200" dirty="0">
              <a:latin typeface="Times New Roman" panose="02020603050405020304" pitchFamily="18" charset="0"/>
              <a:ea typeface="微软雅黑" panose="020B0503020204020204" pitchFamily="34" charset="-122"/>
              <a:cs typeface="Times New Roman" panose="02020603050405020304" pitchFamily="18" charset="0"/>
            </a:endParaRPr>
          </a:p>
          <a:p>
            <a:pPr marL="457200" indent="-457200">
              <a:lnSpc>
                <a:spcPct val="130000"/>
              </a:lnSpc>
              <a:buClr>
                <a:schemeClr val="tx1"/>
              </a:buClr>
              <a:buFont typeface="+mj-ea"/>
              <a:buAutoNum type="circleNumDbPlain" startAt="2"/>
            </a:pPr>
            <a:r>
              <a:rPr lang="en-US" altLang="zh-CN" sz="240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EC</a:t>
            </a:r>
            <a:r>
              <a:rPr lang="zh-CN" altLang="en-US" sz="240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的来源：</a:t>
            </a:r>
            <a:endParaRPr lang="en-US" altLang="zh-CN" sz="240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457200" indent="-457200">
              <a:lnSpc>
                <a:spcPct val="130000"/>
              </a:lnSpc>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主要来自燃料的不完全燃烧过程，如机动车尾气排放、工业燃煤、烹饪和生物质燃烧等过程。</a:t>
            </a:r>
            <a:endParaRPr lang="zh-CN" altLang="en-US" sz="2200" dirty="0">
              <a:latin typeface="Times New Roman" panose="02020603050405020304" pitchFamily="18" charset="0"/>
              <a:ea typeface="微软雅黑" panose="020B0503020204020204" pitchFamily="34" charset="-122"/>
              <a:cs typeface="Times New Roman" panose="02020603050405020304" pitchFamily="18" charset="0"/>
            </a:endParaRPr>
          </a:p>
          <a:p>
            <a:pPr marL="457200" indent="-457200">
              <a:lnSpc>
                <a:spcPct val="130000"/>
              </a:lnSpc>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化石燃料、生物质燃烧等排放的含碳组分，或是不完全燃烧产生的黑碳颗粒物在大气中老化，被有机物包覆生成的气溶胶，常被称为碳质气溶胶。</a:t>
            </a:r>
            <a:endParaRPr lang="zh-CN" altLang="en-US" sz="220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ransition spd="slow">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4" name="Picture 2" descr="C:\Users\user\Desktop\u=3170474042,1067395375&amp;fm=23&amp;gp=0.jpg"/>
          <p:cNvPicPr>
            <a:picLocks noChangeAspect="1" noChangeArrowheads="1"/>
          </p:cNvPicPr>
          <p:nvPr/>
        </p:nvPicPr>
        <p:blipFill>
          <a:blip r:embed="rId1">
            <a:alphaModFix amt="40000"/>
            <a:extLst>
              <a:ext uri="{28A0092B-C50C-407E-A947-70E740481C1C}">
                <a14:useLocalDpi xmlns:a14="http://schemas.microsoft.com/office/drawing/2010/main" val="0"/>
              </a:ext>
            </a:extLst>
          </a:blip>
          <a:srcRect b="47536"/>
          <a:stretch>
            <a:fillRect/>
          </a:stretch>
        </p:blipFill>
        <p:spPr bwMode="auto">
          <a:xfrm>
            <a:off x="228600" y="621665"/>
            <a:ext cx="11734800" cy="211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灯片编号占位符 1"/>
          <p:cNvSpPr>
            <a:spLocks noGrp="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AFFFD584-0656-49AC-AA5B-5FFD3A1F8B0F}"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66563" name="TextBox 2"/>
          <p:cNvSpPr txBox="1">
            <a:spLocks noChangeArrowheads="1"/>
          </p:cNvSpPr>
          <p:nvPr/>
        </p:nvSpPr>
        <p:spPr bwMode="auto">
          <a:xfrm>
            <a:off x="228600" y="622300"/>
            <a:ext cx="11896090" cy="2630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关于印发大气污染防治行动计划的通知</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dirty="0">
                <a:latin typeface="黑体" panose="02010609060101010101" pitchFamily="49" charset="-122"/>
                <a:ea typeface="黑体" panose="02010609060101010101" pitchFamily="49" charset="-122"/>
                <a:cs typeface="黑体" panose="02010609060101010101" pitchFamily="49" charset="-122"/>
                <a:sym typeface="Times New Roman" panose="02020603050405020304" pitchFamily="18" charset="0"/>
              </a:rPr>
              <a:t>（国发</a:t>
            </a:r>
            <a:r>
              <a:rPr lang="en-US" altLang="zh-CN" dirty="0">
                <a:latin typeface="黑体" panose="02010609060101010101" pitchFamily="49" charset="-122"/>
                <a:ea typeface="黑体" panose="02010609060101010101" pitchFamily="49" charset="-122"/>
                <a:cs typeface="黑体" panose="02010609060101010101" pitchFamily="49" charset="-122"/>
                <a:sym typeface="Times New Roman" panose="02020603050405020304" pitchFamily="18" charset="0"/>
              </a:rPr>
              <a:t>〔2013〕37</a:t>
            </a:r>
            <a:r>
              <a:rPr lang="zh-CN" altLang="en-US" dirty="0">
                <a:latin typeface="黑体" panose="02010609060101010101" pitchFamily="49" charset="-122"/>
                <a:ea typeface="黑体" panose="02010609060101010101" pitchFamily="49" charset="-122"/>
                <a:cs typeface="黑体" panose="02010609060101010101" pitchFamily="49" charset="-122"/>
                <a:sym typeface="Times New Roman" panose="02020603050405020304" pitchFamily="18" charset="0"/>
              </a:rPr>
              <a:t>号，简称</a:t>
            </a:r>
            <a:r>
              <a:rPr lang="en-US" altLang="zh-CN" dirty="0">
                <a:latin typeface="黑体" panose="02010609060101010101" pitchFamily="49" charset="-122"/>
                <a:ea typeface="黑体" panose="02010609060101010101" pitchFamily="49" charset="-122"/>
                <a:cs typeface="黑体" panose="02010609060101010101" pitchFamily="49" charset="-122"/>
                <a:sym typeface="Times New Roman" panose="02020603050405020304" pitchFamily="18" charset="0"/>
              </a:rPr>
              <a:t>《</a:t>
            </a:r>
            <a:r>
              <a:rPr lang="zh-CN" altLang="en-US" dirty="0">
                <a:latin typeface="黑体" panose="02010609060101010101" pitchFamily="49" charset="-122"/>
                <a:ea typeface="黑体" panose="02010609060101010101" pitchFamily="49" charset="-122"/>
                <a:cs typeface="黑体" panose="02010609060101010101" pitchFamily="49" charset="-122"/>
                <a:sym typeface="Times New Roman" panose="02020603050405020304" pitchFamily="18" charset="0"/>
              </a:rPr>
              <a:t>大气十条</a:t>
            </a:r>
            <a:r>
              <a:rPr lang="en-US" altLang="zh-CN" dirty="0">
                <a:latin typeface="黑体" panose="02010609060101010101" pitchFamily="49" charset="-122"/>
                <a:ea typeface="黑体" panose="02010609060101010101" pitchFamily="49" charset="-122"/>
                <a:cs typeface="黑体" panose="02010609060101010101" pitchFamily="49" charset="-122"/>
                <a:sym typeface="Times New Roman" panose="02020603050405020304" pitchFamily="18" charset="0"/>
              </a:rPr>
              <a:t>》</a:t>
            </a:r>
            <a:r>
              <a:rPr lang="zh-CN" altLang="en-US" dirty="0">
                <a:latin typeface="黑体" panose="02010609060101010101" pitchFamily="49" charset="-122"/>
                <a:ea typeface="黑体" panose="02010609060101010101" pitchFamily="49" charset="-122"/>
                <a:cs typeface="黑体" panose="02010609060101010101" pitchFamily="49" charset="-122"/>
                <a:sym typeface="Times New Roman" panose="02020603050405020304" pitchFamily="18" charset="0"/>
              </a:rPr>
              <a:t>）</a:t>
            </a:r>
            <a:endParaRPr lang="en-US" altLang="zh-CN" dirty="0">
              <a:latin typeface="黑体" panose="02010609060101010101" pitchFamily="49" charset="-122"/>
              <a:ea typeface="黑体" panose="02010609060101010101" pitchFamily="49" charset="-122"/>
              <a:cs typeface="黑体" panose="02010609060101010101" pitchFamily="49" charset="-122"/>
              <a:sym typeface="Times New Roman" panose="02020603050405020304" pitchFamily="18" charset="0"/>
            </a:endParaRPr>
          </a:p>
          <a:p>
            <a:pPr eaLnBrk="1" hangingPunct="1">
              <a:lnSpc>
                <a:spcPct val="60000"/>
              </a:lnSpc>
              <a:spcBef>
                <a:spcPts val="0"/>
              </a:spcBef>
              <a:spcAft>
                <a:spcPts val="0"/>
              </a:spcAft>
            </a:pP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eaLnBrk="1" hangingPunct="1">
              <a:lnSpc>
                <a:spcPct val="130000"/>
              </a:lnSpc>
            </a:pP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dirty="0">
                <a:solidFill>
                  <a:srgbClr val="0B1BB5"/>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sz="2200" dirty="0">
                <a:solidFill>
                  <a:srgbClr val="0B1BB5"/>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蓝天白云</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是广大人民群众对生态文明最质朴的理解。天空没有蓝天白云，全面建成小康社会、建设生态文明的</a:t>
            </a:r>
            <a:r>
              <a:rPr lang="zh-CN" altLang="en-US"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美丽中国</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、实现中华民族复兴的中国梦就无从谈起。必须通过大气污染综合治理这个突破口，大力推进</a:t>
            </a:r>
            <a:r>
              <a:rPr lang="zh-CN" altLang="en-US"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生态文明</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建设。</a:t>
            </a:r>
            <a:endPar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eaLnBrk="1" hangingPunct="1">
              <a:lnSpc>
                <a:spcPct val="130000"/>
              </a:lnSpc>
            </a:pPr>
            <a:endParaRPr lang="zh-CN" altLang="en-US" dirty="0">
              <a:latin typeface="Times New Roman" panose="02020603050405020304" pitchFamily="18" charset="0"/>
              <a:ea typeface="微软雅黑" panose="020B0503020204020204" pitchFamily="34" charset="-122"/>
              <a:sym typeface="Times New Roman" panose="02020603050405020304" pitchFamily="18" charset="0"/>
            </a:endParaRPr>
          </a:p>
        </p:txBody>
      </p:sp>
      <p:graphicFrame>
        <p:nvGraphicFramePr>
          <p:cNvPr id="2" name="表格 1"/>
          <p:cNvGraphicFramePr/>
          <p:nvPr>
            <p:custDataLst>
              <p:tags r:id="rId2"/>
            </p:custDataLst>
          </p:nvPr>
        </p:nvGraphicFramePr>
        <p:xfrm>
          <a:off x="7319010" y="3498850"/>
          <a:ext cx="4262755" cy="2589530"/>
        </p:xfrm>
        <a:graphic>
          <a:graphicData uri="http://schemas.openxmlformats.org/drawingml/2006/table">
            <a:tbl>
              <a:tblPr firstRow="1" bandRow="1">
                <a:tableStyleId>{5C22544A-7EE6-4342-B048-85BDC9FD1C3A}</a:tableStyleId>
              </a:tblPr>
              <a:tblGrid>
                <a:gridCol w="1802765"/>
                <a:gridCol w="2459990"/>
              </a:tblGrid>
              <a:tr h="478155">
                <a:tc>
                  <a:txBody>
                    <a:bodyPr/>
                    <a:lstStyle/>
                    <a:p>
                      <a:pPr indent="0" fontAlgn="auto">
                        <a:buNone/>
                      </a:pPr>
                      <a:r>
                        <a:rPr lang="zh-CN" altLang="en-US" sz="1800">
                          <a:solidFill>
                            <a:schemeClr val="tx1"/>
                          </a:solidFill>
                          <a:latin typeface="Times New Roman" panose="02020603050405020304" pitchFamily="18" charset="0"/>
                          <a:ea typeface="黑体" panose="02010609060101010101" pitchFamily="49" charset="-122"/>
                        </a:rPr>
                        <a:t>主要污染物</a:t>
                      </a:r>
                      <a:endParaRPr lang="zh-CN" altLang="en-US" sz="1800">
                        <a:solidFill>
                          <a:schemeClr val="tx1"/>
                        </a:solidFill>
                        <a:latin typeface="Times New Roman" panose="02020603050405020304" pitchFamily="18" charset="0"/>
                        <a:ea typeface="黑体" panose="02010609060101010101" pitchFamily="49" charset="-122"/>
                      </a:endParaRPr>
                    </a:p>
                  </a:txBody>
                  <a:tcPr/>
                </a:tc>
                <a:tc>
                  <a:txBody>
                    <a:bodyPr/>
                    <a:lstStyle/>
                    <a:p>
                      <a:pPr indent="0" fontAlgn="auto">
                        <a:buNone/>
                      </a:pPr>
                      <a:r>
                        <a:rPr lang="zh-CN"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国家标准 (</a:t>
                      </a:r>
                      <a:r>
                        <a:rPr lang="zh-CN"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charset="0"/>
                        </a:rPr>
                        <a:t></a:t>
                      </a:r>
                      <a:r>
                        <a:rPr lang="en-US" altLang="zh-CN" sz="18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charset="0"/>
                        </a:rPr>
                        <a:t>g/m</a:t>
                      </a:r>
                      <a:r>
                        <a:rPr lang="en-US" altLang="zh-CN" sz="1800" baseline="300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charset="0"/>
                        </a:rPr>
                        <a:t>3</a:t>
                      </a:r>
                      <a:r>
                        <a:rPr lang="en-US" altLang="zh-CN" sz="18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charset="0"/>
                        </a:rPr>
                        <a:t>)</a:t>
                      </a:r>
                      <a:endParaRPr lang="zh-CN" altLang="en-US" sz="1800">
                        <a:solidFill>
                          <a:schemeClr val="tx1"/>
                        </a:solidFill>
                        <a:latin typeface="Times New Roman" panose="02020603050405020304" pitchFamily="18" charset="0"/>
                        <a:ea typeface="黑体" panose="02010609060101010101" pitchFamily="49" charset="-122"/>
                        <a:cs typeface="Times New Roman" panose="02020603050405020304" pitchFamily="18" charset="0"/>
                        <a:sym typeface="Symbol" panose="05050102010706020507" charset="0"/>
                      </a:endParaRPr>
                    </a:p>
                  </a:txBody>
                  <a:tcPr/>
                </a:tc>
              </a:tr>
              <a:tr h="422275">
                <a:tc>
                  <a:txBody>
                    <a:bodyPr/>
                    <a:lstStyle/>
                    <a:p>
                      <a:pPr indent="0" fontAlgn="auto">
                        <a:buNone/>
                      </a:pPr>
                      <a:r>
                        <a:rPr lang="en-US" altLang="zh-CN" sz="1800">
                          <a:latin typeface="Times New Roman" panose="02020603050405020304" pitchFamily="18" charset="0"/>
                          <a:ea typeface="黑体" panose="02010609060101010101" pitchFamily="49" charset="-122"/>
                          <a:cs typeface="Times New Roman" panose="02020603050405020304" pitchFamily="18" charset="0"/>
                        </a:rPr>
                        <a:t>PM</a:t>
                      </a:r>
                      <a:r>
                        <a:rPr lang="en-US" altLang="zh-CN" sz="1800" baseline="-25000">
                          <a:latin typeface="Times New Roman" panose="02020603050405020304" pitchFamily="18" charset="0"/>
                          <a:ea typeface="黑体" panose="02010609060101010101" pitchFamily="49" charset="-122"/>
                          <a:cs typeface="Times New Roman" panose="02020603050405020304" pitchFamily="18" charset="0"/>
                        </a:rPr>
                        <a:t>10</a:t>
                      </a:r>
                      <a:endParaRPr lang="en-US" altLang="zh-CN" sz="1800" baseline="-250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lstStyle/>
                    <a:p>
                      <a:pPr indent="0" fontAlgn="auto">
                        <a:buNone/>
                      </a:pPr>
                      <a:r>
                        <a:rPr lang="en-US" altLang="zh-CN" sz="1800">
                          <a:latin typeface="Times New Roman" panose="02020603050405020304" pitchFamily="18" charset="0"/>
                          <a:ea typeface="黑体" panose="02010609060101010101" pitchFamily="49" charset="-122"/>
                          <a:cs typeface="Times New Roman" panose="02020603050405020304" pitchFamily="18" charset="0"/>
                        </a:rPr>
                        <a:t> a</a:t>
                      </a:r>
                      <a:r>
                        <a:rPr lang="en-US" altLang="zh-CN" sz="1800">
                          <a:latin typeface="Times New Roman" panose="02020603050405020304" pitchFamily="18" charset="0"/>
                          <a:ea typeface="黑体" panose="02010609060101010101" pitchFamily="49" charset="-122"/>
                          <a:cs typeface="Times New Roman" panose="02020603050405020304" pitchFamily="18" charset="0"/>
                          <a:sym typeface="Symbol" panose="05050102010706020507" charset="0"/>
                        </a:rPr>
                        <a:t> 70</a:t>
                      </a:r>
                      <a:r>
                        <a:rPr lang="zh-CN" altLang="en-US" sz="1800">
                          <a:latin typeface="Times New Roman" panose="02020603050405020304" pitchFamily="18" charset="0"/>
                          <a:ea typeface="黑体" panose="02010609060101010101" pitchFamily="49" charset="-122"/>
                          <a:cs typeface="Times New Roman" panose="02020603050405020304" pitchFamily="18" charset="0"/>
                          <a:sym typeface="Symbol" panose="05050102010706020507" charset="0"/>
                        </a:rPr>
                        <a:t>；</a:t>
                      </a:r>
                      <a:r>
                        <a:rPr lang="en-US" altLang="zh-CN" sz="1800">
                          <a:latin typeface="Times New Roman" panose="02020603050405020304" pitchFamily="18" charset="0"/>
                          <a:ea typeface="黑体" panose="02010609060101010101" pitchFamily="49" charset="-122"/>
                          <a:cs typeface="Times New Roman" panose="02020603050405020304" pitchFamily="18" charset="0"/>
                          <a:sym typeface="Symbol" panose="05050102010706020507" charset="0"/>
                        </a:rPr>
                        <a:t>b 150</a:t>
                      </a:r>
                      <a:endParaRPr lang="en-US" altLang="zh-CN" sz="1800">
                        <a:latin typeface="Times New Roman" panose="02020603050405020304" pitchFamily="18" charset="0"/>
                        <a:ea typeface="黑体" panose="02010609060101010101" pitchFamily="49" charset="-122"/>
                        <a:cs typeface="Times New Roman" panose="02020603050405020304" pitchFamily="18" charset="0"/>
                        <a:sym typeface="Symbol" panose="05050102010706020507" charset="0"/>
                      </a:endParaRPr>
                    </a:p>
                  </a:txBody>
                  <a:tcPr/>
                </a:tc>
              </a:tr>
              <a:tr h="422275">
                <a:tc>
                  <a:txBody>
                    <a:bodyPr/>
                    <a:lstStyle/>
                    <a:p>
                      <a:pPr indent="0" fontAlgn="auto">
                        <a:buNone/>
                      </a:pPr>
                      <a:r>
                        <a:rPr lang="en-US" altLang="zh-CN" sz="1800">
                          <a:latin typeface="Times New Roman" panose="02020603050405020304" pitchFamily="18" charset="0"/>
                          <a:ea typeface="黑体" panose="02010609060101010101" pitchFamily="49" charset="-122"/>
                          <a:cs typeface="Times New Roman" panose="02020603050405020304" pitchFamily="18" charset="0"/>
                        </a:rPr>
                        <a:t>PM</a:t>
                      </a:r>
                      <a:r>
                        <a:rPr lang="en-US" altLang="zh-CN" sz="1800" baseline="-25000">
                          <a:latin typeface="Times New Roman" panose="02020603050405020304" pitchFamily="18" charset="0"/>
                          <a:ea typeface="黑体" panose="02010609060101010101" pitchFamily="49" charset="-122"/>
                          <a:cs typeface="Times New Roman" panose="02020603050405020304" pitchFamily="18" charset="0"/>
                        </a:rPr>
                        <a:t>2.5</a:t>
                      </a:r>
                      <a:endParaRPr lang="en-US" altLang="zh-CN" sz="1800" baseline="-250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lstStyle/>
                    <a:p>
                      <a:pPr indent="0" fontAlgn="auto">
                        <a:buNone/>
                      </a:pPr>
                      <a:r>
                        <a:rPr lang="en-US" altLang="zh-CN" sz="1800">
                          <a:latin typeface="Times New Roman" panose="02020603050405020304" pitchFamily="18" charset="0"/>
                          <a:ea typeface="黑体" panose="02010609060101010101" pitchFamily="49" charset="-122"/>
                          <a:cs typeface="Times New Roman" panose="02020603050405020304" pitchFamily="18" charset="0"/>
                          <a:sym typeface="Symbol" panose="05050102010706020507" charset="0"/>
                        </a:rPr>
                        <a:t>a 35</a:t>
                      </a:r>
                      <a:r>
                        <a:rPr lang="zh-CN" altLang="en-US" sz="1800">
                          <a:latin typeface="Times New Roman" panose="02020603050405020304" pitchFamily="18" charset="0"/>
                          <a:ea typeface="黑体" panose="02010609060101010101" pitchFamily="49" charset="-122"/>
                          <a:cs typeface="Times New Roman" panose="02020603050405020304" pitchFamily="18" charset="0"/>
                          <a:sym typeface="Symbol" panose="05050102010706020507" charset="0"/>
                        </a:rPr>
                        <a:t>；</a:t>
                      </a:r>
                      <a:r>
                        <a:rPr lang="en-US" altLang="zh-CN" sz="1800">
                          <a:latin typeface="Times New Roman" panose="02020603050405020304" pitchFamily="18" charset="0"/>
                          <a:ea typeface="黑体" panose="02010609060101010101" pitchFamily="49" charset="-122"/>
                          <a:cs typeface="Times New Roman" panose="02020603050405020304" pitchFamily="18" charset="0"/>
                          <a:sym typeface="Symbol" panose="05050102010706020507" charset="0"/>
                        </a:rPr>
                        <a:t>b 75</a:t>
                      </a:r>
                      <a:endParaRPr lang="en-US" altLang="zh-CN" sz="1800">
                        <a:latin typeface="Times New Roman" panose="02020603050405020304" pitchFamily="18" charset="0"/>
                        <a:ea typeface="黑体" panose="02010609060101010101" pitchFamily="49" charset="-122"/>
                        <a:cs typeface="Times New Roman" panose="02020603050405020304" pitchFamily="18" charset="0"/>
                        <a:sym typeface="Symbol" panose="05050102010706020507" charset="0"/>
                      </a:endParaRPr>
                    </a:p>
                  </a:txBody>
                  <a:tcPr/>
                </a:tc>
              </a:tr>
              <a:tr h="422275">
                <a:tc>
                  <a:txBody>
                    <a:bodyPr/>
                    <a:lstStyle/>
                    <a:p>
                      <a:pPr indent="0" fontAlgn="auto">
                        <a:buNone/>
                      </a:pPr>
                      <a:r>
                        <a:rPr lang="en-US" altLang="zh-CN" sz="1800">
                          <a:latin typeface="Times New Roman" panose="02020603050405020304" pitchFamily="18" charset="0"/>
                          <a:ea typeface="黑体" panose="02010609060101010101" pitchFamily="49" charset="-122"/>
                          <a:cs typeface="Times New Roman" panose="02020603050405020304" pitchFamily="18" charset="0"/>
                        </a:rPr>
                        <a:t>SO</a:t>
                      </a:r>
                      <a:r>
                        <a:rPr lang="en-US" altLang="zh-CN" sz="1800" baseline="-25000">
                          <a:latin typeface="Times New Roman" panose="02020603050405020304" pitchFamily="18" charset="0"/>
                          <a:ea typeface="黑体" panose="02010609060101010101" pitchFamily="49" charset="-122"/>
                          <a:cs typeface="Times New Roman" panose="02020603050405020304" pitchFamily="18" charset="0"/>
                        </a:rPr>
                        <a:t>2</a:t>
                      </a:r>
                      <a:endParaRPr lang="en-US" altLang="zh-CN" sz="1800" baseline="-250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lstStyle/>
                    <a:p>
                      <a:pPr indent="0" fontAlgn="auto">
                        <a:buNone/>
                      </a:pPr>
                      <a:r>
                        <a:rPr lang="en-US" altLang="zh-CN" sz="1800">
                          <a:latin typeface="Times New Roman" panose="02020603050405020304" pitchFamily="18" charset="0"/>
                          <a:ea typeface="黑体" panose="02010609060101010101" pitchFamily="49" charset="-122"/>
                          <a:cs typeface="Times New Roman" panose="02020603050405020304" pitchFamily="18" charset="0"/>
                          <a:sym typeface="Symbol" panose="05050102010706020507" charset="0"/>
                        </a:rPr>
                        <a:t>a 60</a:t>
                      </a:r>
                      <a:r>
                        <a:rPr lang="zh-CN" altLang="en-US" sz="1800">
                          <a:latin typeface="Times New Roman" panose="02020603050405020304" pitchFamily="18" charset="0"/>
                          <a:ea typeface="黑体" panose="02010609060101010101" pitchFamily="49" charset="-122"/>
                          <a:cs typeface="Times New Roman" panose="02020603050405020304" pitchFamily="18" charset="0"/>
                          <a:sym typeface="Symbol" panose="05050102010706020507" charset="0"/>
                        </a:rPr>
                        <a:t>；</a:t>
                      </a:r>
                      <a:r>
                        <a:rPr lang="en-US" altLang="zh-CN" sz="1800">
                          <a:latin typeface="Times New Roman" panose="02020603050405020304" pitchFamily="18" charset="0"/>
                          <a:ea typeface="黑体" panose="02010609060101010101" pitchFamily="49" charset="-122"/>
                          <a:cs typeface="Times New Roman" panose="02020603050405020304" pitchFamily="18" charset="0"/>
                          <a:sym typeface="Symbol" panose="05050102010706020507" charset="0"/>
                        </a:rPr>
                        <a:t>b 150</a:t>
                      </a:r>
                      <a:endParaRPr lang="zh-CN" altLang="en-US" sz="1800">
                        <a:latin typeface="Times New Roman" panose="02020603050405020304" pitchFamily="18" charset="0"/>
                        <a:ea typeface="黑体" panose="02010609060101010101" pitchFamily="49" charset="-122"/>
                        <a:cs typeface="Times New Roman" panose="02020603050405020304" pitchFamily="18" charset="0"/>
                        <a:sym typeface="Symbol" panose="05050102010706020507" charset="0"/>
                      </a:endParaRPr>
                    </a:p>
                  </a:txBody>
                  <a:tcPr/>
                </a:tc>
              </a:tr>
              <a:tr h="422275">
                <a:tc>
                  <a:txBody>
                    <a:bodyPr/>
                    <a:lstStyle/>
                    <a:p>
                      <a:pPr indent="0" fontAlgn="auto">
                        <a:buNone/>
                      </a:pPr>
                      <a:r>
                        <a:rPr lang="en-US" altLang="zh-CN" sz="1800">
                          <a:latin typeface="Times New Roman" panose="02020603050405020304" pitchFamily="18" charset="0"/>
                          <a:ea typeface="黑体" panose="02010609060101010101" pitchFamily="49" charset="-122"/>
                          <a:cs typeface="Times New Roman" panose="02020603050405020304" pitchFamily="18" charset="0"/>
                        </a:rPr>
                        <a:t>NO</a:t>
                      </a:r>
                      <a:r>
                        <a:rPr lang="en-US" altLang="zh-CN" sz="1800" baseline="-25000">
                          <a:latin typeface="Times New Roman" panose="02020603050405020304" pitchFamily="18" charset="0"/>
                          <a:ea typeface="黑体" panose="02010609060101010101" pitchFamily="49" charset="-122"/>
                          <a:cs typeface="Times New Roman" panose="02020603050405020304" pitchFamily="18" charset="0"/>
                        </a:rPr>
                        <a:t>2</a:t>
                      </a:r>
                      <a:endParaRPr lang="en-US" altLang="zh-CN" sz="1800" baseline="-250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lstStyle/>
                    <a:p>
                      <a:pPr indent="0" fontAlgn="auto">
                        <a:buNone/>
                      </a:pPr>
                      <a:r>
                        <a:rPr lang="en-US" altLang="zh-CN" sz="1800">
                          <a:latin typeface="Times New Roman" panose="02020603050405020304" pitchFamily="18" charset="0"/>
                          <a:ea typeface="黑体" panose="02010609060101010101" pitchFamily="49" charset="-122"/>
                          <a:cs typeface="Times New Roman" panose="02020603050405020304" pitchFamily="18" charset="0"/>
                          <a:sym typeface="Symbol" panose="05050102010706020507" charset="0"/>
                        </a:rPr>
                        <a:t>a 40</a:t>
                      </a:r>
                      <a:r>
                        <a:rPr lang="zh-CN" altLang="en-US" sz="1800">
                          <a:latin typeface="Times New Roman" panose="02020603050405020304" pitchFamily="18" charset="0"/>
                          <a:ea typeface="黑体" panose="02010609060101010101" pitchFamily="49" charset="-122"/>
                          <a:cs typeface="Times New Roman" panose="02020603050405020304" pitchFamily="18" charset="0"/>
                          <a:sym typeface="Symbol" panose="05050102010706020507" charset="0"/>
                        </a:rPr>
                        <a:t>；</a:t>
                      </a:r>
                      <a:r>
                        <a:rPr lang="en-US" altLang="zh-CN" sz="1800">
                          <a:latin typeface="Times New Roman" panose="02020603050405020304" pitchFamily="18" charset="0"/>
                          <a:ea typeface="黑体" panose="02010609060101010101" pitchFamily="49" charset="-122"/>
                          <a:cs typeface="Times New Roman" panose="02020603050405020304" pitchFamily="18" charset="0"/>
                          <a:sym typeface="Symbol" panose="05050102010706020507" charset="0"/>
                        </a:rPr>
                        <a:t>b 80</a:t>
                      </a:r>
                      <a:endParaRPr lang="zh-CN" altLang="en-US" sz="1800">
                        <a:latin typeface="Times New Roman" panose="02020603050405020304" pitchFamily="18" charset="0"/>
                        <a:ea typeface="黑体" panose="02010609060101010101" pitchFamily="49" charset="-122"/>
                        <a:cs typeface="Times New Roman" panose="02020603050405020304" pitchFamily="18" charset="0"/>
                        <a:sym typeface="Symbol" panose="05050102010706020507" charset="0"/>
                      </a:endParaRPr>
                    </a:p>
                  </a:txBody>
                  <a:tcPr/>
                </a:tc>
              </a:tr>
              <a:tr h="422275">
                <a:tc>
                  <a:txBody>
                    <a:bodyPr/>
                    <a:lstStyle/>
                    <a:p>
                      <a:pPr indent="0" algn="l" fontAlgn="auto">
                        <a:buClrTx/>
                        <a:buSzTx/>
                        <a:buFontTx/>
                        <a:buNone/>
                      </a:pPr>
                      <a:r>
                        <a:rPr lang="en-US" altLang="zh-CN" sz="1800">
                          <a:latin typeface="Times New Roman" panose="02020603050405020304" pitchFamily="18" charset="0"/>
                          <a:ea typeface="黑体" panose="02010609060101010101" pitchFamily="49" charset="-122"/>
                          <a:cs typeface="Times New Roman" panose="02020603050405020304" pitchFamily="18" charset="0"/>
                        </a:rPr>
                        <a:t>O</a:t>
                      </a:r>
                      <a:r>
                        <a:rPr lang="en-US" altLang="zh-CN" sz="1800" baseline="-25000">
                          <a:latin typeface="Times New Roman" panose="02020603050405020304" pitchFamily="18" charset="0"/>
                          <a:ea typeface="黑体" panose="02010609060101010101" pitchFamily="49" charset="-122"/>
                          <a:cs typeface="Times New Roman" panose="02020603050405020304" pitchFamily="18" charset="0"/>
                        </a:rPr>
                        <a:t>3</a:t>
                      </a:r>
                      <a:endParaRPr lang="en-US" altLang="zh-CN" sz="1800" baseline="-25000">
                        <a:latin typeface="Times New Roman" panose="02020603050405020304" pitchFamily="18" charset="0"/>
                        <a:ea typeface="黑体" panose="02010609060101010101" pitchFamily="49" charset="-122"/>
                        <a:cs typeface="Times New Roman" panose="02020603050405020304" pitchFamily="18" charset="0"/>
                      </a:endParaRPr>
                    </a:p>
                  </a:txBody>
                  <a:tcPr/>
                </a:tc>
                <a:tc>
                  <a:txBody>
                    <a:bodyPr/>
                    <a:lstStyle/>
                    <a:p>
                      <a:pPr indent="0" fontAlgn="auto">
                        <a:buNone/>
                      </a:pPr>
                      <a:r>
                        <a:rPr lang="en-US" altLang="zh-CN" sz="1800">
                          <a:latin typeface="Times New Roman" panose="02020603050405020304" pitchFamily="18" charset="0"/>
                          <a:ea typeface="黑体" panose="02010609060101010101" pitchFamily="49" charset="-122"/>
                          <a:cs typeface="Times New Roman" panose="02020603050405020304" pitchFamily="18" charset="0"/>
                          <a:sym typeface="Symbol" panose="05050102010706020507" charset="0"/>
                        </a:rPr>
                        <a:t>c 160</a:t>
                      </a:r>
                      <a:r>
                        <a:rPr lang="zh-CN" altLang="en-US" sz="1800">
                          <a:latin typeface="Times New Roman" panose="02020603050405020304" pitchFamily="18" charset="0"/>
                          <a:ea typeface="黑体" panose="02010609060101010101" pitchFamily="49" charset="-122"/>
                          <a:cs typeface="Times New Roman" panose="02020603050405020304" pitchFamily="18" charset="0"/>
                          <a:sym typeface="Symbol" panose="05050102010706020507" charset="0"/>
                        </a:rPr>
                        <a:t>；</a:t>
                      </a:r>
                      <a:r>
                        <a:rPr lang="en-US" altLang="zh-CN" sz="1800">
                          <a:latin typeface="Times New Roman" panose="02020603050405020304" pitchFamily="18" charset="0"/>
                          <a:ea typeface="黑体" panose="02010609060101010101" pitchFamily="49" charset="-122"/>
                          <a:cs typeface="Times New Roman" panose="02020603050405020304" pitchFamily="18" charset="0"/>
                          <a:sym typeface="Symbol" panose="05050102010706020507" charset="0"/>
                        </a:rPr>
                        <a:t>d 200</a:t>
                      </a:r>
                      <a:endParaRPr lang="zh-CN" altLang="en-US" sz="1800">
                        <a:latin typeface="Times New Roman" panose="02020603050405020304" pitchFamily="18" charset="0"/>
                        <a:ea typeface="黑体" panose="02010609060101010101" pitchFamily="49" charset="-122"/>
                        <a:cs typeface="Times New Roman" panose="02020603050405020304" pitchFamily="18" charset="0"/>
                        <a:sym typeface="Symbol" panose="05050102010706020507" charset="0"/>
                      </a:endParaRPr>
                    </a:p>
                  </a:txBody>
                  <a:tcPr/>
                </a:tc>
              </a:tr>
            </a:tbl>
          </a:graphicData>
        </a:graphic>
      </p:graphicFrame>
      <p:sp>
        <p:nvSpPr>
          <p:cNvPr id="3" name="文本框 2"/>
          <p:cNvSpPr txBox="1"/>
          <p:nvPr/>
        </p:nvSpPr>
        <p:spPr>
          <a:xfrm>
            <a:off x="7381875" y="2853690"/>
            <a:ext cx="4006215" cy="645160"/>
          </a:xfrm>
          <a:prstGeom prst="rect">
            <a:avLst/>
          </a:prstGeom>
          <a:noFill/>
        </p:spPr>
        <p:txBody>
          <a:bodyPr wrap="square" rtlCol="0">
            <a:spAutoFit/>
          </a:bodyPr>
          <a:lstStyle/>
          <a:p>
            <a:pPr algn="ctr"/>
            <a:r>
              <a:rPr lang="zh-CN" b="1">
                <a:latin typeface="黑体" panose="02010609060101010101" pitchFamily="49" charset="-122"/>
                <a:ea typeface="黑体" panose="02010609060101010101" pitchFamily="49" charset="-122"/>
              </a:rPr>
              <a:t>国家空气主要污染物二级标准</a:t>
            </a:r>
            <a:endParaRPr lang="zh-CN" b="1">
              <a:latin typeface="黑体" panose="02010609060101010101" pitchFamily="49" charset="-122"/>
              <a:ea typeface="黑体" panose="02010609060101010101" pitchFamily="49" charset="-122"/>
            </a:endParaRPr>
          </a:p>
          <a:p>
            <a:pPr algn="ctr"/>
            <a:r>
              <a:rPr lang="en-US" altLang="zh-CN" b="1">
                <a:latin typeface="Times New Roman" panose="02020603050405020304" pitchFamily="18" charset="0"/>
                <a:ea typeface="黑体" panose="02010609060101010101" pitchFamily="49" charset="-122"/>
                <a:cs typeface="Times New Roman" panose="02020603050405020304" pitchFamily="18" charset="0"/>
                <a:sym typeface="+mn-ea"/>
              </a:rPr>
              <a:t>(GB3095-2012</a:t>
            </a:r>
            <a:r>
              <a:rPr lang="en-US" altLang="zh-CN" b="1">
                <a:latin typeface="黑体" panose="02010609060101010101" pitchFamily="49" charset="-122"/>
                <a:ea typeface="黑体" panose="02010609060101010101" pitchFamily="49" charset="-122"/>
                <a:sym typeface="+mn-ea"/>
              </a:rPr>
              <a:t>)</a:t>
            </a:r>
            <a:endParaRPr lang="en-US" altLang="zh-CN" b="1">
              <a:latin typeface="黑体" panose="02010609060101010101" pitchFamily="49" charset="-122"/>
              <a:ea typeface="黑体" panose="02010609060101010101" pitchFamily="49" charset="-122"/>
              <a:sym typeface="+mn-ea"/>
            </a:endParaRPr>
          </a:p>
        </p:txBody>
      </p:sp>
      <p:sp>
        <p:nvSpPr>
          <p:cNvPr id="4" name="文本框 3"/>
          <p:cNvSpPr txBox="1"/>
          <p:nvPr/>
        </p:nvSpPr>
        <p:spPr>
          <a:xfrm>
            <a:off x="7247890" y="6168390"/>
            <a:ext cx="4464050" cy="583565"/>
          </a:xfrm>
          <a:prstGeom prst="rect">
            <a:avLst/>
          </a:prstGeom>
          <a:noFill/>
        </p:spPr>
        <p:txBody>
          <a:bodyPr wrap="square" rtlCol="0">
            <a:spAutoFit/>
          </a:bodyPr>
          <a:lstStyle/>
          <a:p>
            <a:r>
              <a:rPr lang="en-US" altLang="zh-CN" sz="1600">
                <a:latin typeface="黑体" panose="02010609060101010101" pitchFamily="49" charset="-122"/>
                <a:ea typeface="黑体" panose="02010609060101010101" pitchFamily="49" charset="-122"/>
                <a:cs typeface="黑体" panose="02010609060101010101" pitchFamily="49" charset="-122"/>
              </a:rPr>
              <a:t>a </a:t>
            </a:r>
            <a:r>
              <a:rPr lang="zh-CN" altLang="en-US" sz="1600">
                <a:latin typeface="黑体" panose="02010609060101010101" pitchFamily="49" charset="-122"/>
                <a:ea typeface="黑体" panose="02010609060101010101" pitchFamily="49" charset="-122"/>
                <a:cs typeface="黑体" panose="02010609060101010101" pitchFamily="49" charset="-122"/>
              </a:rPr>
              <a:t>表示年平均值；</a:t>
            </a:r>
            <a:r>
              <a:rPr lang="en-US" altLang="zh-CN" sz="1600">
                <a:latin typeface="黑体" panose="02010609060101010101" pitchFamily="49" charset="-122"/>
                <a:ea typeface="黑体" panose="02010609060101010101" pitchFamily="49" charset="-122"/>
                <a:cs typeface="黑体" panose="02010609060101010101" pitchFamily="49" charset="-122"/>
              </a:rPr>
              <a:t>b</a:t>
            </a:r>
            <a:r>
              <a:rPr lang="zh-CN" altLang="en-US" sz="1600">
                <a:latin typeface="黑体" panose="02010609060101010101" pitchFamily="49" charset="-122"/>
                <a:ea typeface="黑体" panose="02010609060101010101" pitchFamily="49" charset="-122"/>
                <a:cs typeface="黑体" panose="02010609060101010101" pitchFamily="49" charset="-122"/>
              </a:rPr>
              <a:t>表示日平均值；</a:t>
            </a:r>
            <a:r>
              <a:rPr lang="en-US" altLang="zh-CN" sz="1600">
                <a:latin typeface="黑体" panose="02010609060101010101" pitchFamily="49" charset="-122"/>
                <a:ea typeface="黑体" panose="02010609060101010101" pitchFamily="49" charset="-122"/>
                <a:cs typeface="黑体" panose="02010609060101010101" pitchFamily="49" charset="-122"/>
              </a:rPr>
              <a:t>c</a:t>
            </a:r>
            <a:r>
              <a:rPr lang="zh-CN" altLang="en-US" sz="1600">
                <a:latin typeface="黑体" panose="02010609060101010101" pitchFamily="49" charset="-122"/>
                <a:ea typeface="黑体" panose="02010609060101010101" pitchFamily="49" charset="-122"/>
                <a:cs typeface="黑体" panose="02010609060101010101" pitchFamily="49" charset="-122"/>
              </a:rPr>
              <a:t>表示日最大</a:t>
            </a:r>
            <a:r>
              <a:rPr lang="en-US" altLang="zh-CN" sz="1600">
                <a:latin typeface="黑体" panose="02010609060101010101" pitchFamily="49" charset="-122"/>
                <a:ea typeface="黑体" panose="02010609060101010101" pitchFamily="49" charset="-122"/>
                <a:cs typeface="黑体" panose="02010609060101010101" pitchFamily="49" charset="-122"/>
              </a:rPr>
              <a:t>8</a:t>
            </a:r>
            <a:r>
              <a:rPr lang="zh-CN" altLang="en-US" sz="1600">
                <a:latin typeface="黑体" panose="02010609060101010101" pitchFamily="49" charset="-122"/>
                <a:ea typeface="黑体" panose="02010609060101010101" pitchFamily="49" charset="-122"/>
                <a:cs typeface="黑体" panose="02010609060101010101" pitchFamily="49" charset="-122"/>
              </a:rPr>
              <a:t>小时平均值；</a:t>
            </a:r>
            <a:r>
              <a:rPr lang="en-US" altLang="zh-CN" sz="1600">
                <a:latin typeface="黑体" panose="02010609060101010101" pitchFamily="49" charset="-122"/>
                <a:ea typeface="黑体" panose="02010609060101010101" pitchFamily="49" charset="-122"/>
                <a:cs typeface="黑体" panose="02010609060101010101" pitchFamily="49" charset="-122"/>
              </a:rPr>
              <a:t>d</a:t>
            </a:r>
            <a:r>
              <a:rPr lang="zh-CN" altLang="en-US" sz="1600">
                <a:latin typeface="黑体" panose="02010609060101010101" pitchFamily="49" charset="-122"/>
                <a:ea typeface="黑体" panose="02010609060101010101" pitchFamily="49" charset="-122"/>
                <a:cs typeface="黑体" panose="02010609060101010101" pitchFamily="49" charset="-122"/>
              </a:rPr>
              <a:t>表示</a:t>
            </a:r>
            <a:r>
              <a:rPr lang="en-US" altLang="zh-CN" sz="1600">
                <a:latin typeface="黑体" panose="02010609060101010101" pitchFamily="49" charset="-122"/>
                <a:ea typeface="黑体" panose="02010609060101010101" pitchFamily="49" charset="-122"/>
                <a:cs typeface="黑体" panose="02010609060101010101" pitchFamily="49" charset="-122"/>
              </a:rPr>
              <a:t>1</a:t>
            </a:r>
            <a:r>
              <a:rPr lang="zh-CN" altLang="en-US" sz="1600">
                <a:latin typeface="黑体" panose="02010609060101010101" pitchFamily="49" charset="-122"/>
                <a:ea typeface="黑体" panose="02010609060101010101" pitchFamily="49" charset="-122"/>
                <a:cs typeface="黑体" panose="02010609060101010101" pitchFamily="49" charset="-122"/>
              </a:rPr>
              <a:t>小时平均值</a:t>
            </a:r>
            <a:endParaRPr lang="zh-CN" altLang="en-US" sz="1600">
              <a:latin typeface="黑体" panose="02010609060101010101" pitchFamily="49" charset="-122"/>
              <a:ea typeface="黑体" panose="02010609060101010101" pitchFamily="49" charset="-122"/>
              <a:cs typeface="黑体" panose="02010609060101010101" pitchFamily="49" charset="-122"/>
            </a:endParaRPr>
          </a:p>
        </p:txBody>
      </p:sp>
      <p:pic>
        <p:nvPicPr>
          <p:cNvPr id="5" name="图片 4"/>
          <p:cNvPicPr>
            <a:picLocks noChangeAspect="1"/>
          </p:cNvPicPr>
          <p:nvPr/>
        </p:nvPicPr>
        <p:blipFill>
          <a:blip r:embed="rId3"/>
          <a:srcRect l="8656" t="41959" r="34052" b="9787"/>
          <a:stretch>
            <a:fillRect/>
          </a:stretch>
        </p:blipFill>
        <p:spPr>
          <a:xfrm>
            <a:off x="623570" y="3357245"/>
            <a:ext cx="6417310" cy="3175635"/>
          </a:xfrm>
          <a:prstGeom prst="rect">
            <a:avLst/>
          </a:prstGeom>
        </p:spPr>
      </p:pic>
      <p:pic>
        <p:nvPicPr>
          <p:cNvPr id="6" name="图片 5"/>
          <p:cNvPicPr>
            <a:picLocks noChangeAspect="1"/>
          </p:cNvPicPr>
          <p:nvPr/>
        </p:nvPicPr>
        <p:blipFill>
          <a:blip r:embed="rId3"/>
          <a:srcRect l="9250" t="33918" r="60042" b="60044"/>
          <a:stretch>
            <a:fillRect/>
          </a:stretch>
        </p:blipFill>
        <p:spPr>
          <a:xfrm>
            <a:off x="1319530" y="2914015"/>
            <a:ext cx="4946650" cy="550545"/>
          </a:xfrm>
          <a:prstGeom prst="rect">
            <a:avLst/>
          </a:prstGeom>
        </p:spPr>
      </p:pic>
    </p:spTree>
  </p:cSld>
  <p:clrMapOvr>
    <a:masterClrMapping/>
  </p:clrMapOvr>
  <p:transition spd="slow">
    <p:zoom/>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lang="en-US" altLang="zh-CN">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 name="文本框 3"/>
          <p:cNvSpPr txBox="1"/>
          <p:nvPr/>
        </p:nvSpPr>
        <p:spPr>
          <a:xfrm>
            <a:off x="623392" y="946791"/>
            <a:ext cx="8496944" cy="1124731"/>
          </a:xfrm>
          <a:prstGeom prst="rect">
            <a:avLst/>
          </a:prstGeom>
          <a:noFill/>
        </p:spPr>
        <p:txBody>
          <a:bodyPr wrap="square">
            <a:spAutoFit/>
          </a:bodyPr>
          <a:lstStyle/>
          <a:p>
            <a:pPr>
              <a:lnSpc>
                <a:spcPct val="130000"/>
              </a:lnSpc>
            </a:pP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3.3 </a:t>
            </a:r>
            <a:r>
              <a:rPr lang="zh-CN" altLang="en-US"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大气颗粒物中的元素碳</a:t>
            </a:r>
            <a:endPar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nSpc>
                <a:spcPct val="130000"/>
              </a:lnSpc>
            </a:pP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Elemental Carbon in Atmospheric Particulate Matter</a:t>
            </a:r>
            <a:endPar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8" name="文本框 7"/>
          <p:cNvSpPr txBox="1"/>
          <p:nvPr/>
        </p:nvSpPr>
        <p:spPr>
          <a:xfrm>
            <a:off x="1127448" y="2071522"/>
            <a:ext cx="10945216" cy="4912114"/>
          </a:xfrm>
          <a:prstGeom prst="rect">
            <a:avLst/>
          </a:prstGeom>
          <a:noFill/>
        </p:spPr>
        <p:txBody>
          <a:bodyPr wrap="square">
            <a:spAutoFit/>
          </a:bodyPr>
          <a:lstStyle/>
          <a:p>
            <a:pPr marL="457200" indent="-457200">
              <a:lnSpc>
                <a:spcPct val="130000"/>
              </a:lnSpc>
              <a:buFont typeface="+mj-ea"/>
              <a:buAutoNum type="circleNumDbPlain" startAt="3"/>
            </a:pPr>
            <a:r>
              <a:rPr lang="en-US" altLang="zh-CN" sz="240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EC</a:t>
            </a:r>
            <a:r>
              <a:rPr lang="zh-CN" altLang="en-US" sz="240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的影响：</a:t>
            </a:r>
            <a:endParaRPr lang="en-US" altLang="zh-CN" sz="240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457200" indent="-457200">
              <a:lnSpc>
                <a:spcPct val="130000"/>
              </a:lnSpc>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通过穹顶效应和火炉效应影响大气边界层结构，进而影响大气污染物的扩散过程。</a:t>
            </a:r>
            <a:endPar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457200" indent="-457200">
              <a:lnSpc>
                <a:spcPct val="130000"/>
              </a:lnSpc>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吸收太阳辐射，加热大气，影响全球气候变化。</a:t>
            </a:r>
            <a:endPar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457200" indent="-457200">
              <a:lnSpc>
                <a:spcPct val="130000"/>
              </a:lnSpc>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具有多孔结构，容易吸附污染物，对人体健康造成严重威胁。</a:t>
            </a:r>
            <a:endPar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457200" indent="-457200">
              <a:lnSpc>
                <a:spcPct val="130000"/>
              </a:lnSpc>
              <a:buFont typeface="+mj-ea"/>
              <a:buAutoNum type="circleNumDbPlain" startAt="4"/>
            </a:pPr>
            <a:r>
              <a:rPr lang="en-US" altLang="zh-CN" sz="240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OC/EC </a:t>
            </a:r>
            <a:r>
              <a:rPr lang="zh-CN" altLang="en-US" sz="240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比值</a:t>
            </a:r>
            <a:endParaRPr lang="en-US" altLang="zh-CN" sz="240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342900" indent="-342900">
              <a:lnSpc>
                <a:spcPct val="130000"/>
              </a:lnSpc>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全球尺度：</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OC</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和</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EC</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在</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PM₂.₅</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中的占比分别为</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32%</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和</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7%</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342900" indent="-342900">
              <a:lnSpc>
                <a:spcPct val="130000"/>
              </a:lnSpc>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时空变化：</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OC/EC</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比值存在明显的时空变化规律，与监测点大气污染物排放量、地理位置和气象条件等都存在着密切关系。</a:t>
            </a:r>
            <a:endPar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indent="2692400">
              <a:lnSpc>
                <a:spcPct val="130000"/>
              </a:lnSpc>
            </a:pPr>
            <a:r>
              <a:rPr lang="zh-CN" altLang="en-US"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乡村地区：</a:t>
            </a:r>
            <a:r>
              <a:rPr lang="en-US" altLang="zh-CN"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EC/OC</a:t>
            </a:r>
            <a:r>
              <a:rPr lang="zh-CN" altLang="en-US"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比值为</a:t>
            </a:r>
            <a:r>
              <a:rPr lang="en-US" altLang="zh-CN"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0.15~0.20</a:t>
            </a:r>
            <a:endParaRPr lang="en-US" altLang="zh-CN"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indent="2692400">
              <a:lnSpc>
                <a:spcPct val="130000"/>
              </a:lnSpc>
            </a:pPr>
            <a:r>
              <a:rPr lang="zh-CN" altLang="en-US"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城市地区：</a:t>
            </a:r>
            <a:r>
              <a:rPr lang="en-US" altLang="zh-CN"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EC/OC</a:t>
            </a:r>
            <a:r>
              <a:rPr lang="zh-CN" altLang="en-US"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比值为</a:t>
            </a:r>
            <a:r>
              <a:rPr lang="en-US" altLang="zh-CN"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0.20~0.60</a:t>
            </a:r>
            <a:endParaRPr lang="zh-CN" altLang="en-US"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endPar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spd="slow">
    <p:zoom/>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488021BC-8ADB-4B67-AECA-F2B41EA3D57E}"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44069" name="Rectangle 5"/>
          <p:cNvSpPr>
            <a:spLocks noGrp="1" noRot="1" noChangeArrowheads="1"/>
          </p:cNvSpPr>
          <p:nvPr>
            <p:ph type="title" idx="4294967295"/>
          </p:nvPr>
        </p:nvSpPr>
        <p:spPr>
          <a:xfrm>
            <a:off x="551384" y="1266398"/>
            <a:ext cx="10873208" cy="720080"/>
          </a:xfrm>
        </p:spPr>
        <p:txBody>
          <a:bodyPr>
            <a:normAutofit fontScale="90000"/>
          </a:bodyPr>
          <a:lstStyle/>
          <a:p>
            <a:pPr eaLnBrk="1" hangingPunct="1">
              <a:lnSpc>
                <a:spcPct val="130000"/>
              </a:lnSpc>
              <a:defRPr/>
            </a:pPr>
            <a:r>
              <a:rPr lang="zh-CN" altLang="en-US" b="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第三节 大气气溶胶化学</a:t>
            </a:r>
            <a:br>
              <a:rPr lang="en-US" altLang="zh-CN" sz="4800" b="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br>
            <a:r>
              <a:rPr lang="zh-CN" altLang="en-US" sz="360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36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Section 3 Atmospheric Composition and Primary Pollutants</a:t>
            </a:r>
            <a:r>
              <a:rPr lang="zh-CN" altLang="en-US" sz="3600" b="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endParaRPr lang="zh-CN" altLang="en-US" sz="3600" b="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202756" name="Text Box 8"/>
          <p:cNvSpPr txBox="1">
            <a:spLocks noChangeArrowheads="1"/>
          </p:cNvSpPr>
          <p:nvPr/>
        </p:nvSpPr>
        <p:spPr bwMode="auto">
          <a:xfrm>
            <a:off x="3071664" y="2462728"/>
            <a:ext cx="6912768" cy="348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spcBef>
                <a:spcPts val="0"/>
              </a:spcBef>
            </a:pPr>
            <a:r>
              <a:rPr lang="zh-CN" altLang="en-US" b="1" dirty="0">
                <a:solidFill>
                  <a:srgbClr val="0090E5"/>
                </a:solidFill>
                <a:latin typeface="Times New Roman" panose="02020603050405020304" pitchFamily="18" charset="0"/>
                <a:ea typeface="微软雅黑" panose="020B0503020204020204" pitchFamily="34" charset="-122"/>
                <a:sym typeface="Times New Roman" panose="02020603050405020304" pitchFamily="18" charset="0"/>
              </a:rPr>
              <a:t>一、 大气颗粒物的来源与消除</a:t>
            </a:r>
            <a:endParaRPr lang="en-US" altLang="zh-CN" b="1" dirty="0">
              <a:solidFill>
                <a:srgbClr val="0090E5"/>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ts val="0"/>
              </a:spcBef>
            </a:pPr>
            <a:r>
              <a:rPr lang="en-US" altLang="zh-CN" sz="2000" b="1" dirty="0">
                <a:latin typeface="Times New Roman" panose="02020603050405020304" pitchFamily="18" charset="0"/>
                <a:ea typeface="微软雅黑" panose="020B0503020204020204" pitchFamily="34" charset="-122"/>
                <a:sym typeface="Times New Roman" panose="02020603050405020304" pitchFamily="18" charset="0"/>
              </a:rPr>
              <a:t>         Source and Elimination of Particulate Matter</a:t>
            </a:r>
            <a:endParaRPr lang="zh-CN" altLang="en-US" sz="2000" b="1" u="sng"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ts val="0"/>
              </a:spcBef>
            </a:pPr>
            <a:r>
              <a:rPr lang="zh-CN" altLang="en-US" b="1" dirty="0">
                <a:solidFill>
                  <a:srgbClr val="0090E5"/>
                </a:solidFill>
                <a:latin typeface="Times New Roman" panose="02020603050405020304" pitchFamily="18" charset="0"/>
                <a:ea typeface="微软雅黑" panose="020B0503020204020204" pitchFamily="34" charset="-122"/>
                <a:sym typeface="Times New Roman" panose="02020603050405020304" pitchFamily="18" charset="0"/>
              </a:rPr>
              <a:t>二、大气颗粒物的粒径分布</a:t>
            </a:r>
            <a:endParaRPr lang="en-US" altLang="zh-CN" b="1" dirty="0">
              <a:solidFill>
                <a:srgbClr val="0090E5"/>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ts val="0"/>
              </a:spcBef>
            </a:pPr>
            <a:r>
              <a:rPr lang="en-US" altLang="zh-CN" sz="2000" b="1" dirty="0">
                <a:latin typeface="Times New Roman" panose="02020603050405020304" pitchFamily="18" charset="0"/>
                <a:ea typeface="微软雅黑" panose="020B0503020204020204" pitchFamily="34" charset="-122"/>
                <a:sym typeface="Times New Roman" panose="02020603050405020304" pitchFamily="18" charset="0"/>
              </a:rPr>
              <a:t>         Particle Size and Surface Properties</a:t>
            </a:r>
            <a:endParaRPr lang="zh-CN" altLang="en-US" sz="2000"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ts val="0"/>
              </a:spcBef>
            </a:pPr>
            <a:r>
              <a:rPr lang="zh-CN" altLang="en-US" b="1" dirty="0">
                <a:solidFill>
                  <a:srgbClr val="0090E5"/>
                </a:solidFill>
                <a:latin typeface="Times New Roman" panose="02020603050405020304" pitchFamily="18" charset="0"/>
                <a:ea typeface="微软雅黑" panose="020B0503020204020204" pitchFamily="34" charset="-122"/>
                <a:sym typeface="Times New Roman" panose="02020603050405020304" pitchFamily="18" charset="0"/>
              </a:rPr>
              <a:t>三、大气颗粒物的化学组成 </a:t>
            </a:r>
            <a:endParaRPr lang="en-US" altLang="zh-CN" b="1" dirty="0">
              <a:solidFill>
                <a:srgbClr val="0090E5"/>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ts val="0"/>
              </a:spcBef>
            </a:pPr>
            <a:r>
              <a:rPr lang="en-US" altLang="zh-CN" sz="2000" b="1" dirty="0">
                <a:latin typeface="Times New Roman" panose="02020603050405020304" pitchFamily="18" charset="0"/>
                <a:ea typeface="微软雅黑" panose="020B0503020204020204" pitchFamily="34" charset="-122"/>
                <a:sym typeface="Times New Roman" panose="02020603050405020304" pitchFamily="18" charset="0"/>
              </a:rPr>
              <a:t>         Chemical Compositions of Particulate Matters</a:t>
            </a:r>
            <a:endParaRPr lang="zh-CN" altLang="en-US" sz="2000"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ts val="0"/>
              </a:spcBef>
            </a:pPr>
            <a:r>
              <a:rPr lang="zh-CN" altLang="en-US" b="1" dirty="0">
                <a:solidFill>
                  <a:srgbClr val="0090E5"/>
                </a:solidFill>
                <a:latin typeface="Times New Roman" panose="02020603050405020304" pitchFamily="18" charset="0"/>
                <a:ea typeface="微软雅黑" panose="020B0503020204020204" pitchFamily="34" charset="-122"/>
                <a:sym typeface="Times New Roman" panose="02020603050405020304" pitchFamily="18" charset="0"/>
              </a:rPr>
              <a:t>四、霾污染</a:t>
            </a:r>
            <a:endParaRPr lang="en-US" altLang="zh-CN" b="1" dirty="0">
              <a:solidFill>
                <a:srgbClr val="0090E5"/>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ts val="0"/>
              </a:spcBef>
            </a:pPr>
            <a:r>
              <a:rPr lang="en-US" altLang="zh-CN" sz="2000" b="1" dirty="0">
                <a:latin typeface="Times New Roman" panose="02020603050405020304" pitchFamily="18" charset="0"/>
                <a:ea typeface="微软雅黑" panose="020B0503020204020204" pitchFamily="34" charset="-122"/>
                <a:sym typeface="Times New Roman" panose="02020603050405020304" pitchFamily="18" charset="0"/>
              </a:rPr>
              <a:t>         Haze Pollution</a:t>
            </a:r>
            <a:endParaRPr lang="en-US" altLang="zh-CN" sz="2000" b="1"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5" name="Line 9"/>
          <p:cNvSpPr>
            <a:spLocks noChangeShapeType="1"/>
          </p:cNvSpPr>
          <p:nvPr/>
        </p:nvSpPr>
        <p:spPr bwMode="auto">
          <a:xfrm>
            <a:off x="2999657" y="5589240"/>
            <a:ext cx="1656183" cy="0"/>
          </a:xfrm>
          <a:prstGeom prst="line">
            <a:avLst/>
          </a:prstGeom>
          <a:noFill/>
          <a:ln w="38100">
            <a:solidFill>
              <a:srgbClr val="FF0000"/>
            </a:solidFill>
            <a:round/>
          </a:ln>
          <a:effectLst/>
        </p:spPr>
        <p:txBody>
          <a:bodyPr wrap="none"/>
          <a:lstStyle/>
          <a:p>
            <a:pPr marL="0" marR="0" lvl="0" indent="0" algn="l" defTabSz="914400" rtl="0" eaLnBrk="1" fontAlgn="base" latinLnBrk="0" hangingPunct="1">
              <a:lnSpc>
                <a:spcPct val="130000"/>
              </a:lnSpc>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spd="slow">
    <p:zoom/>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C4AD8DD2-E366-4EEC-9CF8-09C4A7FACF2F}"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49859" name="Text Box 4"/>
          <p:cNvSpPr txBox="1">
            <a:spLocks noChangeArrowheads="1"/>
          </p:cNvSpPr>
          <p:nvPr/>
        </p:nvSpPr>
        <p:spPr bwMode="auto">
          <a:xfrm>
            <a:off x="1271464" y="1268760"/>
            <a:ext cx="10369152" cy="5256584"/>
          </a:xfrm>
          <a:prstGeom prst="rect">
            <a:avLst/>
          </a:prstGeom>
          <a:noFill/>
          <a:ln w="9525" algn="ctr">
            <a:noFill/>
            <a:miter lim="800000"/>
          </a:ln>
        </p:spPr>
        <p:txBody>
          <a:bodyPr/>
          <a:lstStyle/>
          <a:p>
            <a:pPr eaLnBrk="1" hangingPunct="1">
              <a:lnSpc>
                <a:spcPct val="150000"/>
              </a:lnSpc>
              <a:buClr>
                <a:schemeClr val="tx1"/>
              </a:buClr>
              <a:defRPr/>
            </a:pPr>
            <a:endPar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285750" indent="-285750" eaLnBrk="1" hangingPunct="1">
              <a:lnSpc>
                <a:spcPct val="150000"/>
              </a:lnSpc>
              <a:buClr>
                <a:schemeClr val="tx1"/>
              </a:buClr>
              <a:buFont typeface="Wingdings" panose="05000000000000000000" pitchFamily="2" charset="2"/>
              <a:buChar char="n"/>
              <a:defRPr/>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霾，也称灰霾，主要是指由人为排放的大气污染物，包括一次颗粒物和由气态污染物经过化学转化而形成的二次颗粒物，悬浮在近地层大气中而造成的污染现象。按照我国现行国家标准，能见度低于</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10 km</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，相对湿度小于</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80 %</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时，排除降水、沙尘暴、扬沙、浮尘、烟幕、吹雪、雪暴等天气现象造成的视程障碍，就可判断为霾。当相对湿度为</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80 ~ 95%</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时，可按照大气成分指标进行判识。</a:t>
            </a:r>
            <a:endPar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266700" eaLnBrk="1" hangingPunct="1">
              <a:lnSpc>
                <a:spcPct val="150000"/>
              </a:lnSpc>
              <a:buClr>
                <a:schemeClr val="tx1"/>
              </a:buClr>
              <a:defRPr/>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大气成分指标：</a:t>
            </a:r>
            <a:r>
              <a:rPr lang="en-US" altLang="zh-CN" sz="2000" i="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D</a:t>
            </a:r>
            <a:r>
              <a:rPr lang="en-US" altLang="zh-CN" sz="2000" baseline="-25000"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a:t>
            </a:r>
            <a:r>
              <a:rPr lang="en-US" altLang="zh-CN"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2.5 </a:t>
            </a:r>
            <a:r>
              <a:rPr lang="en-US" altLang="zh-CN" sz="2000"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μm</a:t>
            </a:r>
            <a:r>
              <a:rPr lang="en-US" altLang="zh-CN"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的气溶胶质量浓度、</a:t>
            </a:r>
            <a:r>
              <a:rPr lang="en-US" altLang="zh-CN" sz="2000" i="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D</a:t>
            </a:r>
            <a:r>
              <a:rPr lang="en-US" altLang="zh-CN" sz="2000" baseline="-25000"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a:t>
            </a:r>
            <a:r>
              <a:rPr lang="en-US" altLang="zh-CN"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1 </a:t>
            </a:r>
            <a:r>
              <a:rPr lang="en-US" altLang="zh-CN" sz="2000"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μm</a:t>
            </a:r>
            <a:r>
              <a:rPr lang="en-US" altLang="zh-CN"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的气溶胶质量浓度、气溶胶散射系数、气溶胶吸收系数。当任何一个指标超过限值即可判识为霾。</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285750" indent="-285750" eaLnBrk="1" hangingPunct="1">
              <a:lnSpc>
                <a:spcPct val="150000"/>
              </a:lnSpc>
              <a:buClr>
                <a:schemeClr val="tx1"/>
              </a:buClr>
              <a:buFont typeface="Wingdings" panose="05000000000000000000" pitchFamily="2" charset="2"/>
              <a:buChar char="n"/>
              <a:defRPr/>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由于我国近年来城市化与工业化的快速发展，霾污染事件频繁发生。目前，我国霾污染主要发生在京津冀、汾渭平原和长江三角洲等人口稠密、经济发达的地区，此外，四川盆地等霾污染也较严重。</a:t>
            </a:r>
            <a:endPar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7" name="文本框 6"/>
          <p:cNvSpPr txBox="1"/>
          <p:nvPr/>
        </p:nvSpPr>
        <p:spPr>
          <a:xfrm>
            <a:off x="334640" y="908720"/>
            <a:ext cx="6121400" cy="597921"/>
          </a:xfrm>
          <a:prstGeom prst="rect">
            <a:avLst/>
          </a:prstGeom>
          <a:noFill/>
        </p:spPr>
        <p:txBody>
          <a:bodyPr wrap="square">
            <a:spAutoFit/>
          </a:bodyPr>
          <a:lstStyle/>
          <a:p>
            <a:pPr marL="0" marR="0" lvl="0" indent="0" algn="l" defTabSz="914400" rtl="0" eaLnBrk="1" fontAlgn="base" latinLnBrk="0" hangingPunct="1">
              <a:lnSpc>
                <a:spcPct val="130000"/>
              </a:lnSpc>
              <a:spcBef>
                <a:spcPct val="0"/>
              </a:spcBef>
              <a:spcAft>
                <a:spcPct val="0"/>
              </a:spcAft>
              <a:buClr>
                <a:srgbClr val="009900"/>
              </a:buClr>
              <a:buSzTx/>
              <a:buFontTx/>
              <a:buNone/>
              <a:defRPr/>
            </a:pPr>
            <a:r>
              <a:rPr kumimoji="0" lang="zh-CN" altLang="en-US" sz="2800" b="1" i="0" u="none" strike="noStrike" kern="1200" cap="none" spc="0" normalizeH="0" baseline="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rPr>
              <a:t>四、霾污染</a:t>
            </a:r>
            <a: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rPr>
              <a:t>(PM</a:t>
            </a:r>
            <a:r>
              <a:rPr kumimoji="0" lang="en-US" altLang="zh-CN" sz="2000" b="1" i="0" u="none" strike="noStrike" kern="1200" cap="none" spc="0" normalizeH="0" baseline="-25000" noProof="0" dirty="0">
                <a:ln>
                  <a:noFill/>
                </a:ln>
                <a:solidFill>
                  <a:srgbClr val="000000"/>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rPr>
              <a:t>2.5</a:t>
            </a:r>
            <a: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rPr>
              <a:t> in Particulate Matters)</a:t>
            </a:r>
            <a:endParaRPr kumimoji="0" lang="en-US" altLang="zh-CN" sz="2000" b="1" i="0" u="none" strike="noStrike" kern="1200" cap="none" spc="0" normalizeH="0" baseline="0" noProof="0" dirty="0">
              <a:ln>
                <a:noFill/>
              </a:ln>
              <a:solidFill>
                <a:srgbClr val="FF9900"/>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endParaRPr>
          </a:p>
        </p:txBody>
      </p:sp>
    </p:spTree>
  </p:cSld>
  <p:clrMapOvr>
    <a:masterClrMapping/>
  </p:clrMapOvr>
  <p:transition spd="slow">
    <p:zoom/>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lang="en-US" altLang="zh-CN">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 name="文本框 3"/>
          <p:cNvSpPr txBox="1"/>
          <p:nvPr/>
        </p:nvSpPr>
        <p:spPr>
          <a:xfrm>
            <a:off x="1199456" y="922740"/>
            <a:ext cx="10369152" cy="5110630"/>
          </a:xfrm>
          <a:prstGeom prst="rect">
            <a:avLst/>
          </a:prstGeom>
          <a:noFill/>
        </p:spPr>
        <p:txBody>
          <a:bodyPr wrap="square">
            <a:spAutoFit/>
          </a:bodyPr>
          <a:lstStyle/>
          <a:p>
            <a:pPr marL="285750" indent="-285750" eaLnBrk="1" hangingPunct="1">
              <a:lnSpc>
                <a:spcPct val="150000"/>
              </a:lnSpc>
              <a:buClr>
                <a:schemeClr val="tx1"/>
              </a:buClr>
              <a:buFont typeface="Wingdings" panose="05000000000000000000" pitchFamily="2" charset="2"/>
              <a:buChar char="n"/>
              <a:defRPr/>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霾的主要来源包括</a:t>
            </a:r>
            <a:r>
              <a:rPr lang="zh-CN" altLang="en-US"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天然源</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和</a:t>
            </a:r>
            <a:r>
              <a:rPr lang="zh-CN" altLang="en-US"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人为源</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，但危害较大的是后者。</a:t>
            </a:r>
            <a:endPar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266700" eaLnBrk="1" hangingPunct="1">
              <a:lnSpc>
                <a:spcPct val="150000"/>
              </a:lnSpc>
              <a:buClr>
                <a:schemeClr val="tx1"/>
              </a:buClr>
              <a:defRPr/>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霾污染形成的原因主要是两类：</a:t>
            </a:r>
            <a:endPar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723900" indent="-457200" eaLnBrk="1" hangingPunct="1">
              <a:lnSpc>
                <a:spcPct val="150000"/>
              </a:lnSpc>
              <a:buClr>
                <a:schemeClr val="tx1"/>
              </a:buClr>
              <a:buFont typeface="+mj-ea"/>
              <a:buAutoNum type="circleNumDbPlain"/>
              <a:defRPr/>
            </a:pPr>
            <a:r>
              <a:rPr lang="zh-CN" altLang="en-US" sz="220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人类活动</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造成的高浓度的颗粒物污染，尤其是细颗粒物的污染。这是霾污染形成的根本原因。</a:t>
            </a:r>
            <a:endPar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723900" indent="-457200" eaLnBrk="1" hangingPunct="1">
              <a:lnSpc>
                <a:spcPct val="150000"/>
              </a:lnSpc>
              <a:buClr>
                <a:schemeClr val="tx1"/>
              </a:buClr>
              <a:buFont typeface="+mj-ea"/>
              <a:buAutoNum type="circleNumDbPlain"/>
              <a:defRPr/>
            </a:pPr>
            <a:r>
              <a:rPr lang="zh-CN" altLang="en-US" sz="220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气象因素</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，在静稳天气条件下，风速、湍流均很弱，常伴有逆温现象，污染物难以有效扩散，导致污染物大量积累，易导致霾污染的形成。</a:t>
            </a:r>
            <a:endPar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266700" eaLnBrk="1" hangingPunct="1">
              <a:lnSpc>
                <a:spcPct val="150000"/>
              </a:lnSpc>
              <a:buClr>
                <a:schemeClr val="tx1"/>
              </a:buClr>
              <a:defRPr/>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在城市大气中，各种工业活动和机动车尾气会排放大量的污染物，由于高层建筑增加了对风的阻挡和摩擦作用，使得风经过城区时风速明显减弱，更容易出现逆温层，不利于大气污染物的扩散。</a:t>
            </a:r>
            <a:endPar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266700" eaLnBrk="1" hangingPunct="1">
              <a:lnSpc>
                <a:spcPct val="150000"/>
              </a:lnSpc>
              <a:buClr>
                <a:schemeClr val="tx1"/>
              </a:buClr>
              <a:defRPr/>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一般秋冬是霾污染的高发时期，主要也是由于秋冬季节易形成逆温层。</a:t>
            </a:r>
            <a:endPar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spd="slow">
    <p:zoom/>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lang="en-US" altLang="zh-CN">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 name="文本框 3"/>
          <p:cNvSpPr txBox="1"/>
          <p:nvPr/>
        </p:nvSpPr>
        <p:spPr>
          <a:xfrm>
            <a:off x="1199456" y="1988840"/>
            <a:ext cx="10657184" cy="3079305"/>
          </a:xfrm>
          <a:prstGeom prst="rect">
            <a:avLst/>
          </a:prstGeom>
          <a:noFill/>
        </p:spPr>
        <p:txBody>
          <a:bodyPr wrap="square">
            <a:spAutoFit/>
          </a:bodyPr>
          <a:lstStyle/>
          <a:p>
            <a:pPr marL="285750" indent="-285750" eaLnBrk="1" hangingPunct="1">
              <a:lnSpc>
                <a:spcPct val="150000"/>
              </a:lnSpc>
              <a:buClr>
                <a:schemeClr val="tx1"/>
              </a:buClr>
              <a:buFont typeface="Wingdings" panose="05000000000000000000" pitchFamily="2" charset="2"/>
              <a:buChar char="n"/>
              <a:defRPr/>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霾的组成成分复杂，主要由大气中</a:t>
            </a:r>
            <a:r>
              <a:rPr lang="zh-CN" altLang="en-US"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高浓度的细颗粒物</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（包括</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PM</a:t>
            </a:r>
            <a:r>
              <a:rPr lang="en-US" altLang="zh-CN" sz="22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10</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和</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PM</a:t>
            </a:r>
            <a:r>
              <a:rPr lang="en-US" altLang="zh-CN" sz="22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2.5</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）组成。研究表明这些细颗粒物中含有数百种大气污染物：包括多环芳香烃（如苯并</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芘），二噁英，重金属</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As</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Hg</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Cd </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以及微生物、病毒素等。</a:t>
            </a:r>
            <a:endPar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266700" eaLnBrk="1" hangingPunct="1">
              <a:lnSpc>
                <a:spcPct val="150000"/>
              </a:lnSpc>
              <a:buClr>
                <a:schemeClr val="tx1"/>
              </a:buClr>
              <a:defRPr/>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细颗粒物对人体健康危害巨大</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粒径越小的颗粒物，危害越大。</a:t>
            </a:r>
            <a:endPar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266700" eaLnBrk="1" hangingPunct="1">
              <a:lnSpc>
                <a:spcPct val="150000"/>
              </a:lnSpc>
              <a:buClr>
                <a:schemeClr val="tx1"/>
              </a:buClr>
              <a:defRPr/>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世界卫生组织（</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WHO</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）颁布的空气质量标准则认为，</a:t>
            </a:r>
            <a:r>
              <a:rPr lang="zh-CN" altLang="en-US"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如长期暴露在</a:t>
            </a:r>
            <a:r>
              <a:rPr lang="en-US" altLang="zh-CN"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PM</a:t>
            </a:r>
            <a:r>
              <a:rPr lang="en-US" altLang="zh-CN" sz="2200" baseline="-25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2.5</a:t>
            </a:r>
            <a:r>
              <a:rPr lang="en-US" altLang="zh-CN"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超过</a:t>
            </a:r>
            <a:endParaRPr lang="en-US" altLang="zh-CN"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266700" eaLnBrk="1" hangingPunct="1">
              <a:lnSpc>
                <a:spcPct val="150000"/>
              </a:lnSpc>
              <a:buClr>
                <a:schemeClr val="tx1"/>
              </a:buClr>
              <a:defRPr/>
            </a:pPr>
            <a:r>
              <a:rPr lang="en-US" altLang="zh-CN"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10 </a:t>
            </a:r>
            <a:r>
              <a:rPr lang="en-US" altLang="zh-CN" sz="2200"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μg</a:t>
            </a:r>
            <a:r>
              <a:rPr lang="en-US" altLang="zh-CN"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m</a:t>
            </a:r>
            <a:r>
              <a:rPr lang="en-US" altLang="zh-CN" sz="2200" baseline="30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r>
              <a:rPr lang="zh-CN" altLang="en-US"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的空气中，人类总死亡率、心肺疾病死亡率和肺癌的死亡率都会增加。</a:t>
            </a:r>
            <a:endParaRPr lang="zh-CN" altLang="en-US" sz="22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spd="slow">
    <p:zoom/>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lang="en-US" altLang="zh-CN">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 name="文本框 3"/>
          <p:cNvSpPr txBox="1"/>
          <p:nvPr/>
        </p:nvSpPr>
        <p:spPr>
          <a:xfrm>
            <a:off x="1199456" y="970706"/>
            <a:ext cx="10513168" cy="5618461"/>
          </a:xfrm>
          <a:prstGeom prst="rect">
            <a:avLst/>
          </a:prstGeom>
          <a:noFill/>
        </p:spPr>
        <p:txBody>
          <a:bodyPr wrap="square">
            <a:spAutoFit/>
          </a:bodyPr>
          <a:lstStyle/>
          <a:p>
            <a:pPr marL="285750" indent="-285750" eaLnBrk="1" hangingPunct="1">
              <a:lnSpc>
                <a:spcPct val="150000"/>
              </a:lnSpc>
              <a:buClr>
                <a:schemeClr val="tx1"/>
              </a:buClr>
              <a:buFont typeface="Wingdings" panose="05000000000000000000" pitchFamily="2" charset="2"/>
              <a:buChar char="n"/>
              <a:defRPr/>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我国的霾污染现象是不同于洛杉矶光化学烟雾和伦敦烟雾的“霾化学”烟雾污染。其形成机制为，</a:t>
            </a:r>
            <a:r>
              <a:rPr lang="zh-CN" altLang="en-US"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在高度大气复合污染条件下，由于污染物之间的协同作用以及大气颗粒物界面过程的加强，大气氧化能力增强，气态污染物向颗粒态污染物转化加快，使得二次颗粒物呈现爆发性增长</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，从而导致霾污染事件的发生。</a:t>
            </a:r>
            <a:endPar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285750" indent="-285750" eaLnBrk="1" hangingPunct="1">
              <a:lnSpc>
                <a:spcPct val="150000"/>
              </a:lnSpc>
              <a:buClr>
                <a:schemeClr val="tx1"/>
              </a:buClr>
              <a:buFont typeface="Wingdings" panose="05000000000000000000" pitchFamily="2" charset="2"/>
              <a:buChar char="n"/>
              <a:defRPr/>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“霾化学”是综合研究气、液、固多相过程的大气污染化学。</a:t>
            </a:r>
            <a:endPar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266700" eaLnBrk="1" hangingPunct="1">
              <a:lnSpc>
                <a:spcPct val="150000"/>
              </a:lnSpc>
              <a:buClr>
                <a:schemeClr val="tx1"/>
              </a:buClr>
              <a:defRPr/>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包括：大气颗粒物均相成核及快速生长机制；</a:t>
            </a:r>
            <a:endPar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266700" indent="812800" eaLnBrk="1" hangingPunct="1">
              <a:lnSpc>
                <a:spcPct val="150000"/>
              </a:lnSpc>
              <a:buClr>
                <a:schemeClr val="tx1"/>
              </a:buClr>
              <a:defRPr/>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大气硫</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氮</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有机物微界面反应机制；</a:t>
            </a:r>
            <a:endPar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266700" indent="812800" eaLnBrk="1" hangingPunct="1">
              <a:lnSpc>
                <a:spcPct val="150000"/>
              </a:lnSpc>
              <a:buClr>
                <a:schemeClr val="tx1"/>
              </a:buClr>
              <a:defRPr/>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有机</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无机耦合非均相致霾机制；</a:t>
            </a:r>
            <a:endPar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266700" indent="812800" eaLnBrk="1" hangingPunct="1">
              <a:lnSpc>
                <a:spcPct val="150000"/>
              </a:lnSpc>
              <a:buClr>
                <a:schemeClr val="tx1"/>
              </a:buClr>
              <a:defRPr/>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复合污染条件下的大气氧化性变化和非光化学条件下的氧化剂源汇机制；</a:t>
            </a:r>
            <a:endPar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266700" indent="812800" eaLnBrk="1" hangingPunct="1">
              <a:lnSpc>
                <a:spcPct val="150000"/>
              </a:lnSpc>
              <a:buClr>
                <a:schemeClr val="tx1"/>
              </a:buClr>
              <a:defRPr/>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气溶胶及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en-US" altLang="zh-CN" sz="22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双向反馈作用机理等。</a:t>
            </a:r>
            <a:endPar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266700" eaLnBrk="1" hangingPunct="1">
              <a:lnSpc>
                <a:spcPct val="150000"/>
              </a:lnSpc>
              <a:buClr>
                <a:schemeClr val="tx1"/>
              </a:buClr>
              <a:defRPr/>
            </a:pPr>
            <a:r>
              <a:rPr lang="zh-CN" altLang="en-US" sz="220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对深入理解大气复合污染成因并进而实施精准防治具有重要意义。</a:t>
            </a:r>
            <a:endParaRPr lang="en-US" altLang="zh-CN" sz="220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spd="slow">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pPr marL="0" marR="0" lvl="0" indent="0" algn="r" defTabSz="914400" rtl="0" eaLnBrk="1" fontAlgn="base" latinLnBrk="0" hangingPunct="1">
              <a:lnSpc>
                <a:spcPct val="130000"/>
              </a:lnSpc>
              <a:buClrTx/>
              <a:buSzTx/>
              <a:buFontTx/>
              <a:buNone/>
              <a:defRPr/>
            </a:pPr>
            <a:r>
              <a:rPr lang="en-US" altLang="zh-CN">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5" name="Text Box 4"/>
          <p:cNvSpPr txBox="1">
            <a:spLocks noChangeArrowheads="1"/>
          </p:cNvSpPr>
          <p:nvPr/>
        </p:nvSpPr>
        <p:spPr bwMode="auto">
          <a:xfrm>
            <a:off x="551180" y="621665"/>
            <a:ext cx="10206990" cy="199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marL="609600" indent="-609600">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buClr>
                <a:schemeClr val="folHlink"/>
              </a:buClr>
              <a:buFont typeface="Wingdings" panose="05000000000000000000" pitchFamily="2" charset="2"/>
              <a:buNone/>
            </a:pPr>
            <a:r>
              <a:rPr lang="en-US" altLang="zh-CN"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2.1 </a:t>
            </a:r>
            <a:r>
              <a:rPr lang="zh-CN" altLang="en-US"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含硫化合物 </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Sulfur Containing Compounds</a:t>
            </a:r>
            <a:endPar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476250" lvl="1" indent="-342900" algn="just" eaLnBrk="1" hangingPunct="1">
              <a:lnSpc>
                <a:spcPct val="130000"/>
              </a:lnSpc>
              <a:spcBef>
                <a:spcPts val="600"/>
              </a:spcBef>
              <a:spcAft>
                <a:spcPts val="0"/>
              </a:spcAft>
              <a:buClr>
                <a:schemeClr val="tx1"/>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大气中的含硫化合物主要包括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SO₂</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H₂S</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SO₃</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H₂SO₄</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、亚硫酸盐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(MSO₃) </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和硫酸盐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(MSO₄)</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、二氧硫化碳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(COS)</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、二硫化碳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(CS₂)</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、二甲基硫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[(CH₃)₂S] </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等，其中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SO₂</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H₂S </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和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MSO₄ </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最为重要。</a:t>
            </a:r>
            <a:endPar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8" name="TextBox 7"/>
          <p:cNvSpPr txBox="1">
            <a:spLocks noChangeArrowheads="1"/>
          </p:cNvSpPr>
          <p:nvPr/>
        </p:nvSpPr>
        <p:spPr bwMode="auto">
          <a:xfrm>
            <a:off x="767408" y="2683274"/>
            <a:ext cx="10206991" cy="3690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09600" indent="-609600">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buClr>
                <a:schemeClr val="folHlink"/>
              </a:buClr>
              <a:buFont typeface="Wingdings" panose="05000000000000000000" pitchFamily="2" charset="2"/>
              <a:buNone/>
            </a:pPr>
            <a:r>
              <a:rPr lang="en-US" altLang="zh-CN" b="1"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b="1"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a:t>
            </a:r>
            <a:r>
              <a:rPr lang="en-US" altLang="zh-CN" b="1"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b="1"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二氧化硫 </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(Sulfur Dioxide, SO</a:t>
            </a:r>
            <a:r>
              <a:rPr lang="en-US" altLang="zh-CN" b="1" baseline="-30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en-US" altLang="zh-CN" b="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590550" lvl="1" indent="-457200" algn="just" eaLnBrk="1" hangingPunct="1">
              <a:lnSpc>
                <a:spcPct val="140000"/>
              </a:lnSpc>
              <a:spcBef>
                <a:spcPts val="50"/>
              </a:spcBef>
              <a:spcAft>
                <a:spcPts val="0"/>
              </a:spcAft>
              <a:buClr>
                <a:schemeClr val="tx1"/>
              </a:buClr>
              <a:buFont typeface="+mj-ea"/>
              <a:buAutoNum type="circleNumDbPlain"/>
            </a:pP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SO</a:t>
            </a:r>
            <a:r>
              <a:rPr lang="en-US" altLang="zh-CN" sz="2200" baseline="-30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的危害：刺激性气体，呼吸道危害；植物危害；</a:t>
            </a:r>
            <a:endPar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590550" lvl="1" indent="-457200" algn="just" eaLnBrk="1" hangingPunct="1">
              <a:lnSpc>
                <a:spcPct val="130000"/>
              </a:lnSpc>
              <a:buClr>
                <a:schemeClr val="tx1"/>
              </a:buClr>
              <a:buFont typeface="+mj-ea"/>
              <a:buAutoNum type="circleNumDbPlain"/>
            </a:pP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SO</a:t>
            </a:r>
            <a:r>
              <a:rPr lang="en-US" altLang="zh-CN" sz="22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的来源与消除：人为来源中，有60％来自煤的燃烧，30％左右来自石油燃烧和炼制过程；有50%会转化形成硫酸或硫酸根，另外50%可以通过干湿沉降从大气中被消除；</a:t>
            </a:r>
            <a:endPar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590550" lvl="1" indent="-457200" algn="just" eaLnBrk="1" hangingPunct="1">
              <a:lnSpc>
                <a:spcPct val="130000"/>
              </a:lnSpc>
              <a:buClr>
                <a:schemeClr val="tx1"/>
              </a:buClr>
              <a:buFont typeface="+mj-ea"/>
              <a:buAutoNum type="circleNumDbPlain"/>
            </a:pP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SO</a:t>
            </a:r>
            <a:r>
              <a:rPr lang="en-US" altLang="zh-CN" sz="22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的浓度特征：在世界不同地区测得的本底值具有较大的差别，南太平洋上空</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SO₂</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的浓度为</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0.04~0.12 </a:t>
            </a:r>
            <a:r>
              <a:rPr lang="en-US" altLang="zh-CN" sz="2200" dirty="0" err="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ppbV</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，而美国、加拿大陆地上空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SO₂ </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的浓度为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0.1~10 </a:t>
            </a:r>
            <a:r>
              <a:rPr lang="en-US" altLang="zh-CN" sz="2200" dirty="0" err="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ppbV</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。在大气中停留时间为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 ~ 6.5 d</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5"/>
          <p:cNvSpPr txBox="1">
            <a:spLocks noChangeArrowheads="1"/>
          </p:cNvSpPr>
          <p:nvPr/>
        </p:nvSpPr>
        <p:spPr bwMode="auto">
          <a:xfrm>
            <a:off x="2745822" y="945610"/>
            <a:ext cx="6988387" cy="730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30000"/>
              </a:lnSpc>
              <a:buClrTx/>
              <a:buSzTx/>
              <a:buFontTx/>
              <a:buNone/>
              <a:defRPr/>
            </a:pPr>
            <a:r>
              <a:rPr kumimoji="0" lang="zh-CN" altLang="en-US" sz="3200" b="1" i="0" u="none" strike="noStrike" kern="1200" cap="none" spc="0" normalizeH="0" baseline="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第二章 </a:t>
            </a:r>
            <a:r>
              <a:rPr kumimoji="0" lang="en-US" altLang="zh-CN" sz="3200" b="1" i="0" u="none" strike="noStrike" kern="1200" cap="none" spc="0" normalizeH="0" baseline="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 </a:t>
            </a:r>
            <a:r>
              <a:rPr kumimoji="0" lang="zh-CN" altLang="en-US" sz="3200" b="1" i="0" u="none" strike="noStrike" kern="1200" cap="none" spc="0" normalizeH="0" baseline="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大气环境化学</a:t>
            </a:r>
            <a:endParaRPr kumimoji="0" lang="zh-CN" altLang="en-US" sz="3200" b="1" i="0" u="none" strike="noStrike" kern="1200" cap="none" spc="0" normalizeH="0" baseline="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 name="矩形 3"/>
          <p:cNvSpPr/>
          <p:nvPr/>
        </p:nvSpPr>
        <p:spPr>
          <a:xfrm>
            <a:off x="840175" y="1916832"/>
            <a:ext cx="12313368" cy="4651375"/>
          </a:xfrm>
          <a:prstGeom prst="rect">
            <a:avLst/>
          </a:prstGeom>
        </p:spPr>
        <p:txBody>
          <a:bodyPr wrap="square" numCol="2">
            <a:spAutoFit/>
          </a:bodyPr>
          <a:lstStyle/>
          <a:p>
            <a:pPr marL="0" marR="0" lvl="0" indent="0" defTabSz="914400" rtl="0" eaLnBrk="0" fontAlgn="base" latinLnBrk="0" hangingPunct="0">
              <a:lnSpc>
                <a:spcPct val="130000"/>
              </a:lnSpc>
              <a:buClrTx/>
              <a:buSzTx/>
              <a:buFontTx/>
              <a:buNone/>
              <a:defRPr/>
            </a:pPr>
            <a:r>
              <a:rPr kumimoji="0" lang="zh-CN"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第一节 大气的组成及其主要污染物</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a:p>
            <a:pPr lvl="1">
              <a:lnSpc>
                <a:spcPct val="130000"/>
              </a:lnSpc>
              <a:defRPr/>
            </a:pPr>
            <a:r>
              <a:rPr lang="zh-CN" altLang="en-US" sz="20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一、</a:t>
            </a:r>
            <a:r>
              <a:rPr lang="en-US" altLang="zh-CN" sz="20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0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大气的主要成分与结构</a:t>
            </a:r>
            <a:endParaRPr lang="en-US" altLang="zh-CN" sz="20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a:p>
            <a:pPr lvl="1">
              <a:lnSpc>
                <a:spcPct val="130000"/>
              </a:lnSpc>
              <a:defRPr/>
            </a:pPr>
            <a:r>
              <a:rPr lang="zh-CN" altLang="en-US" sz="20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二、</a:t>
            </a:r>
            <a:r>
              <a:rPr lang="en-US" altLang="zh-CN" sz="20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0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大气中的主要污染物</a:t>
            </a:r>
            <a:endParaRPr lang="en-US" altLang="zh-CN" sz="20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a:p>
            <a:pPr marL="0" marR="0" lvl="0" indent="0" defTabSz="914400" rtl="0" eaLnBrk="0" fontAlgn="base" latinLnBrk="0" hangingPunct="0">
              <a:lnSpc>
                <a:spcPct val="130000"/>
              </a:lnSpc>
              <a:buClrTx/>
              <a:buSzTx/>
              <a:buFontTx/>
              <a:buNone/>
              <a:defRPr/>
            </a:pPr>
            <a:r>
              <a:rPr lang="zh-CN" altLang="en-US" sz="24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第二节 大气中污染物的转化</a:t>
            </a:r>
            <a:endParaRPr lang="en-US" altLang="zh-CN" sz="24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a:p>
            <a:pPr lvl="1">
              <a:lnSpc>
                <a:spcPct val="130000"/>
              </a:lnSpc>
              <a:defRPr/>
            </a:pPr>
            <a:r>
              <a:rPr lang="zh-CN" altLang="en-US" sz="20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一、</a:t>
            </a:r>
            <a:r>
              <a:rPr lang="en-US" altLang="zh-CN" sz="20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0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大气光化学转化与大气中的自由基</a:t>
            </a:r>
            <a:endParaRPr lang="en-US" altLang="zh-CN" sz="20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a:p>
            <a:pPr lvl="1">
              <a:lnSpc>
                <a:spcPct val="130000"/>
              </a:lnSpc>
              <a:defRPr/>
            </a:pPr>
            <a:r>
              <a:rPr lang="zh-CN" altLang="en-US" sz="20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二、</a:t>
            </a:r>
            <a:r>
              <a:rPr lang="en-US" altLang="zh-CN" sz="20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0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氮氧化物的转化</a:t>
            </a:r>
            <a:endParaRPr lang="en-US" altLang="zh-CN" sz="20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a:p>
            <a:pPr lvl="1">
              <a:lnSpc>
                <a:spcPct val="130000"/>
              </a:lnSpc>
              <a:defRPr/>
            </a:pPr>
            <a:r>
              <a:rPr lang="zh-CN" altLang="en-US" sz="20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三、挥发性有机物的转化</a:t>
            </a:r>
            <a:endParaRPr lang="en-US" altLang="zh-CN" sz="20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a:p>
            <a:pPr lvl="1">
              <a:lnSpc>
                <a:spcPct val="130000"/>
              </a:lnSpc>
              <a:defRPr/>
            </a:pPr>
            <a:r>
              <a:rPr lang="zh-CN" altLang="en-US" sz="20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四、光化学烟雾</a:t>
            </a:r>
            <a:endParaRPr lang="en-US" altLang="zh-CN" sz="20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a:p>
            <a:pPr lvl="1">
              <a:lnSpc>
                <a:spcPct val="130000"/>
              </a:lnSpc>
              <a:defRPr/>
            </a:pPr>
            <a:r>
              <a:rPr lang="zh-CN" altLang="en-US" sz="20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五、二氧化硫的转化及硫酸烟雾</a:t>
            </a:r>
            <a:endParaRPr lang="en-US" altLang="zh-CN" sz="20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a:p>
            <a:pPr lvl="1">
              <a:lnSpc>
                <a:spcPct val="130000"/>
              </a:lnSpc>
              <a:defRPr/>
            </a:pPr>
            <a:r>
              <a:rPr lang="zh-CN" altLang="en-US" sz="20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六、酸性降水</a:t>
            </a:r>
            <a:endParaRPr lang="en-US" altLang="zh-CN" sz="20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a:p>
            <a:pPr lvl="1">
              <a:lnSpc>
                <a:spcPct val="130000"/>
              </a:lnSpc>
              <a:defRPr/>
            </a:pPr>
            <a:r>
              <a:rPr lang="zh-CN" altLang="en-US" sz="20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七、平流层臭氧消耗及南极臭氧洞形成</a:t>
            </a: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 name="灯片编号占位符 2"/>
          <p:cNvSpPr>
            <a:spLocks noGrp="1"/>
          </p:cNvSpPr>
          <p:nvPr>
            <p:ph type="sldNum" sz="quarter" idx="4"/>
          </p:nvPr>
        </p:nvSpPr>
        <p:spPr/>
        <p:txBody>
          <a:bodyPr/>
          <a:lstStyle/>
          <a:p>
            <a:pPr marL="0" marR="0" lvl="0" indent="0" algn="r" defTabSz="914400" rtl="0" eaLnBrk="1" fontAlgn="base" latinLnBrk="0" hangingPunct="1">
              <a:lnSpc>
                <a:spcPct val="130000"/>
              </a:lnSpc>
              <a:buClrTx/>
              <a:buSzTx/>
              <a:buFontTx/>
              <a:buNone/>
              <a:defRPr/>
            </a:pPr>
            <a:r>
              <a:rPr lang="en-US" altLang="zh-CN">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 name="矩形 1"/>
          <p:cNvSpPr/>
          <p:nvPr/>
        </p:nvSpPr>
        <p:spPr>
          <a:xfrm>
            <a:off x="6816160" y="1899687"/>
            <a:ext cx="12313368" cy="2811145"/>
          </a:xfrm>
          <a:prstGeom prst="rect">
            <a:avLst/>
          </a:prstGeom>
        </p:spPr>
        <p:txBody>
          <a:bodyPr wrap="square" numCol="2">
            <a:spAutoFit/>
          </a:bodyPr>
          <a:lstStyle/>
          <a:p>
            <a:pPr lvl="0">
              <a:lnSpc>
                <a:spcPct val="130000"/>
              </a:lnSpc>
              <a:defRPr/>
            </a:pPr>
            <a:r>
              <a:rPr lang="zh-CN" altLang="en-US" sz="24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第三节 大气气溶胶化学</a:t>
            </a:r>
            <a:endParaRPr lang="en-US" altLang="zh-CN" sz="2400" b="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a:p>
            <a:pPr lvl="1">
              <a:lnSpc>
                <a:spcPct val="130000"/>
              </a:lnSpc>
              <a:defRPr/>
            </a:pPr>
            <a:r>
              <a:rPr lang="zh-CN" altLang="en-US" sz="20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一、大气颗粒物的来源与消除</a:t>
            </a:r>
            <a:endParaRPr lang="en-US" altLang="zh-CN" sz="20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a:p>
            <a:pPr lvl="1">
              <a:lnSpc>
                <a:spcPct val="130000"/>
              </a:lnSpc>
              <a:defRPr/>
            </a:pPr>
            <a:r>
              <a:rPr lang="zh-CN" altLang="en-US" sz="20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二、大气颗粒物的粒径分布</a:t>
            </a:r>
            <a:endParaRPr lang="en-US" altLang="zh-CN" sz="20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a:p>
            <a:pPr lvl="1">
              <a:lnSpc>
                <a:spcPct val="130000"/>
              </a:lnSpc>
              <a:defRPr/>
            </a:pPr>
            <a:r>
              <a:rPr lang="zh-CN" altLang="en-US" sz="20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三、大气颗粒物的化学组成</a:t>
            </a:r>
            <a:endParaRPr lang="en-US" altLang="zh-CN" sz="20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a:p>
            <a:pPr lvl="1">
              <a:lnSpc>
                <a:spcPct val="130000"/>
              </a:lnSpc>
              <a:defRPr/>
            </a:pPr>
            <a:r>
              <a:rPr lang="zh-CN" altLang="en-US" sz="20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四、霾污染</a:t>
            </a:r>
            <a:endParaRPr lang="en-US" altLang="zh-CN" sz="20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a:p>
            <a:pPr marL="0" marR="0" lvl="0" indent="0" defTabSz="914400" rtl="0" eaLnBrk="0" fontAlgn="base" latinLnBrk="0" hangingPunct="0">
              <a:lnSpc>
                <a:spcPct val="130000"/>
              </a:lnSpc>
              <a:buClrTx/>
              <a:buSzTx/>
              <a:buFontTx/>
              <a:buNone/>
              <a:defRPr/>
            </a:pPr>
            <a:endPar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557BDBF8-F958-442A-8B75-6ABB0BE26B21}"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65539" name="Picture 5">
            <a:hlinkClick r:id="rId1"/>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13" y="908051"/>
            <a:ext cx="2519362"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7">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00" y="907999"/>
            <a:ext cx="3959225" cy="273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11">
            <a:hlinkClick r:id="rId5"/>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9013" y="3789363"/>
            <a:ext cx="2519362"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Text Box 12"/>
          <p:cNvSpPr txBox="1">
            <a:spLocks noChangeArrowheads="1"/>
          </p:cNvSpPr>
          <p:nvPr/>
        </p:nvSpPr>
        <p:spPr bwMode="auto">
          <a:xfrm>
            <a:off x="1204913" y="1916114"/>
            <a:ext cx="1439862" cy="5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en-US" altLang="zh-CN" sz="3200" b="1" dirty="0">
                <a:solidFill>
                  <a:schemeClr val="bg1"/>
                </a:solidFill>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3200" b="1" baseline="-25000" dirty="0">
                <a:solidFill>
                  <a:schemeClr val="bg1"/>
                </a:solidFill>
                <a:latin typeface="Times New Roman" panose="02020603050405020304" pitchFamily="18" charset="0"/>
                <a:ea typeface="微软雅黑" panose="020B0503020204020204" pitchFamily="34" charset="-122"/>
                <a:sym typeface="Times New Roman" panose="02020603050405020304" pitchFamily="18" charset="0"/>
              </a:rPr>
              <a:t>2</a:t>
            </a:r>
            <a:endParaRPr lang="en-US" altLang="zh-CN" sz="3200" b="1" baseline="-25000" dirty="0">
              <a:solidFill>
                <a:schemeClr val="bg1"/>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65544" name="Text Box 13"/>
          <p:cNvSpPr txBox="1">
            <a:spLocks noChangeArrowheads="1"/>
          </p:cNvSpPr>
          <p:nvPr/>
        </p:nvSpPr>
        <p:spPr bwMode="auto">
          <a:xfrm>
            <a:off x="2070101" y="1484314"/>
            <a:ext cx="1439863" cy="5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en-US" altLang="zh-CN" sz="3200" b="1" dirty="0">
                <a:solidFill>
                  <a:schemeClr val="bg1"/>
                </a:solidFill>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3200" b="1" baseline="-25000" dirty="0">
                <a:solidFill>
                  <a:schemeClr val="bg1"/>
                </a:solidFill>
                <a:latin typeface="Times New Roman" panose="02020603050405020304" pitchFamily="18" charset="0"/>
                <a:ea typeface="微软雅黑" panose="020B0503020204020204" pitchFamily="34" charset="-122"/>
                <a:sym typeface="Times New Roman" panose="02020603050405020304" pitchFamily="18" charset="0"/>
              </a:rPr>
              <a:t>2</a:t>
            </a:r>
            <a:endParaRPr lang="en-US" altLang="zh-CN" sz="3200" b="1" baseline="-25000" dirty="0">
              <a:solidFill>
                <a:schemeClr val="bg1"/>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65545" name="Text Box 14"/>
          <p:cNvSpPr txBox="1">
            <a:spLocks noChangeArrowheads="1"/>
          </p:cNvSpPr>
          <p:nvPr/>
        </p:nvSpPr>
        <p:spPr bwMode="auto">
          <a:xfrm>
            <a:off x="4589462" y="1125539"/>
            <a:ext cx="1439863" cy="5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en-US" altLang="zh-CN" sz="3200" b="1">
                <a:solidFill>
                  <a:schemeClr val="bg1"/>
                </a:solidFill>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3200" b="1" baseline="-25000">
                <a:solidFill>
                  <a:schemeClr val="bg1"/>
                </a:solidFill>
                <a:latin typeface="Times New Roman" panose="02020603050405020304" pitchFamily="18" charset="0"/>
                <a:ea typeface="微软雅黑" panose="020B0503020204020204" pitchFamily="34" charset="-122"/>
                <a:sym typeface="Times New Roman" panose="02020603050405020304" pitchFamily="18" charset="0"/>
              </a:rPr>
              <a:t>2</a:t>
            </a:r>
            <a:endParaRPr lang="en-US" altLang="zh-CN" sz="3200" b="1" baseline="-25000">
              <a:solidFill>
                <a:schemeClr val="bg1"/>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65546" name="Text Box 15"/>
          <p:cNvSpPr txBox="1">
            <a:spLocks noChangeArrowheads="1"/>
          </p:cNvSpPr>
          <p:nvPr/>
        </p:nvSpPr>
        <p:spPr bwMode="auto">
          <a:xfrm>
            <a:off x="5741987" y="1125539"/>
            <a:ext cx="1439863" cy="5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en-US" altLang="zh-CN" sz="3200" b="1">
                <a:solidFill>
                  <a:schemeClr val="bg1"/>
                </a:solidFill>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3200" b="1" baseline="-25000">
                <a:solidFill>
                  <a:schemeClr val="bg1"/>
                </a:solidFill>
                <a:latin typeface="Times New Roman" panose="02020603050405020304" pitchFamily="18" charset="0"/>
                <a:ea typeface="微软雅黑" panose="020B0503020204020204" pitchFamily="34" charset="-122"/>
                <a:sym typeface="Times New Roman" panose="02020603050405020304" pitchFamily="18" charset="0"/>
              </a:rPr>
              <a:t>2</a:t>
            </a:r>
            <a:endParaRPr lang="en-US" altLang="zh-CN" sz="3200" b="1" baseline="-25000">
              <a:solidFill>
                <a:schemeClr val="bg1"/>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65547" name="Text Box 16"/>
          <p:cNvSpPr txBox="1">
            <a:spLocks noChangeArrowheads="1"/>
          </p:cNvSpPr>
          <p:nvPr/>
        </p:nvSpPr>
        <p:spPr bwMode="auto">
          <a:xfrm>
            <a:off x="5165724" y="1916114"/>
            <a:ext cx="1439862" cy="5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en-US" altLang="zh-CN" sz="3200" b="1" dirty="0">
                <a:solidFill>
                  <a:schemeClr val="bg1"/>
                </a:solidFill>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3200" b="1" baseline="-25000" dirty="0">
                <a:solidFill>
                  <a:schemeClr val="bg1"/>
                </a:solidFill>
                <a:latin typeface="Times New Roman" panose="02020603050405020304" pitchFamily="18" charset="0"/>
                <a:ea typeface="微软雅黑" panose="020B0503020204020204" pitchFamily="34" charset="-122"/>
                <a:sym typeface="Times New Roman" panose="02020603050405020304" pitchFamily="18" charset="0"/>
              </a:rPr>
              <a:t>2</a:t>
            </a:r>
            <a:endParaRPr lang="en-US" altLang="zh-CN" sz="3200" b="1" baseline="-25000" dirty="0">
              <a:solidFill>
                <a:schemeClr val="bg1"/>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65548" name="Text Box 17"/>
          <p:cNvSpPr txBox="1">
            <a:spLocks noChangeArrowheads="1"/>
          </p:cNvSpPr>
          <p:nvPr/>
        </p:nvSpPr>
        <p:spPr bwMode="auto">
          <a:xfrm>
            <a:off x="6750049" y="1125539"/>
            <a:ext cx="1439862" cy="5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en-US" altLang="zh-CN" sz="3200" b="1">
                <a:solidFill>
                  <a:schemeClr val="bg1"/>
                </a:solidFill>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3200" b="1" baseline="-25000">
                <a:solidFill>
                  <a:schemeClr val="bg1"/>
                </a:solidFill>
                <a:latin typeface="Times New Roman" panose="02020603050405020304" pitchFamily="18" charset="0"/>
                <a:ea typeface="微软雅黑" panose="020B0503020204020204" pitchFamily="34" charset="-122"/>
                <a:sym typeface="Times New Roman" panose="02020603050405020304" pitchFamily="18" charset="0"/>
              </a:rPr>
              <a:t>2</a:t>
            </a:r>
            <a:endParaRPr lang="en-US" altLang="zh-CN" sz="3200" b="1" baseline="-25000">
              <a:solidFill>
                <a:schemeClr val="bg1"/>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65550" name="Text Box 19"/>
          <p:cNvSpPr txBox="1">
            <a:spLocks noChangeArrowheads="1"/>
          </p:cNvSpPr>
          <p:nvPr/>
        </p:nvSpPr>
        <p:spPr bwMode="auto">
          <a:xfrm>
            <a:off x="5310187" y="4221164"/>
            <a:ext cx="1439863" cy="5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en-US" altLang="zh-CN" sz="3200" b="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S</a:t>
            </a:r>
            <a:endParaRPr lang="en-US" altLang="zh-CN" sz="3200" b="1" baseline="-2500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65551" name="Text Box 20"/>
          <p:cNvSpPr txBox="1">
            <a:spLocks noChangeArrowheads="1"/>
          </p:cNvSpPr>
          <p:nvPr/>
        </p:nvSpPr>
        <p:spPr bwMode="auto">
          <a:xfrm>
            <a:off x="4876799" y="5373689"/>
            <a:ext cx="1439862" cy="5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en-US" altLang="zh-CN" sz="3200" b="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S</a:t>
            </a:r>
            <a:endParaRPr lang="en-US" altLang="zh-CN" sz="3200" b="1" baseline="-2500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65552" name="Text Box 21"/>
          <p:cNvSpPr txBox="1">
            <a:spLocks noChangeArrowheads="1"/>
          </p:cNvSpPr>
          <p:nvPr/>
        </p:nvSpPr>
        <p:spPr bwMode="auto">
          <a:xfrm>
            <a:off x="5884862" y="5300664"/>
            <a:ext cx="1439863" cy="5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en-US" altLang="zh-CN" sz="3200" b="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S</a:t>
            </a:r>
            <a:endParaRPr lang="en-US" altLang="zh-CN" sz="3200" b="1" baseline="-2500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65553" name="Text Box 22"/>
          <p:cNvSpPr txBox="1">
            <a:spLocks noChangeArrowheads="1"/>
          </p:cNvSpPr>
          <p:nvPr/>
        </p:nvSpPr>
        <p:spPr bwMode="auto">
          <a:xfrm>
            <a:off x="6605587" y="4292601"/>
            <a:ext cx="1439863" cy="5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en-US" altLang="zh-CN" sz="3200" b="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S</a:t>
            </a:r>
            <a:endParaRPr lang="en-US" altLang="zh-CN" sz="3200" b="1" baseline="-2500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65554" name="Text Box 23"/>
          <p:cNvSpPr txBox="1">
            <a:spLocks noChangeArrowheads="1"/>
          </p:cNvSpPr>
          <p:nvPr/>
        </p:nvSpPr>
        <p:spPr bwMode="auto">
          <a:xfrm>
            <a:off x="6821487" y="5516564"/>
            <a:ext cx="1439863" cy="5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en-US" altLang="zh-CN" sz="3200" b="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S</a:t>
            </a:r>
            <a:endParaRPr lang="en-US" altLang="zh-CN" sz="3200" b="1" baseline="-2500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65555" name="Text Box 25"/>
          <p:cNvSpPr txBox="1">
            <a:spLocks noChangeArrowheads="1"/>
          </p:cNvSpPr>
          <p:nvPr/>
        </p:nvSpPr>
        <p:spPr bwMode="auto">
          <a:xfrm>
            <a:off x="2141538" y="5084764"/>
            <a:ext cx="1439862" cy="5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en-US" altLang="zh-CN" sz="3200" b="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S</a:t>
            </a:r>
            <a:endParaRPr lang="en-US" altLang="zh-CN" sz="3200" b="1" baseline="-2500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65556" name="Text Box 26"/>
          <p:cNvSpPr txBox="1">
            <a:spLocks noChangeArrowheads="1"/>
          </p:cNvSpPr>
          <p:nvPr/>
        </p:nvSpPr>
        <p:spPr bwMode="auto">
          <a:xfrm>
            <a:off x="1638301" y="5734051"/>
            <a:ext cx="1439863" cy="5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en-US" altLang="zh-CN" sz="3200" b="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S</a:t>
            </a:r>
            <a:endParaRPr lang="en-US" altLang="zh-CN" sz="3200" b="1" baseline="-2500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65557" name="Text Box 27"/>
          <p:cNvSpPr txBox="1">
            <a:spLocks noChangeArrowheads="1"/>
          </p:cNvSpPr>
          <p:nvPr/>
        </p:nvSpPr>
        <p:spPr bwMode="auto">
          <a:xfrm>
            <a:off x="2789238" y="4797426"/>
            <a:ext cx="1439862" cy="5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en-US" altLang="zh-CN" sz="3200" b="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S</a:t>
            </a:r>
            <a:endParaRPr lang="en-US" altLang="zh-CN" sz="3200" b="1" baseline="-2500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5" name="图片 4"/>
          <p:cNvPicPr>
            <a:picLocks noChangeAspect="1"/>
          </p:cNvPicPr>
          <p:nvPr/>
        </p:nvPicPr>
        <p:blipFill rotWithShape="1">
          <a:blip r:embed="rId7"/>
          <a:srcRect l="362" t="11254" r="-362" b="18490"/>
          <a:stretch>
            <a:fillRect/>
          </a:stretch>
        </p:blipFill>
        <p:spPr>
          <a:xfrm>
            <a:off x="4457680" y="3795590"/>
            <a:ext cx="3946545" cy="2729036"/>
          </a:xfrm>
          <a:prstGeom prst="rect">
            <a:avLst/>
          </a:prstGeom>
        </p:spPr>
      </p:pic>
      <p:sp>
        <p:nvSpPr>
          <p:cNvPr id="2" name="文本框 1"/>
          <p:cNvSpPr txBox="1"/>
          <p:nvPr/>
        </p:nvSpPr>
        <p:spPr>
          <a:xfrm>
            <a:off x="8646795" y="1234440"/>
            <a:ext cx="3137535" cy="4861560"/>
          </a:xfrm>
          <a:prstGeom prst="rect">
            <a:avLst/>
          </a:prstGeom>
          <a:noFill/>
        </p:spPr>
        <p:txBody>
          <a:bodyPr wrap="square" rtlCol="0">
            <a:spAutoFit/>
          </a:bodyPr>
          <a:p>
            <a:pPr marL="342900" indent="-342900">
              <a:lnSpc>
                <a:spcPct val="100000"/>
              </a:lnSpc>
              <a:spcBef>
                <a:spcPts val="600"/>
              </a:spcBef>
              <a:spcAft>
                <a:spcPts val="0"/>
              </a:spcAft>
              <a:buFont typeface="Wingdings" panose="05000000000000000000" charset="0"/>
              <a:buChar char="ü"/>
            </a:pPr>
            <a:r>
              <a:rPr lang="zh-CN" altLang="en-US" sz="2000">
                <a:latin typeface="Times New Roman" panose="02020603050405020304" pitchFamily="18" charset="0"/>
                <a:ea typeface="黑体" panose="02010609060101010101" pitchFamily="49" charset="-122"/>
                <a:cs typeface="Times New Roman" panose="02020603050405020304" pitchFamily="18" charset="0"/>
              </a:rPr>
              <a:t>中国曾经是世界上最大的</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SO</a:t>
            </a:r>
            <a:r>
              <a:rPr lang="en-US" altLang="zh-CN" sz="2000" baseline="-25000">
                <a:latin typeface="Times New Roman" panose="02020603050405020304" pitchFamily="18" charset="0"/>
                <a:ea typeface="黑体" panose="02010609060101010101" pitchFamily="49" charset="-122"/>
                <a:cs typeface="Times New Roman" panose="02020603050405020304" pitchFamily="18" charset="0"/>
              </a:rPr>
              <a:t>2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排放源，但是通过不断的努力，其</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SO</a:t>
            </a:r>
            <a:r>
              <a:rPr lang="en-US" altLang="zh-CN" sz="2000" baseline="-2500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排放量在</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2011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年达到峰值后持续下降，</a:t>
            </a:r>
            <a:r>
              <a:rPr lang="en-US" altLang="zh-CN" sz="2000">
                <a:latin typeface="Times New Roman" panose="02020603050405020304" pitchFamily="18" charset="0"/>
                <a:ea typeface="黑体" panose="02010609060101010101" pitchFamily="49" charset="-122"/>
                <a:cs typeface="Times New Roman" panose="02020603050405020304" pitchFamily="18" charset="0"/>
              </a:rPr>
              <a:t>10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年间，已经下降了</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90%</a:t>
            </a:r>
            <a:r>
              <a:rPr lang="zh-CN" altLang="en-US" sz="200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000">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nSpc>
                <a:spcPct val="100000"/>
              </a:lnSpc>
              <a:spcBef>
                <a:spcPts val="600"/>
              </a:spcBef>
              <a:spcAft>
                <a:spcPts val="0"/>
              </a:spcAft>
              <a:buFont typeface="Wingdings" panose="05000000000000000000" charset="0"/>
              <a:buChar char="ü"/>
            </a:pPr>
            <a:r>
              <a:rPr lang="zh-CN" altLang="en-US" sz="2000">
                <a:latin typeface="Times New Roman" panose="02020603050405020304" pitchFamily="18" charset="0"/>
                <a:ea typeface="黑体" panose="02010609060101010101" pitchFamily="49" charset="-122"/>
                <a:cs typeface="Times New Roman" panose="02020603050405020304" pitchFamily="18" charset="0"/>
              </a:rPr>
              <a:t>人为排放的</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SO</a:t>
            </a:r>
            <a:r>
              <a:rPr lang="en-US" altLang="zh-CN" sz="2000" baseline="-2500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约有</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60%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来自煤的燃烧，</a:t>
            </a:r>
            <a:r>
              <a:rPr lang="en-US" altLang="zh-CN" sz="2000">
                <a:latin typeface="Times New Roman" panose="02020603050405020304" pitchFamily="18" charset="0"/>
                <a:ea typeface="黑体" panose="02010609060101010101" pitchFamily="49" charset="-122"/>
                <a:cs typeface="Times New Roman" panose="02020603050405020304" pitchFamily="18" charset="0"/>
              </a:rPr>
              <a:t>30%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来自石油燃烧和炼制过程。</a:t>
            </a:r>
            <a:endParaRPr lang="zh-CN" altLang="en-US" sz="2000">
              <a:latin typeface="Times New Roman" panose="02020603050405020304" pitchFamily="18" charset="0"/>
              <a:ea typeface="黑体" panose="02010609060101010101" pitchFamily="49" charset="-122"/>
              <a:cs typeface="Times New Roman" panose="02020603050405020304" pitchFamily="18" charset="0"/>
            </a:endParaRPr>
          </a:p>
          <a:p>
            <a:pPr marL="342900" indent="-342900">
              <a:lnSpc>
                <a:spcPct val="100000"/>
              </a:lnSpc>
              <a:spcBef>
                <a:spcPts val="600"/>
              </a:spcBef>
              <a:spcAft>
                <a:spcPts val="0"/>
              </a:spcAft>
              <a:buFont typeface="Wingdings" panose="05000000000000000000" charset="0"/>
              <a:buChar char="ü"/>
            </a:pPr>
            <a:r>
              <a:rPr lang="zh-CN" altLang="en-US" sz="2000">
                <a:latin typeface="Times New Roman" panose="02020603050405020304" pitchFamily="18" charset="0"/>
                <a:ea typeface="黑体" panose="02010609060101010101" pitchFamily="49" charset="-122"/>
                <a:cs typeface="Times New Roman" panose="02020603050405020304" pitchFamily="18" charset="0"/>
              </a:rPr>
              <a:t>大气中的</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SO</a:t>
            </a:r>
            <a:r>
              <a:rPr lang="en-US" altLang="zh-CN" sz="2000" baseline="-2500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约有</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50%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会转化形成硫酸或硫酸盐，另外</a:t>
            </a:r>
            <a:r>
              <a:rPr lang="en-US" altLang="zh-CN" sz="2000">
                <a:latin typeface="Times New Roman" panose="02020603050405020304" pitchFamily="18" charset="0"/>
                <a:ea typeface="黑体" panose="02010609060101010101" pitchFamily="49" charset="-122"/>
                <a:cs typeface="Times New Roman" panose="02020603050405020304" pitchFamily="18" charset="0"/>
              </a:rPr>
              <a:t>50%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可以通过干、湿沉降从大气中去除。</a:t>
            </a:r>
            <a:endParaRPr lang="zh-CN" altLang="en-US" sz="2000">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5B94B225-EB97-48DD-99C7-2F6E269574A8}"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2" name="图片 1"/>
          <p:cNvPicPr>
            <a:picLocks noChangeAspect="1"/>
          </p:cNvPicPr>
          <p:nvPr/>
        </p:nvPicPr>
        <p:blipFill>
          <a:blip r:embed="rId1">
            <a:alphaModFix amt="60000"/>
            <a:biLevel thresh="50000"/>
          </a:blip>
          <a:srcRect l="9374" r="16146" b="16143"/>
          <a:stretch>
            <a:fillRect/>
          </a:stretch>
        </p:blipFill>
        <p:spPr>
          <a:xfrm>
            <a:off x="3071495" y="777240"/>
            <a:ext cx="5700395" cy="4812030"/>
          </a:xfrm>
          <a:prstGeom prst="rect">
            <a:avLst/>
          </a:prstGeom>
        </p:spPr>
      </p:pic>
      <p:sp>
        <p:nvSpPr>
          <p:cNvPr id="3" name="文本框 2"/>
          <p:cNvSpPr txBox="1"/>
          <p:nvPr/>
        </p:nvSpPr>
        <p:spPr>
          <a:xfrm>
            <a:off x="2482215" y="5563235"/>
            <a:ext cx="8078470" cy="1087755"/>
          </a:xfrm>
          <a:prstGeom prst="rect">
            <a:avLst/>
          </a:prstGeom>
          <a:noFill/>
        </p:spPr>
        <p:txBody>
          <a:bodyPr wrap="square" rtlCol="0">
            <a:spAutoFit/>
          </a:bodyPr>
          <a:lstStyle/>
          <a:p>
            <a:pPr algn="ctr">
              <a:lnSpc>
                <a:spcPct val="120000"/>
              </a:lnSpc>
              <a:spcBef>
                <a:spcPts val="0"/>
              </a:spcBef>
              <a:spcAft>
                <a:spcPts val="0"/>
              </a:spcAft>
            </a:pPr>
            <a:r>
              <a:rPr lang="zh-CN" altLang="en-US">
                <a:latin typeface="Times New Roman" panose="02020603050405020304" pitchFamily="18" charset="0"/>
                <a:ea typeface="黑体" panose="02010609060101010101" pitchFamily="49" charset="-122"/>
                <a:cs typeface="Times New Roman" panose="02020603050405020304" pitchFamily="18" charset="0"/>
              </a:rPr>
              <a:t>全球大气硫循环</a:t>
            </a:r>
            <a:endParaRPr lang="zh-CN" altLang="en-US">
              <a:latin typeface="Times New Roman" panose="02020603050405020304" pitchFamily="18" charset="0"/>
              <a:ea typeface="黑体" panose="02010609060101010101" pitchFamily="49" charset="-122"/>
              <a:cs typeface="Times New Roman" panose="02020603050405020304" pitchFamily="18" charset="0"/>
            </a:endParaRPr>
          </a:p>
          <a:p>
            <a:pPr algn="ctr">
              <a:lnSpc>
                <a:spcPct val="120000"/>
              </a:lnSpc>
              <a:spcBef>
                <a:spcPts val="0"/>
              </a:spcBef>
              <a:spcAft>
                <a:spcPts val="0"/>
              </a:spcAft>
            </a:pPr>
            <a:r>
              <a:rPr lang="zh-CN" altLang="en-US">
                <a:latin typeface="Times New Roman" panose="02020603050405020304" pitchFamily="18" charset="0"/>
                <a:ea typeface="黑体" panose="02010609060101010101" pitchFamily="49" charset="-122"/>
                <a:cs typeface="Times New Roman" panose="02020603050405020304" pitchFamily="18" charset="0"/>
              </a:rPr>
              <a:t>图中的数据的单位为兆吨（</a:t>
            </a:r>
            <a:r>
              <a:rPr lang="en-US" altLang="zh-CN">
                <a:latin typeface="Times New Roman" panose="02020603050405020304" pitchFamily="18" charset="0"/>
                <a:ea typeface="黑体" panose="02010609060101010101" pitchFamily="49" charset="-122"/>
                <a:cs typeface="Times New Roman" panose="02020603050405020304" pitchFamily="18" charset="0"/>
              </a:rPr>
              <a:t>Tg</a:t>
            </a:r>
            <a:r>
              <a:rPr lang="zh-CN" altLang="en-US">
                <a:latin typeface="Times New Roman" panose="02020603050405020304" pitchFamily="18" charset="0"/>
                <a:ea typeface="黑体" panose="02010609060101010101" pitchFamily="49" charset="-122"/>
                <a:cs typeface="Times New Roman" panose="02020603050405020304" pitchFamily="18" charset="0"/>
              </a:rPr>
              <a:t>），问号表示数值不确定，</a:t>
            </a:r>
            <a:endParaRPr lang="zh-CN" altLang="en-US">
              <a:latin typeface="Times New Roman" panose="02020603050405020304" pitchFamily="18" charset="0"/>
              <a:ea typeface="黑体" panose="02010609060101010101" pitchFamily="49" charset="-122"/>
              <a:cs typeface="Times New Roman" panose="02020603050405020304" pitchFamily="18" charset="0"/>
            </a:endParaRPr>
          </a:p>
          <a:p>
            <a:pPr algn="ctr">
              <a:lnSpc>
                <a:spcPct val="120000"/>
              </a:lnSpc>
              <a:spcBef>
                <a:spcPts val="0"/>
              </a:spcBef>
              <a:spcAft>
                <a:spcPts val="0"/>
              </a:spcAft>
            </a:pPr>
            <a:r>
              <a:rPr lang="zh-CN" altLang="en-US">
                <a:latin typeface="Times New Roman" panose="02020603050405020304" pitchFamily="18" charset="0"/>
                <a:ea typeface="黑体" panose="02010609060101010101" pitchFamily="49" charset="-122"/>
                <a:cs typeface="Times New Roman" panose="02020603050405020304" pitchFamily="18" charset="0"/>
              </a:rPr>
              <a:t>但数量巨大，可达</a:t>
            </a:r>
            <a:r>
              <a:rPr lang="en-US" altLang="zh-CN">
                <a:latin typeface="Times New Roman" panose="02020603050405020304" pitchFamily="18" charset="0"/>
                <a:ea typeface="黑体" panose="02010609060101010101" pitchFamily="49" charset="-122"/>
                <a:cs typeface="Times New Roman" panose="02020603050405020304" pitchFamily="18" charset="0"/>
              </a:rPr>
              <a:t> 100Tg / a</a:t>
            </a:r>
            <a:r>
              <a:rPr lang="zh-CN" altLang="en-US">
                <a:latin typeface="Times New Roman" panose="02020603050405020304" pitchFamily="18" charset="0"/>
                <a:ea typeface="黑体" panose="02010609060101010101" pitchFamily="49" charset="-122"/>
                <a:cs typeface="Times New Roman" panose="02020603050405020304" pitchFamily="18" charset="0"/>
              </a:rPr>
              <a:t>。（引自</a:t>
            </a:r>
            <a:r>
              <a:rPr lang="en-US" altLang="zh-CN">
                <a:latin typeface="Times New Roman" panose="02020603050405020304" pitchFamily="18" charset="0"/>
                <a:ea typeface="黑体" panose="02010609060101010101" pitchFamily="49" charset="-122"/>
                <a:cs typeface="Times New Roman" panose="02020603050405020304" pitchFamily="18" charset="0"/>
              </a:rPr>
              <a:t> Manahan</a:t>
            </a:r>
            <a:r>
              <a:rPr lang="zh-CN" altLang="en-US">
                <a:latin typeface="Times New Roman" panose="02020603050405020304" pitchFamily="18" charset="0"/>
                <a:ea typeface="黑体" panose="02010609060101010101" pitchFamily="49" charset="-122"/>
                <a:cs typeface="Times New Roman" panose="02020603050405020304" pitchFamily="18" charset="0"/>
              </a:rPr>
              <a:t>，</a:t>
            </a:r>
            <a:r>
              <a:rPr lang="en-US" altLang="zh-CN">
                <a:latin typeface="Times New Roman" panose="02020603050405020304" pitchFamily="18" charset="0"/>
                <a:ea typeface="黑体" panose="02010609060101010101" pitchFamily="49" charset="-122"/>
                <a:cs typeface="Times New Roman" panose="02020603050405020304" pitchFamily="18" charset="0"/>
              </a:rPr>
              <a:t>2017</a:t>
            </a:r>
            <a:r>
              <a:rPr lang="zh-CN" altLang="en-US">
                <a:latin typeface="Times New Roman" panose="02020603050405020304" pitchFamily="18" charset="0"/>
                <a:ea typeface="黑体" panose="02010609060101010101" pitchFamily="49" charset="-122"/>
                <a:cs typeface="Times New Roman" panose="02020603050405020304" pitchFamily="18" charset="0"/>
              </a:rPr>
              <a:t>）</a:t>
            </a:r>
            <a:endParaRPr lang="zh-CN" altLang="en-US">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5B94B225-EB97-48DD-99C7-2F6E269574A8}"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67587" name="TextBox 2"/>
          <p:cNvSpPr txBox="1">
            <a:spLocks noChangeArrowheads="1"/>
          </p:cNvSpPr>
          <p:nvPr/>
        </p:nvSpPr>
        <p:spPr bwMode="auto">
          <a:xfrm>
            <a:off x="623268" y="764947"/>
            <a:ext cx="5500687" cy="896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）硫化氢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(Hydrogen Sulfide,  H</a:t>
            </a:r>
            <a:r>
              <a:rPr lang="en-US" altLang="zh-CN" b="1"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S)</a:t>
            </a:r>
            <a:endParaRPr lang="en-US" altLang="zh-CN" b="1" dirty="0">
              <a:solidFill>
                <a:srgbClr val="FFFF00"/>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pPr>
            <a:endParaRPr lang="zh-CN" altLang="en-US" sz="1800" dirty="0">
              <a:solidFill>
                <a:srgbClr val="FFFF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67588" name="TextBox 4"/>
          <p:cNvSpPr txBox="1">
            <a:spLocks noChangeArrowheads="1"/>
          </p:cNvSpPr>
          <p:nvPr/>
        </p:nvSpPr>
        <p:spPr bwMode="auto">
          <a:xfrm>
            <a:off x="1847528" y="1772816"/>
            <a:ext cx="8496944" cy="409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622300">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大气中</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S</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的人为来源排放量并不大，其主要来源是</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天然排放</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，约为</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4.4×10</a:t>
            </a:r>
            <a:r>
              <a:rPr lang="en-US" altLang="zh-CN" sz="2200" baseline="30000" dirty="0">
                <a:latin typeface="Times New Roman" panose="02020603050405020304" pitchFamily="18" charset="0"/>
                <a:ea typeface="微软雅黑" panose="020B0503020204020204" pitchFamily="34" charset="-122"/>
                <a:sym typeface="Times New Roman" panose="02020603050405020304" pitchFamily="18" charset="0"/>
              </a:rPr>
              <a:t>6</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t / a</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pP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S</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主要来自动植物机体的腐烂</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，即主要由植物机体中的硫酸盐经微生物的</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厌氧活动</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还原产生。</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而大气中</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S</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主要的</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去除反应</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为：</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pP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HO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H</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S→H</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SH    </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大气中</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S</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的本底浓度（以体积分数表示）一般为</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0.2~20 </a:t>
            </a:r>
            <a:r>
              <a:rPr lang="en-US" altLang="zh-CN" sz="2200" dirty="0" err="1">
                <a:latin typeface="Times New Roman" panose="02020603050405020304" pitchFamily="18" charset="0"/>
                <a:ea typeface="微软雅黑" panose="020B0503020204020204" pitchFamily="34" charset="-122"/>
                <a:sym typeface="Times New Roman" panose="02020603050405020304" pitchFamily="18" charset="0"/>
              </a:rPr>
              <a:t>ppbV</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  停留时间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&lt; 1</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4 d</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1103A98E-067E-4267-BA2D-FBA2FB72E555}"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31778" name="Rectangle 2"/>
          <p:cNvSpPr>
            <a:spLocks noGrp="1" noRot="1" noChangeArrowheads="1"/>
          </p:cNvSpPr>
          <p:nvPr>
            <p:ph type="title" idx="4294967295"/>
          </p:nvPr>
        </p:nvSpPr>
        <p:spPr>
          <a:xfrm>
            <a:off x="479247" y="549181"/>
            <a:ext cx="8229600" cy="1143000"/>
          </a:xfrm>
        </p:spPr>
        <p:txBody>
          <a:bodyPr/>
          <a:lstStyle/>
          <a:p>
            <a:pPr algn="l" eaLnBrk="1" hangingPunct="1">
              <a:lnSpc>
                <a:spcPct val="130000"/>
              </a:lnSpc>
              <a:defRPr/>
            </a:pPr>
            <a:r>
              <a:rPr lang="en-US" altLang="zh-CN" sz="3000" kern="1200" dirty="0">
                <a:solidFill>
                  <a:srgbClr val="AA5C5C"/>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2.2 </a:t>
            </a:r>
            <a:r>
              <a:rPr lang="zh-CN" altLang="en-US" sz="3000" kern="1200" dirty="0">
                <a:solidFill>
                  <a:srgbClr val="AA5C5C"/>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含氮化合物 </a:t>
            </a:r>
            <a:r>
              <a:rPr lang="en-US" altLang="zh-CN" sz="24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(Nitrogen Containing Compounds)</a:t>
            </a:r>
            <a:endParaRPr lang="zh-CN" altLang="en-US" sz="24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31779" name="Rectangle 3"/>
          <p:cNvSpPr>
            <a:spLocks noGrp="1" noChangeArrowheads="1"/>
          </p:cNvSpPr>
          <p:nvPr>
            <p:ph idx="4294967295"/>
          </p:nvPr>
        </p:nvSpPr>
        <p:spPr>
          <a:xfrm>
            <a:off x="1199580" y="1484521"/>
            <a:ext cx="9505056" cy="4525963"/>
          </a:xfrm>
        </p:spPr>
        <p:txBody>
          <a:bodyPr/>
          <a:lstStyle/>
          <a:p>
            <a:pPr marL="0" indent="0" algn="just" eaLnBrk="1" hangingPunct="1">
              <a:lnSpc>
                <a:spcPct val="130000"/>
              </a:lnSpc>
              <a:spcBef>
                <a:spcPct val="0"/>
              </a:spcBef>
              <a:buClr>
                <a:schemeClr val="tx1"/>
              </a:buClr>
              <a:buNone/>
              <a:defRPr/>
            </a:pP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a:t>
            </a: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）氧化亚氮</a:t>
            </a:r>
            <a:r>
              <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400" b="1"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(Nitrous Oxide)</a:t>
            </a:r>
            <a:endParaRPr lang="en-US" altLang="zh-CN" sz="2400" b="1"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just" eaLnBrk="1" hangingPunct="1">
              <a:lnSpc>
                <a:spcPct val="150000"/>
              </a:lnSpc>
              <a:spcBef>
                <a:spcPct val="0"/>
              </a:spcBef>
              <a:buClr>
                <a:schemeClr val="tx1"/>
              </a:buClr>
              <a:defRPr/>
            </a:pPr>
            <a:r>
              <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氧化亚氮（</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a:t>
            </a:r>
            <a:r>
              <a:rPr lang="en-US" altLang="zh-CN" sz="220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）是无色气体，是低层大气中含量最高的含氮化合物。大气中</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90%</a:t>
            </a:r>
            <a:r>
              <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的</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a:t>
            </a:r>
            <a:r>
              <a:rPr lang="en-US" altLang="zh-CN" sz="220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来源于土壤中细菌对硝酸盐的反硝化作用：</a:t>
            </a:r>
            <a:endPar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just" eaLnBrk="1" hangingPunct="1">
              <a:lnSpc>
                <a:spcPct val="150000"/>
              </a:lnSpc>
              <a:spcBef>
                <a:spcPct val="0"/>
              </a:spcBef>
              <a:buClr>
                <a:schemeClr val="tx1"/>
              </a:buClr>
              <a:defRPr/>
            </a:pPr>
            <a:endPar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just" eaLnBrk="1" latinLnBrk="0" hangingPunct="1">
              <a:lnSpc>
                <a:spcPct val="150000"/>
              </a:lnSpc>
              <a:spcBef>
                <a:spcPts val="1200"/>
              </a:spcBef>
              <a:buClr>
                <a:schemeClr val="tx1"/>
              </a:buClr>
              <a:defRPr/>
            </a:pPr>
            <a:r>
              <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来源：</a:t>
            </a:r>
            <a:r>
              <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rPr>
              <a:t>天然源以海洋和热带森林为主；人为源主要包括农田氮肥的施用、工业生产和畜禽养殖。</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人为源为主</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just" eaLnBrk="1" latinLnBrk="0" hangingPunct="1">
              <a:lnSpc>
                <a:spcPct val="150000"/>
              </a:lnSpc>
              <a:spcBef>
                <a:spcPts val="1200"/>
              </a:spcBef>
              <a:buClr>
                <a:schemeClr val="tx1"/>
              </a:buClr>
              <a:defRPr/>
            </a:pPr>
            <a:r>
              <a:rPr lang="zh-CN" altLang="en-US" sz="2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大气中</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a:t>
            </a:r>
            <a:r>
              <a:rPr lang="en-US" altLang="zh-CN" sz="220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浓度：工业革命前大约</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270 </a:t>
            </a:r>
            <a:r>
              <a:rPr lang="en-US" altLang="zh-CN" sz="2200" dirty="0" err="1">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ppbV</a:t>
            </a:r>
            <a:r>
              <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，工业革命后，</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2019</a:t>
            </a:r>
            <a:r>
              <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年达</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332 </a:t>
            </a:r>
            <a:r>
              <a:rPr lang="en-US" altLang="zh-CN" sz="2200" dirty="0" err="1">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ppbV</a:t>
            </a:r>
            <a:r>
              <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just" eaLnBrk="1" latinLnBrk="0" hangingPunct="1">
              <a:lnSpc>
                <a:spcPct val="150000"/>
              </a:lnSpc>
              <a:spcBef>
                <a:spcPts val="1200"/>
              </a:spcBef>
              <a:buClr>
                <a:schemeClr val="tx1"/>
              </a:buClr>
              <a:defRPr/>
            </a:pPr>
            <a:r>
              <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一般认为</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a:t>
            </a:r>
            <a:r>
              <a:rPr lang="en-US" altLang="zh-CN" sz="2200" baseline="-30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zh-CN" altLang="en-US"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没有明显的污染效应</a:t>
            </a:r>
            <a:r>
              <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温室气体</a:t>
            </a:r>
            <a:endPar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mc:AlternateContent xmlns:mc="http://schemas.openxmlformats.org/markup-compatibility/2006">
        <mc:Choice xmlns:a14="http://schemas.microsoft.com/office/drawing/2010/main" Requires="a14">
          <p:sp>
            <p:nvSpPr>
              <p:cNvPr id="6146" name="Object 4"/>
              <p:cNvSpPr txBox="1"/>
              <p:nvPr/>
            </p:nvSpPr>
            <p:spPr bwMode="auto">
              <a:xfrm>
                <a:off x="4368165" y="2772301"/>
                <a:ext cx="5596890" cy="1067435"/>
              </a:xfrm>
              <a:prstGeom prst="rect">
                <a:avLst/>
              </a:prstGeom>
              <a:noFill/>
              <a:ln>
                <a:noFill/>
              </a:ln>
              <a:effectLst/>
            </p:spPr>
            <p:txBody>
              <a:bodyPr>
                <a:normAutofit/>
              </a:bodyPr>
              <a:lstStyle/>
              <a:p>
                <a:pPr>
                  <a:lnSpc>
                    <a:spcPct val="140000"/>
                  </a:lnSpc>
                </a:pPr>
                <a14:m>
                  <m:oMathPara xmlns:m="http://schemas.openxmlformats.org/officeDocument/2006/math">
                    <m:oMathParaPr>
                      <m:jc m:val="left"/>
                    </m:oMathParaPr>
                    <m:oMath xmlns:m="http://schemas.openxmlformats.org/officeDocument/2006/math">
                      <m:r>
                        <m:rPr>
                          <m:nor/>
                        </m:rPr>
                        <a:rPr lang="zh-CN" altLang="en-US" sz="2000" i="0" smtClean="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m:t>N</m:t>
                      </m:r>
                      <m:sSup>
                        <m:sSupPr>
                          <m:ctrlPr>
                            <a:rPr lang="zh-CN" altLang="en-US" sz="2000" i="1">
                              <a:solidFill>
                                <a:schemeClr val="tx1"/>
                              </a:solidFill>
                              <a:latin typeface="Cambria Math" panose="02040503050406030204" pitchFamily="18" charset="0"/>
                              <a:sym typeface="Times New Roman" panose="02020603050405020304" pitchFamily="18" charset="0"/>
                            </a:rPr>
                          </m:ctrlPr>
                        </m:sSupPr>
                        <m:e>
                          <m:sSub>
                            <m:sSubPr>
                              <m:ctrlPr>
                                <a:rPr lang="zh-CN" altLang="en-US" sz="2000" i="1">
                                  <a:solidFill>
                                    <a:schemeClr val="tx1"/>
                                  </a:solidFill>
                                  <a:latin typeface="Cambria Math" panose="02040503050406030204" pitchFamily="18" charset="0"/>
                                  <a:sym typeface="Times New Roman" panose="02020603050405020304" pitchFamily="18" charset="0"/>
                                </a:rPr>
                              </m:ctrlPr>
                            </m:sSubPr>
                            <m:e>
                              <m:r>
                                <m:rPr>
                                  <m:nor/>
                                </m:rPr>
                                <a:rPr lang="zh-CN" altLang="en-US" sz="2000" i="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m:t>O</m:t>
                              </m:r>
                            </m:e>
                            <m:sub>
                              <m:r>
                                <a:rPr lang="zh-CN" altLang="en-US" sz="2000" b="0" i="1">
                                  <a:solidFill>
                                    <a:schemeClr val="tx1"/>
                                  </a:solidFill>
                                  <a:latin typeface="Cambria Math" panose="02040503050406030204" pitchFamily="18" charset="0"/>
                                  <a:sym typeface="Times New Roman" panose="02020603050405020304" pitchFamily="18" charset="0"/>
                                </a:rPr>
                                <m:t>3</m:t>
                              </m:r>
                            </m:sub>
                          </m:sSub>
                        </m:e>
                        <m:sup>
                          <m:r>
                            <a:rPr lang="zh-CN" altLang="en-US" sz="2000" b="0" i="1">
                              <a:solidFill>
                                <a:schemeClr val="tx1"/>
                              </a:solidFill>
                              <a:latin typeface="Cambria Math" panose="02040503050406030204" pitchFamily="18" charset="0"/>
                              <a:sym typeface="Times New Roman" panose="02020603050405020304" pitchFamily="18" charset="0"/>
                            </a:rPr>
                            <m:t>−</m:t>
                          </m:r>
                        </m:sup>
                      </m:sSup>
                      <m:r>
                        <a:rPr lang="zh-CN" altLang="en-US" sz="2000" b="0" i="1">
                          <a:solidFill>
                            <a:schemeClr val="tx1"/>
                          </a:solidFill>
                          <a:latin typeface="Cambria Math" panose="02040503050406030204" pitchFamily="18" charset="0"/>
                          <a:sym typeface="Times New Roman" panose="02020603050405020304" pitchFamily="18" charset="0"/>
                        </a:rPr>
                        <m:t>+</m:t>
                      </m:r>
                      <m:r>
                        <a:rPr lang="zh-CN" altLang="en-US" sz="2000" b="0" i="1">
                          <a:solidFill>
                            <a:schemeClr val="tx1"/>
                          </a:solidFill>
                          <a:latin typeface="Cambria Math" panose="02040503050406030204" pitchFamily="18" charset="0"/>
                          <a:sym typeface="Times New Roman" panose="02020603050405020304" pitchFamily="18" charset="0"/>
                        </a:rPr>
                        <m:t>2</m:t>
                      </m:r>
                      <m:sSub>
                        <m:sSubPr>
                          <m:ctrlPr>
                            <a:rPr lang="zh-CN" altLang="en-US" sz="2000" i="1">
                              <a:solidFill>
                                <a:schemeClr val="tx1"/>
                              </a:solidFill>
                              <a:latin typeface="Cambria Math" panose="02040503050406030204" pitchFamily="18" charset="0"/>
                              <a:sym typeface="Times New Roman" panose="02020603050405020304" pitchFamily="18" charset="0"/>
                            </a:rPr>
                          </m:ctrlPr>
                        </m:sSubPr>
                        <m:e>
                          <m:r>
                            <m:rPr>
                              <m:sty m:val="p"/>
                            </m:rPr>
                            <a:rPr lang="zh-CN" altLang="en-US" sz="2000" b="0" i="0">
                              <a:solidFill>
                                <a:schemeClr val="tx1"/>
                              </a:solidFill>
                              <a:latin typeface="Cambria Math" panose="02040503050406030204" pitchFamily="18" charset="0"/>
                              <a:sym typeface="Times New Roman" panose="02020603050405020304" pitchFamily="18" charset="0"/>
                            </a:rPr>
                            <m:t>H</m:t>
                          </m:r>
                        </m:e>
                        <m:sub>
                          <m:r>
                            <a:rPr lang="zh-CN" altLang="en-US" sz="2000" b="0" i="1">
                              <a:solidFill>
                                <a:schemeClr val="tx1"/>
                              </a:solidFill>
                              <a:latin typeface="Cambria Math" panose="02040503050406030204" pitchFamily="18" charset="0"/>
                              <a:sym typeface="Times New Roman" panose="02020603050405020304" pitchFamily="18" charset="0"/>
                            </a:rPr>
                            <m:t>2</m:t>
                          </m:r>
                        </m:sub>
                      </m:sSub>
                      <m:r>
                        <a:rPr lang="zh-CN" altLang="en-US" sz="2000" b="0" i="1">
                          <a:solidFill>
                            <a:schemeClr val="tx1"/>
                          </a:solidFill>
                          <a:latin typeface="Cambria Math" panose="02040503050406030204" pitchFamily="18" charset="0"/>
                          <a:sym typeface="Times New Roman" panose="02020603050405020304" pitchFamily="18" charset="0"/>
                        </a:rPr>
                        <m:t>+</m:t>
                      </m:r>
                      <m:sSup>
                        <m:sSupPr>
                          <m:ctrlPr>
                            <a:rPr lang="zh-CN" altLang="en-US" sz="2000" i="1">
                              <a:solidFill>
                                <a:schemeClr val="tx1"/>
                              </a:solidFill>
                              <a:latin typeface="Cambria Math" panose="02040503050406030204" pitchFamily="18" charset="0"/>
                              <a:sym typeface="Times New Roman" panose="02020603050405020304" pitchFamily="18" charset="0"/>
                            </a:rPr>
                          </m:ctrlPr>
                        </m:sSupPr>
                        <m:e>
                          <m:r>
                            <m:rPr>
                              <m:sty m:val="p"/>
                            </m:rPr>
                            <a:rPr lang="zh-CN" altLang="en-US" sz="2000" b="0" i="0">
                              <a:solidFill>
                                <a:schemeClr val="tx1"/>
                              </a:solidFill>
                              <a:latin typeface="Cambria Math" panose="02040503050406030204" pitchFamily="18" charset="0"/>
                              <a:sym typeface="Times New Roman" panose="02020603050405020304" pitchFamily="18" charset="0"/>
                            </a:rPr>
                            <m:t>H</m:t>
                          </m:r>
                        </m:e>
                        <m:sup>
                          <m:r>
                            <a:rPr lang="zh-CN" altLang="en-US" sz="2000" b="0" i="1">
                              <a:solidFill>
                                <a:schemeClr val="tx1"/>
                              </a:solidFill>
                              <a:latin typeface="Cambria Math" panose="02040503050406030204" pitchFamily="18" charset="0"/>
                              <a:sym typeface="Times New Roman" panose="02020603050405020304" pitchFamily="18" charset="0"/>
                            </a:rPr>
                            <m:t>+</m:t>
                          </m:r>
                        </m:sup>
                      </m:sSup>
                      <m:groupChr>
                        <m:groupChrPr>
                          <m:chr m:val="→"/>
                          <m:vertJc m:val="bot"/>
                          <m:ctrlPr>
                            <a:rPr lang="zh-CN" altLang="en-US" sz="2000" i="1" smtClean="0">
                              <a:solidFill>
                                <a:schemeClr val="tx1"/>
                              </a:solidFill>
                              <a:latin typeface="Cambria Math" panose="02040503050406030204" pitchFamily="18" charset="0"/>
                              <a:sym typeface="Times New Roman" panose="02020603050405020304" pitchFamily="18" charset="0"/>
                            </a:rPr>
                          </m:ctrlPr>
                        </m:groupChrPr>
                        <m:e>
                          <m:r>
                            <m:rPr>
                              <m:brk m:alnAt="2"/>
                            </m:rPr>
                            <a:rPr lang="zh-CN" altLang="en-US" sz="2000" i="1">
                              <a:solidFill>
                                <a:schemeClr val="tx1"/>
                              </a:solidFill>
                              <a:latin typeface="Cambria Math" panose="02040503050406030204" pitchFamily="18" charset="0"/>
                              <a:sym typeface="Times New Roman" panose="02020603050405020304" pitchFamily="18" charset="0"/>
                            </a:rPr>
                            <m:t>细</m:t>
                          </m:r>
                          <m:r>
                            <a:rPr lang="zh-CN" altLang="en-US" sz="2000" i="1">
                              <a:solidFill>
                                <a:schemeClr val="tx1"/>
                              </a:solidFill>
                              <a:latin typeface="Cambria Math" panose="02040503050406030204" pitchFamily="18" charset="0"/>
                              <a:sym typeface="Times New Roman" panose="02020603050405020304" pitchFamily="18" charset="0"/>
                            </a:rPr>
                            <m:t>菌</m:t>
                          </m:r>
                        </m:e>
                      </m:groupChr>
                      <m:f>
                        <m:fPr>
                          <m:ctrlPr>
                            <a:rPr lang="zh-CN" altLang="en-US" sz="2000" i="1">
                              <a:solidFill>
                                <a:schemeClr val="tx1"/>
                              </a:solidFill>
                              <a:latin typeface="Cambria Math" panose="02040503050406030204" pitchFamily="18" charset="0"/>
                              <a:sym typeface="Times New Roman" panose="02020603050405020304" pitchFamily="18" charset="0"/>
                            </a:rPr>
                          </m:ctrlPr>
                        </m:fPr>
                        <m:num>
                          <m:r>
                            <a:rPr lang="zh-CN" altLang="en-US" sz="2000" b="0" i="1">
                              <a:solidFill>
                                <a:schemeClr val="tx1"/>
                              </a:solidFill>
                              <a:latin typeface="Cambria Math" panose="02040503050406030204" pitchFamily="18" charset="0"/>
                              <a:sym typeface="Times New Roman" panose="02020603050405020304" pitchFamily="18" charset="0"/>
                            </a:rPr>
                            <m:t>1</m:t>
                          </m:r>
                        </m:num>
                        <m:den>
                          <m:r>
                            <a:rPr lang="zh-CN" altLang="en-US" sz="2000" b="0" i="1">
                              <a:solidFill>
                                <a:schemeClr val="tx1"/>
                              </a:solidFill>
                              <a:latin typeface="Cambria Math" panose="02040503050406030204" pitchFamily="18" charset="0"/>
                              <a:sym typeface="Times New Roman" panose="02020603050405020304" pitchFamily="18" charset="0"/>
                            </a:rPr>
                            <m:t>2</m:t>
                          </m:r>
                        </m:den>
                      </m:f>
                      <m:sSub>
                        <m:sSubPr>
                          <m:ctrlPr>
                            <a:rPr lang="zh-CN" altLang="en-US" sz="2000" i="1">
                              <a:solidFill>
                                <a:schemeClr val="tx1"/>
                              </a:solidFill>
                              <a:latin typeface="Cambria Math" panose="02040503050406030204" pitchFamily="18" charset="0"/>
                              <a:sym typeface="Times New Roman" panose="02020603050405020304" pitchFamily="18" charset="0"/>
                            </a:rPr>
                          </m:ctrlPr>
                        </m:sSubPr>
                        <m:e>
                          <m:r>
                            <m:rPr>
                              <m:sty m:val="p"/>
                            </m:rPr>
                            <a:rPr lang="zh-CN" altLang="en-US" sz="2000" b="0" i="0">
                              <a:solidFill>
                                <a:schemeClr val="tx1"/>
                              </a:solidFill>
                              <a:latin typeface="Cambria Math" panose="02040503050406030204" pitchFamily="18" charset="0"/>
                              <a:sym typeface="Times New Roman" panose="02020603050405020304" pitchFamily="18" charset="0"/>
                            </a:rPr>
                            <m:t>N</m:t>
                          </m:r>
                        </m:e>
                        <m:sub>
                          <m:r>
                            <a:rPr lang="zh-CN" altLang="en-US" sz="2000" b="0" i="0">
                              <a:solidFill>
                                <a:schemeClr val="tx1"/>
                              </a:solidFill>
                              <a:latin typeface="Cambria Math" panose="02040503050406030204" pitchFamily="18" charset="0"/>
                              <a:sym typeface="Times New Roman" panose="02020603050405020304" pitchFamily="18" charset="0"/>
                            </a:rPr>
                            <m:t>2</m:t>
                          </m:r>
                        </m:sub>
                      </m:sSub>
                      <m:r>
                        <m:rPr>
                          <m:sty m:val="p"/>
                        </m:rPr>
                        <a:rPr lang="zh-CN" altLang="en-US" sz="2000" b="0" i="0">
                          <a:solidFill>
                            <a:schemeClr val="tx1"/>
                          </a:solidFill>
                          <a:latin typeface="Cambria Math" panose="02040503050406030204" pitchFamily="18" charset="0"/>
                          <a:sym typeface="Times New Roman" panose="02020603050405020304" pitchFamily="18" charset="0"/>
                        </a:rPr>
                        <m:t>O</m:t>
                      </m:r>
                      <m:r>
                        <a:rPr lang="zh-CN" altLang="en-US" sz="2000" b="0" i="1">
                          <a:solidFill>
                            <a:schemeClr val="tx1"/>
                          </a:solidFill>
                          <a:latin typeface="Cambria Math" panose="02040503050406030204" pitchFamily="18" charset="0"/>
                          <a:sym typeface="Times New Roman" panose="02020603050405020304" pitchFamily="18" charset="0"/>
                        </a:rPr>
                        <m:t>+</m:t>
                      </m:r>
                      <m:f>
                        <m:fPr>
                          <m:ctrlPr>
                            <a:rPr lang="zh-CN" altLang="en-US" sz="2000" i="1">
                              <a:solidFill>
                                <a:schemeClr val="tx1"/>
                              </a:solidFill>
                              <a:latin typeface="Cambria Math" panose="02040503050406030204" pitchFamily="18" charset="0"/>
                              <a:sym typeface="Times New Roman" panose="02020603050405020304" pitchFamily="18" charset="0"/>
                            </a:rPr>
                          </m:ctrlPr>
                        </m:fPr>
                        <m:num>
                          <m:r>
                            <a:rPr lang="zh-CN" altLang="en-US" sz="2000" b="0" i="1">
                              <a:solidFill>
                                <a:schemeClr val="tx1"/>
                              </a:solidFill>
                              <a:latin typeface="Cambria Math" panose="02040503050406030204" pitchFamily="18" charset="0"/>
                              <a:sym typeface="Times New Roman" panose="02020603050405020304" pitchFamily="18" charset="0"/>
                            </a:rPr>
                            <m:t>5</m:t>
                          </m:r>
                        </m:num>
                        <m:den>
                          <m:r>
                            <a:rPr lang="zh-CN" altLang="en-US" sz="2000" b="0" i="1">
                              <a:solidFill>
                                <a:schemeClr val="tx1"/>
                              </a:solidFill>
                              <a:latin typeface="Cambria Math" panose="02040503050406030204" pitchFamily="18" charset="0"/>
                              <a:sym typeface="Times New Roman" panose="02020603050405020304" pitchFamily="18" charset="0"/>
                            </a:rPr>
                            <m:t>2</m:t>
                          </m:r>
                        </m:den>
                      </m:f>
                      <m:sSub>
                        <m:sSubPr>
                          <m:ctrlPr>
                            <a:rPr lang="zh-CN" altLang="en-US" sz="2000" i="1">
                              <a:solidFill>
                                <a:schemeClr val="tx1"/>
                              </a:solidFill>
                              <a:latin typeface="Cambria Math" panose="02040503050406030204" pitchFamily="18" charset="0"/>
                              <a:sym typeface="Times New Roman" panose="02020603050405020304" pitchFamily="18" charset="0"/>
                            </a:rPr>
                          </m:ctrlPr>
                        </m:sSubPr>
                        <m:e>
                          <m:r>
                            <m:rPr>
                              <m:sty m:val="p"/>
                            </m:rPr>
                            <a:rPr lang="zh-CN" altLang="en-US" sz="2000" b="0" i="0">
                              <a:solidFill>
                                <a:schemeClr val="tx1"/>
                              </a:solidFill>
                              <a:latin typeface="Cambria Math" panose="02040503050406030204" pitchFamily="18" charset="0"/>
                              <a:sym typeface="Times New Roman" panose="02020603050405020304" pitchFamily="18" charset="0"/>
                            </a:rPr>
                            <m:t>H</m:t>
                          </m:r>
                        </m:e>
                        <m:sub>
                          <m:r>
                            <a:rPr lang="zh-CN" altLang="en-US" sz="2000" b="0" i="0">
                              <a:solidFill>
                                <a:schemeClr val="tx1"/>
                              </a:solidFill>
                              <a:latin typeface="Cambria Math" panose="02040503050406030204" pitchFamily="18" charset="0"/>
                              <a:sym typeface="Times New Roman" panose="02020603050405020304" pitchFamily="18" charset="0"/>
                            </a:rPr>
                            <m:t>2</m:t>
                          </m:r>
                        </m:sub>
                      </m:sSub>
                      <m:r>
                        <m:rPr>
                          <m:sty m:val="p"/>
                        </m:rPr>
                        <a:rPr lang="zh-CN" altLang="en-US" sz="2000" b="0" i="0">
                          <a:solidFill>
                            <a:schemeClr val="tx1"/>
                          </a:solidFill>
                          <a:latin typeface="Cambria Math" panose="02040503050406030204" pitchFamily="18" charset="0"/>
                          <a:sym typeface="Times New Roman" panose="02020603050405020304" pitchFamily="18" charset="0"/>
                        </a:rPr>
                        <m:t>O</m:t>
                      </m:r>
                    </m:oMath>
                  </m:oMathPara>
                </a14:m>
                <a:endParaRPr lang="zh-CN" altLang="en-US" sz="2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6146" name="Object 4"/>
              <p:cNvSpPr txBox="1">
                <a:spLocks noRot="1" noChangeAspect="1" noMove="1" noResize="1" noEditPoints="1" noAdjustHandles="1" noChangeArrowheads="1" noChangeShapeType="1" noTextEdit="1"/>
              </p:cNvSpPr>
              <p:nvPr/>
            </p:nvSpPr>
            <p:spPr bwMode="auto">
              <a:xfrm>
                <a:off x="4368165" y="2772301"/>
                <a:ext cx="5596890" cy="1067435"/>
              </a:xfrm>
              <a:prstGeom prst="rect">
                <a:avLst/>
              </a:prstGeom>
              <a:blipFill rotWithShape="1">
                <a:blip r:embed="rId1"/>
                <a:stretch>
                  <a:fillRect t="-49" b="49"/>
                </a:stretch>
              </a:blipFill>
              <a:ln>
                <a:noFill/>
              </a:ln>
              <a:effectLst/>
            </p:spPr>
            <p:txBody>
              <a:bodyPr/>
              <a:lstStyle/>
              <a:p>
                <a:r>
                  <a:rPr lang="zh-CN" altLang="en-US">
                    <a:noFill/>
                  </a:rPr>
                  <a:t> </a:t>
                </a:r>
              </a:p>
            </p:txBody>
          </p:sp>
        </mc:Fallback>
      </mc:AlternateContent>
    </p:spTree>
  </p:cSld>
  <p:clrMapOvr>
    <a:masterClrMapping/>
  </p:clrMapOvr>
  <p:transition spd="slow">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1103A98E-067E-4267-BA2D-FBA2FB72E555}"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31779" name="Rectangle 3"/>
          <p:cNvSpPr>
            <a:spLocks noGrp="1" noChangeArrowheads="1"/>
          </p:cNvSpPr>
          <p:nvPr>
            <p:ph idx="4294967295"/>
          </p:nvPr>
        </p:nvSpPr>
        <p:spPr>
          <a:xfrm>
            <a:off x="695390" y="1124476"/>
            <a:ext cx="9505056" cy="4525963"/>
          </a:xfrm>
        </p:spPr>
        <p:txBody>
          <a:bodyPr/>
          <a:lstStyle/>
          <a:p>
            <a:pPr marL="0" indent="0" algn="just" eaLnBrk="1" hangingPunct="1">
              <a:lnSpc>
                <a:spcPct val="130000"/>
              </a:lnSpc>
              <a:spcBef>
                <a:spcPct val="0"/>
              </a:spcBef>
              <a:buClr>
                <a:schemeClr val="tx1"/>
              </a:buClr>
              <a:buNone/>
              <a:defRPr/>
            </a:pP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a:t>
            </a: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）氧化亚氮</a:t>
            </a:r>
            <a:r>
              <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400" b="1"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(Nitrous Oxide)</a:t>
            </a:r>
            <a:endParaRPr lang="en-US" altLang="zh-CN" sz="2400" b="1" kern="1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just" eaLnBrk="1" hangingPunct="1">
              <a:lnSpc>
                <a:spcPct val="150000"/>
              </a:lnSpc>
              <a:spcBef>
                <a:spcPct val="0"/>
              </a:spcBef>
              <a:buClr>
                <a:schemeClr val="tx1"/>
              </a:buClr>
              <a:defRPr/>
            </a:pP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a:t>
            </a:r>
            <a:r>
              <a:rPr lang="en-US" altLang="zh-CN" sz="2200" baseline="-25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rPr>
              <a:t>在进入平流层后，在紫外线的作用下发生光解：</a:t>
            </a:r>
            <a:endPar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marL="0" indent="1167130" algn="just" eaLnBrk="1" hangingPunct="1">
              <a:lnSpc>
                <a:spcPct val="150000"/>
              </a:lnSpc>
              <a:spcBef>
                <a:spcPct val="0"/>
              </a:spcBef>
              <a:buClr>
                <a:schemeClr val="tx1"/>
              </a:buClr>
              <a:buNone/>
              <a:defRPr/>
            </a:pPr>
            <a:r>
              <a:rPr lang="pt-BR" altLang="zh-CN" sz="2200" dirty="0">
                <a:effectLst/>
                <a:latin typeface="Times New Roman" panose="02020603050405020304" pitchFamily="18" charset="0"/>
                <a:ea typeface="微软雅黑" panose="020B0503020204020204" pitchFamily="34" charset="-122"/>
                <a:cs typeface="Times New Roman" panose="02020603050405020304" pitchFamily="18" charset="0"/>
              </a:rPr>
              <a:t>N</a:t>
            </a:r>
            <a:r>
              <a:rPr lang="pt-BR" altLang="zh-CN" sz="2200" baseline="-25000" dirty="0">
                <a:effectLst/>
                <a:latin typeface="Times New Roman" panose="02020603050405020304" pitchFamily="18" charset="0"/>
                <a:ea typeface="微软雅黑" panose="020B0503020204020204" pitchFamily="34" charset="-122"/>
                <a:cs typeface="Times New Roman" panose="02020603050405020304" pitchFamily="18" charset="0"/>
              </a:rPr>
              <a:t>2</a:t>
            </a:r>
            <a:r>
              <a:rPr lang="pt-BR" altLang="zh-CN" sz="2200" dirty="0">
                <a:effectLst/>
                <a:latin typeface="Times New Roman" panose="02020603050405020304" pitchFamily="18" charset="0"/>
                <a:ea typeface="微软雅黑" panose="020B0503020204020204" pitchFamily="34" charset="-122"/>
                <a:cs typeface="Times New Roman" panose="02020603050405020304" pitchFamily="18" charset="0"/>
              </a:rPr>
              <a:t>​O + hν ( &lt;315 nm ) ⟶ N</a:t>
            </a:r>
            <a:r>
              <a:rPr lang="pt-BR" altLang="zh-CN" sz="2200" baseline="-25000" dirty="0">
                <a:effectLst/>
                <a:latin typeface="Times New Roman" panose="02020603050405020304" pitchFamily="18" charset="0"/>
                <a:ea typeface="微软雅黑" panose="020B0503020204020204" pitchFamily="34" charset="-122"/>
                <a:cs typeface="Times New Roman" panose="02020603050405020304" pitchFamily="18" charset="0"/>
              </a:rPr>
              <a:t>2 </a:t>
            </a:r>
            <a:r>
              <a:rPr lang="pt-BR" altLang="zh-CN" sz="2200" dirty="0">
                <a:effectLst/>
                <a:latin typeface="Times New Roman" panose="02020603050405020304" pitchFamily="18" charset="0"/>
                <a:ea typeface="微软雅黑" panose="020B0503020204020204" pitchFamily="34" charset="-122"/>
                <a:cs typeface="Times New Roman" panose="02020603050405020304" pitchFamily="18" charset="0"/>
              </a:rPr>
              <a:t>​+ O</a:t>
            </a:r>
            <a:endParaRPr lang="pt-BR" altLang="zh-CN" sz="22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marL="0" indent="1167130" algn="just" eaLnBrk="1" hangingPunct="1">
              <a:lnSpc>
                <a:spcPct val="150000"/>
              </a:lnSpc>
              <a:spcBef>
                <a:spcPct val="0"/>
              </a:spcBef>
              <a:buClr>
                <a:schemeClr val="tx1"/>
              </a:buClr>
              <a:buNone/>
              <a:defRPr/>
            </a:pP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rPr>
              <a:t>N</a:t>
            </a:r>
            <a:r>
              <a:rPr lang="en-US" altLang="zh-CN" sz="2200" baseline="-25000" dirty="0">
                <a:effectLst/>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rPr>
              <a:t>O + O ⟶ 2NO</a:t>
            </a:r>
            <a:endPar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algn="just" eaLnBrk="1" hangingPunct="1">
              <a:lnSpc>
                <a:spcPct val="150000"/>
              </a:lnSpc>
              <a:spcBef>
                <a:spcPct val="0"/>
              </a:spcBef>
              <a:buClr>
                <a:schemeClr val="tx1"/>
              </a:buClr>
              <a:defRPr/>
            </a:pPr>
            <a:r>
              <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形成的</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可进一步与</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O₃</a:t>
            </a:r>
            <a:r>
              <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发生反应：</a:t>
            </a:r>
            <a:endPar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0" indent="1167130" algn="just" eaLnBrk="1" hangingPunct="1">
              <a:lnSpc>
                <a:spcPct val="150000"/>
              </a:lnSpc>
              <a:spcBef>
                <a:spcPct val="0"/>
              </a:spcBef>
              <a:buClr>
                <a:schemeClr val="tx1"/>
              </a:buClr>
              <a:buNone/>
              <a:defRPr/>
            </a:pP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rPr>
              <a:t>NO + O</a:t>
            </a:r>
            <a:r>
              <a:rPr lang="en-US" altLang="zh-CN" sz="2200" baseline="-25000" dirty="0">
                <a:effectLst/>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rPr>
              <a:t>​ ⟶ NO</a:t>
            </a:r>
            <a:r>
              <a:rPr lang="en-US" altLang="zh-CN" sz="2200" baseline="-25000" dirty="0">
                <a:effectLst/>
                <a:latin typeface="Times New Roman" panose="02020603050405020304" pitchFamily="18" charset="0"/>
                <a:ea typeface="微软雅黑" panose="020B0503020204020204" pitchFamily="34" charset="-122"/>
                <a:cs typeface="Times New Roman" panose="02020603050405020304" pitchFamily="18" charset="0"/>
              </a:rPr>
              <a:t>2</a:t>
            </a:r>
            <a:endParaRPr lang="en-US" altLang="zh-CN" sz="2200" baseline="-250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marL="0" indent="1167130" algn="just" eaLnBrk="1" hangingPunct="1">
              <a:lnSpc>
                <a:spcPct val="150000"/>
              </a:lnSpc>
              <a:spcBef>
                <a:spcPct val="0"/>
              </a:spcBef>
              <a:buClr>
                <a:schemeClr val="tx1"/>
              </a:buClr>
              <a:buNone/>
              <a:defRPr/>
            </a:pP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rPr>
              <a:t>NO</a:t>
            </a:r>
            <a:r>
              <a:rPr lang="en-US" altLang="zh-CN" sz="2200" baseline="-25000" dirty="0">
                <a:effectLst/>
                <a:latin typeface="Times New Roman" panose="02020603050405020304" pitchFamily="18" charset="0"/>
                <a:ea typeface="微软雅黑" panose="020B0503020204020204" pitchFamily="34" charset="-122"/>
                <a:cs typeface="Times New Roman" panose="02020603050405020304" pitchFamily="18" charset="0"/>
              </a:rPr>
              <a:t>2 </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rPr>
              <a:t>​+ O ⟶ NO + O</a:t>
            </a:r>
            <a:r>
              <a:rPr lang="en-US" altLang="zh-CN" sz="2200" baseline="-25000" dirty="0">
                <a:effectLst/>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algn="just" eaLnBrk="1" hangingPunct="1">
              <a:lnSpc>
                <a:spcPct val="150000"/>
              </a:lnSpc>
              <a:spcBef>
                <a:spcPct val="0"/>
              </a:spcBef>
              <a:buClr>
                <a:schemeClr val="tx1"/>
              </a:buClr>
              <a:defRPr/>
            </a:pPr>
            <a:r>
              <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上述反应为催化循环反应（链式反应），会导致臭氧层的不断损耗。</a:t>
            </a:r>
            <a:endPar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just" eaLnBrk="1" hangingPunct="1">
              <a:lnSpc>
                <a:spcPct val="150000"/>
              </a:lnSpc>
              <a:spcBef>
                <a:spcPct val="0"/>
              </a:spcBef>
              <a:buClr>
                <a:schemeClr val="tx1"/>
              </a:buClr>
              <a:defRPr/>
            </a:pPr>
            <a:r>
              <a:rPr lang="zh-CN" altLang="en-US"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有关</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N₂O</a:t>
            </a:r>
            <a:r>
              <a:rPr lang="zh-CN" altLang="en-US"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的排放及其环境效应的研究日益增加。</a:t>
            </a:r>
            <a:endParaRPr lang="zh-CN" altLang="en-US"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spd="slow">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A205C573-ED93-4BA9-88EF-57307DE069CA}"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68611" name="Text Box 2"/>
          <p:cNvSpPr txBox="1">
            <a:spLocks noChangeArrowheads="1"/>
          </p:cNvSpPr>
          <p:nvPr/>
        </p:nvSpPr>
        <p:spPr bwMode="auto">
          <a:xfrm>
            <a:off x="1127977" y="836990"/>
            <a:ext cx="9577064" cy="357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marL="457200" indent="-457200">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buClr>
                <a:schemeClr val="folHlink"/>
              </a:buClr>
              <a:buFont typeface="Wingdings" panose="05000000000000000000" pitchFamily="2" charset="2"/>
              <a:buNone/>
            </a:pPr>
            <a:r>
              <a:rPr lang="zh-CN" altLang="en-US" b="1"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b="1"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zh-CN" altLang="en-US" b="1"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）氮氧化物</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en-US" altLang="zh-CN" b="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x</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altLang="en-US" b="1" i="1"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806450" algn="just" eaLnBrk="1" hangingPunct="1">
              <a:lnSpc>
                <a:spcPct val="150000"/>
              </a:lnSpc>
              <a:buClr>
                <a:schemeClr val="tx1"/>
              </a:buClr>
              <a:buFont typeface="Wingdings" panose="05000000000000000000" pitchFamily="2" charset="2"/>
              <a:buChar char="n"/>
            </a:pP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和</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en-US" altLang="zh-CN" sz="22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是大气中主要的含氮污染物（</a:t>
            </a: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en-US" altLang="zh-CN"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x</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），就全球范围来说，由天然源和人为源产生的</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NO</a:t>
            </a:r>
            <a:r>
              <a:rPr lang="en-US" altLang="zh-CN" sz="22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x</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数量相当。</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它们的人为来源主要是燃料的燃烧。一般有城市大气中的</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NOx </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大约有</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50% </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来自机动车等流动燃烧源，</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50% </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来自固定燃烧源。</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占90％以上，</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en-US" altLang="zh-CN" sz="22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占0.5％</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~10</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806450" algn="just" eaLnBrk="1" hangingPunct="1">
              <a:lnSpc>
                <a:spcPct val="150000"/>
              </a:lnSpc>
              <a:buClr>
                <a:schemeClr val="tx1"/>
              </a:buClr>
              <a:buFont typeface="Wingdings" panose="05000000000000000000" pitchFamily="2" charset="2"/>
              <a:buChar char="n"/>
            </a:pP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en-US" altLang="zh-CN" sz="2200" i="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x</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最终将转化为硝酸和硝酸盐颗粒，经湿沉降和干沉降从大气中去除。其中</a:t>
            </a:r>
            <a:r>
              <a:rPr lang="zh-CN" altLang="en-US"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湿沉降</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是最主要的去除方式。</a:t>
            </a:r>
            <a:endPar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pic>
        <p:nvPicPr>
          <p:cNvPr id="68612" name="Picture 6">
            <a:hlinkClick r:id="rId1"/>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1676" y="4437064"/>
            <a:ext cx="3097213"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7">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986" y="4437064"/>
            <a:ext cx="2983705"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8">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5344" y="4437064"/>
            <a:ext cx="2993177"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42EEF336-689E-416E-8EF2-38E7467822B7}"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172" name="Rectangle 6"/>
          <p:cNvSpPr>
            <a:spLocks noChangeArrowheads="1"/>
          </p:cNvSpPr>
          <p:nvPr/>
        </p:nvSpPr>
        <p:spPr bwMode="auto">
          <a:xfrm>
            <a:off x="1847660" y="1255482"/>
            <a:ext cx="8280920" cy="2031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marL="609600" indent="-609600">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marL="342900" indent="-342900" algn="just" eaLnBrk="1" hangingPunct="1">
              <a:lnSpc>
                <a:spcPct val="150000"/>
              </a:lnSpc>
              <a:buClr>
                <a:schemeClr val="tx1"/>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燃料中的含氮化合物在燃烧过程中氧化生成</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en-US" altLang="zh-CN" sz="2200" i="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x</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即</a:t>
            </a:r>
            <a:endPar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0" indent="2241550" algn="just" eaLnBrk="1" hangingPunct="1">
              <a:lnSpc>
                <a:spcPct val="150000"/>
              </a:lnSpc>
              <a:buClr>
                <a:schemeClr val="tx1"/>
              </a:buClr>
            </a:pP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含氮化合物 +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en-US" altLang="zh-CN" sz="22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en-US" altLang="zh-CN" sz="2200" i="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x</a:t>
            </a:r>
            <a:endPar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342900" indent="-342900" algn="just" eaLnBrk="1" hangingPunct="1">
              <a:lnSpc>
                <a:spcPct val="150000"/>
              </a:lnSpc>
              <a:buClr>
                <a:schemeClr val="tx1"/>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燃烧过程中空气中的</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a:t>
            </a:r>
            <a:r>
              <a:rPr lang="en-US" altLang="zh-CN" sz="22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在高温（</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&gt;2100℃</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）条件下氧化生成</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en-US" altLang="zh-CN" sz="2200" i="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x</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。其机理为链反应机制：</a:t>
            </a:r>
            <a:endPar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mc:AlternateContent xmlns:mc="http://schemas.openxmlformats.org/markup-compatibility/2006">
        <mc:Choice xmlns:a14="http://schemas.microsoft.com/office/drawing/2010/main" Requires="a14">
          <p:sp>
            <p:nvSpPr>
              <p:cNvPr id="7170" name="Object 4"/>
              <p:cNvSpPr txBox="1"/>
              <p:nvPr/>
            </p:nvSpPr>
            <p:spPr bwMode="auto">
              <a:xfrm>
                <a:off x="4008120" y="3213100"/>
                <a:ext cx="4357370" cy="1962785"/>
              </a:xfrm>
              <a:prstGeom prst="rect">
                <a:avLst/>
              </a:prstGeom>
              <a:noFill/>
              <a:ln>
                <a:noFill/>
              </a:ln>
              <a:effectLst/>
            </p:spPr>
            <p:txBody>
              <a:bodyPr>
                <a:noAutofit/>
              </a:bodyPr>
              <a:lstStyle/>
              <a:p>
                <a:pPr marL="52705" lvl="1" indent="-52705" algn="ctr">
                  <a:lnSpc>
                    <a:spcPct val="150000"/>
                  </a:lnSpc>
                </a:pPr>
                <a14:m>
                  <m:oMathPara xmlns:m="http://schemas.openxmlformats.org/officeDocument/2006/math">
                    <m:oMathParaPr>
                      <m:jc m:val="left"/>
                    </m:oMathParaPr>
                    <m:oMath xmlns:m="http://schemas.openxmlformats.org/officeDocument/2006/math">
                      <m:sSub>
                        <m:sSubPr>
                          <m:ctrlPr>
                            <a:rPr lang="zh-CN" altLang="en-US" sz="2000" i="1" smtClean="0">
                              <a:solidFill>
                                <a:srgbClr val="000000"/>
                              </a:solidFill>
                              <a:latin typeface="Cambria Math" panose="02040503050406030204" pitchFamily="18" charset="0"/>
                              <a:cs typeface="Cambria Math" panose="02040503050406030204" pitchFamily="18" charset="0"/>
                              <a:sym typeface="Times New Roman" panose="02020603050405020304" pitchFamily="18" charset="0"/>
                            </a:rPr>
                          </m:ctrlPr>
                        </m:sSubPr>
                        <m:e>
                          <m:r>
                            <m:rPr>
                              <m:sty m:val="p"/>
                            </m:rPr>
                            <a:rPr lang="zh-CN" altLang="en-US" sz="2000" b="0" i="0">
                              <a:solidFill>
                                <a:srgbClr val="000000"/>
                              </a:solidFill>
                              <a:latin typeface="Cambria Math" panose="02040503050406030204" pitchFamily="18" charset="0"/>
                              <a:cs typeface="Cambria Math" panose="02040503050406030204" pitchFamily="18" charset="0"/>
                              <a:sym typeface="Times New Roman" panose="02020603050405020304" pitchFamily="18" charset="0"/>
                            </a:rPr>
                            <m:t>O</m:t>
                          </m:r>
                        </m:e>
                        <m:sub>
                          <m:r>
                            <a:rPr lang="zh-CN" altLang="en-US" sz="2000" b="0" i="0">
                              <a:solidFill>
                                <a:srgbClr val="000000"/>
                              </a:solidFill>
                              <a:latin typeface="Cambria Math" panose="02040503050406030204" pitchFamily="18" charset="0"/>
                              <a:ea typeface="MS Mincho" panose="02020609040205080304" charset="-128"/>
                              <a:cs typeface="Cambria Math" panose="02040503050406030204" pitchFamily="18" charset="0"/>
                              <a:sym typeface="Times New Roman" panose="02020603050405020304" pitchFamily="18" charset="0"/>
                            </a:rPr>
                            <m:t>2</m:t>
                          </m:r>
                        </m:sub>
                      </m:sSub>
                      <m:r>
                        <m:rPr>
                          <m:aln/>
                        </m:rPr>
                        <a:rPr lang="zh-CN" altLang="en-US" sz="2000" b="0" i="0">
                          <a:solidFill>
                            <a:srgbClr val="000000"/>
                          </a:solidFill>
                          <a:latin typeface="Cambria Math" panose="02040503050406030204" pitchFamily="18" charset="0"/>
                          <a:ea typeface="MS Mincho" panose="02020609040205080304" charset="-128"/>
                          <a:cs typeface="Cambria Math" panose="02040503050406030204" pitchFamily="18" charset="0"/>
                          <a:sym typeface="Times New Roman" panose="02020603050405020304" pitchFamily="18" charset="0"/>
                        </a:rPr>
                        <m:t>→</m:t>
                      </m:r>
                      <m:r>
                        <m:rPr>
                          <m:sty m:val="p"/>
                        </m:rPr>
                        <a:rPr lang="zh-CN" altLang="en-US" sz="2000" b="0" i="0">
                          <a:solidFill>
                            <a:srgbClr val="000000"/>
                          </a:solidFill>
                          <a:latin typeface="Cambria Math" panose="02040503050406030204" pitchFamily="18" charset="0"/>
                          <a:cs typeface="Cambria Math" panose="02040503050406030204" pitchFamily="18" charset="0"/>
                          <a:sym typeface="Times New Roman" panose="02020603050405020304" pitchFamily="18" charset="0"/>
                        </a:rPr>
                        <m:t>O</m:t>
                      </m:r>
                      <m:r>
                        <a:rPr lang="zh-CN" altLang="en-US" sz="2000" b="0" i="0">
                          <a:solidFill>
                            <a:srgbClr val="000000"/>
                          </a:solidFill>
                          <a:latin typeface="Cambria Math" panose="02040503050406030204" pitchFamily="18" charset="0"/>
                          <a:ea typeface="MS Mincho" panose="02020609040205080304" charset="-128"/>
                          <a:cs typeface="Cambria Math" panose="02040503050406030204" pitchFamily="18" charset="0"/>
                          <a:sym typeface="Times New Roman" panose="02020603050405020304" pitchFamily="18" charset="0"/>
                        </a:rPr>
                        <m:t>+</m:t>
                      </m:r>
                      <m:r>
                        <m:rPr>
                          <m:sty m:val="p"/>
                        </m:rPr>
                        <a:rPr lang="zh-CN" altLang="en-US" sz="2000" b="0" i="0">
                          <a:solidFill>
                            <a:srgbClr val="000000"/>
                          </a:solidFill>
                          <a:latin typeface="Cambria Math" panose="02040503050406030204" pitchFamily="18" charset="0"/>
                          <a:cs typeface="Cambria Math" panose="02040503050406030204" pitchFamily="18" charset="0"/>
                          <a:sym typeface="Times New Roman" panose="02020603050405020304" pitchFamily="18" charset="0"/>
                        </a:rPr>
                        <m:t>O</m:t>
                      </m:r>
                    </m:oMath>
                    <m:oMath xmlns:m="http://schemas.openxmlformats.org/officeDocument/2006/math">
                      <m:r>
                        <m:rPr>
                          <m:sty m:val="p"/>
                        </m:rPr>
                        <a:rPr lang="zh-CN" altLang="en-US" sz="2000" b="0" i="0">
                          <a:solidFill>
                            <a:srgbClr val="000000"/>
                          </a:solidFill>
                          <a:latin typeface="Cambria Math" panose="02040503050406030204" pitchFamily="18" charset="0"/>
                          <a:cs typeface="Cambria Math" panose="02040503050406030204" pitchFamily="18" charset="0"/>
                          <a:sym typeface="Times New Roman" panose="02020603050405020304" pitchFamily="18" charset="0"/>
                        </a:rPr>
                        <m:t>O</m:t>
                      </m:r>
                      <m:r>
                        <a:rPr lang="zh-CN" altLang="en-US" sz="2000" b="0" i="1">
                          <a:solidFill>
                            <a:srgbClr val="000000"/>
                          </a:solidFill>
                          <a:latin typeface="Cambria Math" panose="02040503050406030204" pitchFamily="18" charset="0"/>
                          <a:ea typeface="MS Mincho" panose="02020609040205080304" charset="-128"/>
                          <a:cs typeface="Cambria Math" panose="02040503050406030204" pitchFamily="18" charset="0"/>
                          <a:sym typeface="Times New Roman" panose="02020603050405020304" pitchFamily="18" charset="0"/>
                        </a:rPr>
                        <m:t>+</m:t>
                      </m:r>
                      <m:sSub>
                        <m:sSubPr>
                          <m:ctrlPr>
                            <a:rPr lang="zh-CN" altLang="en-US" sz="2000" i="1">
                              <a:solidFill>
                                <a:srgbClr val="000000"/>
                              </a:solidFill>
                              <a:latin typeface="Cambria Math" panose="02040503050406030204" pitchFamily="18" charset="0"/>
                              <a:cs typeface="Cambria Math" panose="02040503050406030204" pitchFamily="18" charset="0"/>
                              <a:sym typeface="Times New Roman" panose="02020603050405020304" pitchFamily="18" charset="0"/>
                            </a:rPr>
                          </m:ctrlPr>
                        </m:sSubPr>
                        <m:e>
                          <m:r>
                            <m:rPr>
                              <m:sty m:val="p"/>
                            </m:rPr>
                            <a:rPr lang="zh-CN" altLang="en-US" sz="2000" b="0" i="0">
                              <a:solidFill>
                                <a:srgbClr val="000000"/>
                              </a:solidFill>
                              <a:latin typeface="Cambria Math" panose="02040503050406030204" pitchFamily="18" charset="0"/>
                              <a:cs typeface="Cambria Math" panose="02040503050406030204" pitchFamily="18" charset="0"/>
                              <a:sym typeface="Times New Roman" panose="02020603050405020304" pitchFamily="18" charset="0"/>
                            </a:rPr>
                            <m:t>N</m:t>
                          </m:r>
                        </m:e>
                        <m:sub>
                          <m:r>
                            <a:rPr lang="zh-CN" altLang="en-US" sz="2000" b="0" i="0">
                              <a:solidFill>
                                <a:srgbClr val="000000"/>
                              </a:solidFill>
                              <a:latin typeface="Cambria Math" panose="02040503050406030204" pitchFamily="18" charset="0"/>
                              <a:ea typeface="MS Mincho" panose="02020609040205080304" charset="-128"/>
                              <a:cs typeface="Cambria Math" panose="02040503050406030204" pitchFamily="18" charset="0"/>
                              <a:sym typeface="Times New Roman" panose="02020603050405020304" pitchFamily="18" charset="0"/>
                            </a:rPr>
                            <m:t>2</m:t>
                          </m:r>
                        </m:sub>
                      </m:sSub>
                      <m:r>
                        <m:rPr>
                          <m:aln/>
                        </m:rPr>
                        <a:rPr lang="zh-CN" altLang="en-US" sz="2000" b="0" i="1">
                          <a:solidFill>
                            <a:srgbClr val="000000"/>
                          </a:solidFill>
                          <a:latin typeface="Cambria Math" panose="02040503050406030204" pitchFamily="18" charset="0"/>
                          <a:ea typeface="MS Mincho" panose="02020609040205080304" charset="-128"/>
                          <a:cs typeface="Cambria Math" panose="02040503050406030204" pitchFamily="18" charset="0"/>
                          <a:sym typeface="Times New Roman" panose="02020603050405020304" pitchFamily="18" charset="0"/>
                        </a:rPr>
                        <m:t>→</m:t>
                      </m:r>
                      <m:r>
                        <m:rPr>
                          <m:nor/>
                        </m:rPr>
                        <a:rPr lang="zh-CN" altLang="en-US" sz="2000" i="0">
                          <a:solidFill>
                            <a:srgbClr val="000000"/>
                          </a:solidFill>
                          <a:latin typeface="Cambria Math" panose="02040503050406030204" pitchFamily="18" charset="0"/>
                          <a:ea typeface="微软雅黑" panose="020B0503020204020204" pitchFamily="34" charset="-122"/>
                          <a:cs typeface="Cambria Math" panose="02040503050406030204" pitchFamily="18" charset="0"/>
                          <a:sym typeface="Times New Roman" panose="02020603050405020304" pitchFamily="18" charset="0"/>
                        </a:rPr>
                        <m:t>NO</m:t>
                      </m:r>
                      <m:r>
                        <a:rPr lang="zh-CN" altLang="en-US" sz="2000" b="0" i="1">
                          <a:solidFill>
                            <a:srgbClr val="000000"/>
                          </a:solidFill>
                          <a:latin typeface="Cambria Math" panose="02040503050406030204" pitchFamily="18" charset="0"/>
                          <a:ea typeface="MS Mincho" panose="02020609040205080304" charset="-128"/>
                          <a:cs typeface="Cambria Math" panose="02040503050406030204" pitchFamily="18" charset="0"/>
                          <a:sym typeface="Times New Roman" panose="02020603050405020304" pitchFamily="18" charset="0"/>
                        </a:rPr>
                        <m:t>+</m:t>
                      </m:r>
                      <m:r>
                        <m:rPr>
                          <m:sty m:val="p"/>
                        </m:rPr>
                        <a:rPr lang="zh-CN" altLang="en-US" sz="2000" b="0" i="0">
                          <a:solidFill>
                            <a:srgbClr val="000000"/>
                          </a:solidFill>
                          <a:latin typeface="Cambria Math" panose="02040503050406030204" pitchFamily="18" charset="0"/>
                          <a:cs typeface="Cambria Math" panose="02040503050406030204" pitchFamily="18" charset="0"/>
                          <a:sym typeface="Times New Roman" panose="02020603050405020304" pitchFamily="18" charset="0"/>
                        </a:rPr>
                        <m:t>N</m:t>
                      </m:r>
                      <m:r>
                        <a:rPr lang="en-US" altLang="zh-CN" sz="2000" b="0" i="1" dirty="0" smtClean="0">
                          <a:latin typeface="Cambria Math" panose="02040503050406030204" pitchFamily="18" charset="0"/>
                          <a:ea typeface="MS Mincho" panose="02020609040205080304" charset="-128"/>
                          <a:cs typeface="Cambria Math" panose="02040503050406030204" pitchFamily="18" charset="0"/>
                          <a:sym typeface="Times New Roman" panose="02020603050405020304" pitchFamily="18" charset="0"/>
                        </a:rPr>
                        <m:t>∙</m:t>
                      </m:r>
                    </m:oMath>
                    <m:oMath xmlns:m="http://schemas.openxmlformats.org/officeDocument/2006/math">
                      <m:r>
                        <m:rPr>
                          <m:sty m:val="p"/>
                        </m:rPr>
                        <a:rPr lang="zh-CN" altLang="en-US" sz="2000" b="0" i="0">
                          <a:solidFill>
                            <a:srgbClr val="000000"/>
                          </a:solidFill>
                          <a:latin typeface="Cambria Math" panose="02040503050406030204" pitchFamily="18" charset="0"/>
                          <a:cs typeface="Cambria Math" panose="02040503050406030204" pitchFamily="18" charset="0"/>
                          <a:sym typeface="Times New Roman" panose="02020603050405020304" pitchFamily="18" charset="0"/>
                        </a:rPr>
                        <m:t>N</m:t>
                      </m:r>
                      <m:r>
                        <a:rPr lang="en-US" altLang="zh-CN" sz="2000" b="0" i="1" dirty="0" smtClean="0">
                          <a:latin typeface="Cambria Math" panose="02040503050406030204" pitchFamily="18" charset="0"/>
                          <a:ea typeface="MS Mincho" panose="02020609040205080304" charset="-128"/>
                          <a:cs typeface="Cambria Math" panose="02040503050406030204" pitchFamily="18" charset="0"/>
                          <a:sym typeface="Times New Roman" panose="02020603050405020304" pitchFamily="18" charset="0"/>
                        </a:rPr>
                        <m:t>∙</m:t>
                      </m:r>
                      <m:r>
                        <a:rPr lang="zh-CN" altLang="en-US" sz="2000" b="0" i="1">
                          <a:solidFill>
                            <a:srgbClr val="000000"/>
                          </a:solidFill>
                          <a:latin typeface="Cambria Math" panose="02040503050406030204" pitchFamily="18" charset="0"/>
                          <a:ea typeface="MS Mincho" panose="02020609040205080304" charset="-128"/>
                          <a:cs typeface="Cambria Math" panose="02040503050406030204" pitchFamily="18" charset="0"/>
                          <a:sym typeface="Times New Roman" panose="02020603050405020304" pitchFamily="18" charset="0"/>
                        </a:rPr>
                        <m:t>+</m:t>
                      </m:r>
                      <m:sSub>
                        <m:sSubPr>
                          <m:ctrlPr>
                            <a:rPr lang="zh-CN" altLang="en-US" sz="2000" i="1">
                              <a:solidFill>
                                <a:srgbClr val="000000"/>
                              </a:solidFill>
                              <a:latin typeface="Cambria Math" panose="02040503050406030204" pitchFamily="18" charset="0"/>
                              <a:cs typeface="Cambria Math" panose="02040503050406030204" pitchFamily="18" charset="0"/>
                              <a:sym typeface="Times New Roman" panose="02020603050405020304" pitchFamily="18" charset="0"/>
                            </a:rPr>
                          </m:ctrlPr>
                        </m:sSubPr>
                        <m:e>
                          <m:r>
                            <m:rPr>
                              <m:sty m:val="p"/>
                            </m:rPr>
                            <a:rPr lang="zh-CN" altLang="en-US" sz="2000" b="0" i="0">
                              <a:solidFill>
                                <a:srgbClr val="000000"/>
                              </a:solidFill>
                              <a:latin typeface="Cambria Math" panose="02040503050406030204" pitchFamily="18" charset="0"/>
                              <a:cs typeface="Cambria Math" panose="02040503050406030204" pitchFamily="18" charset="0"/>
                              <a:sym typeface="Times New Roman" panose="02020603050405020304" pitchFamily="18" charset="0"/>
                            </a:rPr>
                            <m:t>O</m:t>
                          </m:r>
                        </m:e>
                        <m:sub>
                          <m:r>
                            <a:rPr lang="zh-CN" altLang="en-US" sz="2000" b="0" i="0">
                              <a:solidFill>
                                <a:srgbClr val="000000"/>
                              </a:solidFill>
                              <a:latin typeface="Cambria Math" panose="02040503050406030204" pitchFamily="18" charset="0"/>
                              <a:ea typeface="MS Mincho" panose="02020609040205080304" charset="-128"/>
                              <a:cs typeface="Cambria Math" panose="02040503050406030204" pitchFamily="18" charset="0"/>
                              <a:sym typeface="Times New Roman" panose="02020603050405020304" pitchFamily="18" charset="0"/>
                            </a:rPr>
                            <m:t>2</m:t>
                          </m:r>
                        </m:sub>
                      </m:sSub>
                      <m:r>
                        <m:rPr>
                          <m:aln/>
                        </m:rPr>
                        <a:rPr lang="zh-CN" altLang="en-US" sz="2000" b="0" i="1">
                          <a:solidFill>
                            <a:srgbClr val="000000"/>
                          </a:solidFill>
                          <a:latin typeface="Cambria Math" panose="02040503050406030204" pitchFamily="18" charset="0"/>
                          <a:ea typeface="MS Mincho" panose="02020609040205080304" charset="-128"/>
                          <a:cs typeface="Cambria Math" panose="02040503050406030204" pitchFamily="18" charset="0"/>
                          <a:sym typeface="Times New Roman" panose="02020603050405020304" pitchFamily="18" charset="0"/>
                        </a:rPr>
                        <m:t>→</m:t>
                      </m:r>
                      <m:r>
                        <m:rPr>
                          <m:nor/>
                        </m:rPr>
                        <a:rPr lang="zh-CN" altLang="en-US" sz="2000" i="0">
                          <a:solidFill>
                            <a:srgbClr val="000000"/>
                          </a:solidFill>
                          <a:latin typeface="Cambria Math" panose="02040503050406030204" pitchFamily="18" charset="0"/>
                          <a:ea typeface="微软雅黑" panose="020B0503020204020204" pitchFamily="34" charset="-122"/>
                          <a:cs typeface="Cambria Math" panose="02040503050406030204" pitchFamily="18" charset="0"/>
                          <a:sym typeface="Times New Roman" panose="02020603050405020304" pitchFamily="18" charset="0"/>
                        </a:rPr>
                        <m:t>NO</m:t>
                      </m:r>
                      <m:r>
                        <a:rPr lang="zh-CN" altLang="en-US" sz="2000" b="0" i="1">
                          <a:solidFill>
                            <a:srgbClr val="000000"/>
                          </a:solidFill>
                          <a:latin typeface="Cambria Math" panose="02040503050406030204" pitchFamily="18" charset="0"/>
                          <a:ea typeface="MS Mincho" panose="02020609040205080304" charset="-128"/>
                          <a:cs typeface="Cambria Math" panose="02040503050406030204" pitchFamily="18" charset="0"/>
                          <a:sym typeface="Times New Roman" panose="02020603050405020304" pitchFamily="18" charset="0"/>
                        </a:rPr>
                        <m:t>+</m:t>
                      </m:r>
                      <m:r>
                        <m:rPr>
                          <m:sty m:val="p"/>
                        </m:rPr>
                        <a:rPr lang="zh-CN" altLang="en-US" sz="2000" b="0" i="0">
                          <a:solidFill>
                            <a:srgbClr val="000000"/>
                          </a:solidFill>
                          <a:latin typeface="Cambria Math" panose="02040503050406030204" pitchFamily="18" charset="0"/>
                          <a:cs typeface="Cambria Math" panose="02040503050406030204" pitchFamily="18" charset="0"/>
                          <a:sym typeface="Times New Roman" panose="02020603050405020304" pitchFamily="18" charset="0"/>
                        </a:rPr>
                        <m:t>O</m:t>
                      </m:r>
                    </m:oMath>
                    <m:oMath xmlns:m="http://schemas.openxmlformats.org/officeDocument/2006/math">
                      <m:r>
                        <m:rPr>
                          <m:sty m:val="p"/>
                        </m:rPr>
                        <a:rPr lang="zh-CN" altLang="en-US" sz="2000" b="0" i="0">
                          <a:solidFill>
                            <a:srgbClr val="000000"/>
                          </a:solidFill>
                          <a:latin typeface="Cambria Math" panose="02040503050406030204" pitchFamily="18" charset="0"/>
                          <a:cs typeface="Cambria Math" panose="02040503050406030204" pitchFamily="18" charset="0"/>
                          <a:sym typeface="Times New Roman" panose="02020603050405020304" pitchFamily="18" charset="0"/>
                        </a:rPr>
                        <m:t>N</m:t>
                      </m:r>
                      <m:r>
                        <a:rPr lang="en-US" altLang="zh-CN" sz="2000" b="0" i="1" dirty="0" smtClean="0">
                          <a:latin typeface="Cambria Math" panose="02040503050406030204" pitchFamily="18" charset="0"/>
                          <a:ea typeface="MS Mincho" panose="02020609040205080304" charset="-128"/>
                          <a:cs typeface="Cambria Math" panose="02040503050406030204" pitchFamily="18" charset="0"/>
                          <a:sym typeface="Times New Roman" panose="02020603050405020304" pitchFamily="18" charset="0"/>
                        </a:rPr>
                        <m:t>∙</m:t>
                      </m:r>
                      <m:r>
                        <a:rPr lang="zh-CN" altLang="en-US" sz="2000" b="0" i="1">
                          <a:solidFill>
                            <a:srgbClr val="000000"/>
                          </a:solidFill>
                          <a:latin typeface="Cambria Math" panose="02040503050406030204" pitchFamily="18" charset="0"/>
                          <a:ea typeface="MS Mincho" panose="02020609040205080304" charset="-128"/>
                          <a:cs typeface="Cambria Math" panose="02040503050406030204" pitchFamily="18" charset="0"/>
                          <a:sym typeface="Times New Roman" panose="02020603050405020304" pitchFamily="18" charset="0"/>
                        </a:rPr>
                        <m:t>+</m:t>
                      </m:r>
                      <m:r>
                        <m:rPr>
                          <m:nor/>
                        </m:rPr>
                        <a:rPr lang="zh-CN" altLang="en-US" sz="2000" i="0">
                          <a:solidFill>
                            <a:srgbClr val="000000"/>
                          </a:solidFill>
                          <a:latin typeface="Cambria Math" panose="02040503050406030204" pitchFamily="18" charset="0"/>
                          <a:ea typeface="微软雅黑" panose="020B0503020204020204" pitchFamily="34" charset="-122"/>
                          <a:cs typeface="Cambria Math" panose="02040503050406030204" pitchFamily="18" charset="0"/>
                          <a:sym typeface="Times New Roman" panose="02020603050405020304" pitchFamily="18" charset="0"/>
                        </a:rPr>
                        <m:t>H</m:t>
                      </m:r>
                      <m:r>
                        <m:rPr>
                          <m:sty m:val="p"/>
                        </m:rPr>
                        <a:rPr lang="en-US" altLang="zh-CN" sz="2000" b="0" i="0" smtClean="0">
                          <a:solidFill>
                            <a:srgbClr val="000000"/>
                          </a:solidFill>
                          <a:latin typeface="Cambria Math" panose="02040503050406030204" pitchFamily="18" charset="0"/>
                          <a:ea typeface="微软雅黑" panose="020B0503020204020204" pitchFamily="34" charset="-122"/>
                          <a:cs typeface="Cambria Math" panose="02040503050406030204" pitchFamily="18" charset="0"/>
                          <a:sym typeface="Times New Roman" panose="02020603050405020304" pitchFamily="18" charset="0"/>
                        </a:rPr>
                        <m:t>O</m:t>
                      </m:r>
                      <m:r>
                        <a:rPr lang="en-US" altLang="zh-CN" sz="2000" b="0" i="1" smtClean="0">
                          <a:solidFill>
                            <a:srgbClr val="000000"/>
                          </a:solidFill>
                          <a:latin typeface="Cambria Math" panose="02040503050406030204" pitchFamily="18" charset="0"/>
                          <a:ea typeface="MS Mincho" panose="02020609040205080304" charset="-128"/>
                          <a:cs typeface="Cambria Math" panose="02040503050406030204" pitchFamily="18" charset="0"/>
                          <a:sym typeface="Times New Roman" panose="02020603050405020304" pitchFamily="18" charset="0"/>
                        </a:rPr>
                        <m:t>∙</m:t>
                      </m:r>
                      <m:r>
                        <m:rPr>
                          <m:aln/>
                        </m:rPr>
                        <a:rPr lang="zh-CN" altLang="en-US" sz="2000" b="0" i="1">
                          <a:solidFill>
                            <a:srgbClr val="000000"/>
                          </a:solidFill>
                          <a:latin typeface="Cambria Math" panose="02040503050406030204" pitchFamily="18" charset="0"/>
                          <a:ea typeface="MS Mincho" panose="02020609040205080304" charset="-128"/>
                          <a:cs typeface="Cambria Math" panose="02040503050406030204" pitchFamily="18" charset="0"/>
                          <a:sym typeface="Times New Roman" panose="02020603050405020304" pitchFamily="18" charset="0"/>
                        </a:rPr>
                        <m:t>→</m:t>
                      </m:r>
                      <m:r>
                        <m:rPr>
                          <m:nor/>
                        </m:rPr>
                        <a:rPr lang="zh-CN" altLang="en-US" sz="2000" i="0">
                          <a:solidFill>
                            <a:srgbClr val="000000"/>
                          </a:solidFill>
                          <a:latin typeface="Cambria Math" panose="02040503050406030204" pitchFamily="18" charset="0"/>
                          <a:ea typeface="微软雅黑" panose="020B0503020204020204" pitchFamily="34" charset="-122"/>
                          <a:cs typeface="Cambria Math" panose="02040503050406030204" pitchFamily="18" charset="0"/>
                          <a:sym typeface="Times New Roman" panose="02020603050405020304" pitchFamily="18" charset="0"/>
                        </a:rPr>
                        <m:t>NO</m:t>
                      </m:r>
                      <m:r>
                        <a:rPr lang="zh-CN" altLang="en-US" sz="2000" b="0" i="1">
                          <a:solidFill>
                            <a:srgbClr val="000000"/>
                          </a:solidFill>
                          <a:latin typeface="Cambria Math" panose="02040503050406030204" pitchFamily="18" charset="0"/>
                          <a:ea typeface="MS Mincho" panose="02020609040205080304" charset="-128"/>
                          <a:cs typeface="Cambria Math" panose="02040503050406030204" pitchFamily="18" charset="0"/>
                          <a:sym typeface="Times New Roman" panose="02020603050405020304" pitchFamily="18" charset="0"/>
                        </a:rPr>
                        <m:t>+</m:t>
                      </m:r>
                      <m:r>
                        <m:rPr>
                          <m:sty m:val="p"/>
                        </m:rPr>
                        <a:rPr lang="zh-CN" altLang="en-US" sz="2000" b="0" i="0">
                          <a:solidFill>
                            <a:srgbClr val="000000"/>
                          </a:solidFill>
                          <a:latin typeface="Cambria Math" panose="02040503050406030204" pitchFamily="18" charset="0"/>
                          <a:cs typeface="Cambria Math" panose="02040503050406030204" pitchFamily="18" charset="0"/>
                          <a:sym typeface="Times New Roman" panose="02020603050405020304" pitchFamily="18" charset="0"/>
                        </a:rPr>
                        <m:t>H</m:t>
                      </m:r>
                      <m:r>
                        <a:rPr lang="en-US" altLang="zh-CN" sz="2000" b="0" i="1" dirty="0" smtClean="0">
                          <a:latin typeface="Cambria Math" panose="02040503050406030204" pitchFamily="18" charset="0"/>
                          <a:ea typeface="MS Mincho" panose="02020609040205080304" charset="-128"/>
                          <a:cs typeface="Cambria Math" panose="02040503050406030204" pitchFamily="18" charset="0"/>
                          <a:sym typeface="Times New Roman" panose="02020603050405020304" pitchFamily="18" charset="0"/>
                        </a:rPr>
                        <m:t>∙</m:t>
                      </m:r>
                    </m:oMath>
                  </m:oMathPara>
                </a14:m>
                <a:br>
                  <a:rPr lang="en-US" altLang="zh-CN" sz="2000" b="0" i="1" dirty="0">
                    <a:latin typeface="Times New Roman" panose="02020603050405020304" pitchFamily="18" charset="0"/>
                    <a:ea typeface="Cambria Math" panose="02040503050406030204" pitchFamily="18" charset="0"/>
                    <a:cs typeface="Times New Roman" panose="02020603050405020304" pitchFamily="18" charset="0"/>
                    <a:sym typeface="Times New Roman" panose="02020603050405020304" pitchFamily="18" charset="0"/>
                  </a:rPr>
                </a:b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mc:Choice>
        <mc:Fallback>
          <p:sp>
            <p:nvSpPr>
              <p:cNvPr id="7170" name="Object 4"/>
              <p:cNvSpPr txBox="1">
                <a:spLocks noRot="1" noChangeAspect="1" noMove="1" noResize="1" noEditPoints="1" noAdjustHandles="1" noChangeArrowheads="1" noChangeShapeType="1" noTextEdit="1"/>
              </p:cNvSpPr>
              <p:nvPr/>
            </p:nvSpPr>
            <p:spPr bwMode="auto">
              <a:xfrm>
                <a:off x="4008120" y="3213100"/>
                <a:ext cx="4357370" cy="1962785"/>
              </a:xfrm>
              <a:prstGeom prst="rect">
                <a:avLst/>
              </a:prstGeom>
              <a:blipFill rotWithShape="1">
                <a:blip r:embed="rId1"/>
                <a:stretch>
                  <a:fillRect b="-18797"/>
                </a:stretch>
              </a:blipFill>
              <a:ln>
                <a:noFill/>
              </a:ln>
              <a:effectLst/>
            </p:spPr>
            <p:txBody>
              <a:bodyPr/>
              <a:lstStyle/>
              <a:p>
                <a:r>
                  <a:rPr lang="zh-CN" altLang="en-US">
                    <a:noFill/>
                  </a:rPr>
                  <a:t> </a:t>
                </a:r>
              </a:p>
            </p:txBody>
          </p:sp>
        </mc:Fallback>
      </mc:AlternateContent>
      <p:sp>
        <p:nvSpPr>
          <p:cNvPr id="7173" name="Text Box 18"/>
          <p:cNvSpPr txBox="1">
            <a:spLocks noChangeArrowheads="1"/>
          </p:cNvSpPr>
          <p:nvPr/>
        </p:nvSpPr>
        <p:spPr bwMode="auto">
          <a:xfrm>
            <a:off x="6888085" y="3068898"/>
            <a:ext cx="1016000" cy="156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70000"/>
              </a:lnSpc>
              <a:spcBef>
                <a:spcPts val="0"/>
              </a:spcBef>
              <a:spcAft>
                <a:spcPts val="0"/>
              </a:spcAft>
            </a:pP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（极快）</a:t>
            </a:r>
            <a:endParaRPr lang="zh-CN" altLang="en-US" sz="2000" dirty="0">
              <a:latin typeface="Times New Roman" panose="02020603050405020304" pitchFamily="18" charset="0"/>
              <a:ea typeface="微软雅黑" panose="020B0503020204020204" pitchFamily="34" charset="-122"/>
              <a:sym typeface="Times New Roman" panose="02020603050405020304" pitchFamily="18" charset="0"/>
            </a:endParaRPr>
          </a:p>
          <a:p>
            <a:pPr algn="just" eaLnBrk="1" hangingPunct="1">
              <a:lnSpc>
                <a:spcPct val="170000"/>
              </a:lnSpc>
              <a:spcBef>
                <a:spcPts val="0"/>
              </a:spcBef>
              <a:spcAft>
                <a:spcPts val="0"/>
              </a:spcAft>
            </a:pP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（极快）</a:t>
            </a:r>
            <a:endParaRPr lang="zh-CN" altLang="en-US" sz="2000" dirty="0">
              <a:latin typeface="Times New Roman" panose="02020603050405020304" pitchFamily="18" charset="0"/>
              <a:ea typeface="微软雅黑" panose="020B0503020204020204" pitchFamily="34" charset="-122"/>
              <a:sym typeface="Times New Roman" panose="02020603050405020304" pitchFamily="18" charset="0"/>
            </a:endParaRPr>
          </a:p>
          <a:p>
            <a:pPr algn="just" eaLnBrk="1" hangingPunct="1">
              <a:lnSpc>
                <a:spcPct val="170000"/>
              </a:lnSpc>
              <a:spcBef>
                <a:spcPts val="0"/>
              </a:spcBef>
              <a:spcAft>
                <a:spcPts val="0"/>
              </a:spcAft>
            </a:pP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（极快）</a:t>
            </a:r>
            <a:endParaRPr lang="zh-CN" altLang="en-US" sz="20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5" name="文本框 14"/>
          <p:cNvSpPr txBox="1"/>
          <p:nvPr/>
        </p:nvSpPr>
        <p:spPr>
          <a:xfrm>
            <a:off x="6942412" y="5116612"/>
            <a:ext cx="850388" cy="453266"/>
          </a:xfrm>
          <a:prstGeom prst="rect">
            <a:avLst/>
          </a:prstGeom>
          <a:noFill/>
        </p:spPr>
        <p:txBody>
          <a:bodyPr wrap="square">
            <a:spAutoFit/>
          </a:bodyPr>
          <a:lstStyle/>
          <a:p>
            <a:pPr marL="0" marR="0" lvl="0" indent="0" algn="just" defTabSz="914400" rtl="0" eaLnBrk="1" fontAlgn="base" latinLnBrk="0" hangingPunct="1">
              <a:lnSpc>
                <a:spcPct val="130000"/>
              </a:lnSpc>
              <a:buClrTx/>
              <a:buSzTx/>
              <a:buFontTx/>
              <a:buNone/>
              <a:defRPr/>
            </a:pPr>
            <a:r>
              <a:rPr kumimoji="0" lang="zh-CN"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（慢）</a:t>
            </a:r>
            <a:endParaRPr kumimoji="0" lang="zh-CN"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9" name="文本框 18"/>
          <p:cNvSpPr txBox="1"/>
          <p:nvPr/>
        </p:nvSpPr>
        <p:spPr>
          <a:xfrm>
            <a:off x="6816333" y="4617570"/>
            <a:ext cx="2592288" cy="453266"/>
          </a:xfrm>
          <a:prstGeom prst="rect">
            <a:avLst/>
          </a:prstGeom>
          <a:noFill/>
        </p:spPr>
        <p:txBody>
          <a:bodyPr wrap="square">
            <a:spAutoFit/>
          </a:bodyPr>
          <a:lstStyle/>
          <a:p>
            <a:pPr marL="0" marR="0" lvl="0" indent="0" algn="just" defTabSz="914400" rtl="0" eaLnBrk="1" fontAlgn="base" latinLnBrk="0" hangingPunct="1">
              <a:lnSpc>
                <a:spcPct val="130000"/>
              </a:lnSpc>
              <a:buClrTx/>
              <a:buSzTx/>
              <a:buFontTx/>
              <a:buNone/>
              <a:defRPr/>
            </a:pPr>
            <a:r>
              <a:rPr kumimoji="0" lang="zh-CN"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（极快）</a:t>
            </a:r>
            <a:endParaRPr kumimoji="0" lang="zh-CN"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mc:AlternateContent xmlns:mc="http://schemas.openxmlformats.org/markup-compatibility/2006">
        <mc:Choice xmlns:a14="http://schemas.microsoft.com/office/drawing/2010/main" Requires="a14">
          <p:sp>
            <p:nvSpPr>
              <p:cNvPr id="2" name="文本框 1"/>
              <p:cNvSpPr txBox="1"/>
              <p:nvPr/>
            </p:nvSpPr>
            <p:spPr>
              <a:xfrm>
                <a:off x="4295775" y="4725670"/>
                <a:ext cx="2454275" cy="948055"/>
              </a:xfrm>
              <a:prstGeom prst="rect">
                <a:avLst/>
              </a:prstGeom>
              <a:noFill/>
            </p:spPr>
            <p:txBody>
              <a:bodyPr wrap="square" rtlCol="0" anchor="t">
                <a:spAutoFit/>
              </a:bodyPr>
              <a:lstStyle/>
              <a:p>
                <a:pPr marL="52705" lvl="1" indent="635" algn="ctr">
                  <a:lnSpc>
                    <a:spcPct val="150000"/>
                  </a:lnSpc>
                </a:pPr>
                <a14:m>
                  <m:oMathPara xmlns:m="http://schemas.openxmlformats.org/officeDocument/2006/math">
                    <m:oMathParaPr>
                      <m:jc m:val="left"/>
                    </m:oMathParaPr>
                    <m:oMath xmlns:m="http://schemas.openxmlformats.org/officeDocument/2006/math">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NO</m:t>
                      </m:r>
                      <m:r>
                        <a:rPr lang="zh-CN" altLang="en-US" sz="2000" b="0" i="1">
                          <a:solidFill>
                            <a:srgbClr val="000000"/>
                          </a:solidFill>
                          <a:latin typeface="Cambria Math" panose="02040503050406030204" pitchFamily="18" charset="0"/>
                          <a:sym typeface="Times New Roman" panose="02020603050405020304" pitchFamily="18" charset="0"/>
                        </a:rPr>
                        <m:t>+</m:t>
                      </m:r>
                      <m:f>
                        <m:fPr>
                          <m:ctrlPr>
                            <a:rPr lang="zh-CN" altLang="en-US" sz="2000" i="1">
                              <a:solidFill>
                                <a:srgbClr val="000000"/>
                              </a:solidFill>
                              <a:latin typeface="Cambria Math" panose="02040503050406030204" pitchFamily="18" charset="0"/>
                              <a:sym typeface="Times New Roman" panose="02020603050405020304" pitchFamily="18" charset="0"/>
                            </a:rPr>
                          </m:ctrlPr>
                        </m:fPr>
                        <m:num>
                          <m:r>
                            <a:rPr lang="zh-CN" altLang="en-US" sz="2000" b="0" i="0">
                              <a:solidFill>
                                <a:srgbClr val="000000"/>
                              </a:solidFill>
                              <a:latin typeface="Cambria Math" panose="02040503050406030204" pitchFamily="18" charset="0"/>
                              <a:sym typeface="Times New Roman" panose="02020603050405020304" pitchFamily="18" charset="0"/>
                            </a:rPr>
                            <m:t>1</m:t>
                          </m:r>
                        </m:num>
                        <m:den>
                          <m:r>
                            <a:rPr lang="zh-CN" altLang="en-US" sz="2000" b="0" i="0">
                              <a:solidFill>
                                <a:srgbClr val="000000"/>
                              </a:solidFill>
                              <a:latin typeface="Cambria Math" panose="02040503050406030204" pitchFamily="18" charset="0"/>
                              <a:sym typeface="Times New Roman" panose="02020603050405020304" pitchFamily="18" charset="0"/>
                            </a:rPr>
                            <m:t>2</m:t>
                          </m:r>
                        </m:den>
                      </m:f>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m:rPr>
                              <m:sty m:val="p"/>
                            </m:rPr>
                            <a:rPr lang="zh-CN" altLang="en-US" sz="2000" b="0" i="0">
                              <a:solidFill>
                                <a:srgbClr val="000000"/>
                              </a:solidFill>
                              <a:latin typeface="Cambria Math" panose="02040503050406030204" pitchFamily="18" charset="0"/>
                              <a:sym typeface="Times New Roman" panose="02020603050405020304" pitchFamily="18" charset="0"/>
                            </a:rPr>
                            <m:t>O</m:t>
                          </m:r>
                        </m:e>
                        <m:sub>
                          <m:r>
                            <a:rPr lang="zh-CN" altLang="en-US" sz="2000" b="0" i="0">
                              <a:solidFill>
                                <a:srgbClr val="000000"/>
                              </a:solidFill>
                              <a:latin typeface="Cambria Math" panose="02040503050406030204" pitchFamily="18" charset="0"/>
                              <a:sym typeface="Times New Roman" panose="02020603050405020304" pitchFamily="18" charset="0"/>
                            </a:rPr>
                            <m:t>2</m:t>
                          </m:r>
                        </m:sub>
                      </m:sSub>
                      <m:r>
                        <m:rPr>
                          <m:aln/>
                        </m:rPr>
                        <a:rPr lang="zh-CN" altLang="en-US" sz="2000" b="0" i="1">
                          <a:solidFill>
                            <a:srgbClr val="000000"/>
                          </a:solidFill>
                          <a:latin typeface="Cambria Math" panose="02040503050406030204" pitchFamily="18" charset="0"/>
                          <a:sym typeface="Times New Roman" panose="02020603050405020304" pitchFamily="18" charset="0"/>
                        </a:rPr>
                        <m:t>→</m:t>
                      </m:r>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N</m:t>
                      </m:r>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O</m:t>
                          </m:r>
                        </m:e>
                        <m:sub>
                          <m:r>
                            <a:rPr lang="zh-CN" altLang="en-US" sz="2000" b="0" i="0">
                              <a:solidFill>
                                <a:srgbClr val="000000"/>
                              </a:solidFill>
                              <a:latin typeface="Cambria Math" panose="02040503050406030204" pitchFamily="18" charset="0"/>
                              <a:sym typeface="Times New Roman" panose="02020603050405020304" pitchFamily="18" charset="0"/>
                            </a:rPr>
                            <m:t>2</m:t>
                          </m:r>
                        </m:sub>
                      </m:sSub>
                    </m:oMath>
                  </m:oMathPara>
                </a14:m>
                <a:endParaRPr lang="zh-CN" altLang="en-US" sz="2000" b="0" i="0">
                  <a:solidFill>
                    <a:srgbClr val="000000"/>
                  </a:solidFill>
                  <a:latin typeface="Cambria Math" panose="02040503050406030204" pitchFamily="18" charset="0"/>
                  <a:sym typeface="Times New Roman" panose="02020603050405020304" pitchFamily="18" charset="0"/>
                </a:endParaRPr>
              </a:p>
            </p:txBody>
          </p:sp>
        </mc:Choice>
        <mc:Fallback>
          <p:sp>
            <p:nvSpPr>
              <p:cNvPr id="2" name="文本框 1"/>
              <p:cNvSpPr txBox="1">
                <a:spLocks noRot="1" noChangeAspect="1" noMove="1" noResize="1" noEditPoints="1" noAdjustHandles="1" noChangeArrowheads="1" noChangeShapeType="1" noTextEdit="1"/>
              </p:cNvSpPr>
              <p:nvPr/>
            </p:nvSpPr>
            <p:spPr>
              <a:xfrm>
                <a:off x="4295775" y="4725670"/>
                <a:ext cx="2454275" cy="948055"/>
              </a:xfrm>
              <a:prstGeom prst="rect">
                <a:avLst/>
              </a:prstGeom>
              <a:blipFill rotWithShape="1">
                <a:blip r:embed="rId2"/>
                <a:stretch>
                  <a:fillRect/>
                </a:stretch>
              </a:blipFill>
            </p:spPr>
            <p:txBody>
              <a:bodyPr/>
              <a:lstStyle/>
              <a:p>
                <a:r>
                  <a:rPr lang="zh-CN" altLang="en-US">
                    <a:noFill/>
                  </a:rPr>
                  <a:t> </a:t>
                </a:r>
              </a:p>
            </p:txBody>
          </p:sp>
        </mc:Fallback>
      </mc:AlternateContent>
      <p:sp>
        <p:nvSpPr>
          <p:cNvPr id="3" name="矩形 2"/>
          <p:cNvSpPr/>
          <p:nvPr/>
        </p:nvSpPr>
        <p:spPr>
          <a:xfrm>
            <a:off x="6311900" y="3789045"/>
            <a:ext cx="144145" cy="360045"/>
          </a:xfrm>
          <a:prstGeom prst="rect">
            <a:avLst/>
          </a:prstGeom>
          <a:solidFill>
            <a:schemeClr val="bg1"/>
          </a:solidFill>
          <a:ln w="9525" cap="flat" cmpd="sng" algn="ctr">
            <a:solidFill>
              <a:schemeClr val="bg1"/>
            </a:solidFill>
            <a:prstDash val="solid"/>
            <a:round/>
            <a:headEnd type="none" w="med" len="med"/>
            <a:tailEnd type="none" w="med" len="med"/>
          </a:ln>
        </p:spPr>
        <p:txBody>
          <a:bodyPr vert="horz" wrap="none" lIns="91440" tIns="45720" rIns="91440" bIns="45720" numCol="1"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a:ln>
                <a:noFill/>
              </a:ln>
              <a:solidFill>
                <a:schemeClr val="tx1"/>
              </a:solidFill>
              <a:effectLst/>
              <a:latin typeface="Garamond" panose="02020404030301010803" pitchFamily="18" charset="0"/>
              <a:ea typeface="宋体" panose="02010600030101010101" pitchFamily="2" charset="-122"/>
            </a:endParaRPr>
          </a:p>
        </p:txBody>
      </p:sp>
    </p:spTree>
  </p:cSld>
  <p:clrMapOvr>
    <a:masterClrMapping/>
  </p:clrMapOvr>
  <p:transition spd="slow">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fld id="{11ADCC13-41E1-4C97-9BDB-B7D6D29014FA}" type="slidenum">
              <a:rPr lang="en-US" altLang="zh-CN" sz="18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fld>
            <a:endParaRPr lang="en-US" altLang="zh-CN" sz="18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pic>
        <p:nvPicPr>
          <p:cNvPr id="69635" name="Picture 22" descr="未标题-1 拷贝"/>
          <p:cNvPicPr>
            <a:picLocks noChangeAspect="1" noChangeArrowheads="1"/>
          </p:cNvPicPr>
          <p:nvPr/>
        </p:nvPicPr>
        <p:blipFill rotWithShape="1">
          <a:blip r:embed="rId1">
            <a:extLst>
              <a:ext uri="{28A0092B-C50C-407E-A947-70E740481C1C}">
                <a14:useLocalDpi xmlns:a14="http://schemas.microsoft.com/office/drawing/2010/main" val="0"/>
              </a:ext>
            </a:extLst>
          </a:blip>
          <a:srcRect l="4445" t="6156" r="11047" b="189"/>
          <a:stretch>
            <a:fillRect/>
          </a:stretch>
        </p:blipFill>
        <p:spPr bwMode="auto">
          <a:xfrm>
            <a:off x="5495046" y="1933081"/>
            <a:ext cx="6289611" cy="453477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4" name="组合 3"/>
          <p:cNvGrpSpPr/>
          <p:nvPr/>
        </p:nvGrpSpPr>
        <p:grpSpPr>
          <a:xfrm>
            <a:off x="5495046" y="1801153"/>
            <a:ext cx="6236839" cy="4910191"/>
            <a:chOff x="4343465" y="1498600"/>
            <a:chExt cx="6236839" cy="4910191"/>
          </a:xfrm>
        </p:grpSpPr>
        <p:sp>
          <p:nvSpPr>
            <p:cNvPr id="69637" name="Text Box 8"/>
            <p:cNvSpPr txBox="1">
              <a:spLocks noChangeArrowheads="1"/>
            </p:cNvSpPr>
            <p:nvPr/>
          </p:nvSpPr>
          <p:spPr bwMode="auto">
            <a:xfrm>
              <a:off x="7594123" y="1518030"/>
              <a:ext cx="1615827" cy="324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buClr>
                  <a:schemeClr val="folHlink"/>
                </a:buClr>
                <a:buFont typeface="Wingdings" panose="05000000000000000000" pitchFamily="2" charset="2"/>
                <a:buNone/>
              </a:pPr>
              <a:r>
                <a:rPr lang="zh-CN" altLang="en-US" sz="18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化学计量空燃比</a:t>
              </a:r>
              <a:endParaRPr lang="zh-CN" altLang="en-US" sz="18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69638" name="Text Box 9"/>
            <p:cNvSpPr txBox="1">
              <a:spLocks noChangeArrowheads="1"/>
            </p:cNvSpPr>
            <p:nvPr/>
          </p:nvSpPr>
          <p:spPr bwMode="auto">
            <a:xfrm>
              <a:off x="8542635" y="3716339"/>
              <a:ext cx="923330" cy="324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buClr>
                  <a:schemeClr val="folHlink"/>
                </a:buClr>
                <a:buFont typeface="Wingdings" panose="05000000000000000000" pitchFamily="2" charset="2"/>
                <a:buNone/>
              </a:pPr>
              <a:r>
                <a:rPr lang="zh-CN" altLang="en-US" sz="18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氮氧化物</a:t>
              </a:r>
              <a:endParaRPr lang="zh-CN" altLang="en-US" sz="18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69639" name="Text Box 10"/>
            <p:cNvSpPr txBox="1">
              <a:spLocks noChangeArrowheads="1"/>
            </p:cNvSpPr>
            <p:nvPr/>
          </p:nvSpPr>
          <p:spPr bwMode="auto">
            <a:xfrm>
              <a:off x="8688362" y="4738689"/>
              <a:ext cx="1154162" cy="324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buClr>
                  <a:schemeClr val="folHlink"/>
                </a:buClr>
                <a:buFont typeface="Wingdings" panose="05000000000000000000" pitchFamily="2" charset="2"/>
                <a:buNone/>
              </a:pPr>
              <a:r>
                <a:rPr lang="zh-CN" altLang="en-US" sz="18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碳氢化合物</a:t>
              </a:r>
              <a:endParaRPr lang="zh-CN" altLang="en-US" sz="18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69640" name="Text Box 11"/>
            <p:cNvSpPr txBox="1">
              <a:spLocks noChangeArrowheads="1"/>
            </p:cNvSpPr>
            <p:nvPr/>
          </p:nvSpPr>
          <p:spPr bwMode="auto">
            <a:xfrm>
              <a:off x="5155487" y="5799906"/>
              <a:ext cx="5403850" cy="60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buClr>
                  <a:schemeClr val="folHlink"/>
                </a:buClr>
                <a:buFont typeface="Wingdings" panose="05000000000000000000" pitchFamily="2" charset="2"/>
                <a:buNone/>
              </a:pP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图</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汽油中碳氢化合物，</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CO</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和氮氧化物的排放量</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ctr" eaLnBrk="1" hangingPunct="1">
                <a:lnSpc>
                  <a:spcPct val="130000"/>
                </a:lnSpc>
                <a:buClr>
                  <a:schemeClr val="folHlink"/>
                </a:buClr>
                <a:buFont typeface="Wingdings" panose="05000000000000000000" pitchFamily="2" charset="2"/>
                <a:buNone/>
              </a:pP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（体积分数）与空燃比的关系</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69641" name="Text Box 12"/>
            <p:cNvSpPr txBox="1">
              <a:spLocks noChangeArrowheads="1"/>
            </p:cNvSpPr>
            <p:nvPr/>
          </p:nvSpPr>
          <p:spPr bwMode="auto">
            <a:xfrm>
              <a:off x="7248439" y="2852739"/>
              <a:ext cx="346249"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buClr>
                  <a:schemeClr val="folHlink"/>
                </a:buClr>
                <a:buFont typeface="Wingdings" panose="05000000000000000000" pitchFamily="2" charset="2"/>
                <a:buNone/>
              </a:pPr>
              <a:r>
                <a:rPr lang="en-US" altLang="zh-CN" sz="18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CO</a:t>
              </a:r>
              <a:endParaRPr lang="en-US" altLang="zh-CN" sz="18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69642" name="Text Box 13"/>
            <p:cNvSpPr txBox="1">
              <a:spLocks noChangeArrowheads="1"/>
            </p:cNvSpPr>
            <p:nvPr/>
          </p:nvSpPr>
          <p:spPr bwMode="auto">
            <a:xfrm>
              <a:off x="5914727" y="1730376"/>
              <a:ext cx="359073" cy="193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r" eaLnBrk="1" hangingPunct="1">
                <a:lnSpc>
                  <a:spcPct val="130000"/>
                </a:lnSpc>
                <a:buClr>
                  <a:schemeClr val="folHlink"/>
                </a:buClr>
                <a:buFont typeface="Wingdings" panose="05000000000000000000" pitchFamily="2" charset="2"/>
                <a:buNone/>
              </a:pP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1200</a:t>
              </a:r>
              <a:endPar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r" eaLnBrk="1" hangingPunct="1">
                <a:lnSpc>
                  <a:spcPct val="130000"/>
                </a:lnSpc>
                <a:buClr>
                  <a:schemeClr val="folHlink"/>
                </a:buClr>
                <a:buFont typeface="Wingdings" panose="05000000000000000000" pitchFamily="2" charset="2"/>
                <a:buNone/>
              </a:pP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1000</a:t>
              </a:r>
              <a:endPar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r" eaLnBrk="1" hangingPunct="1">
                <a:lnSpc>
                  <a:spcPct val="130000"/>
                </a:lnSpc>
                <a:buClr>
                  <a:schemeClr val="folHlink"/>
                </a:buClr>
                <a:buFont typeface="Wingdings" panose="05000000000000000000" pitchFamily="2" charset="2"/>
                <a:buNone/>
              </a:pP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800</a:t>
              </a:r>
              <a:endPar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r" eaLnBrk="1" hangingPunct="1">
                <a:lnSpc>
                  <a:spcPct val="130000"/>
                </a:lnSpc>
                <a:buClr>
                  <a:schemeClr val="folHlink"/>
                </a:buClr>
                <a:buFont typeface="Wingdings" panose="05000000000000000000" pitchFamily="2" charset="2"/>
                <a:buNone/>
              </a:pP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600</a:t>
              </a:r>
              <a:endPar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r" eaLnBrk="1" hangingPunct="1">
                <a:lnSpc>
                  <a:spcPct val="130000"/>
                </a:lnSpc>
                <a:buClr>
                  <a:schemeClr val="folHlink"/>
                </a:buClr>
                <a:buFont typeface="Wingdings" panose="05000000000000000000" pitchFamily="2" charset="2"/>
                <a:buNone/>
              </a:pP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400</a:t>
              </a:r>
              <a:endPar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r" eaLnBrk="1" hangingPunct="1">
                <a:lnSpc>
                  <a:spcPct val="130000"/>
                </a:lnSpc>
                <a:buClr>
                  <a:schemeClr val="folHlink"/>
                </a:buClr>
                <a:buFont typeface="Wingdings" panose="05000000000000000000" pitchFamily="2" charset="2"/>
                <a:buNone/>
              </a:pP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200</a:t>
              </a:r>
              <a:endPar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r" eaLnBrk="1" hangingPunct="1">
                <a:lnSpc>
                  <a:spcPct val="130000"/>
                </a:lnSpc>
                <a:buClr>
                  <a:schemeClr val="folHlink"/>
                </a:buClr>
                <a:buFont typeface="Wingdings" panose="05000000000000000000" pitchFamily="2" charset="2"/>
                <a:buNone/>
              </a:pP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a:t>
              </a:r>
              <a:endPar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69643" name="Text Box 14"/>
            <p:cNvSpPr txBox="1">
              <a:spLocks noChangeArrowheads="1"/>
            </p:cNvSpPr>
            <p:nvPr/>
          </p:nvSpPr>
          <p:spPr bwMode="auto">
            <a:xfrm>
              <a:off x="4657427" y="1498600"/>
              <a:ext cx="359073" cy="193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r" eaLnBrk="1" hangingPunct="1">
                <a:lnSpc>
                  <a:spcPct val="130000"/>
                </a:lnSpc>
                <a:buClr>
                  <a:schemeClr val="folHlink"/>
                </a:buClr>
                <a:buFont typeface="Wingdings" panose="05000000000000000000" pitchFamily="2" charset="2"/>
                <a:buNone/>
              </a:pP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2400</a:t>
              </a:r>
              <a:endPar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r" eaLnBrk="1" hangingPunct="1">
                <a:lnSpc>
                  <a:spcPct val="130000"/>
                </a:lnSpc>
                <a:buClr>
                  <a:schemeClr val="folHlink"/>
                </a:buClr>
                <a:buFont typeface="Wingdings" panose="05000000000000000000" pitchFamily="2" charset="2"/>
                <a:buNone/>
              </a:pP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2000</a:t>
              </a:r>
              <a:endPar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r" eaLnBrk="1" hangingPunct="1">
                <a:lnSpc>
                  <a:spcPct val="130000"/>
                </a:lnSpc>
                <a:buClr>
                  <a:schemeClr val="folHlink"/>
                </a:buClr>
                <a:buFont typeface="Wingdings" panose="05000000000000000000" pitchFamily="2" charset="2"/>
                <a:buNone/>
              </a:pP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1600</a:t>
              </a:r>
              <a:endPar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r" eaLnBrk="1" hangingPunct="1">
                <a:lnSpc>
                  <a:spcPct val="130000"/>
                </a:lnSpc>
                <a:buClr>
                  <a:schemeClr val="folHlink"/>
                </a:buClr>
                <a:buFont typeface="Wingdings" panose="05000000000000000000" pitchFamily="2" charset="2"/>
                <a:buNone/>
              </a:pP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1200</a:t>
              </a:r>
              <a:endPar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r" eaLnBrk="1" hangingPunct="1">
                <a:lnSpc>
                  <a:spcPct val="130000"/>
                </a:lnSpc>
                <a:buClr>
                  <a:schemeClr val="folHlink"/>
                </a:buClr>
                <a:buFont typeface="Wingdings" panose="05000000000000000000" pitchFamily="2" charset="2"/>
                <a:buNone/>
              </a:pP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800</a:t>
              </a:r>
              <a:endPar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r" eaLnBrk="1" hangingPunct="1">
                <a:lnSpc>
                  <a:spcPct val="130000"/>
                </a:lnSpc>
                <a:buClr>
                  <a:schemeClr val="folHlink"/>
                </a:buClr>
                <a:buFont typeface="Wingdings" panose="05000000000000000000" pitchFamily="2" charset="2"/>
                <a:buNone/>
              </a:pP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400</a:t>
              </a:r>
              <a:endPar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r" eaLnBrk="1" hangingPunct="1">
                <a:lnSpc>
                  <a:spcPct val="130000"/>
                </a:lnSpc>
                <a:buClr>
                  <a:schemeClr val="folHlink"/>
                </a:buClr>
                <a:buFont typeface="Wingdings" panose="05000000000000000000" pitchFamily="2" charset="2"/>
                <a:buNone/>
              </a:pP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a:t>
              </a:r>
              <a:endPar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69644" name="Text Box 15"/>
            <p:cNvSpPr txBox="1">
              <a:spLocks noChangeArrowheads="1"/>
            </p:cNvSpPr>
            <p:nvPr/>
          </p:nvSpPr>
          <p:spPr bwMode="auto">
            <a:xfrm rot="16200000">
              <a:off x="3756093" y="3314766"/>
              <a:ext cx="1463542" cy="288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buClr>
                  <a:schemeClr val="folHlink"/>
                </a:buClr>
                <a:buFont typeface="Wingdings" panose="05000000000000000000" pitchFamily="2" charset="2"/>
                <a:buNone/>
              </a:pPr>
              <a:r>
                <a:rPr lang="el-GR"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φ</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氮氧化物</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)/10</a:t>
              </a:r>
              <a:r>
                <a:rPr lang="en-US" altLang="zh-CN" sz="1600" b="1" baseline="30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-6</a:t>
              </a:r>
              <a:endParaRPr lang="el-GR" altLang="zh-CN" sz="1600" b="1" baseline="30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69645" name="Text Box 16"/>
            <p:cNvSpPr txBox="1">
              <a:spLocks noChangeArrowheads="1"/>
            </p:cNvSpPr>
            <p:nvPr/>
          </p:nvSpPr>
          <p:spPr bwMode="auto">
            <a:xfrm rot="16200000">
              <a:off x="4877463" y="3312385"/>
              <a:ext cx="1668726" cy="288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buClr>
                  <a:schemeClr val="folHlink"/>
                </a:buClr>
                <a:buFont typeface="Wingdings" panose="05000000000000000000" pitchFamily="2" charset="2"/>
                <a:buNone/>
              </a:pPr>
              <a:r>
                <a:rPr lang="el-GR"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φ</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碳氢化合物</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)/10</a:t>
              </a:r>
              <a:r>
                <a:rPr lang="en-US" altLang="zh-CN" sz="1600" b="1" baseline="30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-6</a:t>
              </a:r>
              <a:endParaRPr lang="el-GR" altLang="zh-CN" sz="1600" b="1" baseline="30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69646" name="Text Box 17"/>
            <p:cNvSpPr txBox="1">
              <a:spLocks noChangeArrowheads="1"/>
            </p:cNvSpPr>
            <p:nvPr/>
          </p:nvSpPr>
          <p:spPr bwMode="auto">
            <a:xfrm rot="16200000">
              <a:off x="10017842" y="3314291"/>
              <a:ext cx="836768" cy="288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buClr>
                  <a:schemeClr val="folHlink"/>
                </a:buClr>
                <a:buFont typeface="Wingdings" panose="05000000000000000000" pitchFamily="2" charset="2"/>
                <a:buNone/>
              </a:pPr>
              <a:r>
                <a:rPr lang="el-GR"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φ</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(CO)/%</a:t>
              </a:r>
              <a:endParaRPr lang="el-GR"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69649" name="Rectangle 24"/>
            <p:cNvSpPr>
              <a:spLocks noChangeArrowheads="1"/>
            </p:cNvSpPr>
            <p:nvPr/>
          </p:nvSpPr>
          <p:spPr bwMode="auto">
            <a:xfrm>
              <a:off x="6259513" y="5143501"/>
              <a:ext cx="4125912" cy="60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buClr>
                  <a:schemeClr val="folHlink"/>
                </a:buClr>
                <a:buFont typeface="Wingdings" panose="05000000000000000000" pitchFamily="2" charset="2"/>
                <a:buNone/>
              </a:pP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11        12         13        14        15         16        17        18</a:t>
              </a:r>
              <a:endPar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ctr" eaLnBrk="1" hangingPunct="1">
                <a:lnSpc>
                  <a:spcPct val="130000"/>
                </a:lnSpc>
                <a:buClr>
                  <a:schemeClr val="folHlink"/>
                </a:buClr>
                <a:buFont typeface="Wingdings" panose="05000000000000000000" pitchFamily="2" charset="2"/>
                <a:buNone/>
              </a:pPr>
              <a:r>
                <a:rPr lang="zh-CN" altLang="en-US" sz="18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空燃比</a:t>
              </a:r>
              <a:endParaRPr lang="zh-CN" altLang="en-US" sz="18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grpSp>
      <p:sp>
        <p:nvSpPr>
          <p:cNvPr id="2" name="Rectangle 6"/>
          <p:cNvSpPr>
            <a:spLocks noChangeArrowheads="1"/>
          </p:cNvSpPr>
          <p:nvPr/>
        </p:nvSpPr>
        <p:spPr bwMode="auto">
          <a:xfrm>
            <a:off x="407343" y="1962656"/>
            <a:ext cx="4965538" cy="47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marL="609600" indent="-609600">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marL="342900" indent="-342900" eaLnBrk="1" hangingPunct="1">
              <a:lnSpc>
                <a:spcPct val="130000"/>
              </a:lnSpc>
              <a:buFont typeface="Wingdings" panose="05000000000000000000" pitchFamily="2" charset="2"/>
              <a:buChar char="n"/>
              <a:defRPr/>
            </a:pPr>
            <a:r>
              <a:rPr lang="zh-CN" altLang="en-US" sz="20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空燃比：</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空气质量与燃料质量的比值</a:t>
            </a:r>
            <a:endPar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342900" indent="-342900" eaLnBrk="1" hangingPunct="1">
              <a:lnSpc>
                <a:spcPct val="130000"/>
              </a:lnSpc>
              <a:buFont typeface="Wingdings" panose="05000000000000000000" pitchFamily="2" charset="2"/>
              <a:buChar char="n"/>
              <a:defRPr/>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对于典型的汽油其化学计量空燃比为</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14.6 </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342900" indent="-342900" eaLnBrk="1" hangingPunct="1">
              <a:lnSpc>
                <a:spcPct val="130000"/>
              </a:lnSpc>
              <a:buFont typeface="Wingdings" panose="05000000000000000000" pitchFamily="2" charset="2"/>
              <a:buChar char="n"/>
              <a:defRPr/>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当空燃比低时，燃料燃烧不完全，尾气中碳氢化合物和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CO </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含量较高，而 </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NOₓ </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含量较低。</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342900" indent="-342900" eaLnBrk="1" hangingPunct="1">
              <a:lnSpc>
                <a:spcPct val="130000"/>
              </a:lnSpc>
              <a:buFont typeface="Wingdings" panose="05000000000000000000" pitchFamily="2" charset="2"/>
              <a:buChar char="n"/>
              <a:defRPr/>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随着空燃比逐渐增高，</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NOₓ </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含量也逐渐增加。</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342900" indent="-342900" eaLnBrk="1" hangingPunct="1">
              <a:lnSpc>
                <a:spcPct val="130000"/>
              </a:lnSpc>
              <a:buFont typeface="Wingdings" panose="05000000000000000000" pitchFamily="2" charset="2"/>
              <a:buChar char="n"/>
              <a:defRPr/>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当空燃比等于化学计量空燃比时，</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NOₓ </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达到最大值。</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342900" indent="-342900" eaLnBrk="1" hangingPunct="1">
              <a:lnSpc>
                <a:spcPct val="130000"/>
              </a:lnSpc>
              <a:buFont typeface="Wingdings" panose="05000000000000000000" pitchFamily="2" charset="2"/>
              <a:buChar char="n"/>
              <a:defRPr/>
            </a:pP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当空燃比超过化学计量空燃比时，由于过量的空气使火焰冷却，燃烧温度降低，</a:t>
            </a:r>
            <a:r>
              <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NOₓ </a:t>
            </a:r>
            <a:r>
              <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的含量也随之降低。</a:t>
            </a: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3" name="文本框 2"/>
          <p:cNvSpPr txBox="1"/>
          <p:nvPr/>
        </p:nvSpPr>
        <p:spPr>
          <a:xfrm>
            <a:off x="-22575" y="787051"/>
            <a:ext cx="10513168" cy="1004699"/>
          </a:xfrm>
          <a:prstGeom prst="rect">
            <a:avLst/>
          </a:prstGeom>
          <a:noFill/>
        </p:spPr>
        <p:txBody>
          <a:bodyPr wrap="square">
            <a:spAutoFit/>
          </a:bodyPr>
          <a:lstStyle/>
          <a:p>
            <a:pPr marL="0" marR="0" lvl="0" indent="0" algn="just" defTabSz="914400" rtl="0" eaLnBrk="1" fontAlgn="base" latinLnBrk="0" hangingPunct="1">
              <a:lnSpc>
                <a:spcPct val="130000"/>
              </a:lnSpc>
              <a:buClr>
                <a:srgbClr val="009900"/>
              </a:buClr>
              <a:buSzTx/>
              <a:buFont typeface="Wingdings" panose="05000000000000000000" pitchFamily="2" charset="2"/>
              <a:buNone/>
              <a:defRPr/>
            </a:pPr>
            <a:r>
              <a:rPr kumimoji="0" lang="zh-CN" altLang="en-US"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kumimoji="0" lang="en-US" altLang="zh-CN"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r>
              <a:rPr kumimoji="0" lang="zh-CN" altLang="en-US"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）燃料燃烧过程中影响</a:t>
            </a:r>
            <a:r>
              <a:rPr kumimoji="0" lang="en-US" altLang="zh-CN"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NOx</a:t>
            </a:r>
            <a:r>
              <a:rPr kumimoji="0" lang="zh-CN" altLang="en-US"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形成的因素</a:t>
            </a:r>
            <a:endParaRPr kumimoji="0" lang="zh-CN" altLang="en-US"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lvl="0" algn="just" eaLnBrk="1" hangingPunct="1">
              <a:lnSpc>
                <a:spcPct val="130000"/>
              </a:lnSpc>
              <a:buClr>
                <a:srgbClr val="009900"/>
              </a:buClr>
              <a:defRPr/>
            </a:pPr>
            <a:r>
              <a:rPr kumimoji="0"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Factors Affecting the Formation of NO</a:t>
            </a:r>
            <a:r>
              <a:rPr lang="en-US" altLang="zh-CN" sz="2400" b="1" i="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x</a:t>
            </a: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during Combustion)</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spd="slow">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fld id="{11ADCC13-41E1-4C97-9BDB-B7D6D29014FA}" type="slidenum">
              <a:rPr lang="en-US" altLang="zh-CN" sz="18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fld>
            <a:endParaRPr lang="en-US" altLang="zh-CN" sz="18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2" name="Rectangle 6"/>
          <p:cNvSpPr>
            <a:spLocks noChangeArrowheads="1"/>
          </p:cNvSpPr>
          <p:nvPr/>
        </p:nvSpPr>
        <p:spPr bwMode="auto">
          <a:xfrm>
            <a:off x="1487687" y="1557035"/>
            <a:ext cx="9195989" cy="101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marL="609600" indent="-609600">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marL="0" indent="0" algn="just" eaLnBrk="1" hangingPunct="1">
              <a:lnSpc>
                <a:spcPct val="150000"/>
              </a:lnSpc>
              <a:buClr>
                <a:schemeClr val="folHlink"/>
              </a:buClr>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全球平均本底值 </a:t>
            </a:r>
            <a:r>
              <a:rPr lang="en-US"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 为0.2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ppbV</a:t>
            </a:r>
            <a:r>
              <a:rPr lang="en-US"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en-US" altLang="en-US" sz="22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 </a:t>
            </a:r>
            <a:r>
              <a:rPr lang="en-US"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为2 </a:t>
            </a:r>
            <a:r>
              <a:rPr lang="en-US" altLang="zh-CN" sz="2200" dirty="0" err="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ppbV</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0" indent="0" algn="just" eaLnBrk="1" hangingPunct="1">
              <a:lnSpc>
                <a:spcPct val="150000"/>
              </a:lnSpc>
              <a:buClr>
                <a:schemeClr val="folHlink"/>
              </a:buClr>
            </a:pP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NOx</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在大气中停留时间为</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1-10 d</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 name="文本框 2"/>
          <p:cNvSpPr txBox="1"/>
          <p:nvPr/>
        </p:nvSpPr>
        <p:spPr>
          <a:xfrm>
            <a:off x="623536" y="980490"/>
            <a:ext cx="9362404" cy="520848"/>
          </a:xfrm>
          <a:prstGeom prst="rect">
            <a:avLst/>
          </a:prstGeom>
          <a:noFill/>
        </p:spPr>
        <p:txBody>
          <a:bodyPr wrap="square">
            <a:spAutoFit/>
          </a:bodyPr>
          <a:lstStyle/>
          <a:p>
            <a:pPr marL="0" marR="0" lvl="0" indent="0" algn="just" defTabSz="914400" rtl="0" eaLnBrk="1" fontAlgn="base" latinLnBrk="0" hangingPunct="1">
              <a:lnSpc>
                <a:spcPct val="130000"/>
              </a:lnSpc>
              <a:buClr>
                <a:srgbClr val="009900"/>
              </a:buClr>
              <a:buSzTx/>
              <a:buFont typeface="Wingdings" panose="05000000000000000000" pitchFamily="2" charset="2"/>
              <a:buNone/>
              <a:defRPr/>
            </a:pPr>
            <a:r>
              <a:rPr kumimoji="0" lang="zh-CN" altLang="en-US"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kumimoji="0" lang="en-US" altLang="zh-CN"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4</a:t>
            </a:r>
            <a:r>
              <a:rPr kumimoji="0" lang="zh-CN" altLang="en-US"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kumimoji="0" lang="en-US" altLang="zh-CN"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NOx</a:t>
            </a:r>
            <a:r>
              <a:rPr kumimoji="0" lang="zh-CN" altLang="en-US"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的环境浓度</a:t>
            </a:r>
            <a:r>
              <a:rPr kumimoji="0" lang="en-US" altLang="zh-CN" sz="2400" b="1"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(NOx Concentrations in the Environment)</a:t>
            </a:r>
            <a:endParaRPr kumimoji="0" lang="en-US" altLang="zh-CN" sz="2400" b="1"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5" name="文本框 4"/>
          <p:cNvSpPr txBox="1"/>
          <p:nvPr/>
        </p:nvSpPr>
        <p:spPr>
          <a:xfrm>
            <a:off x="767775" y="2708887"/>
            <a:ext cx="8208912" cy="3589655"/>
          </a:xfrm>
          <a:prstGeom prst="rect">
            <a:avLst/>
          </a:prstGeom>
          <a:noFill/>
        </p:spPr>
        <p:txBody>
          <a:bodyPr wrap="square">
            <a:spAutoFit/>
          </a:bodyPr>
          <a:lstStyle/>
          <a:p>
            <a:pPr marL="0" marR="0" lvl="0" indent="0" algn="just" defTabSz="914400" rtl="0" eaLnBrk="1" fontAlgn="base" latinLnBrk="0" hangingPunct="1">
              <a:lnSpc>
                <a:spcPct val="130000"/>
              </a:lnSpc>
              <a:buClr>
                <a:srgbClr val="009900"/>
              </a:buClr>
              <a:buSzTx/>
              <a:buFont typeface="Wingdings" panose="05000000000000000000" pitchFamily="2" charset="2"/>
              <a:buNone/>
              <a:defRPr/>
            </a:pPr>
            <a:r>
              <a:rPr kumimoji="0" lang="zh-CN" altLang="en-US"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kumimoji="0" lang="en-US" altLang="zh-CN"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5</a:t>
            </a:r>
            <a:r>
              <a:rPr kumimoji="0" lang="zh-CN" altLang="en-US"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kumimoji="0" lang="en-US" altLang="zh-CN"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NOx</a:t>
            </a:r>
            <a:r>
              <a:rPr kumimoji="0" lang="zh-CN" altLang="en-US"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的危害 </a:t>
            </a:r>
            <a:r>
              <a:rPr kumimoji="0" lang="en-US" altLang="zh-CN" sz="2400" b="1"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(Adverse Effects of NO</a:t>
            </a:r>
            <a:r>
              <a:rPr kumimoji="0" lang="en-US" altLang="zh-CN" sz="2400" b="1" i="0" u="none" strike="noStrike" kern="1200" cap="none" spc="0" normalizeH="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x</a:t>
            </a:r>
            <a:r>
              <a:rPr kumimoji="0" lang="en-US" altLang="zh-CN" sz="2400" b="1"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kumimoji="0" lang="en-US" altLang="zh-CN" sz="2400" b="1"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520700" indent="-342900" algn="just" eaLnBrk="1" hangingPunct="1">
              <a:lnSpc>
                <a:spcPct val="150000"/>
              </a:lnSpc>
              <a:buClr>
                <a:schemeClr val="tx1"/>
              </a:buClr>
              <a:buFont typeface="Wingdings" panose="05000000000000000000" pitchFamily="2" charset="2"/>
              <a:buChar char="n"/>
            </a:pP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的生物化学活性和毒性都不如</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en-US" altLang="zh-CN" sz="22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可与血红蛋白结合，并减弱血液的输氧能力；</a:t>
            </a:r>
            <a:endPar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520700" indent="-342900" algn="just" eaLnBrk="1" hangingPunct="1">
              <a:lnSpc>
                <a:spcPct val="150000"/>
              </a:lnSpc>
              <a:buClr>
                <a:schemeClr val="tx1"/>
              </a:buClr>
              <a:buFont typeface="Wingdings" panose="05000000000000000000" pitchFamily="2" charset="2"/>
              <a:buChar char="n"/>
            </a:pP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en-US" altLang="zh-CN" sz="22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使肺部损伤，导致肺炎、纤维组织变性性支气管炎；</a:t>
            </a:r>
            <a:endPar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520700" indent="-342900" algn="just" eaLnBrk="1" hangingPunct="1">
              <a:lnSpc>
                <a:spcPct val="150000"/>
              </a:lnSpc>
              <a:buClr>
                <a:schemeClr val="tx1"/>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植物毒性；</a:t>
            </a:r>
            <a:endPar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520700" indent="-342900" algn="just" eaLnBrk="1" hangingPunct="1">
              <a:lnSpc>
                <a:spcPct val="150000"/>
              </a:lnSpc>
              <a:buClr>
                <a:schemeClr val="tx1"/>
              </a:buClr>
              <a:buFont typeface="Wingdings" panose="05000000000000000000" pitchFamily="2" charset="2"/>
              <a:buChar char="n"/>
            </a:pP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en-US" altLang="zh-CN" sz="2200" i="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x</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是导致大气光化学污染的重要污染物质。</a:t>
            </a:r>
            <a:endPar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0" marR="0" lvl="0" indent="0" algn="just" defTabSz="914400" rtl="0" eaLnBrk="1" fontAlgn="base" latinLnBrk="0" hangingPunct="1">
              <a:lnSpc>
                <a:spcPct val="130000"/>
              </a:lnSpc>
              <a:buClr>
                <a:srgbClr val="009900"/>
              </a:buClr>
              <a:buSzTx/>
              <a:buFont typeface="Wingdings" panose="05000000000000000000" pitchFamily="2" charset="2"/>
              <a:buNone/>
              <a:defRPr/>
            </a:pPr>
            <a:endParaRPr kumimoji="0" lang="en-US" altLang="zh-CN" sz="2400" b="1"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spd="slow">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fld id="{11ADCC13-41E1-4C97-9BDB-B7D6D29014FA}" type="slidenum">
              <a:rPr lang="en-US" altLang="zh-CN" sz="18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fld>
            <a:endParaRPr lang="en-US" altLang="zh-CN" sz="18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pic>
        <p:nvPicPr>
          <p:cNvPr id="4" name="图片 3"/>
          <p:cNvPicPr>
            <a:picLocks noChangeAspect="1"/>
          </p:cNvPicPr>
          <p:nvPr/>
        </p:nvPicPr>
        <p:blipFill>
          <a:blip r:embed="rId1"/>
          <a:srcRect l="30510" t="31906" r="20849" b="16826"/>
          <a:stretch>
            <a:fillRect/>
          </a:stretch>
        </p:blipFill>
        <p:spPr>
          <a:xfrm>
            <a:off x="1847850" y="958215"/>
            <a:ext cx="7979410" cy="4941570"/>
          </a:xfrm>
          <a:prstGeom prst="rect">
            <a:avLst/>
          </a:prstGeom>
        </p:spPr>
      </p:pic>
      <p:pic>
        <p:nvPicPr>
          <p:cNvPr id="3" name="图片 2"/>
          <p:cNvPicPr>
            <a:picLocks noChangeAspect="1"/>
          </p:cNvPicPr>
          <p:nvPr/>
        </p:nvPicPr>
        <p:blipFill>
          <a:blip r:embed="rId2"/>
          <a:stretch>
            <a:fillRect/>
          </a:stretch>
        </p:blipFill>
        <p:spPr>
          <a:xfrm>
            <a:off x="4223792" y="5445224"/>
            <a:ext cx="309565" cy="504829"/>
          </a:xfrm>
          <a:prstGeom prst="rect">
            <a:avLst/>
          </a:prstGeom>
        </p:spPr>
      </p:pic>
    </p:spTree>
  </p:cSld>
  <p:clrMapOvr>
    <a:masterClrMapping/>
  </p:clrMapOvr>
  <p:transition spd="slow">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5"/>
          <p:cNvSpPr txBox="1">
            <a:spLocks noChangeArrowheads="1"/>
          </p:cNvSpPr>
          <p:nvPr/>
        </p:nvSpPr>
        <p:spPr bwMode="auto">
          <a:xfrm>
            <a:off x="4115593" y="1412776"/>
            <a:ext cx="3960813" cy="627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R="0" algn="ctr" defTabSz="914400" eaLnBrk="1" hangingPunct="1">
              <a:lnSpc>
                <a:spcPct val="130000"/>
              </a:lnSpc>
              <a:buClrTx/>
              <a:buSzTx/>
              <a:buFontTx/>
              <a:buNone/>
              <a:defRPr/>
            </a:pPr>
            <a:r>
              <a:rPr kumimoji="0" lang="zh-CN" altLang="en-US" sz="3000" b="1" kern="1200" cap="none" spc="0" normalizeH="0" baseline="0" noProof="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内容提要及重点要求</a:t>
            </a:r>
            <a:endParaRPr kumimoji="0" lang="zh-CN" altLang="en-US" sz="3000" b="1" kern="1200" cap="none" spc="0" normalizeH="0" baseline="0" noProof="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8437" name="Text Box 6"/>
          <p:cNvSpPr txBox="1"/>
          <p:nvPr/>
        </p:nvSpPr>
        <p:spPr>
          <a:xfrm>
            <a:off x="1919536" y="2348880"/>
            <a:ext cx="8450427" cy="3406253"/>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lvl="0" indent="0" eaLnBrk="1" hangingPunct="1">
              <a:lnSpc>
                <a:spcPct val="130000"/>
              </a:lnSpc>
              <a:spcBef>
                <a:spcPct val="0"/>
              </a:spcBef>
              <a:buClrTx/>
              <a:buSzTx/>
              <a:buFontTx/>
              <a:buNone/>
            </a:pPr>
            <a:r>
              <a:rPr lang="zh-CN" altLang="en-US" sz="2400" b="1"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    主要介绍大气结构，大气中的主要污染物及其迁移，光化学反应基础，重要的大气污染化学问题及其形成机制。要求了解大气的层结结构，大气中的主要污染物，大气运动的基本规律。掌握污染物遵循这些规律而发生的迁移过程，特别是重要污染物参与光化学烟雾和硫酸型烟雾的形成过程和机理。还应了解描述大气污染的数学模式和酸雨、温室效应，以及臭氧层破坏等全球性环境问题。</a:t>
            </a:r>
            <a:endParaRPr lang="zh-CN" altLang="en-US" sz="2400" b="1"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 name="灯片编号占位符 2"/>
          <p:cNvSpPr>
            <a:spLocks noGrp="1"/>
          </p:cNvSpPr>
          <p:nvPr>
            <p:ph type="sldNum" sz="quarter" idx="4"/>
          </p:nvPr>
        </p:nvSpPr>
        <p:spPr/>
        <p:txBody>
          <a:bodyPr/>
          <a:lstStyle/>
          <a:p>
            <a:pPr marL="0" marR="0" lvl="0" indent="0" algn="r" defTabSz="914400" rtl="0" eaLnBrk="1" fontAlgn="base" latinLnBrk="0" hangingPunct="1">
              <a:lnSpc>
                <a:spcPct val="130000"/>
              </a:lnSpc>
              <a:buClrTx/>
              <a:buSzTx/>
              <a:buFontTx/>
              <a:buNone/>
              <a:defRPr/>
            </a:pPr>
            <a:r>
              <a:rPr lang="en-US" altLang="zh-CN">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1103A98E-067E-4267-BA2D-FBA2FB72E555}"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31778" name="Rectangle 2"/>
          <p:cNvSpPr>
            <a:spLocks noGrp="1" noRot="1" noChangeArrowheads="1"/>
          </p:cNvSpPr>
          <p:nvPr>
            <p:ph type="title" idx="4294967295"/>
          </p:nvPr>
        </p:nvSpPr>
        <p:spPr>
          <a:xfrm>
            <a:off x="407368" y="476659"/>
            <a:ext cx="8229600" cy="1143000"/>
          </a:xfrm>
        </p:spPr>
        <p:txBody>
          <a:bodyPr/>
          <a:lstStyle/>
          <a:p>
            <a:pPr algn="l" eaLnBrk="1" hangingPunct="1">
              <a:lnSpc>
                <a:spcPct val="130000"/>
              </a:lnSpc>
              <a:defRPr/>
            </a:pPr>
            <a:r>
              <a:rPr lang="en-US" altLang="zh-CN" sz="3000" kern="1200" dirty="0">
                <a:solidFill>
                  <a:srgbClr val="AA5C5C"/>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2.3 </a:t>
            </a:r>
            <a:r>
              <a:rPr lang="zh-CN" altLang="en-US" sz="3000" kern="1200" dirty="0">
                <a:solidFill>
                  <a:srgbClr val="AA5C5C"/>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含碳化合物 </a:t>
            </a:r>
            <a:r>
              <a:rPr lang="en-US" altLang="zh-CN" sz="24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(Carbon Compounds)</a:t>
            </a:r>
            <a:endParaRPr lang="zh-CN" altLang="en-US" sz="24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mc:AlternateContent xmlns:mc="http://schemas.openxmlformats.org/markup-compatibility/2006">
        <mc:Choice xmlns:a14="http://schemas.microsoft.com/office/drawing/2010/main" Requires="a14">
          <p:sp>
            <p:nvSpPr>
              <p:cNvPr id="331779" name="Rectangle 3"/>
              <p:cNvSpPr>
                <a:spLocks noGrp="1" noChangeArrowheads="1"/>
              </p:cNvSpPr>
              <p:nvPr>
                <p:ph idx="4294967295"/>
              </p:nvPr>
            </p:nvSpPr>
            <p:spPr>
              <a:xfrm>
                <a:off x="767715" y="1417320"/>
                <a:ext cx="10909935" cy="4526280"/>
              </a:xfrm>
            </p:spPr>
            <p:txBody>
              <a:bodyPr/>
              <a:lstStyle/>
              <a:p>
                <a:pPr marL="609600" indent="-609600" eaLnBrk="1" hangingPunct="1">
                  <a:lnSpc>
                    <a:spcPct val="130000"/>
                  </a:lnSpc>
                  <a:spcBef>
                    <a:spcPct val="0"/>
                  </a:spcBef>
                  <a:buNone/>
                  <a:defRPr/>
                </a:pP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1</a:t>
                </a: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）一氧化碳 </a:t>
                </a:r>
                <a:r>
                  <a:rPr lang="en-US" altLang="zh-CN" sz="2000" b="1"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400" b="1" dirty="0">
                    <a:effectLst/>
                    <a:latin typeface="Times New Roman" panose="02020603050405020304" pitchFamily="18" charset="0"/>
                    <a:ea typeface="微软雅黑" panose="020B0503020204020204" pitchFamily="34" charset="-122"/>
                    <a:sym typeface="Times New Roman" panose="02020603050405020304" pitchFamily="18" charset="0"/>
                  </a:rPr>
                  <a:t>Carbon Monoxide)</a:t>
                </a:r>
                <a:endParaRPr lang="en-US" altLang="zh-CN" sz="2400" b="1"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lvl="1" indent="0" eaLnBrk="1" hangingPunct="1">
                  <a:lnSpc>
                    <a:spcPct val="130000"/>
                  </a:lnSpc>
                  <a:spcBef>
                    <a:spcPct val="0"/>
                  </a:spcBef>
                  <a:buClr>
                    <a:schemeClr val="tx1"/>
                  </a:buClr>
                  <a:buSzPct val="100000"/>
                  <a:buNone/>
                  <a:defRPr/>
                </a:pP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CO</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是一种毒性极强、无色、无嗅的气体 </a:t>
                </a:r>
                <a:endPar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609600" indent="-609600" eaLnBrk="1" hangingPunct="1">
                  <a:lnSpc>
                    <a:spcPct val="130000"/>
                  </a:lnSpc>
                  <a:spcBef>
                    <a:spcPct val="0"/>
                  </a:spcBef>
                  <a:buClr>
                    <a:schemeClr val="tx1"/>
                  </a:buClr>
                  <a:buSzPct val="100000"/>
                  <a:buFont typeface="Wingdings" panose="05000000000000000000" pitchFamily="2" charset="2"/>
                  <a:buAutoNum type="circleNumDbPlain"/>
                  <a:defRPr/>
                </a:pP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CO</a:t>
                </a: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的人为来源：</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燃料不完全燃烧 ，在全球范围内，</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CO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的人为来源约为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700×10⁶ t/a</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，其中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80%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来自于机动车尾气。城市大气中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CO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的浓度远高于非城市地区，并与交通密度成正相关，在早晚交通高峰时段出现峰值，最高浓度可达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50~100 </a:t>
                </a:r>
                <a:r>
                  <a:rPr lang="en-US" altLang="zh-CN" sz="2200" dirty="0" err="1">
                    <a:effectLst/>
                    <a:latin typeface="Times New Roman" panose="02020603050405020304" pitchFamily="18" charset="0"/>
                    <a:ea typeface="微软雅黑" panose="020B0503020204020204" pitchFamily="34" charset="-122"/>
                    <a:sym typeface="Times New Roman" panose="02020603050405020304" pitchFamily="18" charset="0"/>
                  </a:rPr>
                  <a:t>ppmV</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609600" indent="-609600" eaLnBrk="1" hangingPunct="1">
                  <a:lnSpc>
                    <a:spcPct val="130000"/>
                  </a:lnSpc>
                  <a:spcBef>
                    <a:spcPct val="0"/>
                  </a:spcBef>
                  <a:buClr>
                    <a:schemeClr val="tx1"/>
                  </a:buClr>
                  <a:buSzPct val="100000"/>
                  <a:buFont typeface="Wingdings" panose="05000000000000000000" pitchFamily="2" charset="2"/>
                  <a:buAutoNum type="circleNumDbPlain"/>
                  <a:defRPr/>
                </a:pP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CO</a:t>
                </a: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的天然来源：</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主要包括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CH₄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的转化、海水中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CO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的挥发、植物的排放以及森林火灾和农业废弃物焚烧等，其中以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CH₄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的转化最为重要。</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538480" eaLnBrk="1" hangingPunct="1">
                  <a:lnSpc>
                    <a:spcPct val="130000"/>
                  </a:lnSpc>
                  <a:spcBef>
                    <a:spcPct val="0"/>
                  </a:spcBef>
                  <a:buClr>
                    <a:schemeClr val="tx1"/>
                  </a:buClr>
                  <a:buSzPct val="100000"/>
                  <a:buNone/>
                  <a:defRPr/>
                </a:pP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CH</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4</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经</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HO</a:t>
                </a:r>
                <a14:m>
                  <m:oMath xmlns:m="http://schemas.openxmlformats.org/officeDocument/2006/math">
                    <m:r>
                      <a:rPr lang="zh-CN" altLang="en-US" sz="2200" i="1">
                        <a:solidFill>
                          <a:srgbClr val="000000"/>
                        </a:solidFill>
                        <a:latin typeface="Cambria Math" panose="02040503050406030204" pitchFamily="18" charset="0"/>
                        <a:sym typeface="Times New Roman" panose="02020603050405020304" pitchFamily="18" charset="0"/>
                      </a:rPr>
                      <m:t>•</m:t>
                    </m:r>
                  </m:oMath>
                </a14:m>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自由基氧化可形成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CO</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，其反应机制为：</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331779" name="Rectangle 3"/>
              <p:cNvSpPr>
                <a:spLocks noRot="1" noChangeAspect="1" noMove="1" noResize="1" noEditPoints="1" noAdjustHandles="1" noChangeArrowheads="1" noChangeShapeType="1" noTextEdit="1"/>
              </p:cNvSpPr>
              <p:nvPr>
                <p:ph idx="4294967295"/>
              </p:nvPr>
            </p:nvSpPr>
            <p:spPr>
              <a:xfrm>
                <a:off x="767715" y="1417320"/>
                <a:ext cx="10909935" cy="4526280"/>
              </a:xfrm>
              <a:blipFill rotWithShape="1">
                <a:blip r:embed="rId1"/>
                <a:stretch>
                  <a:fillRect r="-1286"/>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 name="Object 4"/>
              <p:cNvSpPr txBox="1"/>
              <p:nvPr/>
            </p:nvSpPr>
            <p:spPr bwMode="auto">
              <a:xfrm>
                <a:off x="2063552" y="5009833"/>
                <a:ext cx="8644987" cy="1352550"/>
              </a:xfrm>
              <a:prstGeom prst="rect">
                <a:avLst/>
              </a:prstGeom>
              <a:noFill/>
              <a:ln>
                <a:noFill/>
              </a:ln>
            </p:spPr>
            <p:txBody>
              <a:bodyPr>
                <a:noAutofit/>
              </a:bodyPr>
              <a:lstStyle/>
              <a:p>
                <a:pPr>
                  <a:lnSpc>
                    <a:spcPct val="130000"/>
                  </a:lnSpc>
                </a:pPr>
                <a14:m>
                  <m:oMathPara xmlns:m="http://schemas.openxmlformats.org/officeDocument/2006/math">
                    <m:oMathParaPr>
                      <m:jc m:val="center"/>
                    </m:oMathParaPr>
                    <m:oMath xmlns:m="http://schemas.openxmlformats.org/officeDocument/2006/math">
                      <m:r>
                        <m:rPr>
                          <m:nor/>
                        </m:rPr>
                        <a:rPr lang="zh-CN" altLang="en-US" sz="2000" i="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m:t>C</m:t>
                      </m:r>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m:rPr>
                              <m:nor/>
                            </m:rPr>
                            <a:rPr lang="zh-CN" altLang="en-US" sz="2000" i="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m:t>H</m:t>
                          </m:r>
                        </m:e>
                        <m:sub>
                          <m:r>
                            <a:rPr lang="zh-CN" altLang="en-US" sz="2000" b="0" i="0">
                              <a:solidFill>
                                <a:srgbClr val="000000"/>
                              </a:solidFill>
                              <a:latin typeface="Cambria Math" panose="02040503050406030204" pitchFamily="18" charset="0"/>
                              <a:sym typeface="Times New Roman" panose="02020603050405020304" pitchFamily="18" charset="0"/>
                            </a:rPr>
                            <m:t>4</m:t>
                          </m:r>
                        </m:sub>
                      </m:sSub>
                      <m:r>
                        <a:rPr lang="zh-CN" altLang="en-US" sz="2000" b="0" i="1">
                          <a:solidFill>
                            <a:srgbClr val="000000"/>
                          </a:solidFill>
                          <a:latin typeface="Cambria Math" panose="02040503050406030204" pitchFamily="18" charset="0"/>
                          <a:sym typeface="Times New Roman" panose="02020603050405020304" pitchFamily="18" charset="0"/>
                        </a:rPr>
                        <m:t>+</m:t>
                      </m:r>
                      <m:r>
                        <m:rPr>
                          <m:nor/>
                        </m:rPr>
                        <a:rPr lang="zh-CN" altLang="en-US" sz="2000" i="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m:t>HO</m:t>
                      </m:r>
                      <m:r>
                        <a:rPr lang="zh-CN" altLang="en-US" sz="2000" b="0" i="1">
                          <a:solidFill>
                            <a:srgbClr val="000000"/>
                          </a:solidFill>
                          <a:latin typeface="Cambria Math" panose="02040503050406030204" pitchFamily="18" charset="0"/>
                          <a:sym typeface="Times New Roman" panose="02020603050405020304" pitchFamily="18" charset="0"/>
                        </a:rPr>
                        <m:t>•</m:t>
                      </m:r>
                      <m:r>
                        <m:rPr>
                          <m:aln/>
                        </m:rPr>
                        <a:rPr lang="zh-CN" altLang="en-US" sz="2000" b="0" i="1">
                          <a:solidFill>
                            <a:srgbClr val="000000"/>
                          </a:solidFill>
                          <a:latin typeface="Cambria Math" panose="02040503050406030204" pitchFamily="18" charset="0"/>
                          <a:sym typeface="Times New Roman" panose="02020603050405020304" pitchFamily="18" charset="0"/>
                        </a:rPr>
                        <m:t>→</m:t>
                      </m:r>
                      <m:r>
                        <m:rPr>
                          <m:nor/>
                        </m:rPr>
                        <a:rPr lang="zh-CN" altLang="en-US" sz="2000" i="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m:t>C</m:t>
                      </m:r>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m:rPr>
                              <m:nor/>
                            </m:rPr>
                            <a:rPr lang="zh-CN" altLang="en-US" sz="2000" i="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m:t>H</m:t>
                          </m:r>
                        </m:e>
                        <m:sub>
                          <m:r>
                            <a:rPr lang="zh-CN" altLang="en-US" sz="2000" b="0" i="0">
                              <a:solidFill>
                                <a:srgbClr val="000000"/>
                              </a:solidFill>
                              <a:latin typeface="Cambria Math" panose="02040503050406030204" pitchFamily="18" charset="0"/>
                              <a:sym typeface="Times New Roman" panose="02020603050405020304" pitchFamily="18" charset="0"/>
                            </a:rPr>
                            <m:t>3</m:t>
                          </m:r>
                        </m:sub>
                      </m:sSub>
                      <m:r>
                        <a:rPr lang="zh-CN" altLang="en-US" sz="2000" i="1">
                          <a:solidFill>
                            <a:srgbClr val="000000"/>
                          </a:solidFill>
                          <a:latin typeface="Cambria Math" panose="02040503050406030204" pitchFamily="18" charset="0"/>
                          <a:sym typeface="Times New Roman" panose="02020603050405020304" pitchFamily="18" charset="0"/>
                        </a:rPr>
                        <m:t>•</m:t>
                      </m:r>
                      <m:r>
                        <a:rPr lang="zh-CN" altLang="en-US" sz="2000" b="0" i="1">
                          <a:solidFill>
                            <a:srgbClr val="000000"/>
                          </a:solidFill>
                          <a:latin typeface="Cambria Math" panose="02040503050406030204" pitchFamily="18" charset="0"/>
                          <a:sym typeface="Times New Roman" panose="02020603050405020304" pitchFamily="18" charset="0"/>
                        </a:rPr>
                        <m:t>+</m:t>
                      </m:r>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m:rPr>
                              <m:sty m:val="p"/>
                            </m:rPr>
                            <a:rPr lang="zh-CN" altLang="en-US" sz="2000" b="0" i="0">
                              <a:solidFill>
                                <a:srgbClr val="000000"/>
                              </a:solidFill>
                              <a:latin typeface="Cambria Math" panose="02040503050406030204" pitchFamily="18" charset="0"/>
                              <a:sym typeface="Times New Roman" panose="02020603050405020304" pitchFamily="18" charset="0"/>
                            </a:rPr>
                            <m:t>H</m:t>
                          </m:r>
                        </m:e>
                        <m:sub>
                          <m:r>
                            <a:rPr lang="zh-CN" altLang="en-US" sz="2000" b="0" i="0">
                              <a:solidFill>
                                <a:srgbClr val="000000"/>
                              </a:solidFill>
                              <a:latin typeface="Cambria Math" panose="02040503050406030204" pitchFamily="18" charset="0"/>
                              <a:sym typeface="Times New Roman" panose="02020603050405020304" pitchFamily="18" charset="0"/>
                            </a:rPr>
                            <m:t>2</m:t>
                          </m:r>
                        </m:sub>
                      </m:sSub>
                      <m:r>
                        <m:rPr>
                          <m:sty m:val="p"/>
                        </m:rPr>
                        <a:rPr lang="zh-CN" altLang="en-US" sz="2000" b="0" i="0">
                          <a:solidFill>
                            <a:srgbClr val="000000"/>
                          </a:solidFill>
                          <a:latin typeface="Cambria Math" panose="02040503050406030204" pitchFamily="18" charset="0"/>
                          <a:sym typeface="Times New Roman" panose="02020603050405020304" pitchFamily="18" charset="0"/>
                        </a:rPr>
                        <m:t>O</m:t>
                      </m:r>
                    </m:oMath>
                    <m:oMath xmlns:m="http://schemas.openxmlformats.org/officeDocument/2006/math">
                      <m:r>
                        <m:rPr>
                          <m:nor/>
                        </m:rPr>
                        <a:rPr lang="zh-CN" altLang="en-US" sz="2000" i="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m:t>C</m:t>
                      </m:r>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m:rPr>
                              <m:nor/>
                            </m:rPr>
                            <a:rPr lang="zh-CN" altLang="en-US" sz="2000" i="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m:t>H</m:t>
                          </m:r>
                        </m:e>
                        <m:sub>
                          <m:r>
                            <a:rPr lang="zh-CN" altLang="en-US" sz="2000" b="0" i="0">
                              <a:solidFill>
                                <a:srgbClr val="000000"/>
                              </a:solidFill>
                              <a:latin typeface="Cambria Math" panose="02040503050406030204" pitchFamily="18" charset="0"/>
                              <a:sym typeface="Times New Roman" panose="02020603050405020304" pitchFamily="18" charset="0"/>
                            </a:rPr>
                            <m:t>3</m:t>
                          </m:r>
                        </m:sub>
                      </m:sSub>
                      <m:r>
                        <a:rPr lang="zh-CN" altLang="en-US" sz="2000" i="1">
                          <a:solidFill>
                            <a:srgbClr val="000000"/>
                          </a:solidFill>
                          <a:latin typeface="Cambria Math" panose="02040503050406030204" pitchFamily="18" charset="0"/>
                          <a:sym typeface="Times New Roman" panose="02020603050405020304" pitchFamily="18" charset="0"/>
                        </a:rPr>
                        <m:t>•</m:t>
                      </m:r>
                      <m:r>
                        <a:rPr lang="zh-CN" altLang="en-US" sz="2000" b="0" i="1">
                          <a:solidFill>
                            <a:srgbClr val="000000"/>
                          </a:solidFill>
                          <a:latin typeface="Cambria Math" panose="02040503050406030204" pitchFamily="18" charset="0"/>
                          <a:sym typeface="Times New Roman" panose="02020603050405020304" pitchFamily="18" charset="0"/>
                        </a:rPr>
                        <m:t>+</m:t>
                      </m:r>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m:rPr>
                              <m:sty m:val="p"/>
                            </m:rPr>
                            <a:rPr lang="zh-CN" altLang="en-US" sz="2000" b="0" i="0">
                              <a:solidFill>
                                <a:srgbClr val="000000"/>
                              </a:solidFill>
                              <a:latin typeface="Cambria Math" panose="02040503050406030204" pitchFamily="18" charset="0"/>
                              <a:sym typeface="Times New Roman" panose="02020603050405020304" pitchFamily="18" charset="0"/>
                            </a:rPr>
                            <m:t>O</m:t>
                          </m:r>
                        </m:e>
                        <m:sub>
                          <m:r>
                            <a:rPr lang="zh-CN" altLang="en-US" sz="2000" b="0" i="0">
                              <a:solidFill>
                                <a:srgbClr val="000000"/>
                              </a:solidFill>
                              <a:latin typeface="Cambria Math" panose="02040503050406030204" pitchFamily="18" charset="0"/>
                              <a:sym typeface="Times New Roman" panose="02020603050405020304" pitchFamily="18" charset="0"/>
                            </a:rPr>
                            <m:t>2</m:t>
                          </m:r>
                        </m:sub>
                      </m:sSub>
                      <m:r>
                        <m:rPr>
                          <m:aln/>
                        </m:rPr>
                        <a:rPr lang="zh-CN" altLang="en-US" sz="2000" b="0" i="1">
                          <a:solidFill>
                            <a:srgbClr val="000000"/>
                          </a:solidFill>
                          <a:latin typeface="Cambria Math" panose="02040503050406030204" pitchFamily="18" charset="0"/>
                          <a:sym typeface="Times New Roman" panose="02020603050405020304" pitchFamily="18" charset="0"/>
                        </a:rPr>
                        <m:t>→</m:t>
                      </m:r>
                      <m:r>
                        <m:rPr>
                          <m:nor/>
                        </m:rPr>
                        <a:rPr lang="zh-CN" altLang="en-US" sz="2000" i="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m:t>HCHO</m:t>
                      </m:r>
                      <m:r>
                        <a:rPr lang="zh-CN" altLang="en-US" sz="2000" b="0" i="1">
                          <a:solidFill>
                            <a:srgbClr val="000000"/>
                          </a:solidFill>
                          <a:latin typeface="Cambria Math" panose="02040503050406030204" pitchFamily="18" charset="0"/>
                          <a:sym typeface="Times New Roman" panose="02020603050405020304" pitchFamily="18" charset="0"/>
                        </a:rPr>
                        <m:t>+</m:t>
                      </m:r>
                      <m:r>
                        <m:rPr>
                          <m:nor/>
                        </m:rPr>
                        <a:rPr lang="zh-CN" altLang="en-US" sz="2000" i="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m:t>HO</m:t>
                      </m:r>
                      <m:r>
                        <a:rPr lang="zh-CN" altLang="en-US" sz="2000" b="0" i="1">
                          <a:solidFill>
                            <a:srgbClr val="000000"/>
                          </a:solidFill>
                          <a:latin typeface="Cambria Math" panose="02040503050406030204" pitchFamily="18" charset="0"/>
                          <a:sym typeface="Times New Roman" panose="02020603050405020304" pitchFamily="18" charset="0"/>
                        </a:rPr>
                        <m:t>•</m:t>
                      </m:r>
                    </m:oMath>
                    <m:oMath xmlns:m="http://schemas.openxmlformats.org/officeDocument/2006/math">
                      <m:r>
                        <m:rPr>
                          <m:nor/>
                        </m:rPr>
                        <a:rPr lang="zh-CN" altLang="en-US" sz="2000" i="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m:t>HCHO</m:t>
                      </m:r>
                      <m:r>
                        <a:rPr lang="zh-CN" altLang="en-US" sz="2000" b="0" i="1">
                          <a:solidFill>
                            <a:srgbClr val="000000"/>
                          </a:solidFill>
                          <a:latin typeface="Cambria Math" panose="02040503050406030204" pitchFamily="18" charset="0"/>
                          <a:sym typeface="Times New Roman" panose="02020603050405020304" pitchFamily="18" charset="0"/>
                        </a:rPr>
                        <m:t>+</m:t>
                      </m:r>
                      <m:r>
                        <a:rPr lang="zh-CN" altLang="en-US" sz="2000" b="0" i="1">
                          <a:solidFill>
                            <a:srgbClr val="000000"/>
                          </a:solidFill>
                          <a:latin typeface="Cambria Math" panose="02040503050406030204" pitchFamily="18" charset="0"/>
                          <a:sym typeface="Times New Roman" panose="02020603050405020304" pitchFamily="18" charset="0"/>
                        </a:rPr>
                        <m:t>ℎ</m:t>
                      </m:r>
                      <m:r>
                        <a:rPr lang="zh-CN" altLang="en-US" sz="2000" b="0" i="1">
                          <a:solidFill>
                            <a:srgbClr val="000000"/>
                          </a:solidFill>
                          <a:latin typeface="Cambria Math" panose="02040503050406030204" pitchFamily="18" charset="0"/>
                          <a:sym typeface="Times New Roman" panose="02020603050405020304" pitchFamily="18" charset="0"/>
                        </a:rPr>
                        <m:t>𝜈</m:t>
                      </m:r>
                      <m:r>
                        <a:rPr lang="en-US" altLang="zh-CN" sz="2000" b="0" i="1" smtClean="0">
                          <a:solidFill>
                            <a:srgbClr val="000000"/>
                          </a:solidFill>
                          <a:latin typeface="Cambria Math" panose="02040503050406030204" pitchFamily="18" charset="0"/>
                          <a:sym typeface="Times New Roman" panose="02020603050405020304" pitchFamily="18" charset="0"/>
                        </a:rPr>
                        <m:t>(</m:t>
                      </m:r>
                      <m:r>
                        <a:rPr lang="en-US" altLang="zh-CN" sz="2000" b="0" i="1" smtClean="0">
                          <a:solidFill>
                            <a:srgbClr val="000000"/>
                          </a:solidFill>
                          <a:latin typeface="Cambria Math" panose="02040503050406030204" pitchFamily="18" charset="0"/>
                          <a:sym typeface="Times New Roman" panose="02020603050405020304" pitchFamily="18" charset="0"/>
                        </a:rPr>
                        <m:t>320</m:t>
                      </m:r>
                      <m:r>
                        <a:rPr lang="en-US" altLang="zh-CN" sz="2000" b="0" i="1" smtClean="0">
                          <a:solidFill>
                            <a:srgbClr val="000000"/>
                          </a:solidFill>
                          <a:latin typeface="Cambria Math" panose="02040503050406030204" pitchFamily="18" charset="0"/>
                          <a:sym typeface="Times New Roman" panose="02020603050405020304" pitchFamily="18" charset="0"/>
                        </a:rPr>
                        <m:t>~</m:t>
                      </m:r>
                      <m:r>
                        <a:rPr lang="en-US" altLang="zh-CN" sz="2000" b="0" i="1" smtClean="0">
                          <a:solidFill>
                            <a:srgbClr val="000000"/>
                          </a:solidFill>
                          <a:latin typeface="Cambria Math" panose="02040503050406030204" pitchFamily="18" charset="0"/>
                          <a:sym typeface="Times New Roman" panose="02020603050405020304" pitchFamily="18" charset="0"/>
                        </a:rPr>
                        <m:t>335</m:t>
                      </m:r>
                      <m:r>
                        <a:rPr lang="en-US" altLang="zh-CN" sz="2000" b="0" i="1" smtClean="0">
                          <a:solidFill>
                            <a:srgbClr val="000000"/>
                          </a:solidFill>
                          <a:latin typeface="Cambria Math" panose="02040503050406030204" pitchFamily="18" charset="0"/>
                          <a:sym typeface="Times New Roman" panose="02020603050405020304" pitchFamily="18" charset="0"/>
                        </a:rPr>
                        <m:t> </m:t>
                      </m:r>
                      <m:r>
                        <m:rPr>
                          <m:sty m:val="p"/>
                        </m:rPr>
                        <a:rPr lang="en-US" altLang="zh-CN" sz="2000" b="0" i="0" smtClean="0">
                          <a:solidFill>
                            <a:srgbClr val="000000"/>
                          </a:solidFill>
                          <a:latin typeface="Cambria Math" panose="02040503050406030204" pitchFamily="18" charset="0"/>
                          <a:sym typeface="Times New Roman" panose="02020603050405020304" pitchFamily="18" charset="0"/>
                        </a:rPr>
                        <m:t>nm</m:t>
                      </m:r>
                      <m:r>
                        <a:rPr lang="en-US" altLang="zh-CN" sz="2000" b="0" i="1" smtClean="0">
                          <a:solidFill>
                            <a:srgbClr val="000000"/>
                          </a:solidFill>
                          <a:latin typeface="Cambria Math" panose="02040503050406030204" pitchFamily="18" charset="0"/>
                          <a:sym typeface="Times New Roman" panose="02020603050405020304" pitchFamily="18" charset="0"/>
                        </a:rPr>
                        <m:t>)</m:t>
                      </m:r>
                      <m:r>
                        <m:rPr>
                          <m:aln/>
                        </m:rPr>
                        <a:rPr lang="zh-CN" altLang="en-US" sz="2000" b="0" i="1">
                          <a:solidFill>
                            <a:srgbClr val="000000"/>
                          </a:solidFill>
                          <a:latin typeface="Cambria Math" panose="02040503050406030204" pitchFamily="18" charset="0"/>
                          <a:sym typeface="Times New Roman" panose="02020603050405020304" pitchFamily="18" charset="0"/>
                        </a:rPr>
                        <m:t>→</m:t>
                      </m:r>
                      <m:r>
                        <m:rPr>
                          <m:nor/>
                        </m:rPr>
                        <a:rPr lang="zh-CN" altLang="en-US" sz="2000" i="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m:t>CO</m:t>
                      </m:r>
                      <m:r>
                        <a:rPr lang="zh-CN" altLang="en-US" sz="2000" b="0" i="1">
                          <a:solidFill>
                            <a:srgbClr val="000000"/>
                          </a:solidFill>
                          <a:latin typeface="Cambria Math" panose="02040503050406030204" pitchFamily="18" charset="0"/>
                          <a:sym typeface="Times New Roman" panose="02020603050405020304" pitchFamily="18" charset="0"/>
                        </a:rPr>
                        <m:t>+</m:t>
                      </m:r>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m:rPr>
                              <m:sty m:val="p"/>
                            </m:rPr>
                            <a:rPr lang="zh-CN" altLang="en-US" sz="2000" b="0" i="0">
                              <a:solidFill>
                                <a:srgbClr val="000000"/>
                              </a:solidFill>
                              <a:latin typeface="Cambria Math" panose="02040503050406030204" pitchFamily="18" charset="0"/>
                              <a:sym typeface="Times New Roman" panose="02020603050405020304" pitchFamily="18" charset="0"/>
                            </a:rPr>
                            <m:t>H</m:t>
                          </m:r>
                        </m:e>
                        <m:sub>
                          <m:r>
                            <a:rPr lang="zh-CN" altLang="en-US" sz="2000" b="0" i="0">
                              <a:solidFill>
                                <a:srgbClr val="000000"/>
                              </a:solidFill>
                              <a:latin typeface="Cambria Math" panose="02040503050406030204" pitchFamily="18" charset="0"/>
                              <a:sym typeface="Times New Roman" panose="02020603050405020304" pitchFamily="18" charset="0"/>
                            </a:rPr>
                            <m:t>2</m:t>
                          </m:r>
                        </m:sub>
                      </m:sSub>
                    </m:oMath>
                  </m:oMathPara>
                </a14:m>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mc:Choice>
        <mc:Fallback>
          <p:sp>
            <p:nvSpPr>
              <p:cNvPr id="2" name="Object 4"/>
              <p:cNvSpPr txBox="1">
                <a:spLocks noRot="1" noChangeAspect="1" noMove="1" noResize="1" noEditPoints="1" noAdjustHandles="1" noChangeArrowheads="1" noChangeShapeType="1" noTextEdit="1"/>
              </p:cNvSpPr>
              <p:nvPr/>
            </p:nvSpPr>
            <p:spPr bwMode="auto">
              <a:xfrm>
                <a:off x="2063552" y="5009833"/>
                <a:ext cx="8644987" cy="1352550"/>
              </a:xfrm>
              <a:prstGeom prst="rect">
                <a:avLst/>
              </a:prstGeom>
              <a:blipFill rotWithShape="1">
                <a:blip r:embed="rId2"/>
                <a:stretch>
                  <a:fillRect l="-5" t="-24" r="6" b="-728"/>
                </a:stretch>
              </a:blipFill>
              <a:ln>
                <a:noFill/>
              </a:ln>
            </p:spPr>
            <p:txBody>
              <a:bodyPr/>
              <a:lstStyle/>
              <a:p>
                <a:r>
                  <a:rPr lang="zh-CN" altLang="en-US">
                    <a:noFill/>
                  </a:rPr>
                  <a:t> </a:t>
                </a:r>
              </a:p>
            </p:txBody>
          </p:sp>
        </mc:Fallback>
      </mc:AlternateContent>
    </p:spTree>
  </p:cSld>
  <p:clrMapOvr>
    <a:masterClrMapping/>
  </p:clrMapOvr>
  <p:transition spd="slow">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1103A98E-067E-4267-BA2D-FBA2FB72E555}"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mc:AlternateContent xmlns:mc="http://schemas.openxmlformats.org/markup-compatibility/2006">
        <mc:Choice xmlns:a14="http://schemas.microsoft.com/office/drawing/2010/main" Requires="a14">
          <p:sp>
            <p:nvSpPr>
              <p:cNvPr id="331779" name="Rectangle 3"/>
              <p:cNvSpPr>
                <a:spLocks noGrp="1" noChangeArrowheads="1"/>
              </p:cNvSpPr>
              <p:nvPr>
                <p:ph idx="4294967295"/>
              </p:nvPr>
            </p:nvSpPr>
            <p:spPr>
              <a:xfrm>
                <a:off x="767408" y="1207325"/>
                <a:ext cx="10229942" cy="4525963"/>
              </a:xfrm>
            </p:spPr>
            <p:txBody>
              <a:bodyPr/>
              <a:lstStyle/>
              <a:p>
                <a:pPr marL="717550" indent="-717550" algn="just" eaLnBrk="1" hangingPunct="1">
                  <a:lnSpc>
                    <a:spcPct val="130000"/>
                  </a:lnSpc>
                  <a:spcBef>
                    <a:spcPct val="0"/>
                  </a:spcBef>
                  <a:buClr>
                    <a:schemeClr val="tx1"/>
                  </a:buClr>
                  <a:buSzPct val="100000"/>
                  <a:buFont typeface="Wingdings" panose="05000000000000000000" pitchFamily="2" charset="2"/>
                  <a:buAutoNum type="alphaLcPeriod"/>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土壤吸收：细菌能将</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CO</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代谢为</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CO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4</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717550" indent="-717550" algn="just" eaLnBrk="1" hangingPunct="1">
                  <a:lnSpc>
                    <a:spcPct val="130000"/>
                  </a:lnSpc>
                  <a:spcBef>
                    <a:spcPct val="0"/>
                  </a:spcBef>
                  <a:buClr>
                    <a:schemeClr val="tx1"/>
                  </a:buClr>
                  <a:buSzPct val="100000"/>
                  <a:buFont typeface="Wingdings" panose="05000000000000000000" pitchFamily="2" charset="2"/>
                  <a:buAutoNum type="alphaLcPeriod"/>
                </a:pP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717550" indent="-717550" algn="just" eaLnBrk="1" hangingPunct="1">
                  <a:lnSpc>
                    <a:spcPct val="130000"/>
                  </a:lnSpc>
                  <a:spcBef>
                    <a:spcPts val="400"/>
                  </a:spcBef>
                  <a:spcAft>
                    <a:spcPts val="0"/>
                  </a:spcAft>
                  <a:buClr>
                    <a:schemeClr val="tx1"/>
                  </a:buClr>
                  <a:buSzPct val="100000"/>
                  <a:buFont typeface="Wingdings" panose="05000000000000000000" pitchFamily="2" charset="2"/>
                  <a:buAutoNum type="alphaLcPeriod"/>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与</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HO</a:t>
                </a:r>
                <a14:m>
                  <m:oMath xmlns:m="http://schemas.openxmlformats.org/officeDocument/2006/math">
                    <m:r>
                      <a:rPr lang="zh-CN" altLang="en-US" sz="2200"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m:t>
                    </m:r>
                  </m:oMath>
                </a14:m>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的反应，该途径可去除大气中约</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50</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％的</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CO</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717550" indent="-717550" algn="just" eaLnBrk="1" hangingPunct="1">
                  <a:lnSpc>
                    <a:spcPct val="130000"/>
                  </a:lnSpc>
                  <a:spcBef>
                    <a:spcPct val="0"/>
                  </a:spcBef>
                  <a:buClr>
                    <a:schemeClr val="folHlink"/>
                  </a:buClr>
                  <a:buFont typeface="Wingdings" panose="05000000000000000000" pitchFamily="2" charset="2"/>
                  <a:buAutoNum type="alphaLcPeriod"/>
                </a:pP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717550" indent="-717550" algn="just" eaLnBrk="1" hangingPunct="1">
                  <a:lnSpc>
                    <a:spcPct val="130000"/>
                  </a:lnSpc>
                  <a:spcBef>
                    <a:spcPts val="0"/>
                  </a:spcBef>
                  <a:spcAft>
                    <a:spcPts val="0"/>
                  </a:spcAft>
                  <a:buClr>
                    <a:schemeClr val="tx1"/>
                  </a:buClr>
                  <a:buSzPct val="100000"/>
                  <a:buFont typeface="Wingdings" panose="05000000000000000000" pitchFamily="2" charset="2"/>
                  <a:buAutoNum type="circleNumDbPlain" startAt="4"/>
                </a:pP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CO</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的停留时间：约</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0.4</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年 </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717550" indent="-717550" algn="just" eaLnBrk="1" hangingPunct="1">
                  <a:lnSpc>
                    <a:spcPct val="120000"/>
                  </a:lnSpc>
                  <a:spcBef>
                    <a:spcPts val="200"/>
                  </a:spcBef>
                  <a:spcAft>
                    <a:spcPts val="0"/>
                  </a:spcAft>
                  <a:buClr>
                    <a:schemeClr val="tx1"/>
                  </a:buClr>
                  <a:buSzPct val="100000"/>
                  <a:buFont typeface="Wingdings" panose="05000000000000000000" pitchFamily="2" charset="2"/>
                  <a:buAutoNum type="circleNumDbPlain" startAt="4"/>
                </a:pP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CO</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的危害：使人体缺氧窒息；参与光化学反应，适量</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CO</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的存在可以促进</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NO</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向</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的转化，从而促进了</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臭氧的积累</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331779" name="Rectangle 3"/>
              <p:cNvSpPr>
                <a:spLocks noRot="1" noChangeAspect="1" noMove="1" noResize="1" noEditPoints="1" noAdjustHandles="1" noChangeArrowheads="1" noChangeShapeType="1" noTextEdit="1"/>
              </p:cNvSpPr>
              <p:nvPr>
                <p:ph idx="4294967295"/>
              </p:nvPr>
            </p:nvSpPr>
            <p:spPr>
              <a:xfrm>
                <a:off x="767408" y="1207325"/>
                <a:ext cx="10229942" cy="4525963"/>
              </a:xfrm>
              <a:blipFill rotWithShape="1">
                <a:blip r:embed="rId1"/>
                <a:stretch>
                  <a:fillRect l="-3" t="-4" r="4" b="11"/>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4" name="文本框 3"/>
              <p:cNvSpPr txBox="1"/>
              <p:nvPr/>
            </p:nvSpPr>
            <p:spPr>
              <a:xfrm>
                <a:off x="2907147" y="1515004"/>
                <a:ext cx="3131718" cy="680058"/>
              </a:xfrm>
              <a:prstGeom prst="rect">
                <a:avLst/>
              </a:prstGeom>
              <a:noFill/>
            </p:spPr>
            <p:txBody>
              <a:bodyPr wrap="square">
                <a:spAutoFit/>
              </a:bodyPr>
              <a:lstStyle/>
              <a:p>
                <a:pPr>
                  <a:lnSpc>
                    <a:spcPct val="130000"/>
                  </a:lnSpc>
                </a:pPr>
                <a14:m>
                  <m:oMathPara xmlns:m="http://schemas.openxmlformats.org/officeDocument/2006/math">
                    <m:oMathParaPr>
                      <m:jc m:val="left"/>
                    </m:oMathParaPr>
                    <m:oMath xmlns:m="http://schemas.openxmlformats.org/officeDocument/2006/math">
                      <m:r>
                        <m:rPr>
                          <m:nor/>
                        </m:rPr>
                        <a:rPr lang="zh-CN" altLang="en-US" smtClean="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CO</m:t>
                      </m:r>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m:t>
                      </m:r>
                      <m:sSub>
                        <m:sSubPr>
                          <m:ctrlPr>
                            <a:rPr lang="zh-CN" altLang="en-US" i="1">
                              <a:solidFill>
                                <a:srgbClr val="000000"/>
                              </a:solidFill>
                              <a:latin typeface="Cambria Math" panose="02040503050406030204" pitchFamily="18" charset="0"/>
                              <a:ea typeface="黑体" panose="02010609060101010101" pitchFamily="49" charset="-122"/>
                              <a:sym typeface="Times New Roman" panose="02020603050405020304" pitchFamily="18" charset="0"/>
                            </a:rPr>
                          </m:ctrlPr>
                        </m:sSubPr>
                        <m:e>
                          <m:r>
                            <m:rPr>
                              <m:sty m:val="p"/>
                            </m:rPr>
                            <a:rPr lang="zh-CN" altLang="en-US" b="0" i="1">
                              <a:solidFill>
                                <a:srgbClr val="000000"/>
                              </a:solidFill>
                              <a:latin typeface="Cambria Math" panose="02040503050406030204" pitchFamily="18" charset="0"/>
                              <a:ea typeface="黑体" panose="02010609060101010101" pitchFamily="49" charset="-122"/>
                              <a:sym typeface="Times New Roman" panose="02020603050405020304" pitchFamily="18" charset="0"/>
                            </a:rPr>
                            <m:t>O</m:t>
                          </m:r>
                        </m:e>
                        <m:sub>
                          <m:r>
                            <a:rPr lang="zh-CN" altLang="en-US" b="0" i="1">
                              <a:solidFill>
                                <a:srgbClr val="000000"/>
                              </a:solidFill>
                              <a:latin typeface="Cambria Math" panose="02040503050406030204" pitchFamily="18" charset="0"/>
                              <a:ea typeface="黑体" panose="02010609060101010101" pitchFamily="49" charset="-122"/>
                              <a:sym typeface="Times New Roman" panose="02020603050405020304" pitchFamily="18" charset="0"/>
                            </a:rPr>
                            <m:t>2</m:t>
                          </m:r>
                        </m:sub>
                      </m:sSub>
                      <m:groupChr>
                        <m:groupChrPr>
                          <m:chr m:val="→"/>
                          <m:vertJc m:val="bot"/>
                          <m:ctrlPr>
                            <a:rPr lang="zh-CN" altLang="en-US" i="1" smtClean="0">
                              <a:solidFill>
                                <a:srgbClr val="000000"/>
                              </a:solidFill>
                              <a:latin typeface="Cambria Math" panose="02040503050406030204" pitchFamily="18" charset="0"/>
                              <a:ea typeface="黑体" panose="02010609060101010101" pitchFamily="49" charset="-122"/>
                              <a:sym typeface="Times New Roman" panose="02020603050405020304" pitchFamily="18" charset="0"/>
                            </a:rPr>
                          </m:ctrlPr>
                        </m:groupChrPr>
                        <m:e>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 </m:t>
                          </m:r>
                          <m:r>
                            <a:rPr lang="zh-CN" altLang="en-US" i="1">
                              <a:solidFill>
                                <a:srgbClr val="000000"/>
                              </a:solidFill>
                              <a:latin typeface="Cambria Math" panose="02040503050406030204" pitchFamily="18" charset="0"/>
                              <a:ea typeface="黑体" panose="02010609060101010101" pitchFamily="49" charset="-122"/>
                              <a:sym typeface="Times New Roman" panose="02020603050405020304" pitchFamily="18" charset="0"/>
                            </a:rPr>
                            <m:t>细菌</m:t>
                          </m:r>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 </m:t>
                          </m:r>
                        </m:e>
                      </m:groupChr>
                      <m:r>
                        <m:rPr>
                          <m:nor/>
                        </m:rPr>
                        <a:rPr lang="zh-CN" altLang="en-US">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m:t>
                      </m:r>
                      <m:sSub>
                        <m:sSubPr>
                          <m:ctrlPr>
                            <a:rPr lang="zh-CN" altLang="en-US" i="1">
                              <a:solidFill>
                                <a:srgbClr val="000000"/>
                              </a:solidFill>
                              <a:latin typeface="Cambria Math" panose="02040503050406030204" pitchFamily="18" charset="0"/>
                              <a:ea typeface="黑体" panose="02010609060101010101" pitchFamily="49" charset="-122"/>
                              <a:sym typeface="Times New Roman" panose="02020603050405020304" pitchFamily="18" charset="0"/>
                            </a:rPr>
                          </m:ctrlPr>
                        </m:sSubPr>
                        <m:e>
                          <m:r>
                            <m:rPr>
                              <m:nor/>
                            </m:rPr>
                            <a:rPr lang="zh-CN" altLang="en-US">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O</m:t>
                          </m:r>
                        </m:e>
                        <m:sub>
                          <m:r>
                            <a:rPr lang="zh-CN" altLang="en-US" b="0" i="1">
                              <a:solidFill>
                                <a:srgbClr val="000000"/>
                              </a:solidFill>
                              <a:latin typeface="Cambria Math" panose="02040503050406030204" pitchFamily="18" charset="0"/>
                              <a:ea typeface="黑体" panose="02010609060101010101" pitchFamily="49" charset="-122"/>
                              <a:sym typeface="Times New Roman" panose="02020603050405020304" pitchFamily="18" charset="0"/>
                            </a:rPr>
                            <m:t>2</m:t>
                          </m:r>
                        </m:sub>
                      </m:sSub>
                      <m:r>
                        <a:rPr lang="en-US" altLang="zh-CN"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     </m:t>
                      </m:r>
                    </m:oMath>
                  </m:oMathPara>
                </a14:m>
                <a:endParaRPr lang="zh-CN" altLang="en-US"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4" name="文本框 3"/>
              <p:cNvSpPr txBox="1">
                <a:spLocks noRot="1" noChangeAspect="1" noMove="1" noResize="1" noEditPoints="1" noAdjustHandles="1" noChangeArrowheads="1" noChangeShapeType="1" noTextEdit="1"/>
              </p:cNvSpPr>
              <p:nvPr/>
            </p:nvSpPr>
            <p:spPr>
              <a:xfrm>
                <a:off x="2907147" y="1515004"/>
                <a:ext cx="3131718" cy="680058"/>
              </a:xfrm>
              <a:prstGeom prst="rect">
                <a:avLst/>
              </a:prstGeom>
              <a:blipFill rotWithShape="1">
                <a:blip r:embed="rId2"/>
                <a:stretch>
                  <a:fillRect l="-4" t="-78" b="74"/>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6" name="文本框 5"/>
              <p:cNvSpPr txBox="1"/>
              <p:nvPr/>
            </p:nvSpPr>
            <p:spPr>
              <a:xfrm>
                <a:off x="6168008" y="1611055"/>
                <a:ext cx="5256584" cy="680058"/>
              </a:xfrm>
              <a:prstGeom prst="rect">
                <a:avLst/>
              </a:prstGeom>
              <a:noFill/>
            </p:spPr>
            <p:txBody>
              <a:bodyPr wrap="square">
                <a:spAutoFit/>
              </a:bodyPr>
              <a:lstStyle/>
              <a:p>
                <a:pPr>
                  <a:lnSpc>
                    <a:spcPct val="130000"/>
                  </a:lnSpc>
                </a:pPr>
                <a14:m>
                  <m:oMathPara xmlns:m="http://schemas.openxmlformats.org/officeDocument/2006/math">
                    <m:oMathParaPr>
                      <m:jc m:val="left"/>
                    </m:oMathParaPr>
                    <m:oMath xmlns:m="http://schemas.openxmlformats.org/officeDocument/2006/math">
                      <m:r>
                        <m:rPr>
                          <m:nor/>
                        </m:rPr>
                        <a:rPr lang="zh-CN" altLang="en-US">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CO</m:t>
                      </m:r>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m:t>
                      </m:r>
                      <m:r>
                        <m:rPr>
                          <m:nor/>
                        </m:rPr>
                        <a:rPr lang="zh-CN" altLang="en-US">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3</m:t>
                      </m:r>
                      <m:sSub>
                        <m:sSubPr>
                          <m:ctrlPr>
                            <a:rPr lang="zh-CN" altLang="en-US" i="1">
                              <a:solidFill>
                                <a:srgbClr val="000000"/>
                              </a:solidFill>
                              <a:latin typeface="Cambria Math" panose="02040503050406030204" pitchFamily="18" charset="0"/>
                              <a:ea typeface="黑体" panose="02010609060101010101" pitchFamily="49" charset="-122"/>
                              <a:sym typeface="Times New Roman" panose="02020603050405020304" pitchFamily="18" charset="0"/>
                            </a:rPr>
                          </m:ctrlPr>
                        </m:sSubPr>
                        <m:e>
                          <m:r>
                            <m:rPr>
                              <m:nor/>
                            </m:rPr>
                            <a:rPr lang="zh-CN" altLang="en-US">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H</m:t>
                          </m:r>
                        </m:e>
                        <m:sub>
                          <m:r>
                            <a:rPr lang="zh-CN" altLang="en-US" b="0" i="1">
                              <a:solidFill>
                                <a:srgbClr val="000000"/>
                              </a:solidFill>
                              <a:latin typeface="Cambria Math" panose="02040503050406030204" pitchFamily="18" charset="0"/>
                              <a:ea typeface="黑体" panose="02010609060101010101" pitchFamily="49" charset="-122"/>
                              <a:sym typeface="Times New Roman" panose="02020603050405020304" pitchFamily="18" charset="0"/>
                            </a:rPr>
                            <m:t>2</m:t>
                          </m:r>
                        </m:sub>
                      </m:sSub>
                      <m:groupChr>
                        <m:groupChrPr>
                          <m:chr m:val="→"/>
                          <m:vertJc m:val="bot"/>
                          <m:ctrlPr>
                            <a:rPr lang="zh-CN" altLang="en-US" i="1">
                              <a:solidFill>
                                <a:srgbClr val="000000"/>
                              </a:solidFill>
                              <a:latin typeface="Cambria Math" panose="02040503050406030204" pitchFamily="18" charset="0"/>
                              <a:ea typeface="黑体" panose="02010609060101010101" pitchFamily="49" charset="-122"/>
                              <a:sym typeface="Times New Roman" panose="02020603050405020304" pitchFamily="18" charset="0"/>
                            </a:rPr>
                          </m:ctrlPr>
                        </m:groupChrPr>
                        <m:e>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 </m:t>
                          </m:r>
                          <m:r>
                            <a:rPr lang="zh-CN" altLang="en-US" i="1">
                              <a:solidFill>
                                <a:srgbClr val="000000"/>
                              </a:solidFill>
                              <a:latin typeface="Cambria Math" panose="02040503050406030204" pitchFamily="18" charset="0"/>
                              <a:ea typeface="黑体" panose="02010609060101010101" pitchFamily="49" charset="-122"/>
                              <a:sym typeface="Times New Roman" panose="02020603050405020304" pitchFamily="18" charset="0"/>
                            </a:rPr>
                            <m:t>细菌</m:t>
                          </m:r>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 </m:t>
                          </m:r>
                        </m:e>
                      </m:groupChr>
                      <m:r>
                        <m:rPr>
                          <m:nor/>
                        </m:rPr>
                        <a:rPr lang="zh-CN" altLang="en-US">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m:t>
                      </m:r>
                      <m:sSub>
                        <m:sSubPr>
                          <m:ctrlPr>
                            <a:rPr lang="zh-CN" altLang="en-US" i="1">
                              <a:solidFill>
                                <a:srgbClr val="000000"/>
                              </a:solidFill>
                              <a:latin typeface="Cambria Math" panose="02040503050406030204" pitchFamily="18" charset="0"/>
                              <a:ea typeface="黑体" panose="02010609060101010101" pitchFamily="49" charset="-122"/>
                              <a:sym typeface="Times New Roman" panose="02020603050405020304" pitchFamily="18" charset="0"/>
                            </a:rPr>
                          </m:ctrlPr>
                        </m:sSubPr>
                        <m:e>
                          <m:r>
                            <m:rPr>
                              <m:nor/>
                            </m:rPr>
                            <a:rPr lang="zh-CN" altLang="en-US">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H</m:t>
                          </m:r>
                        </m:e>
                        <m:sub>
                          <m:r>
                            <a:rPr lang="zh-CN" altLang="en-US" b="0" i="1">
                              <a:solidFill>
                                <a:srgbClr val="000000"/>
                              </a:solidFill>
                              <a:latin typeface="Cambria Math" panose="02040503050406030204" pitchFamily="18" charset="0"/>
                              <a:ea typeface="黑体" panose="02010609060101010101" pitchFamily="49" charset="-122"/>
                              <a:sym typeface="Times New Roman" panose="02020603050405020304" pitchFamily="18" charset="0"/>
                            </a:rPr>
                            <m:t>4</m:t>
                          </m:r>
                        </m:sub>
                      </m:sSub>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m:t>
                      </m:r>
                      <m:sSub>
                        <m:sSubPr>
                          <m:ctrlPr>
                            <a:rPr lang="zh-CN" altLang="en-US" i="1">
                              <a:solidFill>
                                <a:srgbClr val="000000"/>
                              </a:solidFill>
                              <a:latin typeface="Cambria Math" panose="02040503050406030204" pitchFamily="18" charset="0"/>
                              <a:ea typeface="黑体" panose="02010609060101010101" pitchFamily="49" charset="-122"/>
                              <a:sym typeface="Times New Roman" panose="02020603050405020304" pitchFamily="18" charset="0"/>
                            </a:rPr>
                          </m:ctrlPr>
                        </m:sSubPr>
                        <m:e>
                          <m:r>
                            <m:rPr>
                              <m:sty m:val="p"/>
                            </m:rPr>
                            <a:rPr lang="zh-CN" altLang="en-US" b="0" i="1">
                              <a:solidFill>
                                <a:srgbClr val="000000"/>
                              </a:solidFill>
                              <a:latin typeface="Cambria Math" panose="02040503050406030204" pitchFamily="18" charset="0"/>
                              <a:ea typeface="黑体" panose="02010609060101010101" pitchFamily="49" charset="-122"/>
                              <a:sym typeface="Times New Roman" panose="02020603050405020304" pitchFamily="18" charset="0"/>
                            </a:rPr>
                            <m:t>H</m:t>
                          </m:r>
                        </m:e>
                        <m:sub>
                          <m:r>
                            <a:rPr lang="zh-CN" altLang="en-US" b="0" i="1">
                              <a:solidFill>
                                <a:srgbClr val="000000"/>
                              </a:solidFill>
                              <a:latin typeface="Cambria Math" panose="02040503050406030204" pitchFamily="18" charset="0"/>
                              <a:ea typeface="黑体" panose="02010609060101010101" pitchFamily="49" charset="-122"/>
                              <a:sym typeface="Times New Roman" panose="02020603050405020304" pitchFamily="18" charset="0"/>
                            </a:rPr>
                            <m:t>2</m:t>
                          </m:r>
                        </m:sub>
                      </m:sSub>
                      <m:r>
                        <m:rPr>
                          <m:sty m:val="p"/>
                        </m:rPr>
                        <a:rPr lang="zh-CN" altLang="en-US" b="0" i="1">
                          <a:solidFill>
                            <a:srgbClr val="000000"/>
                          </a:solidFill>
                          <a:latin typeface="Cambria Math" panose="02040503050406030204" pitchFamily="18" charset="0"/>
                          <a:ea typeface="黑体" panose="02010609060101010101" pitchFamily="49" charset="-122"/>
                          <a:sym typeface="Times New Roman" panose="02020603050405020304" pitchFamily="18" charset="0"/>
                        </a:rPr>
                        <m:t>O</m:t>
                      </m:r>
                    </m:oMath>
                  </m:oMathPara>
                </a14:m>
                <a:endParaRPr lang="zh-CN" altLang="en-US"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6" name="文本框 5"/>
              <p:cNvSpPr txBox="1">
                <a:spLocks noRot="1" noChangeAspect="1" noMove="1" noResize="1" noEditPoints="1" noAdjustHandles="1" noChangeArrowheads="1" noChangeShapeType="1" noTextEdit="1"/>
              </p:cNvSpPr>
              <p:nvPr/>
            </p:nvSpPr>
            <p:spPr>
              <a:xfrm>
                <a:off x="6168008" y="1611055"/>
                <a:ext cx="5256584" cy="680058"/>
              </a:xfrm>
              <a:prstGeom prst="rect">
                <a:avLst/>
              </a:prstGeom>
              <a:blipFill rotWithShape="1">
                <a:blip r:embed="rId3"/>
                <a:stretch>
                  <a:fillRect l="-5" t="-9" r="6" b="5"/>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7" name="Object 53"/>
              <p:cNvSpPr txBox="1"/>
              <p:nvPr/>
            </p:nvSpPr>
            <p:spPr bwMode="auto">
              <a:xfrm>
                <a:off x="1385067" y="2559172"/>
                <a:ext cx="4227677" cy="339725"/>
              </a:xfrm>
              <a:prstGeom prst="rect">
                <a:avLst/>
              </a:prstGeom>
              <a:noFill/>
              <a:ln>
                <a:noFill/>
              </a:ln>
            </p:spPr>
            <p:txBody>
              <a:bodyPr>
                <a:noAutofit/>
              </a:bodyPr>
              <a:lstStyle/>
              <a:p>
                <a:pPr>
                  <a:lnSpc>
                    <a:spcPct val="130000"/>
                  </a:lnSpc>
                </a:pPr>
                <a14:m>
                  <m:oMathPara xmlns:m="http://schemas.openxmlformats.org/officeDocument/2006/math">
                    <m:oMathParaPr>
                      <m:jc m:val="left"/>
                    </m:oMathParaPr>
                    <m:oMath xmlns:m="http://schemas.openxmlformats.org/officeDocument/2006/math">
                      <m:r>
                        <m:rPr>
                          <m:nor/>
                        </m:rPr>
                        <a:rPr lang="zh-CN" altLang="en-US">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CO</m:t>
                      </m:r>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m:t>
                      </m:r>
                      <m:r>
                        <m:rPr>
                          <m:nor/>
                        </m:rPr>
                        <a:rPr lang="zh-CN" altLang="en-US">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HO</m:t>
                      </m:r>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m:t>
                      </m:r>
                      <m:groupChr>
                        <m:groupChrPr>
                          <m:chr m:val="→"/>
                          <m:vertJc m:val="bot"/>
                          <m:ctrlPr>
                            <a:rPr lang="zh-CN" altLang="en-US" i="1">
                              <a:solidFill>
                                <a:srgbClr val="000000"/>
                              </a:solidFill>
                              <a:latin typeface="Cambria Math" panose="02040503050406030204" pitchFamily="18" charset="0"/>
                              <a:ea typeface="黑体" panose="02010609060101010101" pitchFamily="49" charset="-122"/>
                              <a:sym typeface="Times New Roman" panose="02020603050405020304" pitchFamily="18" charset="0"/>
                            </a:rPr>
                          </m:ctrlPr>
                        </m:groupChrPr>
                        <m:e>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  </m:t>
                          </m:r>
                        </m:e>
                      </m:groupChr>
                      <m:r>
                        <m:rPr>
                          <m:nor/>
                        </m:rPr>
                        <a:rPr lang="zh-CN" altLang="en-US">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m:t>
                      </m:r>
                      <m:sSub>
                        <m:sSubPr>
                          <m:ctrlPr>
                            <a:rPr lang="zh-CN" altLang="en-US" i="1">
                              <a:solidFill>
                                <a:srgbClr val="000000"/>
                              </a:solidFill>
                              <a:latin typeface="Cambria Math" panose="02040503050406030204" pitchFamily="18" charset="0"/>
                              <a:ea typeface="黑体" panose="02010609060101010101" pitchFamily="49" charset="-122"/>
                              <a:sym typeface="Times New Roman" panose="02020603050405020304" pitchFamily="18" charset="0"/>
                            </a:rPr>
                          </m:ctrlPr>
                        </m:sSubPr>
                        <m:e>
                          <m:r>
                            <m:rPr>
                              <m:nor/>
                            </m:rPr>
                            <a:rPr lang="zh-CN" altLang="en-US">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O</m:t>
                          </m:r>
                        </m:e>
                        <m:sub>
                          <m:r>
                            <a:rPr lang="zh-CN" altLang="en-US" b="0" i="1">
                              <a:solidFill>
                                <a:srgbClr val="000000"/>
                              </a:solidFill>
                              <a:latin typeface="Cambria Math" panose="02040503050406030204" pitchFamily="18" charset="0"/>
                              <a:ea typeface="黑体" panose="02010609060101010101" pitchFamily="49" charset="-122"/>
                              <a:sym typeface="Times New Roman" panose="02020603050405020304" pitchFamily="18" charset="0"/>
                            </a:rPr>
                            <m:t>2</m:t>
                          </m:r>
                        </m:sub>
                      </m:sSub>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m:t>
                      </m:r>
                      <m:r>
                        <m:rPr>
                          <m:sty m:val="p"/>
                        </m:rPr>
                        <a:rPr lang="zh-CN" altLang="en-US" b="0" i="1">
                          <a:solidFill>
                            <a:srgbClr val="000000"/>
                          </a:solidFill>
                          <a:latin typeface="Cambria Math" panose="02040503050406030204" pitchFamily="18" charset="0"/>
                          <a:ea typeface="黑体" panose="02010609060101010101" pitchFamily="49" charset="-122"/>
                          <a:sym typeface="Times New Roman" panose="02020603050405020304" pitchFamily="18" charset="0"/>
                        </a:rPr>
                        <m:t>H</m:t>
                      </m:r>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  </m:t>
                      </m:r>
                    </m:oMath>
                  </m:oMathPara>
                </a14:m>
                <a:endParaRPr lang="zh-CN" altLang="en-US"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7" name="Object 53"/>
              <p:cNvSpPr txBox="1">
                <a:spLocks noRot="1" noChangeAspect="1" noMove="1" noResize="1" noEditPoints="1" noAdjustHandles="1" noChangeArrowheads="1" noChangeShapeType="1" noTextEdit="1"/>
              </p:cNvSpPr>
              <p:nvPr/>
            </p:nvSpPr>
            <p:spPr bwMode="auto">
              <a:xfrm>
                <a:off x="1385067" y="2559172"/>
                <a:ext cx="4227677" cy="339725"/>
              </a:xfrm>
              <a:prstGeom prst="rect">
                <a:avLst/>
              </a:prstGeom>
              <a:blipFill rotWithShape="1">
                <a:blip r:embed="rId4"/>
                <a:stretch>
                  <a:fillRect l="-3" t="-36" r="15" b="-28749"/>
                </a:stretch>
              </a:blipFill>
              <a:ln>
                <a:noFill/>
              </a:ln>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8" name="Object 55"/>
              <p:cNvSpPr txBox="1"/>
              <p:nvPr/>
            </p:nvSpPr>
            <p:spPr bwMode="auto">
              <a:xfrm>
                <a:off x="4454689" y="2567903"/>
                <a:ext cx="4367649" cy="322262"/>
              </a:xfrm>
              <a:prstGeom prst="rect">
                <a:avLst/>
              </a:prstGeom>
              <a:noFill/>
              <a:ln>
                <a:noFill/>
              </a:ln>
            </p:spPr>
            <p:txBody>
              <a:bodyPr>
                <a:noAutofit/>
              </a:bodyPr>
              <a:lstStyle/>
              <a:p>
                <a:pPr>
                  <a:lnSpc>
                    <a:spcPct val="130000"/>
                  </a:lnSpc>
                </a:pPr>
                <a14:m>
                  <m:oMathPara xmlns:m="http://schemas.openxmlformats.org/officeDocument/2006/math">
                    <m:oMathParaPr>
                      <m:jc m:val="left"/>
                    </m:oMathParaPr>
                    <m:oMath xmlns:m="http://schemas.openxmlformats.org/officeDocument/2006/math">
                      <m:r>
                        <m:rPr>
                          <m:sty m:val="p"/>
                        </m:rPr>
                        <a:rPr lang="zh-CN" altLang="en-US" b="0" i="1">
                          <a:solidFill>
                            <a:srgbClr val="000000"/>
                          </a:solidFill>
                          <a:latin typeface="Cambria Math" panose="02040503050406030204" pitchFamily="18" charset="0"/>
                          <a:ea typeface="黑体" panose="02010609060101010101" pitchFamily="49" charset="-122"/>
                          <a:sym typeface="Times New Roman" panose="02020603050405020304" pitchFamily="18" charset="0"/>
                        </a:rPr>
                        <m:t>H</m:t>
                      </m:r>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m:t>
                      </m:r>
                      <m:sSub>
                        <m:sSubPr>
                          <m:ctrlPr>
                            <a:rPr lang="zh-CN" altLang="en-US" i="1">
                              <a:solidFill>
                                <a:srgbClr val="000000"/>
                              </a:solidFill>
                              <a:latin typeface="Cambria Math" panose="02040503050406030204" pitchFamily="18" charset="0"/>
                              <a:ea typeface="黑体" panose="02010609060101010101" pitchFamily="49" charset="-122"/>
                              <a:sym typeface="Times New Roman" panose="02020603050405020304" pitchFamily="18" charset="0"/>
                            </a:rPr>
                          </m:ctrlPr>
                        </m:sSubPr>
                        <m:e>
                          <m:r>
                            <m:rPr>
                              <m:sty m:val="p"/>
                            </m:rPr>
                            <a:rPr lang="zh-CN" altLang="en-US" b="0" i="1">
                              <a:solidFill>
                                <a:srgbClr val="000000"/>
                              </a:solidFill>
                              <a:latin typeface="Cambria Math" panose="02040503050406030204" pitchFamily="18" charset="0"/>
                              <a:ea typeface="黑体" panose="02010609060101010101" pitchFamily="49" charset="-122"/>
                              <a:sym typeface="Times New Roman" panose="02020603050405020304" pitchFamily="18" charset="0"/>
                            </a:rPr>
                            <m:t>O</m:t>
                          </m:r>
                        </m:e>
                        <m:sub>
                          <m:r>
                            <a:rPr lang="zh-CN" altLang="en-US" b="0" i="1">
                              <a:solidFill>
                                <a:srgbClr val="000000"/>
                              </a:solidFill>
                              <a:latin typeface="Cambria Math" panose="02040503050406030204" pitchFamily="18" charset="0"/>
                              <a:ea typeface="黑体" panose="02010609060101010101" pitchFamily="49" charset="-122"/>
                              <a:sym typeface="Times New Roman" panose="02020603050405020304" pitchFamily="18" charset="0"/>
                            </a:rPr>
                            <m:t>2</m:t>
                          </m:r>
                        </m:sub>
                      </m:sSub>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m:t>
                      </m:r>
                      <m:r>
                        <m:rPr>
                          <m:sty m:val="p"/>
                        </m:rPr>
                        <a:rPr lang="zh-CN" altLang="en-US" b="0" i="1">
                          <a:solidFill>
                            <a:srgbClr val="000000"/>
                          </a:solidFill>
                          <a:latin typeface="Cambria Math" panose="02040503050406030204" pitchFamily="18" charset="0"/>
                          <a:ea typeface="黑体" panose="02010609060101010101" pitchFamily="49" charset="-122"/>
                          <a:sym typeface="Times New Roman" panose="02020603050405020304" pitchFamily="18" charset="0"/>
                        </a:rPr>
                        <m:t>M</m:t>
                      </m:r>
                      <m:groupChr>
                        <m:groupChrPr>
                          <m:chr m:val="→"/>
                          <m:vertJc m:val="bot"/>
                          <m:ctrlPr>
                            <a:rPr lang="zh-CN" altLang="en-US" i="1">
                              <a:solidFill>
                                <a:srgbClr val="000000"/>
                              </a:solidFill>
                              <a:latin typeface="Cambria Math" panose="02040503050406030204" pitchFamily="18" charset="0"/>
                              <a:ea typeface="黑体" panose="02010609060101010101" pitchFamily="49" charset="-122"/>
                              <a:sym typeface="Times New Roman" panose="02020603050405020304" pitchFamily="18" charset="0"/>
                            </a:rPr>
                          </m:ctrlPr>
                        </m:groupChrPr>
                        <m:e>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  </m:t>
                          </m:r>
                        </m:e>
                      </m:groupChr>
                      <m:r>
                        <m:rPr>
                          <m:nor/>
                        </m:rPr>
                        <a:rPr lang="zh-CN" altLang="en-US">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H</m:t>
                      </m:r>
                      <m:sSub>
                        <m:sSubPr>
                          <m:ctrlPr>
                            <a:rPr lang="zh-CN" altLang="en-US" i="1">
                              <a:solidFill>
                                <a:srgbClr val="000000"/>
                              </a:solidFill>
                              <a:latin typeface="Cambria Math" panose="02040503050406030204" pitchFamily="18" charset="0"/>
                              <a:ea typeface="黑体" panose="02010609060101010101" pitchFamily="49" charset="-122"/>
                              <a:sym typeface="Times New Roman" panose="02020603050405020304" pitchFamily="18" charset="0"/>
                            </a:rPr>
                          </m:ctrlPr>
                        </m:sSubPr>
                        <m:e>
                          <m:r>
                            <m:rPr>
                              <m:nor/>
                            </m:rPr>
                            <a:rPr lang="zh-CN" altLang="en-US">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O</m:t>
                          </m:r>
                        </m:e>
                        <m:sub>
                          <m:r>
                            <a:rPr lang="zh-CN" altLang="en-US" b="0" i="1">
                              <a:solidFill>
                                <a:srgbClr val="000000"/>
                              </a:solidFill>
                              <a:latin typeface="Cambria Math" panose="02040503050406030204" pitchFamily="18" charset="0"/>
                              <a:ea typeface="黑体" panose="02010609060101010101" pitchFamily="49" charset="-122"/>
                              <a:sym typeface="Times New Roman" panose="02020603050405020304" pitchFamily="18" charset="0"/>
                            </a:rPr>
                            <m:t>2</m:t>
                          </m:r>
                        </m:sub>
                      </m:sSub>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m:t>
                      </m:r>
                      <m:r>
                        <m:rPr>
                          <m:sty m:val="p"/>
                        </m:rPr>
                        <a:rPr lang="zh-CN" altLang="en-US" b="0" i="1">
                          <a:solidFill>
                            <a:srgbClr val="000000"/>
                          </a:solidFill>
                          <a:latin typeface="Cambria Math" panose="02040503050406030204" pitchFamily="18" charset="0"/>
                          <a:ea typeface="黑体" panose="02010609060101010101" pitchFamily="49" charset="-122"/>
                          <a:sym typeface="Times New Roman" panose="02020603050405020304" pitchFamily="18" charset="0"/>
                        </a:rPr>
                        <m:t>M</m:t>
                      </m:r>
                      <m:r>
                        <a:rPr lang="en-US" altLang="zh-CN"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  </m:t>
                      </m:r>
                    </m:oMath>
                  </m:oMathPara>
                </a14:m>
                <a:endParaRPr lang="zh-CN" altLang="en-US"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8" name="Object 55"/>
              <p:cNvSpPr txBox="1">
                <a:spLocks noRot="1" noChangeAspect="1" noMove="1" noResize="1" noEditPoints="1" noAdjustHandles="1" noChangeArrowheads="1" noChangeShapeType="1" noTextEdit="1"/>
              </p:cNvSpPr>
              <p:nvPr/>
            </p:nvSpPr>
            <p:spPr bwMode="auto">
              <a:xfrm>
                <a:off x="4454689" y="2567903"/>
                <a:ext cx="4367649" cy="322262"/>
              </a:xfrm>
              <a:prstGeom prst="rect">
                <a:avLst/>
              </a:prstGeom>
              <a:blipFill rotWithShape="1">
                <a:blip r:embed="rId5"/>
                <a:stretch>
                  <a:fillRect l="-4" t="-186" r="6" b="-35578"/>
                </a:stretch>
              </a:blipFill>
              <a:ln>
                <a:noFill/>
              </a:ln>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9" name="Object 9"/>
              <p:cNvSpPr txBox="1"/>
              <p:nvPr/>
            </p:nvSpPr>
            <p:spPr bwMode="auto">
              <a:xfrm>
                <a:off x="7695049" y="2559172"/>
                <a:ext cx="3869962" cy="339725"/>
              </a:xfrm>
              <a:prstGeom prst="rect">
                <a:avLst/>
              </a:prstGeom>
              <a:noFill/>
              <a:ln>
                <a:noFill/>
              </a:ln>
            </p:spPr>
            <p:txBody>
              <a:bodyPr>
                <a:noAutofit/>
              </a:bodyPr>
              <a:lstStyle/>
              <a:p>
                <a:pPr>
                  <a:lnSpc>
                    <a:spcPct val="130000"/>
                  </a:lnSpc>
                </a:pPr>
                <a14:m>
                  <m:oMathPara xmlns:m="http://schemas.openxmlformats.org/officeDocument/2006/math">
                    <m:oMathParaPr>
                      <m:jc m:val="left"/>
                    </m:oMathParaPr>
                    <m:oMath xmlns:m="http://schemas.openxmlformats.org/officeDocument/2006/math">
                      <m:r>
                        <m:rPr>
                          <m:nor/>
                        </m:rPr>
                        <a:rPr lang="zh-CN" altLang="en-US">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CO</m:t>
                      </m:r>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m:t>
                      </m:r>
                      <m:r>
                        <m:rPr>
                          <m:nor/>
                        </m:rPr>
                        <a:rPr lang="zh-CN" altLang="en-US">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H</m:t>
                      </m:r>
                      <m:sSub>
                        <m:sSubPr>
                          <m:ctrlPr>
                            <a:rPr lang="zh-CN" altLang="en-US" i="1">
                              <a:solidFill>
                                <a:srgbClr val="000000"/>
                              </a:solidFill>
                              <a:latin typeface="Cambria Math" panose="02040503050406030204" pitchFamily="18" charset="0"/>
                              <a:ea typeface="黑体" panose="02010609060101010101" pitchFamily="49" charset="-122"/>
                              <a:sym typeface="Times New Roman" panose="02020603050405020304" pitchFamily="18" charset="0"/>
                            </a:rPr>
                          </m:ctrlPr>
                        </m:sSubPr>
                        <m:e>
                          <m:r>
                            <m:rPr>
                              <m:nor/>
                            </m:rPr>
                            <a:rPr lang="zh-CN" altLang="en-US">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O</m:t>
                          </m:r>
                        </m:e>
                        <m:sub>
                          <m:r>
                            <a:rPr lang="zh-CN" altLang="en-US" b="0" i="1">
                              <a:solidFill>
                                <a:srgbClr val="000000"/>
                              </a:solidFill>
                              <a:latin typeface="Cambria Math" panose="02040503050406030204" pitchFamily="18" charset="0"/>
                              <a:ea typeface="黑体" panose="02010609060101010101" pitchFamily="49" charset="-122"/>
                              <a:sym typeface="Times New Roman" panose="02020603050405020304" pitchFamily="18" charset="0"/>
                            </a:rPr>
                            <m:t>2</m:t>
                          </m:r>
                        </m:sub>
                      </m:sSub>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m:t>
                      </m:r>
                      <m:groupChr>
                        <m:groupChrPr>
                          <m:chr m:val="→"/>
                          <m:vertJc m:val="bot"/>
                          <m:ctrlPr>
                            <a:rPr lang="zh-CN" altLang="en-US" i="1">
                              <a:solidFill>
                                <a:srgbClr val="000000"/>
                              </a:solidFill>
                              <a:latin typeface="Cambria Math" panose="02040503050406030204" pitchFamily="18" charset="0"/>
                              <a:ea typeface="黑体" panose="02010609060101010101" pitchFamily="49" charset="-122"/>
                              <a:sym typeface="Times New Roman" panose="02020603050405020304" pitchFamily="18" charset="0"/>
                            </a:rPr>
                          </m:ctrlPr>
                        </m:groupChrPr>
                        <m:e>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  </m:t>
                          </m:r>
                        </m:e>
                      </m:groupChr>
                      <m:r>
                        <m:rPr>
                          <m:nor/>
                        </m:rPr>
                        <a:rPr lang="zh-CN" altLang="en-US">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m:t>
                      </m:r>
                      <m:sSub>
                        <m:sSubPr>
                          <m:ctrlPr>
                            <a:rPr lang="zh-CN" altLang="en-US" i="1">
                              <a:solidFill>
                                <a:srgbClr val="000000"/>
                              </a:solidFill>
                              <a:latin typeface="Cambria Math" panose="02040503050406030204" pitchFamily="18" charset="0"/>
                              <a:ea typeface="黑体" panose="02010609060101010101" pitchFamily="49" charset="-122"/>
                              <a:sym typeface="Times New Roman" panose="02020603050405020304" pitchFamily="18" charset="0"/>
                            </a:rPr>
                          </m:ctrlPr>
                        </m:sSubPr>
                        <m:e>
                          <m:r>
                            <m:rPr>
                              <m:nor/>
                            </m:rPr>
                            <a:rPr lang="zh-CN" altLang="en-US">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O</m:t>
                          </m:r>
                        </m:e>
                        <m:sub>
                          <m:r>
                            <a:rPr lang="zh-CN" altLang="en-US" b="0" i="1">
                              <a:solidFill>
                                <a:srgbClr val="000000"/>
                              </a:solidFill>
                              <a:latin typeface="Cambria Math" panose="02040503050406030204" pitchFamily="18" charset="0"/>
                              <a:ea typeface="黑体" panose="02010609060101010101" pitchFamily="49" charset="-122"/>
                              <a:sym typeface="Times New Roman" panose="02020603050405020304" pitchFamily="18" charset="0"/>
                            </a:rPr>
                            <m:t>2</m:t>
                          </m:r>
                        </m:sub>
                      </m:sSub>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m:t>
                      </m:r>
                      <m:r>
                        <m:rPr>
                          <m:nor/>
                        </m:rPr>
                        <a:rPr lang="zh-CN" altLang="en-US">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HO</m:t>
                      </m:r>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m:t>
                      </m:r>
                    </m:oMath>
                  </m:oMathPara>
                </a14:m>
                <a:endParaRPr lang="zh-CN" altLang="en-US"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9" name="Object 9"/>
              <p:cNvSpPr txBox="1">
                <a:spLocks noRot="1" noChangeAspect="1" noMove="1" noResize="1" noEditPoints="1" noAdjustHandles="1" noChangeArrowheads="1" noChangeShapeType="1" noTextEdit="1"/>
              </p:cNvSpPr>
              <p:nvPr/>
            </p:nvSpPr>
            <p:spPr bwMode="auto">
              <a:xfrm>
                <a:off x="7695049" y="2559172"/>
                <a:ext cx="3869962" cy="339725"/>
              </a:xfrm>
              <a:prstGeom prst="rect">
                <a:avLst/>
              </a:prstGeom>
              <a:blipFill rotWithShape="1">
                <a:blip r:embed="rId6"/>
                <a:stretch>
                  <a:fillRect l="-3" t="-36" r="10" b="-28749"/>
                </a:stretch>
              </a:blipFill>
              <a:ln>
                <a:noFill/>
              </a:ln>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0" name="Object 59"/>
              <p:cNvSpPr txBox="1"/>
              <p:nvPr/>
            </p:nvSpPr>
            <p:spPr bwMode="auto">
              <a:xfrm>
                <a:off x="1703854" y="4223151"/>
                <a:ext cx="5243279" cy="346075"/>
              </a:xfrm>
              <a:prstGeom prst="rect">
                <a:avLst/>
              </a:prstGeom>
              <a:noFill/>
              <a:ln>
                <a:noFill/>
              </a:ln>
            </p:spPr>
            <p:txBody>
              <a:bodyPr>
                <a:noAutofit/>
              </a:bodyPr>
              <a:lstStyle/>
              <a:p>
                <a:pPr>
                  <a:lnSpc>
                    <a:spcPct val="130000"/>
                  </a:lnSpc>
                </a:pPr>
                <a14:m>
                  <m:oMathPara xmlns:m="http://schemas.openxmlformats.org/officeDocument/2006/math">
                    <m:oMathParaPr>
                      <m:jc m:val="left"/>
                    </m:oMathParaPr>
                    <m:oMath xmlns:m="http://schemas.openxmlformats.org/officeDocument/2006/math">
                      <m:r>
                        <m:rPr>
                          <m:nor/>
                        </m:rPr>
                        <a:rPr lang="zh-CN" altLang="en-US">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CO</m:t>
                      </m:r>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m:t>
                      </m:r>
                      <m:r>
                        <m:rPr>
                          <m:nor/>
                        </m:rPr>
                        <a:rPr lang="zh-CN" altLang="en-US">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HO</m:t>
                      </m:r>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m:t>
                      </m:r>
                      <m:groupChr>
                        <m:groupChrPr>
                          <m:chr m:val="→"/>
                          <m:vertJc m:val="bot"/>
                          <m:ctrlPr>
                            <a:rPr lang="zh-CN" altLang="en-US" i="1">
                              <a:solidFill>
                                <a:srgbClr val="000000"/>
                              </a:solidFill>
                              <a:latin typeface="Cambria Math" panose="02040503050406030204" pitchFamily="18" charset="0"/>
                              <a:ea typeface="黑体" panose="02010609060101010101" pitchFamily="49" charset="-122"/>
                              <a:sym typeface="Times New Roman" panose="02020603050405020304" pitchFamily="18" charset="0"/>
                            </a:rPr>
                          </m:ctrlPr>
                        </m:groupChrPr>
                        <m:e>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  </m:t>
                          </m:r>
                        </m:e>
                      </m:groupChr>
                      <m:r>
                        <m:rPr>
                          <m:nor/>
                        </m:rPr>
                        <a:rPr lang="zh-CN" altLang="en-US">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m:t>
                      </m:r>
                      <m:sSub>
                        <m:sSubPr>
                          <m:ctrlPr>
                            <a:rPr lang="zh-CN" altLang="en-US" i="1">
                              <a:solidFill>
                                <a:srgbClr val="000000"/>
                              </a:solidFill>
                              <a:latin typeface="Cambria Math" panose="02040503050406030204" pitchFamily="18" charset="0"/>
                              <a:ea typeface="黑体" panose="02010609060101010101" pitchFamily="49" charset="-122"/>
                              <a:sym typeface="Times New Roman" panose="02020603050405020304" pitchFamily="18" charset="0"/>
                            </a:rPr>
                          </m:ctrlPr>
                        </m:sSubPr>
                        <m:e>
                          <m:r>
                            <m:rPr>
                              <m:nor/>
                            </m:rPr>
                            <a:rPr lang="zh-CN" altLang="en-US">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O</m:t>
                          </m:r>
                        </m:e>
                        <m:sub>
                          <m:r>
                            <a:rPr lang="zh-CN" altLang="en-US" b="0" i="1">
                              <a:solidFill>
                                <a:srgbClr val="000000"/>
                              </a:solidFill>
                              <a:latin typeface="Cambria Math" panose="02040503050406030204" pitchFamily="18" charset="0"/>
                              <a:ea typeface="黑体" panose="02010609060101010101" pitchFamily="49" charset="-122"/>
                              <a:sym typeface="Times New Roman" panose="02020603050405020304" pitchFamily="18" charset="0"/>
                            </a:rPr>
                            <m:t>2</m:t>
                          </m:r>
                        </m:sub>
                      </m:sSub>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m:t>
                      </m:r>
                      <m:r>
                        <m:rPr>
                          <m:sty m:val="p"/>
                        </m:rPr>
                        <a:rPr lang="zh-CN" altLang="en-US" b="0" i="1">
                          <a:solidFill>
                            <a:srgbClr val="000000"/>
                          </a:solidFill>
                          <a:latin typeface="Cambria Math" panose="02040503050406030204" pitchFamily="18" charset="0"/>
                          <a:ea typeface="黑体" panose="02010609060101010101" pitchFamily="49" charset="-122"/>
                          <a:sym typeface="Times New Roman" panose="02020603050405020304" pitchFamily="18" charset="0"/>
                        </a:rPr>
                        <m:t>H</m:t>
                      </m:r>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m:t>
                      </m:r>
                    </m:oMath>
                  </m:oMathPara>
                </a14:m>
                <a:endParaRPr lang="zh-CN" altLang="en-US"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10" name="Object 59"/>
              <p:cNvSpPr txBox="1">
                <a:spLocks noRot="1" noChangeAspect="1" noMove="1" noResize="1" noEditPoints="1" noAdjustHandles="1" noChangeArrowheads="1" noChangeShapeType="1" noTextEdit="1"/>
              </p:cNvSpPr>
              <p:nvPr/>
            </p:nvSpPr>
            <p:spPr bwMode="auto">
              <a:xfrm>
                <a:off x="1703854" y="4223151"/>
                <a:ext cx="5243279" cy="346075"/>
              </a:xfrm>
              <a:prstGeom prst="rect">
                <a:avLst/>
              </a:prstGeom>
              <a:blipFill rotWithShape="1">
                <a:blip r:embed="rId7"/>
                <a:stretch>
                  <a:fillRect l="-3" t="-116" r="4" b="-26306"/>
                </a:stretch>
              </a:blipFill>
              <a:ln>
                <a:noFill/>
              </a:ln>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1" name="Object 61"/>
              <p:cNvSpPr txBox="1"/>
              <p:nvPr/>
            </p:nvSpPr>
            <p:spPr bwMode="auto">
              <a:xfrm>
                <a:off x="4512459" y="4204409"/>
                <a:ext cx="5957394" cy="365125"/>
              </a:xfrm>
              <a:prstGeom prst="rect">
                <a:avLst/>
              </a:prstGeom>
              <a:noFill/>
              <a:ln>
                <a:noFill/>
              </a:ln>
            </p:spPr>
            <p:txBody>
              <a:bodyPr>
                <a:noAutofit/>
              </a:bodyPr>
              <a:lstStyle/>
              <a:p>
                <a:pPr>
                  <a:lnSpc>
                    <a:spcPct val="130000"/>
                  </a:lnSpc>
                </a:pPr>
                <a14:m>
                  <m:oMathPara xmlns:m="http://schemas.openxmlformats.org/officeDocument/2006/math">
                    <m:oMathParaPr>
                      <m:jc m:val="left"/>
                    </m:oMathParaPr>
                    <m:oMath xmlns:m="http://schemas.openxmlformats.org/officeDocument/2006/math">
                      <m:r>
                        <m:rPr>
                          <m:sty m:val="p"/>
                        </m:rPr>
                        <a:rPr lang="zh-CN" altLang="en-US" b="0" i="1">
                          <a:solidFill>
                            <a:srgbClr val="000000"/>
                          </a:solidFill>
                          <a:latin typeface="Cambria Math" panose="02040503050406030204" pitchFamily="18" charset="0"/>
                          <a:ea typeface="黑体" panose="02010609060101010101" pitchFamily="49" charset="-122"/>
                          <a:sym typeface="Times New Roman" panose="02020603050405020304" pitchFamily="18" charset="0"/>
                        </a:rPr>
                        <m:t>H</m:t>
                      </m:r>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m:t>
                      </m:r>
                      <m:sSub>
                        <m:sSubPr>
                          <m:ctrlPr>
                            <a:rPr lang="zh-CN" altLang="en-US" i="1">
                              <a:solidFill>
                                <a:srgbClr val="000000"/>
                              </a:solidFill>
                              <a:latin typeface="Cambria Math" panose="02040503050406030204" pitchFamily="18" charset="0"/>
                              <a:ea typeface="黑体" panose="02010609060101010101" pitchFamily="49" charset="-122"/>
                              <a:sym typeface="Times New Roman" panose="02020603050405020304" pitchFamily="18" charset="0"/>
                            </a:rPr>
                          </m:ctrlPr>
                        </m:sSubPr>
                        <m:e>
                          <m:r>
                            <m:rPr>
                              <m:sty m:val="p"/>
                            </m:rPr>
                            <a:rPr lang="zh-CN" altLang="en-US" b="0" i="1">
                              <a:solidFill>
                                <a:srgbClr val="000000"/>
                              </a:solidFill>
                              <a:latin typeface="Cambria Math" panose="02040503050406030204" pitchFamily="18" charset="0"/>
                              <a:ea typeface="黑体" panose="02010609060101010101" pitchFamily="49" charset="-122"/>
                              <a:sym typeface="Times New Roman" panose="02020603050405020304" pitchFamily="18" charset="0"/>
                            </a:rPr>
                            <m:t>O</m:t>
                          </m:r>
                        </m:e>
                        <m:sub>
                          <m:r>
                            <a:rPr lang="zh-CN" altLang="en-US" b="0" i="1">
                              <a:solidFill>
                                <a:srgbClr val="000000"/>
                              </a:solidFill>
                              <a:latin typeface="Cambria Math" panose="02040503050406030204" pitchFamily="18" charset="0"/>
                              <a:ea typeface="黑体" panose="02010609060101010101" pitchFamily="49" charset="-122"/>
                              <a:sym typeface="Times New Roman" panose="02020603050405020304" pitchFamily="18" charset="0"/>
                            </a:rPr>
                            <m:t>2</m:t>
                          </m:r>
                        </m:sub>
                      </m:sSub>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m:t>
                      </m:r>
                      <m:r>
                        <m:rPr>
                          <m:sty m:val="p"/>
                        </m:rPr>
                        <a:rPr lang="zh-CN" altLang="en-US" b="0" i="1">
                          <a:solidFill>
                            <a:srgbClr val="000000"/>
                          </a:solidFill>
                          <a:latin typeface="Cambria Math" panose="02040503050406030204" pitchFamily="18" charset="0"/>
                          <a:ea typeface="黑体" panose="02010609060101010101" pitchFamily="49" charset="-122"/>
                          <a:sym typeface="Times New Roman" panose="02020603050405020304" pitchFamily="18" charset="0"/>
                        </a:rPr>
                        <m:t>M</m:t>
                      </m:r>
                      <m:groupChr>
                        <m:groupChrPr>
                          <m:chr m:val="→"/>
                          <m:vertJc m:val="bot"/>
                          <m:ctrlPr>
                            <a:rPr lang="zh-CN" altLang="en-US" i="1">
                              <a:solidFill>
                                <a:srgbClr val="000000"/>
                              </a:solidFill>
                              <a:latin typeface="Cambria Math" panose="02040503050406030204" pitchFamily="18" charset="0"/>
                              <a:ea typeface="黑体" panose="02010609060101010101" pitchFamily="49" charset="-122"/>
                              <a:sym typeface="Times New Roman" panose="02020603050405020304" pitchFamily="18" charset="0"/>
                            </a:rPr>
                          </m:ctrlPr>
                        </m:groupChrPr>
                        <m:e>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  </m:t>
                          </m:r>
                        </m:e>
                      </m:groupChr>
                      <m:r>
                        <m:rPr>
                          <m:nor/>
                        </m:rPr>
                        <a:rPr lang="zh-CN" altLang="en-US">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H</m:t>
                      </m:r>
                      <m:sSub>
                        <m:sSubPr>
                          <m:ctrlPr>
                            <a:rPr lang="zh-CN" altLang="en-US" i="1">
                              <a:solidFill>
                                <a:srgbClr val="000000"/>
                              </a:solidFill>
                              <a:latin typeface="Cambria Math" panose="02040503050406030204" pitchFamily="18" charset="0"/>
                              <a:ea typeface="黑体" panose="02010609060101010101" pitchFamily="49" charset="-122"/>
                              <a:sym typeface="Times New Roman" panose="02020603050405020304" pitchFamily="18" charset="0"/>
                            </a:rPr>
                          </m:ctrlPr>
                        </m:sSubPr>
                        <m:e>
                          <m:r>
                            <m:rPr>
                              <m:nor/>
                            </m:rPr>
                            <a:rPr lang="zh-CN" altLang="en-US">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O</m:t>
                          </m:r>
                        </m:e>
                        <m:sub>
                          <m:r>
                            <a:rPr lang="zh-CN" altLang="en-US" b="0" i="1">
                              <a:solidFill>
                                <a:srgbClr val="000000"/>
                              </a:solidFill>
                              <a:latin typeface="Cambria Math" panose="02040503050406030204" pitchFamily="18" charset="0"/>
                              <a:ea typeface="黑体" panose="02010609060101010101" pitchFamily="49" charset="-122"/>
                              <a:sym typeface="Times New Roman" panose="02020603050405020304" pitchFamily="18" charset="0"/>
                            </a:rPr>
                            <m:t>2</m:t>
                          </m:r>
                        </m:sub>
                      </m:sSub>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m:t>
                      </m:r>
                      <m:r>
                        <m:rPr>
                          <m:sty m:val="p"/>
                        </m:rPr>
                        <a:rPr lang="zh-CN" altLang="en-US" b="0" i="1">
                          <a:solidFill>
                            <a:srgbClr val="000000"/>
                          </a:solidFill>
                          <a:latin typeface="Cambria Math" panose="02040503050406030204" pitchFamily="18" charset="0"/>
                          <a:ea typeface="黑体" panose="02010609060101010101" pitchFamily="49" charset="-122"/>
                          <a:sym typeface="Times New Roman" panose="02020603050405020304" pitchFamily="18" charset="0"/>
                        </a:rPr>
                        <m:t>M</m:t>
                      </m:r>
                    </m:oMath>
                  </m:oMathPara>
                </a14:m>
                <a:endParaRPr lang="zh-CN" altLang="en-US"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11" name="Object 61"/>
              <p:cNvSpPr txBox="1">
                <a:spLocks noRot="1" noChangeAspect="1" noMove="1" noResize="1" noEditPoints="1" noAdjustHandles="1" noChangeArrowheads="1" noChangeShapeType="1" noTextEdit="1"/>
              </p:cNvSpPr>
              <p:nvPr/>
            </p:nvSpPr>
            <p:spPr bwMode="auto">
              <a:xfrm>
                <a:off x="4512459" y="4204409"/>
                <a:ext cx="5957394" cy="365125"/>
              </a:xfrm>
              <a:prstGeom prst="rect">
                <a:avLst/>
              </a:prstGeom>
              <a:blipFill rotWithShape="1">
                <a:blip r:embed="rId8"/>
                <a:stretch>
                  <a:fillRect l="-3" t="-20" r="10" b="-19806"/>
                </a:stretch>
              </a:blipFill>
              <a:ln>
                <a:noFill/>
              </a:ln>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2" name="Object 63"/>
              <p:cNvSpPr txBox="1"/>
              <p:nvPr/>
            </p:nvSpPr>
            <p:spPr bwMode="auto">
              <a:xfrm>
                <a:off x="7392819" y="4207583"/>
                <a:ext cx="6063545" cy="358775"/>
              </a:xfrm>
              <a:prstGeom prst="rect">
                <a:avLst/>
              </a:prstGeom>
              <a:noFill/>
              <a:ln>
                <a:noFill/>
              </a:ln>
            </p:spPr>
            <p:txBody>
              <a:bodyPr>
                <a:noAutofit/>
              </a:bodyPr>
              <a:lstStyle/>
              <a:p>
                <a:pPr>
                  <a:lnSpc>
                    <a:spcPct val="130000"/>
                  </a:lnSpc>
                </a:pPr>
                <a14:m>
                  <m:oMathPara xmlns:m="http://schemas.openxmlformats.org/officeDocument/2006/math">
                    <m:oMathParaPr>
                      <m:jc m:val="left"/>
                    </m:oMathParaPr>
                    <m:oMath xmlns:m="http://schemas.openxmlformats.org/officeDocument/2006/math">
                      <m:r>
                        <m:rPr>
                          <m:nor/>
                        </m:rPr>
                        <a:rPr lang="zh-CN" altLang="en-US">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NO</m:t>
                      </m:r>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m:t>
                      </m:r>
                      <m:r>
                        <m:rPr>
                          <m:nor/>
                        </m:rPr>
                        <a:rPr lang="zh-CN" altLang="en-US">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H</m:t>
                      </m:r>
                      <m:sSub>
                        <m:sSubPr>
                          <m:ctrlPr>
                            <a:rPr lang="zh-CN" altLang="en-US" i="1">
                              <a:solidFill>
                                <a:srgbClr val="000000"/>
                              </a:solidFill>
                              <a:latin typeface="Cambria Math" panose="02040503050406030204" pitchFamily="18" charset="0"/>
                              <a:ea typeface="黑体" panose="02010609060101010101" pitchFamily="49" charset="-122"/>
                              <a:sym typeface="Times New Roman" panose="02020603050405020304" pitchFamily="18" charset="0"/>
                            </a:rPr>
                          </m:ctrlPr>
                        </m:sSubPr>
                        <m:e>
                          <m:r>
                            <m:rPr>
                              <m:nor/>
                            </m:rPr>
                            <a:rPr lang="zh-CN" altLang="en-US">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O</m:t>
                          </m:r>
                        </m:e>
                        <m:sub>
                          <m:r>
                            <a:rPr lang="zh-CN" altLang="en-US" b="0" i="1">
                              <a:solidFill>
                                <a:srgbClr val="000000"/>
                              </a:solidFill>
                              <a:latin typeface="Cambria Math" panose="02040503050406030204" pitchFamily="18" charset="0"/>
                              <a:ea typeface="黑体" panose="02010609060101010101" pitchFamily="49" charset="-122"/>
                              <a:sym typeface="Times New Roman" panose="02020603050405020304" pitchFamily="18" charset="0"/>
                            </a:rPr>
                            <m:t>2</m:t>
                          </m:r>
                        </m:sub>
                      </m:sSub>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m:t>
                      </m:r>
                      <m:groupChr>
                        <m:groupChrPr>
                          <m:chr m:val="→"/>
                          <m:vertJc m:val="bot"/>
                          <m:ctrlPr>
                            <a:rPr lang="zh-CN" altLang="en-US" i="1">
                              <a:solidFill>
                                <a:srgbClr val="000000"/>
                              </a:solidFill>
                              <a:latin typeface="Cambria Math" panose="02040503050406030204" pitchFamily="18" charset="0"/>
                              <a:ea typeface="黑体" panose="02010609060101010101" pitchFamily="49" charset="-122"/>
                              <a:sym typeface="Times New Roman" panose="02020603050405020304" pitchFamily="18" charset="0"/>
                            </a:rPr>
                          </m:ctrlPr>
                        </m:groupChrPr>
                        <m:e>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  </m:t>
                          </m:r>
                        </m:e>
                      </m:groupChr>
                      <m:r>
                        <m:rPr>
                          <m:nor/>
                        </m:rPr>
                        <a:rPr lang="zh-CN" altLang="en-US">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N</m:t>
                      </m:r>
                      <m:sSub>
                        <m:sSubPr>
                          <m:ctrlPr>
                            <a:rPr lang="zh-CN" altLang="en-US" i="1">
                              <a:solidFill>
                                <a:srgbClr val="000000"/>
                              </a:solidFill>
                              <a:latin typeface="Cambria Math" panose="02040503050406030204" pitchFamily="18" charset="0"/>
                              <a:ea typeface="黑体" panose="02010609060101010101" pitchFamily="49" charset="-122"/>
                              <a:sym typeface="Times New Roman" panose="02020603050405020304" pitchFamily="18" charset="0"/>
                            </a:rPr>
                          </m:ctrlPr>
                        </m:sSubPr>
                        <m:e>
                          <m:r>
                            <m:rPr>
                              <m:nor/>
                            </m:rPr>
                            <a:rPr lang="zh-CN" altLang="en-US">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O</m:t>
                          </m:r>
                        </m:e>
                        <m:sub>
                          <m:r>
                            <a:rPr lang="zh-CN" altLang="en-US" b="0" i="1">
                              <a:solidFill>
                                <a:srgbClr val="000000"/>
                              </a:solidFill>
                              <a:latin typeface="Cambria Math" panose="02040503050406030204" pitchFamily="18" charset="0"/>
                              <a:ea typeface="黑体" panose="02010609060101010101" pitchFamily="49" charset="-122"/>
                              <a:sym typeface="Times New Roman" panose="02020603050405020304" pitchFamily="18" charset="0"/>
                            </a:rPr>
                            <m:t>2</m:t>
                          </m:r>
                        </m:sub>
                      </m:sSub>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m:t>
                      </m:r>
                      <m:r>
                        <m:rPr>
                          <m:nor/>
                        </m:rPr>
                        <a:rPr lang="zh-CN" altLang="en-US">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HO</m:t>
                      </m:r>
                      <m:r>
                        <a:rPr lang="zh-CN" altLang="en-US" b="0">
                          <a:solidFill>
                            <a:srgbClr val="000000"/>
                          </a:solidFill>
                          <a:latin typeface="Cambria Math" panose="02040503050406030204" pitchFamily="18" charset="0"/>
                          <a:ea typeface="黑体" panose="02010609060101010101" pitchFamily="49" charset="-122"/>
                          <a:sym typeface="Times New Roman" panose="02020603050405020304" pitchFamily="18" charset="0"/>
                        </a:rPr>
                        <m:t>•</m:t>
                      </m:r>
                    </m:oMath>
                  </m:oMathPara>
                </a14:m>
                <a:endParaRPr lang="zh-CN" altLang="en-US"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12" name="Object 63"/>
              <p:cNvSpPr txBox="1">
                <a:spLocks noRot="1" noChangeAspect="1" noMove="1" noResize="1" noEditPoints="1" noAdjustHandles="1" noChangeArrowheads="1" noChangeShapeType="1" noTextEdit="1"/>
              </p:cNvSpPr>
              <p:nvPr/>
            </p:nvSpPr>
            <p:spPr bwMode="auto">
              <a:xfrm>
                <a:off x="7392819" y="4207583"/>
                <a:ext cx="6063545" cy="358775"/>
              </a:xfrm>
              <a:prstGeom prst="rect">
                <a:avLst/>
              </a:prstGeom>
              <a:blipFill rotWithShape="1">
                <a:blip r:embed="rId9"/>
                <a:stretch>
                  <a:fillRect l="-2" t="-20" r="1" b="-21927"/>
                </a:stretch>
              </a:blipFill>
              <a:ln>
                <a:noFill/>
              </a:ln>
            </p:spPr>
            <p:txBody>
              <a:bodyPr/>
              <a:lstStyle/>
              <a:p>
                <a:r>
                  <a:rPr lang="zh-CN" altLang="en-US">
                    <a:noFill/>
                  </a:rPr>
                  <a:t> </a:t>
                </a:r>
              </a:p>
            </p:txBody>
          </p:sp>
        </mc:Fallback>
      </mc:AlternateContent>
      <p:sp>
        <p:nvSpPr>
          <p:cNvPr id="13" name="文本框 12"/>
          <p:cNvSpPr txBox="1"/>
          <p:nvPr/>
        </p:nvSpPr>
        <p:spPr>
          <a:xfrm>
            <a:off x="695400" y="703911"/>
            <a:ext cx="6121400" cy="489365"/>
          </a:xfrm>
          <a:prstGeom prst="rect">
            <a:avLst/>
          </a:prstGeom>
          <a:noFill/>
        </p:spPr>
        <p:txBody>
          <a:bodyPr wrap="square">
            <a:spAutoFit/>
          </a:bodyPr>
          <a:lstStyle/>
          <a:p>
            <a:pPr marL="717550" indent="-717550" algn="just" eaLnBrk="1" hangingPunct="1">
              <a:lnSpc>
                <a:spcPct val="130000"/>
              </a:lnSpc>
              <a:spcBef>
                <a:spcPct val="0"/>
              </a:spcBef>
              <a:buClr>
                <a:schemeClr val="tx1"/>
              </a:buClr>
              <a:buSzPct val="100000"/>
              <a:buFont typeface="Wingdings" panose="05000000000000000000" pitchFamily="2" charset="2"/>
              <a:buAutoNum type="circleNumDbPlain" startAt="3"/>
            </a:pP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CO</a:t>
            </a: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的去除 </a:t>
            </a:r>
            <a:endPar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mc:AlternateContent xmlns:mc="http://schemas.openxmlformats.org/markup-compatibility/2006">
        <mc:Choice xmlns:a14="http://schemas.microsoft.com/office/drawing/2010/main" Requires="a14">
          <p:sp>
            <p:nvSpPr>
              <p:cNvPr id="71683" name="Text Box 4"/>
              <p:cNvSpPr txBox="1">
                <a:spLocks noChangeArrowheads="1"/>
              </p:cNvSpPr>
              <p:nvPr/>
            </p:nvSpPr>
            <p:spPr bwMode="auto">
              <a:xfrm>
                <a:off x="1559496" y="4727575"/>
                <a:ext cx="996188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marL="609600" indent="-609600">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marL="0" indent="0" algn="just" eaLnBrk="1" hangingPunct="1">
                  <a:lnSpc>
                    <a:spcPct val="130000"/>
                  </a:lnSpc>
                  <a:spcBef>
                    <a:spcPts val="600"/>
                  </a:spcBef>
                  <a:spcAft>
                    <a:spcPts val="0"/>
                  </a:spcAft>
                  <a:buClr>
                    <a:schemeClr val="tx1"/>
                  </a:buClr>
                  <a:buFont typeface="Wingdings" panose="05000000000000000000" pitchFamily="2" charset="2"/>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而且，空气中存在的</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CO</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也可以导致臭氧的积累：</a:t>
                </a:r>
                <a:r>
                  <a:rPr lang="zh-CN" altLang="en-US" sz="18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1800" dirty="0">
                    <a:latin typeface="Times New Roman" panose="02020603050405020304" pitchFamily="18" charset="0"/>
                    <a:ea typeface="微软雅黑" panose="020B0503020204020204" pitchFamily="34" charset="-122"/>
                    <a:sym typeface="Times New Roman" panose="02020603050405020304" pitchFamily="18" charset="0"/>
                  </a:rPr>
                  <a:t>CO + 2O</a:t>
                </a:r>
                <a:r>
                  <a:rPr lang="en-US" altLang="zh-CN" sz="1800" baseline="-25000" dirty="0">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1800" dirty="0">
                    <a:latin typeface="Times New Roman" panose="02020603050405020304" pitchFamily="18" charset="0"/>
                    <a:ea typeface="微软雅黑" panose="020B0503020204020204" pitchFamily="34" charset="-122"/>
                    <a:sym typeface="Times New Roman" panose="02020603050405020304" pitchFamily="18" charset="0"/>
                  </a:rPr>
                  <a:t>→ CO</a:t>
                </a:r>
                <a:r>
                  <a:rPr lang="en-US" altLang="zh-CN" sz="1800" baseline="-25000" dirty="0">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1800" dirty="0">
                    <a:latin typeface="Times New Roman" panose="02020603050405020304" pitchFamily="18" charset="0"/>
                    <a:ea typeface="微软雅黑" panose="020B0503020204020204" pitchFamily="34" charset="-122"/>
                    <a:sym typeface="Times New Roman" panose="02020603050405020304" pitchFamily="18" charset="0"/>
                  </a:rPr>
                  <a:t>+ O</a:t>
                </a:r>
                <a:r>
                  <a:rPr lang="en-US" altLang="zh-CN" sz="18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1800" dirty="0">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1800" dirty="0">
                  <a:latin typeface="Times New Roman" panose="02020603050405020304" pitchFamily="18" charset="0"/>
                  <a:ea typeface="微软雅黑" panose="020B0503020204020204" pitchFamily="34" charset="-122"/>
                  <a:sym typeface="Times New Roman" panose="02020603050405020304" pitchFamily="18" charset="0"/>
                </a:endParaRPr>
              </a:p>
              <a:p>
                <a:pPr marL="0" indent="0" algn="just" eaLnBrk="1" hangingPunct="1">
                  <a:lnSpc>
                    <a:spcPct val="130000"/>
                  </a:lnSpc>
                  <a:buClr>
                    <a:schemeClr val="tx1"/>
                  </a:buClr>
                  <a:buFont typeface="Wingdings" panose="05000000000000000000" pitchFamily="2" charset="2"/>
                </a:pP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温室效应</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CO</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本身也是一种温室气体，可以导致温室效应；大气中</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CO</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的增加，将导致大气中</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HO</a:t>
                </a:r>
                <a14:m>
                  <m:oMath xmlns:m="http://schemas.openxmlformats.org/officeDocument/2006/math">
                    <m:r>
                      <a:rPr lang="zh-CN" altLang="en-US" sz="2200" b="0" i="1" smtClean="0">
                        <a:solidFill>
                          <a:srgbClr val="000000"/>
                        </a:solidFill>
                        <a:latin typeface="Cambria Math" panose="02040503050406030204" pitchFamily="18" charset="0"/>
                        <a:sym typeface="Times New Roman" panose="02020603050405020304" pitchFamily="18" charset="0"/>
                      </a:rPr>
                      <m:t>•</m:t>
                    </m:r>
                  </m:oMath>
                </a14:m>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减少，这使得可与</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HO</a:t>
                </a:r>
                <a14:m>
                  <m:oMath xmlns:m="http://schemas.openxmlformats.org/officeDocument/2006/math">
                    <m:r>
                      <a:rPr lang="zh-CN" altLang="en-US" sz="2200" b="0" i="1" smtClean="0">
                        <a:solidFill>
                          <a:srgbClr val="000000"/>
                        </a:solidFill>
                        <a:latin typeface="Cambria Math" panose="02040503050406030204" pitchFamily="18" charset="0"/>
                        <a:sym typeface="Times New Roman" panose="02020603050405020304" pitchFamily="18" charset="0"/>
                      </a:rPr>
                      <m:t>•</m:t>
                    </m:r>
                  </m:oMath>
                </a14:m>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反应的物种，如甲烷得以积累。甲烷是一种温室气体，可吸收太阳光谱的红外部分，而间接地导致温室效应的发生 。</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71683" name="Text Box 4"/>
              <p:cNvSpPr txBox="1">
                <a:spLocks noRot="1" noChangeAspect="1" noMove="1" noResize="1" noEditPoints="1" noAdjustHandles="1" noChangeArrowheads="1" noChangeShapeType="1" noTextEdit="1"/>
              </p:cNvSpPr>
              <p:nvPr/>
            </p:nvSpPr>
            <p:spPr bwMode="auto">
              <a:xfrm>
                <a:off x="1559496" y="4727575"/>
                <a:ext cx="9961880" cy="1758950"/>
              </a:xfrm>
              <a:prstGeom prst="rect">
                <a:avLst/>
              </a:prstGeom>
              <a:blipFill rotWithShape="1">
                <a:blip r:embed="rId10"/>
                <a:stretch>
                  <a:fillRect l="-6" r="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zh-CN" altLang="en-US">
                    <a:noFill/>
                  </a:rPr>
                  <a:t> </a:t>
                </a:r>
              </a:p>
            </p:txBody>
          </p:sp>
        </mc:Fallback>
      </mc:AlternateContent>
    </p:spTree>
  </p:cSld>
  <p:clrMapOvr>
    <a:masterClrMapping/>
  </p:clrMapOvr>
  <p:transition spd="slow">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2DAA25BF-366F-4764-9C1F-F89872E7DF0A}"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2707" name="Text Box 4"/>
          <p:cNvSpPr txBox="1">
            <a:spLocks noChangeArrowheads="1"/>
          </p:cNvSpPr>
          <p:nvPr/>
        </p:nvSpPr>
        <p:spPr bwMode="auto">
          <a:xfrm>
            <a:off x="842010" y="645160"/>
            <a:ext cx="10245725" cy="606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marL="609600" indent="-609600">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buClr>
                <a:schemeClr val="folHlink"/>
              </a:buClr>
              <a:buFont typeface="Wingdings" panose="05000000000000000000" pitchFamily="2" charset="2"/>
              <a:buNone/>
            </a:pPr>
            <a:r>
              <a:rPr lang="zh-CN" altLang="en-US"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）二氧化碳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(Carbon Dioxide)</a:t>
            </a:r>
            <a:endParaRPr lang="en-US" altLang="zh-CN" b="1" dirty="0">
              <a:solidFill>
                <a:srgbClr val="FFFF00"/>
              </a:solidFill>
              <a:latin typeface="Times New Roman" panose="02020603050405020304" pitchFamily="18" charset="0"/>
              <a:ea typeface="微软雅黑" panose="020B0503020204020204" pitchFamily="34" charset="-122"/>
              <a:sym typeface="Times New Roman" panose="02020603050405020304" pitchFamily="18" charset="0"/>
            </a:endParaRPr>
          </a:p>
          <a:p>
            <a:pPr marL="342900" indent="335915" algn="just" eaLnBrk="1" hangingPunct="1">
              <a:lnSpc>
                <a:spcPct val="150000"/>
              </a:lnSpc>
              <a:buClr>
                <a:schemeClr val="tx1"/>
              </a:buClr>
              <a:buFont typeface="Wingdings" panose="05000000000000000000" pitchFamily="2" charset="2"/>
            </a:pP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CO</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是一种无毒、无嗅的气体，对人体没有显著的危害作用。</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（温室气体） </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35915" algn="just" eaLnBrk="1" hangingPunct="1">
              <a:lnSpc>
                <a:spcPct val="150000"/>
              </a:lnSpc>
              <a:buClr>
                <a:schemeClr val="tx1"/>
              </a:buClr>
              <a:buFont typeface="Wingdings" panose="05000000000000000000" pitchFamily="2" charset="2"/>
              <a:buAutoNum type="circleNumDbPlain"/>
            </a:pPr>
            <a:r>
              <a:rPr lang="en-US" altLang="zh-CN" sz="22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CO</a:t>
            </a:r>
            <a:r>
              <a:rPr lang="en-US" altLang="zh-CN" sz="2200" baseline="-250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的来源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(Sources of CO</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35915" algn="just" eaLnBrk="1" hangingPunct="1">
              <a:lnSpc>
                <a:spcPct val="150000"/>
              </a:lnSpc>
              <a:buClr>
                <a:schemeClr val="tx1"/>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大气中</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CO</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的来源也包括</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人为来源</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和</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天然来源</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两种。</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35915" algn="just" eaLnBrk="1" hangingPunct="1">
              <a:lnSpc>
                <a:spcPct val="150000"/>
              </a:lnSpc>
              <a:buFont typeface="Wingdings" panose="05000000000000000000" pitchFamily="2" charset="2"/>
              <a:buChar char="n"/>
            </a:pP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CO</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的人为来源主要是</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来自于化石燃料的燃烧过程。</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35915" algn="just" eaLnBrk="1" hangingPunct="1">
              <a:lnSpc>
                <a:spcPct val="150000"/>
              </a:lnSpc>
              <a:buFont typeface="Wingdings" panose="05000000000000000000" pitchFamily="2" charset="2"/>
              <a:buChar char="n"/>
            </a:pP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CO</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的天然来源主要包括：</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海洋脱气、甲烷转化、动植物呼吸和腐败作用，以及燃烧作用</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35915" algn="just" eaLnBrk="1" hangingPunct="1">
              <a:lnSpc>
                <a:spcPct val="150000"/>
              </a:lnSpc>
              <a:buClr>
                <a:srgbClr val="333333"/>
              </a:buClr>
              <a:buFont typeface="+mj-ea"/>
              <a:buAutoNum type="circleNumDbPlain" startAt="2"/>
            </a:pPr>
            <a:r>
              <a:rPr lang="en-US" altLang="zh-CN" sz="22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CO₂ </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的排放量</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(Emissions of CO₂)</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35915" algn="just" eaLnBrk="1" hangingPunct="1">
              <a:lnSpc>
                <a:spcPct val="150000"/>
              </a:lnSpc>
              <a:buFont typeface="Wingdings" panose="05000000000000000000" pitchFamily="2" charset="2"/>
              <a:buChar char="n"/>
            </a:pP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2019</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年全球化石燃料燃烧排放的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CO₂ </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高达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368×10⁸ t/a</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35915" algn="just" eaLnBrk="1" hangingPunct="1">
              <a:lnSpc>
                <a:spcPct val="150000"/>
              </a:lnSpc>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由于人类对能源的利用量逐年增加，向大气中排放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CO₂ </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的量也随之增加。</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35915" algn="just" eaLnBrk="1" hangingPunct="1">
              <a:lnSpc>
                <a:spcPct val="150000"/>
              </a:lnSpc>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另一方面，由于森林和草原被大量破坏，使地球表面的植被减少，降低了植物通过光合作用摄取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CO₂ </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的量。</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BF21992D-27F0-4541-B273-2295E758D756}"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73731" name="Picture 7">
            <a:hlinkClick r:id="rId1"/>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4485967"/>
            <a:ext cx="2339975"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9">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3651" y="4485968"/>
            <a:ext cx="233997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11">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3301" y="4485967"/>
            <a:ext cx="233997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13">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62951" y="4485968"/>
            <a:ext cx="2339975"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5" name="Text Box 15"/>
          <p:cNvSpPr txBox="1">
            <a:spLocks noChangeArrowheads="1"/>
          </p:cNvSpPr>
          <p:nvPr/>
        </p:nvSpPr>
        <p:spPr bwMode="auto">
          <a:xfrm>
            <a:off x="1559595" y="889846"/>
            <a:ext cx="9072810" cy="3033523"/>
          </a:xfrm>
          <a:prstGeom prst="rect">
            <a:avLst/>
          </a:prstGeom>
          <a:noFill/>
          <a:ln w="12700" algn="ctr">
            <a:noFill/>
            <a:miter lim="800000"/>
          </a:ln>
          <a:effectLst>
            <a:prstShdw prst="shdw17" dist="17961" dir="2700000">
              <a:schemeClr val="accent1">
                <a:gamma/>
                <a:shade val="60000"/>
                <a:invGamma/>
              </a:schemeClr>
            </a:prstShdw>
          </a:effectLst>
        </p:spPr>
        <p:txBody>
          <a:bodyPr wrap="square" lIns="0" tIns="0" rIns="0" bIns="0">
            <a:spAutoFit/>
          </a:bodyPr>
          <a:lstStyle/>
          <a:p>
            <a:pPr eaLnBrk="1" hangingPunct="1">
              <a:lnSpc>
                <a:spcPct val="130000"/>
              </a:lnSpc>
              <a:defRPr/>
            </a:pPr>
            <a:r>
              <a:rPr lang="zh-CN" altLang="en-US" sz="2200" b="1" dirty="0">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陆地植被具有吸收和释放</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CO</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的双重作用，一方面表现为通过热带雨林地区土地利用方式的改变向大气释放</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CO</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，从而加速全球气候变暖的进程；另一方面，北半球的植被，尤其是温带森林和北方森林通过</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CO</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施肥效应吸收大气中的</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CO</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，从而减缓全球气候变暖的进程，这两方面的平衡决定着全球植被，尤其是森林对大气</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CO</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浓度变化的贡献。除了植被的作用外，大气</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海洋之间的</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CO</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交换量的变化也能对大气</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CO</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浓度的季节变化产生一定的影响。 </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66576" name="Text Box 16"/>
          <p:cNvSpPr txBox="1">
            <a:spLocks noChangeArrowheads="1"/>
          </p:cNvSpPr>
          <p:nvPr/>
        </p:nvSpPr>
        <p:spPr bwMode="auto">
          <a:xfrm>
            <a:off x="3574805" y="3890057"/>
            <a:ext cx="7128121" cy="432234"/>
          </a:xfrm>
          <a:prstGeom prst="rect">
            <a:avLst/>
          </a:prstGeom>
          <a:noFill/>
          <a:ln w="12700" algn="ctr">
            <a:noFill/>
            <a:miter lim="800000"/>
          </a:ln>
          <a:effectLst>
            <a:prstShdw prst="shdw17" dist="17961" dir="2700000">
              <a:schemeClr val="accent1">
                <a:gamma/>
                <a:shade val="60000"/>
                <a:invGamma/>
              </a:schemeClr>
            </a:prstShdw>
          </a:effectLst>
        </p:spPr>
        <p:txBody>
          <a:bodyPr wrap="square" lIns="0" tIns="0" rIns="0" bIns="0">
            <a:spAutoFit/>
          </a:bodyPr>
          <a:lstStyle/>
          <a:p>
            <a:pPr eaLnBrk="1" hangingPunct="1">
              <a:lnSpc>
                <a:spcPct val="130000"/>
              </a:lnSpc>
              <a:defRPr/>
            </a:pPr>
            <a:r>
              <a:rPr lang="en-US" altLang="zh-CN" sz="2400" b="1">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CO</a:t>
            </a:r>
            <a:r>
              <a:rPr lang="en-US" altLang="zh-CN" sz="2400" b="1" baseline="-2500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400" b="1">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CO</a:t>
            </a:r>
            <a:r>
              <a:rPr lang="en-US" altLang="zh-CN" sz="2400" b="1" baseline="-2500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400" b="1">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CO</a:t>
            </a:r>
            <a:r>
              <a:rPr lang="en-US" altLang="zh-CN" sz="2400" b="1" baseline="-2500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400" b="1">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CO</a:t>
            </a:r>
            <a:r>
              <a:rPr lang="en-US" altLang="zh-CN" sz="2400" b="1" baseline="-2500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400" b="1">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CO</a:t>
            </a:r>
            <a:r>
              <a:rPr lang="en-US" altLang="zh-CN" sz="2400" b="1" baseline="-2500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400" b="1">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CO</a:t>
            </a:r>
            <a:r>
              <a:rPr lang="en-US" altLang="zh-CN" sz="2400" b="1" baseline="-2500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400" b="1">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CO</a:t>
            </a:r>
            <a:r>
              <a:rPr lang="en-US" altLang="zh-CN" sz="2400" b="1" baseline="-2500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2</a:t>
            </a:r>
            <a:endParaRPr lang="zh-CN" altLang="en-US"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66577" name="Line 17"/>
          <p:cNvSpPr>
            <a:spLocks noChangeShapeType="1"/>
          </p:cNvSpPr>
          <p:nvPr/>
        </p:nvSpPr>
        <p:spPr bwMode="auto">
          <a:xfrm flipV="1">
            <a:off x="4872038" y="4390718"/>
            <a:ext cx="0" cy="504825"/>
          </a:xfrm>
          <a:prstGeom prst="line">
            <a:avLst/>
          </a:prstGeom>
          <a:noFill/>
          <a:ln w="12700">
            <a:solidFill>
              <a:srgbClr val="FF0000"/>
            </a:solidFill>
            <a:round/>
            <a:tailEnd type="triangle" w="med" len="med"/>
          </a:ln>
          <a:effectLst>
            <a:prstShdw prst="shdw17" dist="17961" dir="2700000">
              <a:srgbClr val="990000"/>
            </a:prstShdw>
          </a:effectLst>
          <a:extLst>
            <a:ext uri="{909E8E84-426E-40DD-AFC4-6F175D3DCCD1}">
              <a14:hiddenFill xmlns:a14="http://schemas.microsoft.com/office/drawing/2010/main">
                <a:noFill/>
              </a14:hiddenFill>
            </a:ext>
          </a:extLst>
        </p:spPr>
        <p:txBody>
          <a:bodyPr lIns="0" tIns="0" rIns="0" bIns="0">
            <a:spAutoFit/>
          </a:bodyPr>
          <a:lstStyle/>
          <a:p>
            <a:pPr>
              <a:lnSpc>
                <a:spcPct val="130000"/>
              </a:lnSpc>
            </a:pPr>
            <a:endParaRPr lang="zh-CN" altLang="en-US">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66578" name="Line 18"/>
          <p:cNvSpPr>
            <a:spLocks noChangeShapeType="1"/>
          </p:cNvSpPr>
          <p:nvPr/>
        </p:nvSpPr>
        <p:spPr bwMode="auto">
          <a:xfrm>
            <a:off x="7175500" y="4319280"/>
            <a:ext cx="0" cy="576263"/>
          </a:xfrm>
          <a:prstGeom prst="line">
            <a:avLst/>
          </a:prstGeom>
          <a:noFill/>
          <a:ln w="12700">
            <a:solidFill>
              <a:srgbClr val="FF0000"/>
            </a:solidFill>
            <a:round/>
            <a:tailEnd type="triangle" w="med" len="med"/>
          </a:ln>
          <a:effectLst>
            <a:prstShdw prst="shdw17" dist="17961" dir="2700000">
              <a:srgbClr val="990000"/>
            </a:prstShdw>
          </a:effectLst>
          <a:extLst>
            <a:ext uri="{909E8E84-426E-40DD-AFC4-6F175D3DCCD1}">
              <a14:hiddenFill xmlns:a14="http://schemas.microsoft.com/office/drawing/2010/main">
                <a:noFill/>
              </a14:hiddenFill>
            </a:ext>
          </a:extLst>
        </p:spPr>
        <p:txBody>
          <a:bodyPr lIns="0" tIns="0" rIns="0" bIns="0">
            <a:spAutoFit/>
          </a:bodyPr>
          <a:lstStyle/>
          <a:p>
            <a:pPr>
              <a:lnSpc>
                <a:spcPct val="130000"/>
              </a:lnSpc>
            </a:pPr>
            <a:endParaRPr lang="zh-CN" altLang="en-US">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66579" name="Line 19"/>
          <p:cNvSpPr>
            <a:spLocks noChangeShapeType="1"/>
          </p:cNvSpPr>
          <p:nvPr/>
        </p:nvSpPr>
        <p:spPr bwMode="auto">
          <a:xfrm>
            <a:off x="9336088" y="4319280"/>
            <a:ext cx="0" cy="576263"/>
          </a:xfrm>
          <a:prstGeom prst="line">
            <a:avLst/>
          </a:prstGeom>
          <a:noFill/>
          <a:ln w="12700">
            <a:solidFill>
              <a:srgbClr val="FF0000"/>
            </a:solidFill>
            <a:round/>
            <a:tailEnd type="triangle" w="med" len="med"/>
          </a:ln>
          <a:effectLst>
            <a:prstShdw prst="shdw17" dist="17961" dir="2700000">
              <a:srgbClr val="990000"/>
            </a:prstShdw>
          </a:effectLst>
          <a:extLst>
            <a:ext uri="{909E8E84-426E-40DD-AFC4-6F175D3DCCD1}">
              <a14:hiddenFill xmlns:a14="http://schemas.microsoft.com/office/drawing/2010/main">
                <a:noFill/>
              </a14:hiddenFill>
            </a:ext>
          </a:extLst>
        </p:spPr>
        <p:txBody>
          <a:bodyPr lIns="0" tIns="0" rIns="0" bIns="0">
            <a:spAutoFit/>
          </a:bodyPr>
          <a:lstStyle/>
          <a:p>
            <a:pPr>
              <a:lnSpc>
                <a:spcPct val="130000"/>
              </a:lnSpc>
            </a:pPr>
            <a:endParaRPr lang="zh-CN" altLang="en-US">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66580" name="Line 20"/>
          <p:cNvSpPr>
            <a:spLocks noChangeShapeType="1"/>
          </p:cNvSpPr>
          <p:nvPr/>
        </p:nvSpPr>
        <p:spPr bwMode="auto">
          <a:xfrm>
            <a:off x="3503613" y="5687704"/>
            <a:ext cx="647700" cy="0"/>
          </a:xfrm>
          <a:prstGeom prst="line">
            <a:avLst/>
          </a:prstGeom>
          <a:noFill/>
          <a:ln w="12700">
            <a:solidFill>
              <a:srgbClr val="FF0000"/>
            </a:solidFill>
            <a:round/>
            <a:tailEnd type="triangle" w="med" len="med"/>
          </a:ln>
          <a:effectLst>
            <a:prstShdw prst="shdw17" dist="17961" dir="2700000">
              <a:srgbClr val="990000"/>
            </a:prstShdw>
          </a:effectLst>
          <a:extLst>
            <a:ext uri="{909E8E84-426E-40DD-AFC4-6F175D3DCCD1}">
              <a14:hiddenFill xmlns:a14="http://schemas.microsoft.com/office/drawing/2010/main">
                <a:noFill/>
              </a14:hiddenFill>
            </a:ext>
          </a:extLst>
        </p:spPr>
        <p:txBody>
          <a:bodyPr lIns="0" tIns="0" rIns="0" bIns="0">
            <a:spAutoFit/>
          </a:bodyPr>
          <a:lstStyle/>
          <a:p>
            <a:pPr>
              <a:lnSpc>
                <a:spcPct val="130000"/>
              </a:lnSpc>
            </a:pPr>
            <a:endParaRPr lang="zh-CN" altLang="en-US">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2000" tmFilter="0, 0; .2, .5; .8, .5; 1, 0"/>
                                        <p:tgtEl>
                                          <p:spTgt spid="66577"/>
                                        </p:tgtEl>
                                      </p:cBhvr>
                                    </p:animEffect>
                                    <p:animScale>
                                      <p:cBhvr>
                                        <p:cTn id="7" dur="1000" autoRev="1" fill="hold"/>
                                        <p:tgtEl>
                                          <p:spTgt spid="66577"/>
                                        </p:tgtEl>
                                      </p:cBhvr>
                                      <p:by x="105000" y="105000"/>
                                    </p:animScale>
                                  </p:childTnLst>
                                </p:cTn>
                              </p:par>
                              <p:par>
                                <p:cTn id="8" presetID="26" presetClass="emph" presetSubtype="0" fill="hold" nodeType="withEffect">
                                  <p:stCondLst>
                                    <p:cond delay="0"/>
                                  </p:stCondLst>
                                  <p:childTnLst>
                                    <p:animEffect transition="out" filter="fade">
                                      <p:cBhvr>
                                        <p:cTn id="9" dur="2000" tmFilter="0, 0; .2, .5; .8, .5; 1, 0"/>
                                        <p:tgtEl>
                                          <p:spTgt spid="66578"/>
                                        </p:tgtEl>
                                      </p:cBhvr>
                                    </p:animEffect>
                                    <p:animScale>
                                      <p:cBhvr>
                                        <p:cTn id="10" dur="1000" autoRev="1" fill="hold"/>
                                        <p:tgtEl>
                                          <p:spTgt spid="66578"/>
                                        </p:tgtEl>
                                      </p:cBhvr>
                                      <p:by x="105000" y="105000"/>
                                    </p:animScale>
                                  </p:childTnLst>
                                </p:cTn>
                              </p:par>
                              <p:par>
                                <p:cTn id="11" presetID="26" presetClass="emph" presetSubtype="0" fill="hold" nodeType="withEffect">
                                  <p:stCondLst>
                                    <p:cond delay="0"/>
                                  </p:stCondLst>
                                  <p:childTnLst>
                                    <p:animEffect transition="out" filter="fade">
                                      <p:cBhvr>
                                        <p:cTn id="12" dur="2000" tmFilter="0, 0; .2, .5; .8, .5; 1, 0"/>
                                        <p:tgtEl>
                                          <p:spTgt spid="66579"/>
                                        </p:tgtEl>
                                      </p:cBhvr>
                                    </p:animEffect>
                                    <p:animScale>
                                      <p:cBhvr>
                                        <p:cTn id="13" dur="1000" autoRev="1" fill="hold"/>
                                        <p:tgtEl>
                                          <p:spTgt spid="66579"/>
                                        </p:tgtEl>
                                      </p:cBhvr>
                                      <p:by x="105000" y="105000"/>
                                    </p:animScale>
                                  </p:childTnLst>
                                </p:cTn>
                              </p:par>
                              <p:par>
                                <p:cTn id="14" presetID="26" presetClass="emph" presetSubtype="0" fill="hold" nodeType="withEffect">
                                  <p:stCondLst>
                                    <p:cond delay="0"/>
                                  </p:stCondLst>
                                  <p:childTnLst>
                                    <p:animEffect transition="out" filter="fade">
                                      <p:cBhvr>
                                        <p:cTn id="15" dur="2000" tmFilter="0, 0; .2, .5; .8, .5; 1, 0"/>
                                        <p:tgtEl>
                                          <p:spTgt spid="66580"/>
                                        </p:tgtEl>
                                      </p:cBhvr>
                                    </p:animEffect>
                                    <p:animScale>
                                      <p:cBhvr>
                                        <p:cTn id="16" dur="1000" autoRev="1" fill="hold"/>
                                        <p:tgtEl>
                                          <p:spTgt spid="6658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84A327E0-CCC4-4F03-B582-FBB22B5D62B6}"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33827" name="Rectangle 3"/>
          <p:cNvSpPr>
            <a:spLocks noGrp="1" noChangeArrowheads="1"/>
          </p:cNvSpPr>
          <p:nvPr>
            <p:ph idx="4294967295"/>
          </p:nvPr>
        </p:nvSpPr>
        <p:spPr>
          <a:xfrm>
            <a:off x="1342267" y="978940"/>
            <a:ext cx="9361040" cy="1857112"/>
          </a:xfrm>
        </p:spPr>
        <p:txBody>
          <a:bodyPr/>
          <a:lstStyle/>
          <a:p>
            <a:pPr marL="539750" indent="-539750" algn="just" eaLnBrk="1" hangingPunct="1">
              <a:lnSpc>
                <a:spcPct val="135000"/>
              </a:lnSpc>
              <a:spcBef>
                <a:spcPts val="0"/>
              </a:spcBef>
              <a:spcAft>
                <a:spcPts val="0"/>
              </a:spcAft>
              <a:buClr>
                <a:schemeClr val="tx1"/>
              </a:buClr>
              <a:buSzPct val="100000"/>
              <a:defRPr/>
            </a:pP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19</a:t>
            </a: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世纪大气中 </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CO₂ </a:t>
            </a: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的环境浓度为 </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290 </a:t>
            </a:r>
            <a:r>
              <a:rPr lang="en-US" altLang="zh-CN" sz="2000" dirty="0" err="1">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ppmV</a:t>
            </a: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1958</a:t>
            </a: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年为 </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315 </a:t>
            </a:r>
            <a:r>
              <a:rPr lang="en-US" altLang="zh-CN" sz="2000" dirty="0" err="1">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ppmV</a:t>
            </a: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2001</a:t>
            </a: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年则达到 </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370 </a:t>
            </a:r>
            <a:r>
              <a:rPr lang="en-US" altLang="zh-CN" sz="2000" dirty="0" err="1">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ppmV</a:t>
            </a: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而</a:t>
            </a:r>
            <a:r>
              <a:rPr lang="en-US" altLang="zh-CN" sz="2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2019</a:t>
            </a:r>
            <a:r>
              <a:rPr lang="zh-CN" altLang="en-US" sz="2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年则高达 </a:t>
            </a:r>
            <a:r>
              <a:rPr lang="en-US" altLang="zh-CN" sz="2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415 </a:t>
            </a:r>
            <a:r>
              <a:rPr lang="en-US" altLang="zh-CN" sz="2000" dirty="0" err="1">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ppmV</a:t>
            </a: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，其增长速率十分惊人。</a:t>
            </a:r>
            <a:endPar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539750" indent="-539750" algn="just" eaLnBrk="1" hangingPunct="1">
              <a:lnSpc>
                <a:spcPct val="135000"/>
              </a:lnSpc>
              <a:spcBef>
                <a:spcPts val="0"/>
              </a:spcBef>
              <a:spcAft>
                <a:spcPts val="0"/>
              </a:spcAft>
              <a:buClr>
                <a:schemeClr val="tx1"/>
              </a:buClr>
              <a:buSzPct val="100000"/>
              <a:defRPr/>
            </a:pP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在</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20</a:t>
            </a: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世纪</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60</a:t>
            </a: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年代大气中 </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CO₂ </a:t>
            </a: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的年增加率为 </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0.8 </a:t>
            </a:r>
            <a:r>
              <a:rPr lang="en-US" altLang="zh-CN" sz="2000" dirty="0" err="1">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ppmV</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/a</a:t>
            </a: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，自</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2000</a:t>
            </a: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年以后年增加率始终保持在 </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1.4~2.8 </a:t>
            </a:r>
            <a:r>
              <a:rPr lang="en-US" altLang="zh-CN" sz="2000" dirty="0" err="1">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ppmV</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/a</a:t>
            </a: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b="1" dirty="0">
              <a:effectLst/>
              <a:latin typeface="Times New Roman" panose="02020603050405020304" pitchFamily="18" charset="0"/>
              <a:ea typeface="微软雅黑" panose="020B0503020204020204" pitchFamily="34" charset="-122"/>
              <a:sym typeface="Times New Roman" panose="02020603050405020304" pitchFamily="18" charset="0"/>
            </a:endParaRPr>
          </a:p>
        </p:txBody>
      </p:sp>
      <p:graphicFrame>
        <p:nvGraphicFramePr>
          <p:cNvPr id="10242" name="Object 19"/>
          <p:cNvGraphicFramePr>
            <a:graphicFrameLocks noChangeAspect="1"/>
          </p:cNvGraphicFramePr>
          <p:nvPr/>
        </p:nvGraphicFramePr>
        <p:xfrm>
          <a:off x="1343472" y="2812363"/>
          <a:ext cx="5487988" cy="3663950"/>
        </p:xfrm>
        <a:graphic>
          <a:graphicData uri="http://schemas.openxmlformats.org/presentationml/2006/ole">
            <mc:AlternateContent xmlns:mc="http://schemas.openxmlformats.org/markup-compatibility/2006">
              <mc:Choice xmlns:v="urn:schemas-microsoft-com:vml" Requires="v">
                <p:oleObj spid="_x0000_s7" name="Worksheet" r:id="rId1" imgW="7010400" imgH="4808855" progId="Excel.Sheet.8">
                  <p:embed/>
                </p:oleObj>
              </mc:Choice>
              <mc:Fallback>
                <p:oleObj name="Worksheet" r:id="rId1" imgW="7010400" imgH="4808855" progId="Excel.Sheet.8">
                  <p:embed/>
                  <p:pic>
                    <p:nvPicPr>
                      <p:cNvPr id="0" name="Object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72" y="2812363"/>
                        <a:ext cx="5487988" cy="3663950"/>
                      </a:xfrm>
                      <a:prstGeom prst="rect">
                        <a:avLst/>
                      </a:prstGeom>
                      <a:noFill/>
                      <a:ln>
                        <a:noFill/>
                      </a:ln>
                    </p:spPr>
                  </p:pic>
                </p:oleObj>
              </mc:Fallback>
            </mc:AlternateContent>
          </a:graphicData>
        </a:graphic>
      </p:graphicFrame>
      <p:grpSp>
        <p:nvGrpSpPr>
          <p:cNvPr id="10245" name="Group 20"/>
          <p:cNvGrpSpPr/>
          <p:nvPr/>
        </p:nvGrpSpPr>
        <p:grpSpPr bwMode="auto">
          <a:xfrm>
            <a:off x="7871272" y="3022706"/>
            <a:ext cx="3048000" cy="3243263"/>
            <a:chOff x="3591" y="2024"/>
            <a:chExt cx="1920" cy="2043"/>
          </a:xfrm>
        </p:grpSpPr>
        <p:pic>
          <p:nvPicPr>
            <p:cNvPr id="10251"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1" y="2024"/>
              <a:ext cx="952"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2" name="Picture 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9" y="2024"/>
              <a:ext cx="952"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1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1" y="2700"/>
              <a:ext cx="952"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1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8" y="2700"/>
              <a:ext cx="952"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Picture 1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91" y="3387"/>
              <a:ext cx="952"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6" name="Picture 1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8" y="3387"/>
              <a:ext cx="952"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Box 14"/>
          <p:cNvSpPr txBox="1">
            <a:spLocks noChangeArrowheads="1"/>
          </p:cNvSpPr>
          <p:nvPr/>
        </p:nvSpPr>
        <p:spPr bwMode="auto">
          <a:xfrm>
            <a:off x="4367660" y="4020451"/>
            <a:ext cx="1643062" cy="41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en-US" altLang="zh-CN" sz="1800" b="1">
                <a:latin typeface="Times New Roman" panose="02020603050405020304" pitchFamily="18" charset="0"/>
                <a:ea typeface="微软雅黑" panose="020B0503020204020204" pitchFamily="34" charset="-122"/>
                <a:sym typeface="Times New Roman" panose="02020603050405020304" pitchFamily="18" charset="0"/>
              </a:rPr>
              <a:t>315 mL · m</a:t>
            </a:r>
            <a:r>
              <a:rPr lang="en-US" altLang="zh-CN" sz="1800" b="1" baseline="30000">
                <a:latin typeface="Times New Roman" panose="02020603050405020304" pitchFamily="18" charset="0"/>
                <a:ea typeface="微软雅黑" panose="020B0503020204020204" pitchFamily="34" charset="-122"/>
                <a:sym typeface="Times New Roman" panose="02020603050405020304" pitchFamily="18" charset="0"/>
              </a:rPr>
              <a:t>-3</a:t>
            </a:r>
            <a:endParaRPr lang="zh-CN" altLang="en-US" sz="18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7" name="TextBox 16"/>
          <p:cNvSpPr txBox="1">
            <a:spLocks noChangeArrowheads="1"/>
          </p:cNvSpPr>
          <p:nvPr/>
        </p:nvSpPr>
        <p:spPr bwMode="auto">
          <a:xfrm>
            <a:off x="4728022" y="3236226"/>
            <a:ext cx="1428750" cy="41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en-US" altLang="zh-CN" sz="1800" b="1">
                <a:latin typeface="Times New Roman" panose="02020603050405020304" pitchFamily="18" charset="0"/>
                <a:ea typeface="微软雅黑" panose="020B0503020204020204" pitchFamily="34" charset="-122"/>
                <a:sym typeface="Times New Roman" panose="02020603050405020304" pitchFamily="18" charset="0"/>
              </a:rPr>
              <a:t>350 mL · m</a:t>
            </a:r>
            <a:r>
              <a:rPr lang="en-US" altLang="zh-CN" sz="1800" b="1" baseline="30000">
                <a:latin typeface="Times New Roman" panose="02020603050405020304" pitchFamily="18" charset="0"/>
                <a:ea typeface="微软雅黑" panose="020B0503020204020204" pitchFamily="34" charset="-122"/>
                <a:sym typeface="Times New Roman" panose="02020603050405020304" pitchFamily="18" charset="0"/>
              </a:rPr>
              <a:t>-3</a:t>
            </a:r>
            <a:endParaRPr lang="zh-CN" altLang="en-US" sz="1800" dirty="0">
              <a:latin typeface="Times New Roman" panose="02020603050405020304" pitchFamily="18" charset="0"/>
              <a:ea typeface="微软雅黑" panose="020B0503020204020204" pitchFamily="34" charset="-122"/>
              <a:sym typeface="Times New Roman" panose="02020603050405020304" pitchFamily="18" charset="0"/>
            </a:endParaRPr>
          </a:p>
        </p:txBody>
      </p:sp>
      <p:cxnSp>
        <p:nvCxnSpPr>
          <p:cNvPr id="19" name="直接箭头连接符 18"/>
          <p:cNvCxnSpPr>
            <a:cxnSpLocks noChangeShapeType="1"/>
          </p:cNvCxnSpPr>
          <p:nvPr/>
        </p:nvCxnSpPr>
        <p:spPr bwMode="auto">
          <a:xfrm flipV="1">
            <a:off x="5737673" y="3306076"/>
            <a:ext cx="500063" cy="785812"/>
          </a:xfrm>
          <a:prstGeom prst="straightConnector1">
            <a:avLst/>
          </a:prstGeom>
          <a:noFill/>
          <a:ln w="31750" algn="ctr">
            <a:solidFill>
              <a:srgbClr val="FF0000"/>
            </a:solidFill>
            <a:round/>
            <a:tailEnd type="arrow" w="med" len="med"/>
          </a:ln>
          <a:extLst>
            <a:ext uri="{909E8E84-426E-40DD-AFC4-6F175D3DCCD1}">
              <a14:hiddenFill xmlns:a14="http://schemas.microsoft.com/office/drawing/2010/main">
                <a:noFill/>
              </a14:hiddenFill>
            </a:ext>
          </a:extLst>
        </p:spPr>
      </p:cxnSp>
      <p:cxnSp>
        <p:nvCxnSpPr>
          <p:cNvPr id="20" name="直接箭头连接符 19"/>
          <p:cNvCxnSpPr>
            <a:cxnSpLocks noChangeShapeType="1"/>
          </p:cNvCxnSpPr>
          <p:nvPr/>
        </p:nvCxnSpPr>
        <p:spPr bwMode="auto">
          <a:xfrm flipV="1">
            <a:off x="3451672" y="4520513"/>
            <a:ext cx="1785938" cy="571500"/>
          </a:xfrm>
          <a:prstGeom prst="straightConnector1">
            <a:avLst/>
          </a:prstGeom>
          <a:noFill/>
          <a:ln w="31750" algn="ctr">
            <a:solidFill>
              <a:srgbClr val="FF0000"/>
            </a:solidFill>
            <a:round/>
            <a:tailEnd type="arrow" w="med" len="med"/>
          </a:ln>
          <a:extLst>
            <a:ext uri="{909E8E84-426E-40DD-AFC4-6F175D3DCCD1}">
              <a14:hiddenFill xmlns:a14="http://schemas.microsoft.com/office/drawing/2010/main">
                <a:noFill/>
              </a14:hiddenFill>
            </a:ext>
          </a:extLst>
        </p:spPr>
      </p:cxnSp>
      <p:sp>
        <p:nvSpPr>
          <p:cNvPr id="13" name="TextBox 12"/>
          <p:cNvSpPr txBox="1">
            <a:spLocks noChangeArrowheads="1"/>
          </p:cNvSpPr>
          <p:nvPr/>
        </p:nvSpPr>
        <p:spPr bwMode="auto">
          <a:xfrm>
            <a:off x="2308673" y="4687589"/>
            <a:ext cx="2500313" cy="41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en-US" altLang="zh-CN" sz="1800" b="1">
                <a:latin typeface="Times New Roman" panose="02020603050405020304" pitchFamily="18" charset="0"/>
                <a:ea typeface="微软雅黑" panose="020B0503020204020204" pitchFamily="34" charset="-122"/>
                <a:sym typeface="Times New Roman" panose="02020603050405020304" pitchFamily="18" charset="0"/>
              </a:rPr>
              <a:t>290 mL · m</a:t>
            </a:r>
            <a:r>
              <a:rPr lang="en-US" altLang="zh-CN" sz="1800" b="1" baseline="30000">
                <a:latin typeface="Times New Roman" panose="02020603050405020304" pitchFamily="18" charset="0"/>
                <a:ea typeface="微软雅黑" panose="020B0503020204020204" pitchFamily="34" charset="-122"/>
                <a:sym typeface="Times New Roman" panose="02020603050405020304" pitchFamily="18" charset="0"/>
              </a:rPr>
              <a:t>-3</a:t>
            </a:r>
            <a:endParaRPr lang="zh-CN" altLang="en-US" sz="18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 name="文本框 1"/>
          <p:cNvSpPr txBox="1"/>
          <p:nvPr/>
        </p:nvSpPr>
        <p:spPr>
          <a:xfrm>
            <a:off x="839470" y="476885"/>
            <a:ext cx="9146540" cy="570865"/>
          </a:xfrm>
          <a:prstGeom prst="rect">
            <a:avLst/>
          </a:prstGeom>
          <a:noFill/>
        </p:spPr>
        <p:txBody>
          <a:bodyPr wrap="square" rtlCol="0" anchor="t">
            <a:spAutoFit/>
          </a:bodyPr>
          <a:p>
            <a:pPr marL="539750" indent="-539750" algn="just" eaLnBrk="1" hangingPunct="1">
              <a:lnSpc>
                <a:spcPct val="130000"/>
              </a:lnSpc>
              <a:spcBef>
                <a:spcPct val="0"/>
              </a:spcBef>
              <a:buClr>
                <a:schemeClr val="tx1"/>
              </a:buClr>
              <a:buSzPct val="100000"/>
              <a:buFont typeface="+mj-ea"/>
              <a:buAutoNum type="circleNumDbPlain" startAt="3"/>
              <a:defRPr/>
            </a:pPr>
            <a:r>
              <a:rPr lang="en-US" altLang="zh-CN"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CO</a:t>
            </a:r>
            <a:r>
              <a:rPr lang="en-US" altLang="zh-CN" sz="240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的环境浓度</a:t>
            </a:r>
            <a:r>
              <a:rPr lang="zh-CN" altLang="en-US" sz="24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400" dirty="0">
                <a:effectLst/>
                <a:latin typeface="Times New Roman" panose="02020603050405020304" pitchFamily="18" charset="0"/>
                <a:ea typeface="微软雅黑" panose="020B0503020204020204" pitchFamily="34" charset="-122"/>
                <a:sym typeface="Times New Roman" panose="02020603050405020304" pitchFamily="18" charset="0"/>
              </a:rPr>
              <a:t>(CO</a:t>
            </a:r>
            <a:r>
              <a:rPr lang="en-US" altLang="zh-CN" sz="24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400" dirty="0">
                <a:effectLst/>
                <a:latin typeface="Times New Roman" panose="02020603050405020304" pitchFamily="18" charset="0"/>
                <a:ea typeface="微软雅黑" panose="020B0503020204020204" pitchFamily="34" charset="-122"/>
                <a:sym typeface="Times New Roman" panose="02020603050405020304" pitchFamily="18" charset="0"/>
              </a:rPr>
              <a:t> Concentrations in the Environment)</a:t>
            </a:r>
            <a:endParaRPr lang="en-US" altLang="zh-CN" sz="2400" dirty="0">
              <a:effectLst/>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strips(upRigh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strips(upRigh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dirty="0">
                <a:latin typeface="Times New Roman" panose="02020603050405020304" pitchFamily="18" charset="0"/>
                <a:ea typeface="微软雅黑" panose="020B0503020204020204" pitchFamily="34" charset="-122"/>
                <a:sym typeface="Times New Roman" panose="02020603050405020304" pitchFamily="18" charset="0"/>
              </a:rPr>
              <a:t>2-</a:t>
            </a:r>
            <a:fld id="{8238D8D7-323D-4EB7-A1FD-1B948341D229}"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268" name="Text Box 4"/>
          <p:cNvSpPr txBox="1">
            <a:spLocks noChangeArrowheads="1"/>
          </p:cNvSpPr>
          <p:nvPr/>
        </p:nvSpPr>
        <p:spPr bwMode="auto">
          <a:xfrm>
            <a:off x="399415" y="1597025"/>
            <a:ext cx="5577840" cy="4487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marL="538480" indent="-538480" algn="just" defTabSz="1167130" eaLnBrk="1" hangingPunct="1">
              <a:lnSpc>
                <a:spcPct val="130000"/>
              </a:lnSpc>
              <a:buClr>
                <a:schemeClr val="tx1"/>
              </a:buClr>
              <a:buFont typeface="+mj-ea"/>
              <a:buAutoNum type="circleNumDbPlain" startAt="4"/>
            </a:pPr>
            <a:r>
              <a:rPr lang="en-US" altLang="zh-CN"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CO</a:t>
            </a:r>
            <a:r>
              <a:rPr lang="en-US" altLang="zh-CN" baseline="-250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的危害</a:t>
            </a:r>
            <a:r>
              <a:rPr lang="en-US" altLang="zh-CN" dirty="0">
                <a:latin typeface="Times New Roman" panose="02020603050405020304" pitchFamily="18" charset="0"/>
                <a:ea typeface="微软雅黑" panose="020B0503020204020204" pitchFamily="34" charset="-122"/>
                <a:sym typeface="Times New Roman" panose="02020603050405020304" pitchFamily="18" charset="0"/>
              </a:rPr>
              <a:t>(Adverse effects of CO</a:t>
            </a:r>
            <a:r>
              <a:rPr lang="en-US" altLang="zh-CN"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dirty="0">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dirty="0">
              <a:solidFill>
                <a:srgbClr val="FFFF00"/>
              </a:solidFill>
              <a:latin typeface="Times New Roman" panose="02020603050405020304" pitchFamily="18" charset="0"/>
              <a:ea typeface="微软雅黑" panose="020B0503020204020204" pitchFamily="34" charset="-122"/>
              <a:sym typeface="Times New Roman" panose="02020603050405020304" pitchFamily="18" charset="0"/>
            </a:endParaRPr>
          </a:p>
          <a:p>
            <a:pPr marL="579120" indent="-40005" algn="just" eaLnBrk="1" hangingPunct="1">
              <a:lnSpc>
                <a:spcPct val="130000"/>
              </a:lnSpc>
              <a:spcBef>
                <a:spcPts val="700"/>
              </a:spcBef>
              <a:spcAft>
                <a:spcPts val="0"/>
              </a:spcAft>
              <a:buClr>
                <a:schemeClr val="folHlink"/>
              </a:buClr>
              <a:buFont typeface="Wingdings" panose="05000000000000000000" pitchFamily="2" charset="2"/>
              <a:buNone/>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温室效应：</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CO₂ </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如温室的玻璃一样，它允许来自太阳的可见光辐射到地面，但由于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CO₂ </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可以强烈地吸收波长为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12~17 </a:t>
            </a:r>
            <a:r>
              <a:rPr lang="en-US" altLang="zh-CN" sz="2200" dirty="0" err="1">
                <a:latin typeface="Times New Roman" panose="02020603050405020304" pitchFamily="18" charset="0"/>
                <a:ea typeface="微软雅黑" panose="020B0503020204020204" pitchFamily="34" charset="-122"/>
                <a:sym typeface="Times New Roman" panose="02020603050405020304" pitchFamily="18" charset="0"/>
              </a:rPr>
              <a:t>μm</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的红外辐射，而这正是水分子（自然界温室气体）吸收最弱的波长范围，从而能够阻止地面重新辐射出来的红外光返回外层空间，把更多的能量截留于大气之中，从而使大气温度升高，这种现象称为温室效应。</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p:txBody>
      </p:sp>
      <p:graphicFrame>
        <p:nvGraphicFramePr>
          <p:cNvPr id="2" name="Object 12"/>
          <p:cNvGraphicFramePr>
            <a:graphicFrameLocks noChangeAspect="1"/>
          </p:cNvGraphicFramePr>
          <p:nvPr/>
        </p:nvGraphicFramePr>
        <p:xfrm>
          <a:off x="6600562" y="1196752"/>
          <a:ext cx="5148262" cy="4922837"/>
        </p:xfrm>
        <a:graphic>
          <a:graphicData uri="http://schemas.openxmlformats.org/presentationml/2006/ole">
            <mc:AlternateContent xmlns:mc="http://schemas.openxmlformats.org/markup-compatibility/2006">
              <mc:Choice xmlns:v="urn:schemas-microsoft-com:vml" Requires="v">
                <p:oleObj spid="_x0000_s7" name="" r:id="rId1" imgW="7594600" imgH="6540500" progId="Photoshop.Image.11">
                  <p:embed/>
                </p:oleObj>
              </mc:Choice>
              <mc:Fallback>
                <p:oleObj name="" r:id="rId1" imgW="7594600" imgH="6540500" progId="Photoshop.Image.11">
                  <p:embed/>
                  <p:pic>
                    <p:nvPicPr>
                      <p:cNvPr id="0" name="Object 12"/>
                      <p:cNvPicPr>
                        <a:picLocks noChangeAspect="1" noChangeArrowheads="1"/>
                      </p:cNvPicPr>
                      <p:nvPr/>
                    </p:nvPicPr>
                    <p:blipFill>
                      <a:blip r:embed="rId2">
                        <a:extLst>
                          <a:ext uri="{28A0092B-C50C-407E-A947-70E740481C1C}">
                            <a14:useLocalDpi xmlns:a14="http://schemas.microsoft.com/office/drawing/2010/main" val="0"/>
                          </a:ext>
                        </a:extLst>
                      </a:blip>
                      <a:srcRect l="9944"/>
                      <a:stretch>
                        <a:fillRect/>
                      </a:stretch>
                    </p:blipFill>
                    <p:spPr bwMode="auto">
                      <a:xfrm>
                        <a:off x="6600562" y="1196752"/>
                        <a:ext cx="5148262" cy="4922837"/>
                      </a:xfrm>
                      <a:prstGeom prst="rect">
                        <a:avLst/>
                      </a:prstGeom>
                      <a:noFill/>
                      <a:ln>
                        <a:noFill/>
                      </a:ln>
                    </p:spPr>
                  </p:pic>
                </p:oleObj>
              </mc:Fallback>
            </mc:AlternateContent>
          </a:graphicData>
        </a:graphic>
      </p:graphicFrame>
      <p:sp>
        <p:nvSpPr>
          <p:cNvPr id="4" name="Text Box 13"/>
          <p:cNvSpPr txBox="1">
            <a:spLocks noChangeArrowheads="1"/>
          </p:cNvSpPr>
          <p:nvPr/>
        </p:nvSpPr>
        <p:spPr bwMode="auto">
          <a:xfrm>
            <a:off x="7193765" y="1338446"/>
            <a:ext cx="1256754" cy="28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zh-CN" altLang="en-US" sz="1400" b="1" dirty="0">
                <a:latin typeface="Times New Roman" panose="02020603050405020304" pitchFamily="18" charset="0"/>
                <a:ea typeface="微软雅黑" panose="020B0503020204020204" pitchFamily="34" charset="-122"/>
                <a:sym typeface="Times New Roman" panose="02020603050405020304" pitchFamily="18" charset="0"/>
              </a:rPr>
              <a:t>太阳总辐射强度</a:t>
            </a:r>
            <a:endParaRPr lang="zh-CN" altLang="en-US" sz="1400" b="1"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5" name="Rectangle 14"/>
          <p:cNvSpPr>
            <a:spLocks noChangeArrowheads="1"/>
          </p:cNvSpPr>
          <p:nvPr/>
        </p:nvSpPr>
        <p:spPr bwMode="auto">
          <a:xfrm>
            <a:off x="6997867" y="2303696"/>
            <a:ext cx="464871" cy="36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zh-CN" altLang="en-US" sz="1800" b="1" dirty="0">
                <a:latin typeface="Times New Roman" panose="02020603050405020304" pitchFamily="18" charset="0"/>
                <a:ea typeface="微软雅黑" panose="020B0503020204020204" pitchFamily="34" charset="-122"/>
                <a:sym typeface="Times New Roman" panose="02020603050405020304" pitchFamily="18" charset="0"/>
              </a:rPr>
              <a:t>太阳</a:t>
            </a:r>
            <a:endParaRPr lang="zh-CN" altLang="en-US" sz="1800" b="1"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6" name="Rectangle 16"/>
          <p:cNvSpPr>
            <a:spLocks noChangeArrowheads="1"/>
          </p:cNvSpPr>
          <p:nvPr/>
        </p:nvSpPr>
        <p:spPr bwMode="auto">
          <a:xfrm>
            <a:off x="8018927" y="1647628"/>
            <a:ext cx="1013675" cy="32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en-US" altLang="zh-CN" sz="1600" b="1">
                <a:latin typeface="Times New Roman" panose="02020603050405020304" pitchFamily="18" charset="0"/>
                <a:ea typeface="微软雅黑" panose="020B0503020204020204" pitchFamily="34" charset="-122"/>
                <a:sym typeface="Times New Roman" panose="02020603050405020304" pitchFamily="18" charset="0"/>
              </a:rPr>
              <a:t>240 W · m</a:t>
            </a:r>
            <a:r>
              <a:rPr lang="en-US" altLang="zh-CN" sz="1600" b="1" baseline="30000">
                <a:latin typeface="Times New Roman" panose="02020603050405020304" pitchFamily="18" charset="0"/>
                <a:ea typeface="微软雅黑" panose="020B0503020204020204" pitchFamily="34" charset="-122"/>
                <a:sym typeface="Times New Roman" panose="02020603050405020304" pitchFamily="18" charset="0"/>
              </a:rPr>
              <a:t>-2</a:t>
            </a:r>
            <a:endParaRPr lang="en-US" altLang="zh-CN" sz="1600" b="1" baseline="300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 name="Rectangle 17"/>
          <p:cNvSpPr>
            <a:spLocks noChangeArrowheads="1"/>
          </p:cNvSpPr>
          <p:nvPr/>
        </p:nvSpPr>
        <p:spPr bwMode="auto">
          <a:xfrm>
            <a:off x="7810947" y="2303696"/>
            <a:ext cx="198459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r>
              <a:rPr lang="zh-CN" altLang="en-US" sz="1400" b="1" dirty="0">
                <a:latin typeface="Times New Roman" panose="02020603050405020304" pitchFamily="18" charset="0"/>
                <a:ea typeface="微软雅黑" panose="020B0503020204020204" pitchFamily="34" charset="-122"/>
                <a:sym typeface="Times New Roman" panose="02020603050405020304" pitchFamily="18" charset="0"/>
              </a:rPr>
              <a:t>部分太阳辐射会被地球表面和大气层所折返</a:t>
            </a:r>
            <a:endParaRPr lang="zh-CN" altLang="en-US" sz="1400" b="1" baseline="300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8" name="Text Box 18"/>
          <p:cNvSpPr txBox="1">
            <a:spLocks noChangeArrowheads="1"/>
          </p:cNvSpPr>
          <p:nvPr/>
        </p:nvSpPr>
        <p:spPr bwMode="auto">
          <a:xfrm>
            <a:off x="8980375" y="1370261"/>
            <a:ext cx="2333972" cy="28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zh-CN" altLang="en-US" sz="1400" b="1" dirty="0">
                <a:latin typeface="Times New Roman" panose="02020603050405020304" pitchFamily="18" charset="0"/>
                <a:ea typeface="微软雅黑" panose="020B0503020204020204" pitchFamily="34" charset="-122"/>
                <a:sym typeface="Times New Roman" panose="02020603050405020304" pitchFamily="18" charset="0"/>
              </a:rPr>
              <a:t>返回太空时的总红外辐射强度</a:t>
            </a:r>
            <a:endParaRPr lang="zh-CN" altLang="en-US" sz="1400" b="1"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9" name="Rectangle 19"/>
          <p:cNvSpPr>
            <a:spLocks noChangeArrowheads="1"/>
          </p:cNvSpPr>
          <p:nvPr/>
        </p:nvSpPr>
        <p:spPr bwMode="auto">
          <a:xfrm>
            <a:off x="10363707" y="1690619"/>
            <a:ext cx="1013675" cy="32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en-US" altLang="zh-CN" sz="1600" b="1">
                <a:latin typeface="Times New Roman" panose="02020603050405020304" pitchFamily="18" charset="0"/>
                <a:ea typeface="微软雅黑" panose="020B0503020204020204" pitchFamily="34" charset="-122"/>
                <a:sym typeface="Times New Roman" panose="02020603050405020304" pitchFamily="18" charset="0"/>
              </a:rPr>
              <a:t>240 W · m</a:t>
            </a:r>
            <a:r>
              <a:rPr lang="en-US" altLang="zh-CN" sz="1600" b="1" baseline="30000">
                <a:latin typeface="Times New Roman" panose="02020603050405020304" pitchFamily="18" charset="0"/>
                <a:ea typeface="微软雅黑" panose="020B0503020204020204" pitchFamily="34" charset="-122"/>
                <a:sym typeface="Times New Roman" panose="02020603050405020304" pitchFamily="18" charset="0"/>
              </a:rPr>
              <a:t>-2</a:t>
            </a:r>
            <a:endParaRPr lang="en-US" altLang="zh-CN" sz="1600" b="1" baseline="300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0" name="Rectangle 20"/>
          <p:cNvSpPr>
            <a:spLocks noChangeArrowheads="1"/>
          </p:cNvSpPr>
          <p:nvPr/>
        </p:nvSpPr>
        <p:spPr bwMode="auto">
          <a:xfrm>
            <a:off x="8808299" y="2781301"/>
            <a:ext cx="1083630" cy="365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en-US" altLang="zh-CN" sz="1800" b="1">
                <a:latin typeface="Times New Roman" panose="02020603050405020304" pitchFamily="18" charset="0"/>
                <a:ea typeface="微软雅黑" panose="020B0503020204020204" pitchFamily="34" charset="-122"/>
                <a:sym typeface="Times New Roman" panose="02020603050405020304" pitchFamily="18" charset="0"/>
              </a:rPr>
              <a:t>108 w · m</a:t>
            </a:r>
            <a:r>
              <a:rPr lang="en-US" altLang="zh-CN" sz="1800" b="1" baseline="30000">
                <a:latin typeface="Times New Roman" panose="02020603050405020304" pitchFamily="18" charset="0"/>
                <a:ea typeface="微软雅黑" panose="020B0503020204020204" pitchFamily="34" charset="-122"/>
                <a:sym typeface="Times New Roman" panose="02020603050405020304" pitchFamily="18" charset="0"/>
              </a:rPr>
              <a:t>-2</a:t>
            </a:r>
            <a:endParaRPr lang="en-US" altLang="zh-CN" sz="1800" b="1" baseline="300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 name="Rectangle 21"/>
          <p:cNvSpPr>
            <a:spLocks noChangeArrowheads="1"/>
          </p:cNvSpPr>
          <p:nvPr/>
        </p:nvSpPr>
        <p:spPr bwMode="auto">
          <a:xfrm>
            <a:off x="8918416" y="3991225"/>
            <a:ext cx="692497" cy="36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zh-CN" altLang="en-US" sz="1800" b="1" dirty="0">
                <a:latin typeface="Times New Roman" panose="02020603050405020304" pitchFamily="18" charset="0"/>
                <a:ea typeface="微软雅黑" panose="020B0503020204020204" pitchFamily="34" charset="-122"/>
                <a:sym typeface="Times New Roman" panose="02020603050405020304" pitchFamily="18" charset="0"/>
              </a:rPr>
              <a:t>大气层</a:t>
            </a:r>
            <a:endParaRPr lang="zh-CN" altLang="en-US" sz="1800" b="1" baseline="300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2" name="Text Box 22"/>
          <p:cNvSpPr txBox="1">
            <a:spLocks noChangeArrowheads="1"/>
          </p:cNvSpPr>
          <p:nvPr/>
        </p:nvSpPr>
        <p:spPr bwMode="auto">
          <a:xfrm>
            <a:off x="6653585" y="4166498"/>
            <a:ext cx="8080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dist" eaLnBrk="1" hangingPunct="1"/>
            <a:r>
              <a:rPr lang="zh-CN" altLang="en-US" sz="1400" b="1" dirty="0">
                <a:latin typeface="Times New Roman" panose="02020603050405020304" pitchFamily="18" charset="0"/>
                <a:ea typeface="微软雅黑" panose="020B0503020204020204" pitchFamily="34" charset="-122"/>
                <a:sym typeface="Times New Roman" panose="02020603050405020304" pitchFamily="18" charset="0"/>
              </a:rPr>
              <a:t>太阳辐射经过地球的大气层</a:t>
            </a:r>
            <a:endParaRPr lang="zh-CN" altLang="en-US" sz="1400" b="1"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3" name="Text Box 23"/>
          <p:cNvSpPr txBox="1">
            <a:spLocks noChangeArrowheads="1"/>
          </p:cNvSpPr>
          <p:nvPr/>
        </p:nvSpPr>
        <p:spPr bwMode="auto">
          <a:xfrm>
            <a:off x="6648305" y="5607323"/>
            <a:ext cx="22410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r>
              <a:rPr lang="zh-CN" altLang="en-US" sz="1400" b="1" dirty="0">
                <a:latin typeface="Times New Roman" panose="02020603050405020304" pitchFamily="18" charset="0"/>
                <a:ea typeface="微软雅黑" panose="020B0503020204020204" pitchFamily="34" charset="-122"/>
                <a:sym typeface="Times New Roman" panose="02020603050405020304" pitchFamily="18" charset="0"/>
              </a:rPr>
              <a:t>大部分的太阳辐射会被地球表面吸收则令地面温暖起来</a:t>
            </a:r>
            <a:endParaRPr lang="zh-CN" altLang="en-US" sz="1400" b="1"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4" name="Text Box 26"/>
          <p:cNvSpPr txBox="1">
            <a:spLocks noChangeArrowheads="1"/>
          </p:cNvSpPr>
          <p:nvPr/>
        </p:nvSpPr>
        <p:spPr bwMode="auto">
          <a:xfrm>
            <a:off x="10278374" y="5615279"/>
            <a:ext cx="133620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r>
              <a:rPr lang="zh-CN" altLang="en-US" sz="1400" b="1" dirty="0">
                <a:latin typeface="Times New Roman" panose="02020603050405020304" pitchFamily="18" charset="0"/>
                <a:ea typeface="微软雅黑" panose="020B0503020204020204" pitchFamily="34" charset="-122"/>
                <a:sym typeface="Times New Roman" panose="02020603050405020304" pitchFamily="18" charset="0"/>
              </a:rPr>
              <a:t>地球表面释放的红外辐射</a:t>
            </a:r>
            <a:endParaRPr lang="zh-CN" altLang="en-US" sz="1400" b="1"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5" name="Rectangle 27"/>
          <p:cNvSpPr>
            <a:spLocks noChangeArrowheads="1"/>
          </p:cNvSpPr>
          <p:nvPr/>
        </p:nvSpPr>
        <p:spPr bwMode="auto">
          <a:xfrm>
            <a:off x="9061600" y="5691258"/>
            <a:ext cx="461665" cy="36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zh-CN" altLang="en-US" sz="1800" b="1" dirty="0">
                <a:latin typeface="Times New Roman" panose="02020603050405020304" pitchFamily="18" charset="0"/>
                <a:ea typeface="微软雅黑" panose="020B0503020204020204" pitchFamily="34" charset="-122"/>
                <a:sym typeface="Times New Roman" panose="02020603050405020304" pitchFamily="18" charset="0"/>
              </a:rPr>
              <a:t>地球</a:t>
            </a:r>
            <a:endParaRPr lang="zh-CN" altLang="en-US" sz="1800" b="1" baseline="300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6" name="Text Box 28"/>
          <p:cNvSpPr txBox="1">
            <a:spLocks noChangeArrowheads="1"/>
          </p:cNvSpPr>
          <p:nvPr/>
        </p:nvSpPr>
        <p:spPr bwMode="auto">
          <a:xfrm>
            <a:off x="10249085" y="4166497"/>
            <a:ext cx="149973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r>
              <a:rPr lang="zh-CN" altLang="en-US" sz="1400" b="1" dirty="0">
                <a:latin typeface="Times New Roman" panose="02020603050405020304" pitchFamily="18" charset="0"/>
                <a:ea typeface="微软雅黑" panose="020B0503020204020204" pitchFamily="34" charset="-122"/>
                <a:sym typeface="Times New Roman" panose="02020603050405020304" pitchFamily="18" charset="0"/>
              </a:rPr>
              <a:t>部分红外辐射会被温室气体所吸收和再次释放出来。此效应令地球表面和大气层底层变暖。</a:t>
            </a:r>
            <a:endParaRPr lang="zh-CN" altLang="en-US" sz="1400" b="1" dirty="0">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dirty="0">
                <a:latin typeface="Times New Roman" panose="02020603050405020304" pitchFamily="18" charset="0"/>
                <a:ea typeface="微软雅黑" panose="020B0503020204020204" pitchFamily="34" charset="-122"/>
                <a:sym typeface="Times New Roman" panose="02020603050405020304" pitchFamily="18" charset="0"/>
              </a:rPr>
              <a:t>2-</a:t>
            </a:r>
            <a:fld id="{8238D8D7-323D-4EB7-A1FD-1B948341D229}"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268" name="Text Box 4"/>
          <p:cNvSpPr txBox="1">
            <a:spLocks noChangeArrowheads="1"/>
          </p:cNvSpPr>
          <p:nvPr/>
        </p:nvSpPr>
        <p:spPr bwMode="auto">
          <a:xfrm>
            <a:off x="911424" y="1340768"/>
            <a:ext cx="9368994" cy="435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marL="538480" indent="-538480" algn="just" defTabSz="1167130" eaLnBrk="1" hangingPunct="1">
              <a:lnSpc>
                <a:spcPct val="130000"/>
              </a:lnSpc>
              <a:buClr>
                <a:schemeClr val="tx1"/>
              </a:buClr>
              <a:buFont typeface="+mj-ea"/>
              <a:buAutoNum type="circleNumDbPlain" startAt="4"/>
            </a:pPr>
            <a:r>
              <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全球变暖的影响</a:t>
            </a:r>
            <a:r>
              <a:rPr lang="en-US" altLang="zh-CN" dirty="0">
                <a:latin typeface="Times New Roman" panose="02020603050405020304" pitchFamily="18" charset="0"/>
                <a:ea typeface="微软雅黑" panose="020B0503020204020204" pitchFamily="34" charset="-122"/>
                <a:sym typeface="Times New Roman" panose="02020603050405020304" pitchFamily="18" charset="0"/>
              </a:rPr>
              <a:t>(Impact of Global Warming)</a:t>
            </a:r>
            <a:endParaRPr lang="zh-CN" altLang="en-US" dirty="0">
              <a:solidFill>
                <a:srgbClr val="FFFF00"/>
              </a:solidFill>
              <a:latin typeface="Times New Roman" panose="02020603050405020304" pitchFamily="18" charset="0"/>
              <a:ea typeface="微软雅黑" panose="020B0503020204020204" pitchFamily="34" charset="-122"/>
              <a:sym typeface="Times New Roman" panose="02020603050405020304" pitchFamily="18" charset="0"/>
            </a:endParaRPr>
          </a:p>
          <a:p>
            <a:pPr marL="538480" indent="-538480" algn="just" eaLnBrk="1" hangingPunct="1">
              <a:lnSpc>
                <a:spcPct val="130000"/>
              </a:lnSpc>
              <a:spcBef>
                <a:spcPts val="700"/>
              </a:spcBef>
              <a:spcAft>
                <a:spcPts val="0"/>
              </a:spcAft>
              <a:buClr>
                <a:srgbClr val="333333"/>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在过去的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100 </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年里，全球平均气温上升了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0.2~0.5 ℃</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，海平面上升了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10~25 cm</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，陆地降水量增加了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1%</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538480" indent="-538480" algn="just" eaLnBrk="1" hangingPunct="1">
              <a:lnSpc>
                <a:spcPct val="130000"/>
              </a:lnSpc>
              <a:spcBef>
                <a:spcPts val="700"/>
              </a:spcBef>
              <a:spcAft>
                <a:spcPts val="0"/>
              </a:spcAft>
              <a:buClr>
                <a:srgbClr val="333333"/>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实际上，早在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20 </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世纪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50 </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年代就曾有人提出，如果大气中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CO₂ </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增加两倍，全球气温将升高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3.6 ℃</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538480" indent="-538480" algn="just" eaLnBrk="1" hangingPunct="1">
              <a:lnSpc>
                <a:spcPct val="130000"/>
              </a:lnSpc>
              <a:spcBef>
                <a:spcPts val="700"/>
              </a:spcBef>
              <a:spcAft>
                <a:spcPts val="0"/>
              </a:spcAft>
              <a:buClr>
                <a:srgbClr val="333333"/>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按照目前大气中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CO₂ </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浓度的增长速率，几十年之后，整个地球的气候会明显变暖。</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538480" indent="-538480" algn="just" eaLnBrk="1" hangingPunct="1">
              <a:lnSpc>
                <a:spcPct val="130000"/>
              </a:lnSpc>
              <a:spcBef>
                <a:spcPts val="700"/>
              </a:spcBef>
              <a:spcAft>
                <a:spcPts val="0"/>
              </a:spcAft>
              <a:buClr>
                <a:srgbClr val="333333"/>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这会导致高温、飓风、暴雨等极端天气出现的频率增加，冰川融化、海平面上升，更会对环境、经济和社会产生巨大的冲击。</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5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A679C3BF-CC68-4BD8-BC6C-003E5D3DC07D}"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4755" name="Text Box 4"/>
          <p:cNvSpPr txBox="1">
            <a:spLocks noChangeArrowheads="1"/>
          </p:cNvSpPr>
          <p:nvPr/>
        </p:nvSpPr>
        <p:spPr bwMode="auto">
          <a:xfrm>
            <a:off x="6220718" y="6440488"/>
            <a:ext cx="5183931" cy="376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50000"/>
              </a:lnSpc>
            </a:pPr>
            <a:r>
              <a:rPr lang="en-US" altLang="zh-CN" sz="1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From </a:t>
            </a:r>
            <a:r>
              <a:rPr lang="en-US" altLang="zh-CN" sz="1400" b="1" i="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Environmental Chemistry</a:t>
            </a:r>
            <a:r>
              <a:rPr lang="en-US" altLang="zh-CN" sz="1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S.E. Manahan, CRC Press, 2004</a:t>
            </a:r>
            <a:endParaRPr lang="en-US" altLang="zh-CN" sz="18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4756" name="Rectangle 6"/>
          <p:cNvSpPr>
            <a:spLocks noChangeArrowheads="1"/>
          </p:cNvSpPr>
          <p:nvPr/>
        </p:nvSpPr>
        <p:spPr bwMode="auto">
          <a:xfrm>
            <a:off x="1875102" y="5302016"/>
            <a:ext cx="9072221" cy="91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pPr>
            <a:r>
              <a:rPr lang="en-US" altLang="zh-CN">
                <a:latin typeface="Times New Roman" panose="02020603050405020304" pitchFamily="18" charset="0"/>
                <a:ea typeface="微软雅黑" panose="020B0503020204020204" pitchFamily="34" charset="-122"/>
                <a:sym typeface="Times New Roman" panose="02020603050405020304" pitchFamily="18" charset="0"/>
              </a:rPr>
              <a:t>Earth's radiation budget expressed on the basis of portions of the 1340 W · m</a:t>
            </a:r>
            <a:r>
              <a:rPr lang="en-US" altLang="zh-CN" baseline="3000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a:latin typeface="Times New Roman" panose="02020603050405020304" pitchFamily="18" charset="0"/>
                <a:ea typeface="微软雅黑" panose="020B0503020204020204" pitchFamily="34" charset="-122"/>
                <a:sym typeface="Times New Roman" panose="02020603050405020304" pitchFamily="18" charset="0"/>
              </a:rPr>
              <a:t> composing the solar flux</a:t>
            </a:r>
            <a:endParaRPr lang="zh-CN" altLang="en-US" dirty="0">
              <a:latin typeface="Times New Roman" panose="02020603050405020304" pitchFamily="18" charset="0"/>
              <a:ea typeface="微软雅黑" panose="020B0503020204020204" pitchFamily="34" charset="-122"/>
              <a:sym typeface="Times New Roman" panose="02020603050405020304" pitchFamily="18" charset="0"/>
            </a:endParaRPr>
          </a:p>
        </p:txBody>
      </p:sp>
      <p:grpSp>
        <p:nvGrpSpPr>
          <p:cNvPr id="2" name="组合 30"/>
          <p:cNvGrpSpPr/>
          <p:nvPr/>
        </p:nvGrpSpPr>
        <p:grpSpPr bwMode="auto">
          <a:xfrm>
            <a:off x="1847528" y="642938"/>
            <a:ext cx="7958137" cy="4572000"/>
            <a:chOff x="614004" y="642917"/>
            <a:chExt cx="7958524" cy="4572033"/>
          </a:xfrm>
        </p:grpSpPr>
        <p:pic>
          <p:nvPicPr>
            <p:cNvPr id="3" name="Picture 12" descr="C:\Documents and Settings\Administrator\桌面\新建文件夹\2-30.jpg"/>
            <p:cNvPicPr>
              <a:picLocks noChangeAspect="1" noChangeArrowheads="1"/>
            </p:cNvPicPr>
            <p:nvPr/>
          </p:nvPicPr>
          <p:blipFill>
            <a:blip r:embed="rId1" cstate="print">
              <a:extLst>
                <a:ext uri="{28A0092B-C50C-407E-A947-70E740481C1C}">
                  <a14:useLocalDpi xmlns:a14="http://schemas.microsoft.com/office/drawing/2010/main" val="0"/>
                </a:ext>
              </a:extLst>
            </a:blip>
            <a:srcRect l="10489" r="5327" b="7246"/>
            <a:stretch>
              <a:fillRect/>
            </a:stretch>
          </p:blipFill>
          <p:spPr bwMode="auto">
            <a:xfrm>
              <a:off x="641579" y="642917"/>
              <a:ext cx="7902043" cy="457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8"/>
            <p:cNvSpPr txBox="1">
              <a:spLocks noChangeArrowheads="1"/>
            </p:cNvSpPr>
            <p:nvPr/>
          </p:nvSpPr>
          <p:spPr bwMode="auto">
            <a:xfrm>
              <a:off x="1061701" y="981057"/>
              <a:ext cx="1366904" cy="27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12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Atmospheric limit</a:t>
              </a:r>
              <a:endParaRPr lang="zh-CN" altLang="en-US" sz="12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5" name="TextBox 9"/>
            <p:cNvSpPr txBox="1">
              <a:spLocks noChangeArrowheads="1"/>
            </p:cNvSpPr>
            <p:nvPr/>
          </p:nvSpPr>
          <p:spPr bwMode="auto">
            <a:xfrm>
              <a:off x="2576249" y="647680"/>
              <a:ext cx="3581574" cy="27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12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1340 W/m</a:t>
              </a:r>
              <a:r>
                <a:rPr lang="en-US" altLang="zh-CN" sz="1200" b="1" baseline="300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12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reach the upper limits of the atmosphere</a:t>
              </a:r>
              <a:endParaRPr lang="zh-CN" altLang="en-US" sz="12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6" name="TextBox 11"/>
            <p:cNvSpPr txBox="1">
              <a:spLocks noChangeArrowheads="1"/>
            </p:cNvSpPr>
            <p:nvPr/>
          </p:nvSpPr>
          <p:spPr bwMode="auto">
            <a:xfrm>
              <a:off x="1042650" y="2000239"/>
              <a:ext cx="1500260" cy="45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2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234 W absorbed</a:t>
              </a:r>
              <a:r>
                <a:rPr lang="zh-CN" altLang="en-US" sz="12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12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by the atmosphere</a:t>
              </a:r>
              <a:endPar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7" name="TextBox 12"/>
            <p:cNvSpPr txBox="1">
              <a:spLocks noChangeArrowheads="1"/>
            </p:cNvSpPr>
            <p:nvPr/>
          </p:nvSpPr>
          <p:spPr bwMode="auto">
            <a:xfrm>
              <a:off x="3298597" y="1628762"/>
              <a:ext cx="2714757" cy="27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12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322 W reflected from clouds to space</a:t>
              </a:r>
              <a:endPar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8" name="TextBox 13"/>
            <p:cNvSpPr txBox="1">
              <a:spLocks noChangeArrowheads="1"/>
            </p:cNvSpPr>
            <p:nvPr/>
          </p:nvSpPr>
          <p:spPr bwMode="auto">
            <a:xfrm>
              <a:off x="5738703" y="1242996"/>
              <a:ext cx="1519311" cy="831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2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797 W infrared radiationa trans-mitted to space from atmosphere</a:t>
              </a:r>
              <a:endPar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9" name="TextBox 14"/>
            <p:cNvSpPr txBox="1">
              <a:spLocks noChangeArrowheads="1"/>
            </p:cNvSpPr>
            <p:nvPr/>
          </p:nvSpPr>
          <p:spPr bwMode="auto">
            <a:xfrm>
              <a:off x="7107194" y="1254109"/>
              <a:ext cx="1214497" cy="101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2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74 W infrared radiation transmitted to space from earth’s surface</a:t>
              </a:r>
              <a:endPar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0" name="TextBox 15"/>
            <p:cNvSpPr txBox="1">
              <a:spLocks noChangeArrowheads="1"/>
            </p:cNvSpPr>
            <p:nvPr/>
          </p:nvSpPr>
          <p:spPr bwMode="auto">
            <a:xfrm>
              <a:off x="2735007" y="2609844"/>
              <a:ext cx="1407560" cy="64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2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194 W diffuse radiation from clouds</a:t>
              </a:r>
              <a:endPar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1" name="TextBox 17"/>
            <p:cNvSpPr txBox="1">
              <a:spLocks noChangeArrowheads="1"/>
            </p:cNvSpPr>
            <p:nvPr/>
          </p:nvSpPr>
          <p:spPr bwMode="auto">
            <a:xfrm>
              <a:off x="4686139" y="2428867"/>
              <a:ext cx="1285938" cy="64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2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54 W reflected to space from earth’s surface</a:t>
              </a:r>
              <a:endPar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2" name="TextBox 18"/>
            <p:cNvSpPr txBox="1">
              <a:spLocks noChangeArrowheads="1"/>
            </p:cNvSpPr>
            <p:nvPr/>
          </p:nvSpPr>
          <p:spPr bwMode="auto">
            <a:xfrm>
              <a:off x="5768867" y="2400292"/>
              <a:ext cx="1500260" cy="64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2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2090 W infrared radiation emitted by atmosphere</a:t>
              </a:r>
              <a:endPar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3" name="TextBox 20"/>
            <p:cNvSpPr txBox="1">
              <a:spLocks noChangeArrowheads="1"/>
            </p:cNvSpPr>
            <p:nvPr/>
          </p:nvSpPr>
          <p:spPr bwMode="auto">
            <a:xfrm>
              <a:off x="7358032" y="2278054"/>
              <a:ext cx="1214496" cy="93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1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1460 W infrared radiation from earth’s surface absorbed in atmosphere</a:t>
              </a:r>
              <a:endParaRPr lang="en-US" altLang="zh-CN" sz="11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 name="TextBox 21"/>
            <p:cNvSpPr txBox="1">
              <a:spLocks noChangeArrowheads="1"/>
            </p:cNvSpPr>
            <p:nvPr/>
          </p:nvSpPr>
          <p:spPr bwMode="auto">
            <a:xfrm>
              <a:off x="1185532" y="3425825"/>
              <a:ext cx="1285937" cy="64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2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141 W diffuse radiation from blue sky</a:t>
              </a:r>
              <a:endPar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5" name="TextBox 22"/>
            <p:cNvSpPr txBox="1">
              <a:spLocks noChangeArrowheads="1"/>
            </p:cNvSpPr>
            <p:nvPr/>
          </p:nvSpPr>
          <p:spPr bwMode="auto">
            <a:xfrm>
              <a:off x="3728830" y="3128960"/>
              <a:ext cx="1632030" cy="457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2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301.5 W reach earth’s surface directly</a:t>
              </a:r>
              <a:endPar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6" name="TextBox 23"/>
            <p:cNvSpPr txBox="1">
              <a:spLocks noChangeArrowheads="1"/>
            </p:cNvSpPr>
            <p:nvPr/>
          </p:nvSpPr>
          <p:spPr bwMode="auto">
            <a:xfrm>
              <a:off x="2971556" y="4143380"/>
              <a:ext cx="1500260" cy="64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2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636 W of solar radiation absorbed at earth’s surface</a:t>
              </a:r>
              <a:endPar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7" name="TextBox 24"/>
            <p:cNvSpPr txBox="1">
              <a:spLocks noChangeArrowheads="1"/>
            </p:cNvSpPr>
            <p:nvPr/>
          </p:nvSpPr>
          <p:spPr bwMode="auto">
            <a:xfrm>
              <a:off x="614004" y="4357694"/>
              <a:ext cx="2500434" cy="831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2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248 W of latent heat and 147 W of sensible heat transferred from earth’s atmosphere by evaporation and convection</a:t>
              </a:r>
              <a:endPar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8" name="TextBox 25"/>
            <p:cNvSpPr txBox="1">
              <a:spLocks noChangeArrowheads="1"/>
            </p:cNvSpPr>
            <p:nvPr/>
          </p:nvSpPr>
          <p:spPr bwMode="auto">
            <a:xfrm>
              <a:off x="4900462" y="4140205"/>
              <a:ext cx="1786024" cy="64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2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1293 W infrared radiation absorbed at the earth’s surface</a:t>
              </a:r>
              <a:endPar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9" name="TextBox 26"/>
            <p:cNvSpPr txBox="1">
              <a:spLocks noChangeArrowheads="1"/>
            </p:cNvSpPr>
            <p:nvPr/>
          </p:nvSpPr>
          <p:spPr bwMode="auto">
            <a:xfrm>
              <a:off x="6686486" y="4171955"/>
              <a:ext cx="1786025" cy="64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2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1534 W of infrared radiation emitted from Earth’s surface</a:t>
              </a:r>
              <a:endPar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grpSp>
    </p:spTree>
  </p:cSld>
  <p:clrMapOvr>
    <a:masterClrMapping/>
  </p:clrMapOvr>
  <p:transition spd="slow">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6220718" y="6440488"/>
            <a:ext cx="5183931" cy="34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From </a:t>
            </a:r>
            <a:r>
              <a:rPr lang="en-US" altLang="zh-CN" sz="1400" b="1" i="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Environmental Chemistry</a:t>
            </a:r>
            <a:r>
              <a:rPr lang="en-US" altLang="zh-CN" sz="1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S.E. Manahan, CRC Press, 2004</a:t>
            </a:r>
            <a:endParaRPr lang="en-US" altLang="zh-CN" sz="1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5778"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0FC74D00-F90D-4FE0-A8D7-B589A32A9CB4}"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5779" name="Rectangle 4"/>
          <p:cNvSpPr>
            <a:spLocks noChangeArrowheads="1"/>
          </p:cNvSpPr>
          <p:nvPr/>
        </p:nvSpPr>
        <p:spPr bwMode="auto">
          <a:xfrm>
            <a:off x="623392" y="1242763"/>
            <a:ext cx="10945216" cy="479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indent="538480">
              <a:lnSpc>
                <a:spcPct val="130000"/>
              </a:lnSpc>
            </a:pP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The average surface temperature is maintained at a relatively comfortable 15 ℃ because of an atmospheric </a:t>
            </a:r>
            <a:r>
              <a:rPr lang="en-US" altLang="zh-CN" sz="2200"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greenhouse effect</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in which water vapor and, to a lesser extent, carbon dioxide reabsorb much of the outgoing radiation and reradiate about half of it back to the surface. Were this not the case, the surface temperature would average around -18 ℃. Most of the absorption of infrared radiation is done by water molecules in the atmosphere. Absorption is weak in the regions of 7 to 8.5 and 11 to 14 </a:t>
            </a:r>
            <a:r>
              <a:rPr lang="en-US" altLang="zh-CN" sz="2200" dirty="0" err="1">
                <a:latin typeface="Times New Roman" panose="02020603050405020304" pitchFamily="18" charset="0"/>
                <a:ea typeface="微软雅黑" panose="020B0503020204020204" pitchFamily="34" charset="-122"/>
                <a:sym typeface="Times New Roman" panose="02020603050405020304" pitchFamily="18" charset="0"/>
              </a:rPr>
              <a:t>μm</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and nonexistent between 8.5 and 11 </a:t>
            </a:r>
            <a:r>
              <a:rPr lang="en-US" altLang="zh-CN" sz="2200" dirty="0" err="1">
                <a:latin typeface="Times New Roman" panose="02020603050405020304" pitchFamily="18" charset="0"/>
                <a:ea typeface="微软雅黑" panose="020B0503020204020204" pitchFamily="34" charset="-122"/>
                <a:sym typeface="Times New Roman" panose="02020603050405020304" pitchFamily="18" charset="0"/>
              </a:rPr>
              <a:t>μm</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leaving a "hole" in the infrared absorption spectrum through which radiation may escape. Carbon dioxide, though present at a much lower concentration than water vapor, absorbs strongly between 12 and 16.3 </a:t>
            </a:r>
            <a:r>
              <a:rPr lang="en-US" altLang="zh-CN" sz="2200" dirty="0" err="1">
                <a:latin typeface="Times New Roman" panose="02020603050405020304" pitchFamily="18" charset="0"/>
                <a:ea typeface="微软雅黑" panose="020B0503020204020204" pitchFamily="34" charset="-122"/>
                <a:sym typeface="Times New Roman" panose="02020603050405020304" pitchFamily="18" charset="0"/>
              </a:rPr>
              <a:t>μm</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and plays a key role in maintaining the heat balance. There is concern that an increase in the carbon dioxide level in the atmosphere could prevent sufficient energy lose to cause a perceptible and damaging increase in the earth’s temperature.</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2DAA25BF-366F-4764-9C1F-F89872E7DF0A}"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2707" name="Text Box 4"/>
          <p:cNvSpPr txBox="1">
            <a:spLocks noChangeArrowheads="1"/>
          </p:cNvSpPr>
          <p:nvPr/>
        </p:nvSpPr>
        <p:spPr bwMode="auto">
          <a:xfrm>
            <a:off x="983556" y="1268755"/>
            <a:ext cx="9937104" cy="5126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marL="609600" indent="-609600">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buClr>
                <a:schemeClr val="folHlink"/>
              </a:buClr>
            </a:pPr>
            <a:r>
              <a:rPr lang="zh-CN" altLang="en-US"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）挥发性有机物</a:t>
            </a:r>
            <a:r>
              <a:rPr lang="en-US" altLang="zh-CN"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(Volatile Organic Compounds</a:t>
            </a:r>
            <a:r>
              <a:rPr lang="zh-CN" altLang="en-US" b="1"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b="1" dirty="0" err="1">
                <a:latin typeface="Times New Roman" panose="02020603050405020304" pitchFamily="18" charset="0"/>
                <a:ea typeface="微软雅黑" panose="020B0503020204020204" pitchFamily="34" charset="-122"/>
                <a:sym typeface="Times New Roman" panose="02020603050405020304" pitchFamily="18" charset="0"/>
              </a:rPr>
              <a:t>VOCs</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b="1" dirty="0">
              <a:solidFill>
                <a:srgbClr val="FFFF00"/>
              </a:solidFill>
              <a:latin typeface="Times New Roman" panose="02020603050405020304" pitchFamily="18" charset="0"/>
              <a:ea typeface="微软雅黑" panose="020B0503020204020204" pitchFamily="34" charset="-122"/>
              <a:sym typeface="Times New Roman" panose="02020603050405020304" pitchFamily="18" charset="0"/>
            </a:endParaRPr>
          </a:p>
          <a:p>
            <a:pPr lvl="1" algn="just" eaLnBrk="1" hangingPunct="1">
              <a:lnSpc>
                <a:spcPct val="150000"/>
              </a:lnSpc>
              <a:spcBef>
                <a:spcPts val="600"/>
              </a:spcBef>
              <a:spcAft>
                <a:spcPts val="0"/>
              </a:spcAft>
              <a:buClr>
                <a:schemeClr val="tx1"/>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碳氢化合物是大气中的重要污染物，可分为</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烷烃、烯烃、芳香烃</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lvl="1" algn="just" eaLnBrk="1" hangingPunct="1">
              <a:lnSpc>
                <a:spcPct val="150000"/>
              </a:lnSpc>
              <a:buClr>
                <a:schemeClr val="tx1"/>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大气中以</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气态</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存在的碳氢化合物的</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碳原子数主要为</a:t>
            </a:r>
            <a:r>
              <a:rPr lang="en-US" altLang="zh-CN" sz="22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1~10</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，具有</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较高</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饱和蒸汽压（</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&gt;133.32 Pa</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较低</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沸点（</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50 ~ 250 </a:t>
            </a:r>
            <a:r>
              <a:rPr lang="en-US" altLang="en-US" sz="2200" dirty="0">
                <a:latin typeface="Times New Roman" panose="02020603050405020304" pitchFamily="18" charset="0"/>
                <a:ea typeface="微软雅黑" panose="020B0503020204020204" pitchFamily="34" charset="-122"/>
                <a:sym typeface="Times New Roman" panose="02020603050405020304" pitchFamily="18" charset="0"/>
              </a:rPr>
              <a:t>℃</a:t>
            </a:r>
            <a:r>
              <a:rPr lang="zh-CN" sz="2200" dirty="0">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通常称为挥发性有机物（</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volatile organic compounds</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VOCs</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；而沸点在</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240 ~ 400 </a:t>
            </a:r>
            <a:r>
              <a:rPr lang="en-US" altLang="en-US" sz="2200" dirty="0">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、蒸气压在（</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0.1 ~ 10</a:t>
            </a:r>
            <a:r>
              <a:rPr lang="en-US" altLang="zh-CN" sz="2200" baseline="30000" dirty="0">
                <a:latin typeface="Times New Roman" panose="02020603050405020304" pitchFamily="18" charset="0"/>
                <a:ea typeface="微软雅黑" panose="020B0503020204020204" pitchFamily="34" charset="-122"/>
                <a:sym typeface="Times New Roman" panose="02020603050405020304" pitchFamily="18" charset="0"/>
              </a:rPr>
              <a:t>-7</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en-US" sz="22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133.32 Pa </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范围内，在空气中以气相和颗粒相两种方式存在的有机物，通常称为</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半挥发性有机物（</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semi-volatile organic compounds</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SVOCs</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；其他碳氢化合物大部分以</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气溶胶</a:t>
            </a:r>
            <a:r>
              <a:rPr lang="zh-CN" altLang="en-US" sz="22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形式</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存在于大气中。</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lvl="1" algn="just" eaLnBrk="1" hangingPunct="1">
              <a:lnSpc>
                <a:spcPct val="150000"/>
              </a:lnSpc>
              <a:buClr>
                <a:schemeClr val="tx1"/>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rPr>
              <a:t>根据在光化学反应过程中活性的大小，把</a:t>
            </a:r>
            <a:r>
              <a:rPr lang="en-US" altLang="zh-CN" sz="2200" dirty="0">
                <a:latin typeface="Times New Roman" panose="02020603050405020304" pitchFamily="18" charset="0"/>
                <a:ea typeface="微软雅黑" panose="020B0503020204020204" pitchFamily="34" charset="-122"/>
              </a:rPr>
              <a:t>VOCs</a:t>
            </a:r>
            <a:r>
              <a:rPr lang="zh-CN" altLang="en-US" sz="2200" dirty="0">
                <a:latin typeface="Times New Roman" panose="02020603050405020304" pitchFamily="18" charset="0"/>
                <a:ea typeface="微软雅黑" panose="020B0503020204020204" pitchFamily="34" charset="-122"/>
              </a:rPr>
              <a:t>分为</a:t>
            </a:r>
            <a:r>
              <a:rPr lang="en-US" altLang="zh-CN" sz="2200" dirty="0">
                <a:solidFill>
                  <a:srgbClr val="FF0000"/>
                </a:solidFill>
                <a:latin typeface="Times New Roman" panose="02020603050405020304" pitchFamily="18" charset="0"/>
                <a:ea typeface="微软雅黑" panose="020B0503020204020204" pitchFamily="34" charset="-122"/>
              </a:rPr>
              <a:t>CH</a:t>
            </a:r>
            <a:r>
              <a:rPr lang="en-US" altLang="zh-CN" sz="2200" baseline="-25000" dirty="0">
                <a:solidFill>
                  <a:srgbClr val="FF0000"/>
                </a:solidFill>
                <a:latin typeface="Times New Roman" panose="02020603050405020304" pitchFamily="18" charset="0"/>
                <a:ea typeface="微软雅黑" panose="020B0503020204020204" pitchFamily="34" charset="-122"/>
              </a:rPr>
              <a:t>4</a:t>
            </a:r>
            <a:r>
              <a:rPr lang="zh-CN" altLang="en-US" sz="2200" dirty="0">
                <a:latin typeface="Times New Roman" panose="02020603050405020304" pitchFamily="18" charset="0"/>
                <a:ea typeface="微软雅黑" panose="020B0503020204020204" pitchFamily="34" charset="-122"/>
              </a:rPr>
              <a:t>和</a:t>
            </a:r>
            <a:r>
              <a:rPr lang="zh-CN" altLang="en-US" sz="2200" dirty="0">
                <a:solidFill>
                  <a:srgbClr val="FF0000"/>
                </a:solidFill>
                <a:latin typeface="Times New Roman" panose="02020603050405020304" pitchFamily="18" charset="0"/>
                <a:ea typeface="微软雅黑" panose="020B0503020204020204" pitchFamily="34" charset="-122"/>
              </a:rPr>
              <a:t>非甲烷</a:t>
            </a:r>
            <a:r>
              <a:rPr lang="en-US" altLang="zh-CN" sz="2200" dirty="0">
                <a:solidFill>
                  <a:srgbClr val="FF0000"/>
                </a:solidFill>
                <a:latin typeface="Times New Roman" panose="02020603050405020304" pitchFamily="18" charset="0"/>
                <a:ea typeface="微软雅黑" panose="020B0503020204020204" pitchFamily="34" charset="-122"/>
              </a:rPr>
              <a:t>VOCs</a:t>
            </a:r>
            <a:r>
              <a:rPr lang="zh-CN" altLang="en-US" sz="2200" dirty="0">
                <a:latin typeface="Times New Roman" panose="02020603050405020304" pitchFamily="18" charset="0"/>
                <a:ea typeface="微软雅黑" panose="020B0503020204020204" pitchFamily="34" charset="-122"/>
              </a:rPr>
              <a:t>（</a:t>
            </a:r>
            <a:r>
              <a:rPr lang="en-US" altLang="zh-CN" sz="2200" dirty="0">
                <a:latin typeface="Times New Roman" panose="02020603050405020304" pitchFamily="18" charset="0"/>
                <a:ea typeface="微软雅黑" panose="020B0503020204020204" pitchFamily="34" charset="-122"/>
              </a:rPr>
              <a:t>nonmethane volatile organic compounds</a:t>
            </a:r>
            <a:r>
              <a:rPr lang="zh-CN" altLang="en-US" sz="2200" dirty="0">
                <a:latin typeface="Times New Roman" panose="02020603050405020304" pitchFamily="18" charset="0"/>
                <a:ea typeface="微软雅黑" panose="020B0503020204020204" pitchFamily="34" charset="-122"/>
              </a:rPr>
              <a:t>，</a:t>
            </a:r>
            <a:r>
              <a:rPr lang="en-US" altLang="zh-CN" sz="2200" dirty="0" err="1">
                <a:latin typeface="Times New Roman" panose="02020603050405020304" pitchFamily="18" charset="0"/>
                <a:ea typeface="微软雅黑" panose="020B0503020204020204" pitchFamily="34" charset="-122"/>
              </a:rPr>
              <a:t>NMVOCs</a:t>
            </a:r>
            <a:r>
              <a:rPr lang="zh-CN" altLang="en-US" sz="2200" dirty="0">
                <a:latin typeface="Times New Roman" panose="02020603050405020304" pitchFamily="18" charset="0"/>
                <a:ea typeface="微软雅黑" panose="020B0503020204020204" pitchFamily="34" charset="-122"/>
              </a:rPr>
              <a:t>） 两类</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pPr marL="0" marR="0" lvl="0" indent="0" algn="r" defTabSz="914400" rtl="0" eaLnBrk="1" fontAlgn="base" latinLnBrk="0" hangingPunct="1">
              <a:lnSpc>
                <a:spcPct val="130000"/>
              </a:lnSpc>
              <a:buClrTx/>
              <a:buSzTx/>
              <a:buFontTx/>
              <a:buNone/>
              <a:defRPr/>
            </a:pPr>
            <a:r>
              <a:rPr lang="en-US" altLang="zh-CN">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3730" name="Rectangle 2"/>
          <p:cNvSpPr>
            <a:spLocks noGrp="1" noChangeArrowheads="1"/>
          </p:cNvSpPr>
          <p:nvPr>
            <p:ph type="ctrTitle" sz="quarter" idx="4294967295"/>
          </p:nvPr>
        </p:nvSpPr>
        <p:spPr>
          <a:xfrm>
            <a:off x="0" y="1557338"/>
            <a:ext cx="11880850" cy="1081087"/>
          </a:xfrm>
        </p:spPr>
        <p:txBody>
          <a:bodyPr vert="horz" wrap="square" lIns="91440" tIns="45720" rIns="91440" bIns="45720" numCol="1" anchor="ctr" anchorCtr="0" compatLnSpc="1"/>
          <a:lstStyle/>
          <a:p>
            <a:pPr lvl="0" eaLnBrk="1" hangingPunct="1">
              <a:lnSpc>
                <a:spcPct val="130000"/>
              </a:lnSpc>
              <a:defRPr/>
            </a:pPr>
            <a:r>
              <a:rPr kumimoji="0" lang="zh-CN" altLang="en-US" sz="4000" i="0" u="none" strike="noStrike" kern="0" cap="none" spc="0" normalizeH="0" baseline="0" noProof="0" dirty="0">
                <a:ln>
                  <a:noFill/>
                </a:ln>
                <a:solidFill>
                  <a:schemeClr val="accent1">
                    <a:lumMod val="50000"/>
                  </a:scheme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第一</a:t>
            </a:r>
            <a:r>
              <a:rPr lang="zh-CN" altLang="en-US" sz="400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节 大气的组成及其主要污染物</a:t>
            </a:r>
            <a:br>
              <a:rPr kumimoji="0" lang="zh-CN" altLang="en-US" sz="4000" i="0" u="none" strike="noStrike" kern="0" cap="none" spc="0" normalizeH="0" baseline="0" noProof="0" dirty="0">
                <a:ln>
                  <a:noFill/>
                </a:ln>
                <a:solidFill>
                  <a:schemeClr val="accent1">
                    <a:lumMod val="50000"/>
                  </a:schemeClr>
                </a:solidFill>
                <a:effectLst>
                  <a:outerShdw blurRad="38100" dist="38100" dir="2700000" algn="tl">
                    <a:srgbClr val="000000"/>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br>
            <a:r>
              <a:rPr kumimoji="0" lang="zh-CN" altLang="en-US" sz="4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36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a:t>
            </a:r>
            <a:r>
              <a:rPr kumimoji="0" lang="en-US" altLang="zh-CN" sz="3600" b="1" i="0" u="none" strike="noStrike" kern="0" cap="none" spc="0" normalizeH="0" baseline="0" noProof="0" dirty="0" err="1">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ection</a:t>
            </a:r>
            <a:r>
              <a:rPr kumimoji="0" lang="en-US" altLang="zh-CN" sz="3600" b="1" i="0" u="none" strike="noStrike" kern="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1 </a:t>
            </a:r>
            <a:r>
              <a:rPr lang="en-US" altLang="zh-CN" sz="32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Atmospheric Composition and Primary Pollutants</a:t>
            </a:r>
            <a:endParaRPr kumimoji="0" lang="en-US" altLang="zh-CN" sz="3600" b="1" i="0" u="none" strike="noStrike" kern="0" cap="none" spc="0" normalizeH="0" baseline="0" noProof="0" dirty="0">
              <a:ln>
                <a:noFill/>
              </a:ln>
              <a:solidFill>
                <a:schemeClr val="tx1"/>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grpSp>
        <p:nvGrpSpPr>
          <p:cNvPr id="3" name="组合 2"/>
          <p:cNvGrpSpPr/>
          <p:nvPr/>
        </p:nvGrpSpPr>
        <p:grpSpPr>
          <a:xfrm>
            <a:off x="2567608" y="3140968"/>
            <a:ext cx="9361040" cy="2285049"/>
            <a:chOff x="1487488" y="3204169"/>
            <a:chExt cx="9361040" cy="2285049"/>
          </a:xfrm>
        </p:grpSpPr>
        <p:sp>
          <p:nvSpPr>
            <p:cNvPr id="73732" name="Text Box 4"/>
            <p:cNvSpPr txBox="1">
              <a:spLocks noChangeArrowheads="1"/>
            </p:cNvSpPr>
            <p:nvPr/>
          </p:nvSpPr>
          <p:spPr bwMode="auto">
            <a:xfrm>
              <a:off x="1487488" y="3204169"/>
              <a:ext cx="9361040" cy="228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Garamond" panose="02020404030301010803" pitchFamily="18" charset="0"/>
                  <a:ea typeface="宋体" panose="02010600030101010101" pitchFamily="2" charset="-122"/>
                </a:defRPr>
              </a:lvl1pPr>
              <a:lvl2pPr eaLnBrk="0" hangingPunct="0">
                <a:defRPr>
                  <a:solidFill>
                    <a:schemeClr val="tx1"/>
                  </a:solidFill>
                  <a:latin typeface="Garamond" panose="02020404030301010803" pitchFamily="18" charset="0"/>
                  <a:ea typeface="宋体" panose="02010600030101010101" pitchFamily="2" charset="-122"/>
                </a:defRPr>
              </a:lvl2pPr>
              <a:lvl3pPr eaLnBrk="0" hangingPunct="0">
                <a:defRPr>
                  <a:solidFill>
                    <a:schemeClr val="tx1"/>
                  </a:solidFill>
                  <a:latin typeface="Garamond" panose="02020404030301010803" pitchFamily="18" charset="0"/>
                  <a:ea typeface="宋体" panose="02010600030101010101" pitchFamily="2" charset="-122"/>
                </a:defRPr>
              </a:lvl3pPr>
              <a:lvl4pPr eaLnBrk="0" hangingPunct="0">
                <a:defRPr>
                  <a:solidFill>
                    <a:schemeClr val="tx1"/>
                  </a:solidFill>
                  <a:latin typeface="Garamond" panose="02020404030301010803" pitchFamily="18" charset="0"/>
                  <a:ea typeface="宋体" panose="02010600030101010101" pitchFamily="2" charset="-122"/>
                </a:defRPr>
              </a:lvl4pPr>
              <a:lvl5pPr eaLnBrk="0" hangingPunct="0">
                <a:defRPr>
                  <a:solidFill>
                    <a:schemeClr val="tx1"/>
                  </a:solidFill>
                  <a:latin typeface="Garamond" panose="02020404030301010803" pitchFamily="18" charset="0"/>
                  <a:ea typeface="宋体" panose="02010600030101010101" pitchFamily="2" charset="-122"/>
                </a:defRPr>
              </a:lvl5pPr>
              <a:lvl6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6pPr>
              <a:lvl7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7pPr>
              <a:lvl8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8pPr>
              <a:lvl9pPr eaLnBrk="0" fontAlgn="base" hangingPunct="0">
                <a:spcBef>
                  <a:spcPct val="0"/>
                </a:spcBef>
                <a:spcAft>
                  <a:spcPct val="0"/>
                </a:spcAft>
                <a:defRPr>
                  <a:solidFill>
                    <a:schemeClr val="tx1"/>
                  </a:solidFill>
                  <a:latin typeface="Garamond" panose="02020404030301010803" pitchFamily="18" charset="0"/>
                  <a:ea typeface="宋体" panose="02010600030101010101" pitchFamily="2" charset="-122"/>
                </a:defRPr>
              </a:lvl9pPr>
            </a:lstStyle>
            <a:p>
              <a:pPr marL="457200" marR="0" lvl="0" indent="-457200" algn="l" defTabSz="914400" rtl="0" eaLnBrk="1" fontAlgn="base" latinLnBrk="0" hangingPunct="1">
                <a:lnSpc>
                  <a:spcPct val="130000"/>
                </a:lnSpc>
                <a:buClrTx/>
                <a:buSzTx/>
                <a:buFontTx/>
                <a:buNone/>
                <a:defRPr/>
              </a:pPr>
              <a:r>
                <a:rPr kumimoji="0" lang="zh-CN" altLang="en-US" sz="3000" b="1" i="0" strike="noStrike" kern="1200" cap="none" spc="0" normalizeH="0" baseline="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一、 大气的主要成分与结构</a:t>
              </a:r>
              <a:endParaRPr kumimoji="0" lang="en-US" altLang="zh-CN" sz="3000" b="1" i="0" strike="noStrike" kern="1200" cap="none" spc="0" normalizeH="0" baseline="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lvl="0" eaLnBrk="1" hangingPunct="1">
                <a:lnSpc>
                  <a:spcPct val="130000"/>
                </a:lnSpc>
                <a:defRPr/>
              </a:pPr>
              <a:r>
                <a:rPr kumimoji="0" lang="zh-CN"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4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Main Compositions and Stratification of the Atmosphere</a:t>
              </a:r>
              <a:endParaRPr lang="en-US" altLang="zh-CN" sz="24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lvl="0" eaLnBrk="1" hangingPunct="1">
                <a:lnSpc>
                  <a:spcPct val="130000"/>
                </a:lnSpc>
                <a:defRPr/>
              </a:pPr>
              <a:r>
                <a:rPr kumimoji="0" lang="zh-CN" altLang="en-US" sz="3000" b="1" i="0" u="none" strike="noStrike" kern="1200" cap="none" spc="0" normalizeH="0" baseline="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二、 </a:t>
              </a:r>
              <a:r>
                <a:rPr lang="zh-CN" altLang="en-US" sz="3000" b="1" dirty="0">
                  <a:solidFill>
                    <a:srgbClr val="CCECFF">
                      <a:lumMod val="50000"/>
                    </a:srgb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大气中的主要污染物</a:t>
              </a:r>
              <a:endParaRPr kumimoji="0" lang="zh-CN" altLang="en-US" sz="3000" b="1" i="0" strike="noStrike" kern="1200" cap="none" spc="0" normalizeH="0" baseline="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lvl="0" eaLnBrk="1" hangingPunct="1">
                <a:lnSpc>
                  <a:spcPct val="130000"/>
                </a:lnSpc>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4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Primary Pollutants in the Atmosphere</a:t>
              </a:r>
              <a:endPar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22537" name="Line 9"/>
            <p:cNvSpPr>
              <a:spLocks noChangeShapeType="1"/>
            </p:cNvSpPr>
            <p:nvPr/>
          </p:nvSpPr>
          <p:spPr bwMode="auto">
            <a:xfrm>
              <a:off x="1541299" y="3851392"/>
              <a:ext cx="4698717" cy="0"/>
            </a:xfrm>
            <a:prstGeom prst="line">
              <a:avLst/>
            </a:prstGeom>
            <a:noFill/>
            <a:ln w="38100">
              <a:solidFill>
                <a:srgbClr val="AA5C5C"/>
              </a:solidFill>
              <a:round/>
            </a:ln>
            <a:effectLst/>
          </p:spPr>
          <p:txBody>
            <a:bodyPr wrap="none"/>
            <a:lstStyle/>
            <a:p>
              <a:pPr marL="0" marR="0" lvl="0" indent="0" algn="l" defTabSz="914400" rtl="0" eaLnBrk="1" fontAlgn="base" latinLnBrk="0" hangingPunct="1">
                <a:lnSpc>
                  <a:spcPct val="130000"/>
                </a:lnSpc>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grpSp>
    </p:spTree>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575B6AA9-F3F8-43A0-A035-22C376F06E25}"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mc:AlternateContent xmlns:mc="http://schemas.openxmlformats.org/markup-compatibility/2006">
        <mc:Choice xmlns:a14="http://schemas.microsoft.com/office/drawing/2010/main" Requires="a14">
          <p:sp>
            <p:nvSpPr>
              <p:cNvPr id="77827" name="Text Box 4"/>
              <p:cNvSpPr txBox="1">
                <a:spLocks noChangeArrowheads="1"/>
              </p:cNvSpPr>
              <p:nvPr/>
            </p:nvSpPr>
            <p:spPr bwMode="auto">
              <a:xfrm>
                <a:off x="767715" y="692785"/>
                <a:ext cx="10568940" cy="604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marL="609600" indent="-609600">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marL="361950" indent="-361950" algn="just" eaLnBrk="1" hangingPunct="1">
                  <a:lnSpc>
                    <a:spcPct val="130000"/>
                  </a:lnSpc>
                  <a:buClr>
                    <a:schemeClr val="tx1"/>
                  </a:buClr>
                  <a:buFont typeface="宋体" panose="02010600030101010101" pitchFamily="2" charset="-122"/>
                  <a:buAutoNum type="circleNumDbPlain"/>
                </a:pPr>
                <a:r>
                  <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甲烷</a:t>
                </a:r>
                <a:r>
                  <a:rPr lang="zh-CN" altLang="en-US" dirty="0">
                    <a:solidFill>
                      <a:srgbClr val="FFFF00"/>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dirty="0">
                    <a:latin typeface="Times New Roman" panose="02020603050405020304" pitchFamily="18" charset="0"/>
                    <a:ea typeface="微软雅黑" panose="020B0503020204020204" pitchFamily="34" charset="-122"/>
                    <a:sym typeface="Times New Roman" panose="02020603050405020304" pitchFamily="18" charset="0"/>
                  </a:rPr>
                  <a:t>(Methane)</a:t>
                </a:r>
                <a:endParaRPr lang="en-US" altLang="zh-CN" dirty="0">
                  <a:latin typeface="Times New Roman" panose="02020603050405020304" pitchFamily="18" charset="0"/>
                  <a:ea typeface="微软雅黑" panose="020B0503020204020204" pitchFamily="34" charset="-122"/>
                  <a:sym typeface="Times New Roman" panose="02020603050405020304" pitchFamily="18" charset="0"/>
                </a:endParaRPr>
              </a:p>
              <a:p>
                <a:pPr marL="361950" indent="-361950" algn="just" eaLnBrk="1" hangingPunct="1">
                  <a:lnSpc>
                    <a:spcPct val="130000"/>
                  </a:lnSpc>
                  <a:spcBef>
                    <a:spcPts val="600"/>
                  </a:spcBef>
                  <a:spcAft>
                    <a:spcPts val="0"/>
                  </a:spcAft>
                  <a:buClr>
                    <a:schemeClr val="tx1"/>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甲烷是无色气体，性质稳定。在大气中的浓度仅次于</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CO</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，大气中碳氢化合物有</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80%</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85%</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是甲烷。甲烷</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是一种重要的</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温室气体</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，可以吸收波长为</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7.7 </a:t>
                </a:r>
                <a:r>
                  <a:rPr lang="en-US" altLang="zh-CN" sz="2200" dirty="0" err="1">
                    <a:latin typeface="Times New Roman" panose="02020603050405020304" pitchFamily="18" charset="0"/>
                    <a:ea typeface="微软雅黑" panose="020B0503020204020204" pitchFamily="34" charset="-122"/>
                    <a:sym typeface="Times New Roman" panose="02020603050405020304" pitchFamily="18" charset="0"/>
                  </a:rPr>
                  <a:t>μm</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的红外辐射，将辐射能转化为热量，影响地表温度。</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每个</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22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4</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分子导致温室效应的能力比</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CO</a:t>
                </a:r>
                <a:r>
                  <a:rPr lang="en-US" altLang="zh-CN" sz="22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分子大</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20</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倍</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；而且，目前甲烷以每年</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1%</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的速率增加，增加速率之快是相对少见的。 </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algn="just" eaLnBrk="1" hangingPunct="1">
                  <a:lnSpc>
                    <a:spcPct val="130000"/>
                  </a:lnSpc>
                  <a:spcBef>
                    <a:spcPts val="400"/>
                  </a:spcBef>
                  <a:spcAft>
                    <a:spcPts val="0"/>
                  </a:spcAft>
                  <a:buClr>
                    <a:schemeClr val="tx1"/>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产生甲烷的机制都是</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厌氧细菌的发酵过程</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2{ CH</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O </a:t>
                </a:r>
                <a14:m>
                  <m:oMath xmlns:m="http://schemas.openxmlformats.org/officeDocument/2006/math">
                    <m:groupChr>
                      <m:groupChrPr>
                        <m:chr m:val="→"/>
                        <m:vertJc m:val="bot"/>
                        <m:ctrlPr>
                          <a:rPr lang="en-US" altLang="zh-CN" sz="1600" i="1" smtClean="0">
                            <a:latin typeface="Cambria Math" panose="02040503050406030204" pitchFamily="18" charset="0"/>
                            <a:ea typeface="微软雅黑" panose="020B0503020204020204" pitchFamily="34" charset="-122"/>
                            <a:sym typeface="Times New Roman" panose="02020603050405020304" pitchFamily="18" charset="0"/>
                          </a:rPr>
                        </m:ctrlPr>
                      </m:groupChrPr>
                      <m:e>
                        <m:r>
                          <m:rPr>
                            <m:brk m:alnAt="2"/>
                          </m:rPr>
                          <a:rPr lang="zh-CN" altLang="en-US" sz="1600" i="1">
                            <a:latin typeface="Cambria Math" panose="02040503050406030204" pitchFamily="18" charset="0"/>
                            <a:ea typeface="微软雅黑" panose="020B0503020204020204" pitchFamily="34" charset="-122"/>
                            <a:sym typeface="Times New Roman" panose="02020603050405020304" pitchFamily="18" charset="0"/>
                          </a:rPr>
                          <m:t>厌</m:t>
                        </m:r>
                        <m:r>
                          <a:rPr lang="zh-CN" altLang="en-US" sz="1600" i="1">
                            <a:latin typeface="Cambria Math" panose="02040503050406030204" pitchFamily="18" charset="0"/>
                            <a:ea typeface="微软雅黑" panose="020B0503020204020204" pitchFamily="34" charset="-122"/>
                            <a:sym typeface="Times New Roman" panose="02020603050405020304" pitchFamily="18" charset="0"/>
                          </a:rPr>
                          <m:t>氧</m:t>
                        </m:r>
                        <m:r>
                          <a:rPr lang="zh-CN" altLang="en-US" sz="1600" i="1" smtClean="0">
                            <a:latin typeface="Cambria Math" panose="02040503050406030204" pitchFamily="18" charset="0"/>
                            <a:ea typeface="微软雅黑" panose="020B0503020204020204" pitchFamily="34" charset="-122"/>
                            <a:sym typeface="Times New Roman" panose="02020603050405020304" pitchFamily="18" charset="0"/>
                          </a:rPr>
                          <m:t>细菌</m:t>
                        </m:r>
                      </m:e>
                    </m:groupChr>
                  </m:oMath>
                </a14:m>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CO</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CH</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4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61950" indent="0" algn="just" eaLnBrk="1" hangingPunct="1">
                  <a:lnSpc>
                    <a:spcPct val="130000"/>
                  </a:lnSpc>
                  <a:spcBef>
                    <a:spcPts val="400"/>
                  </a:spcBef>
                  <a:spcAft>
                    <a:spcPts val="0"/>
                  </a:spcAft>
                  <a:buClr>
                    <a:schemeClr val="tx1"/>
                  </a:buClr>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该过程可发生在</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沼泽、泥塘、湿冻土带和水稻田底部</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等环境；此外，</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反刍动物及蚂蚁</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等的呼吸过程也可产生甲烷。</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algn="just" eaLnBrk="1" hangingPunct="1">
                  <a:lnSpc>
                    <a:spcPct val="130000"/>
                  </a:lnSpc>
                  <a:spcBef>
                    <a:spcPts val="400"/>
                  </a:spcBef>
                  <a:spcAft>
                    <a:spcPts val="0"/>
                  </a:spcAft>
                  <a:buClr>
                    <a:schemeClr val="tx1"/>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中国是一个农业大国，其水稻田面积约占全球</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水稻田面积的</a:t>
                </a:r>
                <a:r>
                  <a:rPr lang="en-US" altLang="zh-CN" sz="22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1/3</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因而水稻田成为我国大气中甲烷的最大排放源。</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algn="just" eaLnBrk="1" hangingPunct="1">
                  <a:lnSpc>
                    <a:spcPct val="130000"/>
                  </a:lnSpc>
                  <a:spcBef>
                    <a:spcPts val="400"/>
                  </a:spcBef>
                  <a:spcAft>
                    <a:spcPts val="0"/>
                  </a:spcAft>
                  <a:buClr>
                    <a:schemeClr val="tx1"/>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研究表明，水稻田排放的甲烷的数量受多种因素的影响，如气温、土壤的性质和组成、耕作方式等。而且，在水稻不同的生长期，其排放甲烷的能力也不同。</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algn="just" eaLnBrk="1" hangingPunct="1">
                  <a:lnSpc>
                    <a:spcPct val="130000"/>
                  </a:lnSpc>
                  <a:buClr>
                    <a:schemeClr val="tx1"/>
                  </a:buClr>
                  <a:buFont typeface="Wingdings" panose="05000000000000000000" pitchFamily="2" charset="2"/>
                  <a:buChar char="n"/>
                </a:pP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77827" name="Text Box 4"/>
              <p:cNvSpPr txBox="1">
                <a:spLocks noRot="1" noChangeAspect="1" noMove="1" noResize="1" noEditPoints="1" noAdjustHandles="1" noChangeArrowheads="1" noChangeShapeType="1" noTextEdit="1"/>
              </p:cNvSpPr>
              <p:nvPr/>
            </p:nvSpPr>
            <p:spPr bwMode="auto">
              <a:xfrm>
                <a:off x="767715" y="692785"/>
                <a:ext cx="10568940" cy="6040755"/>
              </a:xfrm>
              <a:prstGeom prst="rect">
                <a:avLst/>
              </a:prstGeom>
              <a:blipFill rotWithShape="1">
                <a:blip r:embed="rId1"/>
                <a:stretch>
                  <a:fillRect r="-251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zh-CN" altLang="en-US">
                    <a:noFill/>
                  </a:rPr>
                  <a:t> </a:t>
                </a:r>
              </a:p>
            </p:txBody>
          </p:sp>
        </mc:Fallback>
      </mc:AlternateContent>
    </p:spTree>
  </p:cSld>
  <p:clrMapOvr>
    <a:masterClrMapping/>
  </p:clrMapOvr>
  <p:transition spd="slow">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899CDF54-E911-4F8B-A594-72437F46D3DD}"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34850" name="Rectangle 2"/>
          <p:cNvSpPr>
            <a:spLocks noGrp="1" noRot="1" noChangeArrowheads="1"/>
          </p:cNvSpPr>
          <p:nvPr>
            <p:ph type="title" idx="4294967295"/>
          </p:nvPr>
        </p:nvSpPr>
        <p:spPr>
          <a:xfrm>
            <a:off x="757309" y="1061161"/>
            <a:ext cx="8229600" cy="642938"/>
          </a:xfrm>
        </p:spPr>
        <p:txBody>
          <a:bodyPr>
            <a:normAutofit fontScale="90000"/>
          </a:bodyPr>
          <a:lstStyle/>
          <a:p>
            <a:pPr marL="1117600" indent="-1117600" algn="l" eaLnBrk="1" hangingPunct="1">
              <a:lnSpc>
                <a:spcPct val="130000"/>
              </a:lnSpc>
              <a:defRPr/>
            </a:pPr>
            <a:r>
              <a:rPr lang="en-US" altLang="zh-CN" sz="27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a. </a:t>
            </a:r>
            <a:r>
              <a:rPr lang="zh-CN" altLang="en-US" sz="2700" b="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大气中 </a:t>
            </a:r>
            <a:r>
              <a:rPr lang="en-US" altLang="zh-CN" sz="2700" b="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2700" b="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4 </a:t>
            </a:r>
            <a:r>
              <a:rPr lang="zh-CN" altLang="en-US" sz="2700" b="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的来源</a:t>
            </a:r>
            <a:br>
              <a:rPr lang="zh-CN" altLang="en-US" sz="2400" b="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br>
            <a:endParaRPr lang="zh-CN" altLang="en-US" sz="2400" b="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34851" name="Rectangle 3"/>
          <p:cNvSpPr>
            <a:spLocks noGrp="1" noChangeArrowheads="1"/>
          </p:cNvSpPr>
          <p:nvPr>
            <p:ph idx="4294967295"/>
          </p:nvPr>
        </p:nvSpPr>
        <p:spPr>
          <a:xfrm>
            <a:off x="8040621" y="1093679"/>
            <a:ext cx="2880320" cy="1128112"/>
          </a:xfrm>
        </p:spPr>
        <p:txBody>
          <a:bodyPr/>
          <a:lstStyle/>
          <a:p>
            <a:pPr marL="0" indent="0" algn="just" eaLnBrk="1" hangingPunct="1">
              <a:lnSpc>
                <a:spcPct val="130000"/>
              </a:lnSpc>
              <a:spcBef>
                <a:spcPct val="0"/>
              </a:spcBef>
              <a:buNone/>
              <a:defRPr/>
            </a:pPr>
            <a:r>
              <a:rPr lang="zh-CN" altLang="en-US" sz="2000" b="1"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既可以由天然源产生，也可以由人为源产生。</a:t>
            </a:r>
            <a:endParaRPr lang="zh-CN" altLang="en-US" sz="2000" b="1"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8853" name="Text Box 6"/>
          <p:cNvSpPr txBox="1">
            <a:spLocks noChangeArrowheads="1"/>
          </p:cNvSpPr>
          <p:nvPr/>
        </p:nvSpPr>
        <p:spPr bwMode="auto">
          <a:xfrm>
            <a:off x="648664" y="1441169"/>
            <a:ext cx="5689600" cy="433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buClr>
                <a:schemeClr val="folHlink"/>
              </a:buClr>
              <a:buFont typeface="Wingdings" panose="05000000000000000000" pitchFamily="2" charset="2"/>
              <a:buNone/>
            </a:pP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b="1" dirty="0">
                <a:latin typeface="Times New Roman" panose="02020603050405020304" pitchFamily="18" charset="0"/>
                <a:ea typeface="微软雅黑" panose="020B0503020204020204" pitchFamily="34" charset="-122"/>
                <a:sym typeface="Times New Roman" panose="02020603050405020304" pitchFamily="18" charset="0"/>
              </a:rPr>
              <a:t>甲烷的主要排放源（</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IPCC</a:t>
            </a:r>
            <a:r>
              <a:rPr lang="zh-CN" altLang="en-US" b="1"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1995</a:t>
            </a:r>
            <a:r>
              <a:rPr lang="zh-CN" altLang="en-US" b="1" dirty="0">
                <a:latin typeface="Times New Roman" panose="02020603050405020304" pitchFamily="18" charset="0"/>
                <a:ea typeface="微软雅黑" panose="020B0503020204020204" pitchFamily="34" charset="-122"/>
                <a:sym typeface="Times New Roman" panose="02020603050405020304" pitchFamily="18" charset="0"/>
              </a:rPr>
              <a:t>） </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p:txBody>
      </p:sp>
      <p:graphicFrame>
        <p:nvGraphicFramePr>
          <p:cNvPr id="4" name="表格 3"/>
          <p:cNvGraphicFramePr>
            <a:graphicFrameLocks noGrp="1"/>
          </p:cNvGraphicFramePr>
          <p:nvPr/>
        </p:nvGraphicFramePr>
        <p:xfrm>
          <a:off x="1127448" y="2015132"/>
          <a:ext cx="9649072" cy="4114869"/>
        </p:xfrm>
        <a:graphic>
          <a:graphicData uri="http://schemas.openxmlformats.org/drawingml/2006/table">
            <a:tbl>
              <a:tblPr firstRow="1" firstCol="1" bandRow="1">
                <a:tableStyleId>{5940675A-B579-460E-94D1-54222C63F5DA}</a:tableStyleId>
              </a:tblPr>
              <a:tblGrid>
                <a:gridCol w="2808312"/>
                <a:gridCol w="3744416"/>
                <a:gridCol w="3096344"/>
              </a:tblGrid>
              <a:tr h="202565">
                <a:tc rowSpan="2">
                  <a:txBody>
                    <a:bodyPr/>
                    <a:lstStyle/>
                    <a:p>
                      <a:pPr marL="635" algn="ctr" fontAlgn="auto">
                        <a:lnSpc>
                          <a:spcPct val="117000"/>
                        </a:lnSpc>
                        <a:spcAft>
                          <a:spcPts val="800"/>
                        </a:spcAft>
                        <a:buNone/>
                      </a:pPr>
                      <a:r>
                        <a:rPr lang="zh-CN"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天然源</a:t>
                      </a:r>
                      <a:endParaRPr lang="zh-CN" sz="2000" b="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31165" marR="73025" marT="46355" marB="0" anchor="ctr">
                    <a:lnL w="19050" cap="flat" cmpd="sng" algn="ctr">
                      <a:no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pPr marL="107950" indent="876300" algn="l" fontAlgn="auto">
                        <a:lnSpc>
                          <a:spcPct val="117000"/>
                        </a:lnSpc>
                        <a:spcAft>
                          <a:spcPts val="800"/>
                        </a:spcAft>
                        <a:buNone/>
                      </a:pPr>
                      <a:r>
                        <a:rPr lang="zh-CN"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湿地</a:t>
                      </a:r>
                      <a:endParaRPr lang="zh-CN" sz="2000" b="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31165" marR="73025" marT="46355" marB="0" anchor="ctr">
                    <a:lnT w="19050" cap="flat" cmpd="sng" algn="ctr">
                      <a:solidFill>
                        <a:schemeClr val="tx1"/>
                      </a:solidFill>
                      <a:prstDash val="solid"/>
                      <a:round/>
                      <a:headEnd type="none" w="med" len="med"/>
                      <a:tailEnd type="none" w="med" len="med"/>
                    </a:lnT>
                  </a:tcPr>
                </a:tc>
                <a:tc>
                  <a:txBody>
                    <a:bodyPr/>
                    <a:lstStyle/>
                    <a:p>
                      <a:pPr marR="295275" algn="l" fontAlgn="auto">
                        <a:lnSpc>
                          <a:spcPct val="117000"/>
                        </a:lnSpc>
                        <a:spcAft>
                          <a:spcPts val="800"/>
                        </a:spcAft>
                        <a:buNone/>
                      </a:pPr>
                      <a:r>
                        <a:rPr lang="en-US"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181</a:t>
                      </a:r>
                      <a:r>
                        <a:rPr lang="zh-CN" sz="2000" b="0" kern="10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sz="2000" b="0" kern="100">
                          <a:effectLst/>
                          <a:latin typeface="Times New Roman" panose="02020603050405020304" pitchFamily="18" charset="0"/>
                          <a:ea typeface="微软雅黑" panose="020B0503020204020204" pitchFamily="34" charset="-122"/>
                          <a:sym typeface="Times New Roman" panose="02020603050405020304" pitchFamily="18" charset="0"/>
                        </a:rPr>
                        <a:t>159 ~ 200</a:t>
                      </a:r>
                      <a:r>
                        <a:rPr lang="zh-CN"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a:t>
                      </a:r>
                      <a:endParaRPr lang="zh-CN" sz="2000" b="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31165" marR="73025" marT="46355" marB="0" anchor="ctr">
                    <a:lnR w="12700" cmpd="sng">
                      <a:noFill/>
                    </a:lnR>
                    <a:lnT w="19050" cap="flat" cmpd="sng" algn="ctr">
                      <a:solidFill>
                        <a:schemeClr val="tx1"/>
                      </a:solidFill>
                      <a:prstDash val="solid"/>
                      <a:round/>
                      <a:headEnd type="none" w="med" len="med"/>
                      <a:tailEnd type="none" w="med" len="med"/>
                    </a:lnT>
                  </a:tcPr>
                </a:tc>
              </a:tr>
              <a:tr h="202565">
                <a:tc vMerge="1">
                  <a:tcPr/>
                </a:tc>
                <a:tc>
                  <a:txBody>
                    <a:bodyPr/>
                    <a:lstStyle/>
                    <a:p>
                      <a:pPr marL="107950" indent="876300" algn="l" fontAlgn="auto">
                        <a:lnSpc>
                          <a:spcPct val="117000"/>
                        </a:lnSpc>
                        <a:spcAft>
                          <a:spcPts val="800"/>
                        </a:spcAft>
                        <a:buNone/>
                      </a:pPr>
                      <a:r>
                        <a:rPr lang="zh-CN"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其他</a:t>
                      </a:r>
                      <a:endParaRPr lang="zh-CN" sz="2000" b="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31165" marR="73025" marT="46355" marB="0" anchor="ctr"/>
                </a:tc>
                <a:tc>
                  <a:txBody>
                    <a:bodyPr/>
                    <a:lstStyle/>
                    <a:p>
                      <a:pPr marR="445135" algn="l" fontAlgn="auto">
                        <a:lnSpc>
                          <a:spcPct val="117000"/>
                        </a:lnSpc>
                        <a:spcAft>
                          <a:spcPts val="800"/>
                        </a:spcAft>
                        <a:buNone/>
                      </a:pPr>
                      <a:r>
                        <a:rPr lang="en-US"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37</a:t>
                      </a:r>
                      <a:r>
                        <a:rPr lang="zh-CN" sz="2000" b="0" kern="10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sz="2000" b="0" kern="100">
                          <a:effectLst/>
                          <a:latin typeface="Times New Roman" panose="02020603050405020304" pitchFamily="18" charset="0"/>
                          <a:ea typeface="微软雅黑" panose="020B0503020204020204" pitchFamily="34" charset="-122"/>
                          <a:sym typeface="Times New Roman" panose="02020603050405020304" pitchFamily="18" charset="0"/>
                        </a:rPr>
                        <a:t>21 ~ 50</a:t>
                      </a:r>
                      <a:r>
                        <a:rPr lang="zh-CN"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a:t>
                      </a:r>
                      <a:endParaRPr lang="zh-CN" sz="2000" b="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31165" marR="73025" marT="46355" marB="0" anchor="ctr">
                    <a:lnR w="12700" cmpd="sng">
                      <a:noFill/>
                    </a:lnR>
                  </a:tcPr>
                </a:tc>
              </a:tr>
              <a:tr h="202565">
                <a:tc gridSpan="2">
                  <a:txBody>
                    <a:bodyPr/>
                    <a:lstStyle/>
                    <a:p>
                      <a:pPr marL="0" indent="717550" algn="l" fontAlgn="auto">
                        <a:lnSpc>
                          <a:spcPct val="117000"/>
                        </a:lnSpc>
                        <a:spcAft>
                          <a:spcPts val="800"/>
                        </a:spcAft>
                        <a:buNone/>
                      </a:pPr>
                      <a:r>
                        <a:rPr lang="zh-CN"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合计</a:t>
                      </a:r>
                      <a:endParaRPr lang="zh-CN" sz="2000" b="0" kern="100" dirty="0">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31165" marR="73025" marT="46355" marB="0" anchor="ctr">
                    <a:lnL w="19050" cap="flat" cmpd="sng" algn="ctr">
                      <a:noFill/>
                      <a:prstDash val="solid"/>
                      <a:round/>
                      <a:headEnd type="none" w="med" len="med"/>
                      <a:tailEnd type="none" w="med" len="med"/>
                    </a:lnL>
                  </a:tcPr>
                </a:tc>
                <a:tc hMerge="1">
                  <a:tcPr marL="431165" marR="73025" marT="46355" marB="0" anchor="ctr"/>
                </a:tc>
                <a:tc>
                  <a:txBody>
                    <a:bodyPr/>
                    <a:lstStyle/>
                    <a:p>
                      <a:pPr marR="295910" algn="l" fontAlgn="auto">
                        <a:lnSpc>
                          <a:spcPct val="117000"/>
                        </a:lnSpc>
                        <a:spcAft>
                          <a:spcPts val="800"/>
                        </a:spcAft>
                        <a:buNone/>
                      </a:pPr>
                      <a:r>
                        <a:rPr lang="en-US"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218</a:t>
                      </a:r>
                      <a:r>
                        <a:rPr lang="zh-CN" sz="2000" b="0" kern="10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sz="2000" b="0" kern="100">
                          <a:effectLst/>
                          <a:latin typeface="Times New Roman" panose="02020603050405020304" pitchFamily="18" charset="0"/>
                          <a:ea typeface="微软雅黑" panose="020B0503020204020204" pitchFamily="34" charset="-122"/>
                          <a:sym typeface="Times New Roman" panose="02020603050405020304" pitchFamily="18" charset="0"/>
                        </a:rPr>
                        <a:t>183 ~ 248</a:t>
                      </a:r>
                      <a:r>
                        <a:rPr lang="zh-CN"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a:t>
                      </a:r>
                      <a:endParaRPr lang="zh-CN" sz="2000" b="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31165" marR="73025" marT="46355" marB="0" anchor="ctr">
                    <a:lnR w="12700" cmpd="sng">
                      <a:noFill/>
                    </a:lnR>
                  </a:tcPr>
                </a:tc>
              </a:tr>
              <a:tr h="202565">
                <a:tc rowSpan="3">
                  <a:txBody>
                    <a:bodyPr/>
                    <a:lstStyle/>
                    <a:p>
                      <a:pPr marL="635" algn="ctr" fontAlgn="auto">
                        <a:lnSpc>
                          <a:spcPct val="117000"/>
                        </a:lnSpc>
                        <a:spcAft>
                          <a:spcPts val="800"/>
                        </a:spcAft>
                        <a:buNone/>
                      </a:pPr>
                      <a:r>
                        <a:rPr lang="zh-CN"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人为源</a:t>
                      </a:r>
                      <a:endParaRPr lang="zh-CN" sz="2000" b="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31165" marR="73025" marT="46355" marB="0" anchor="ctr">
                    <a:lnL w="19050" cap="flat" cmpd="sng" algn="ctr">
                      <a:noFill/>
                      <a:prstDash val="solid"/>
                      <a:round/>
                      <a:headEnd type="none" w="med" len="med"/>
                      <a:tailEnd type="none" w="med" len="med"/>
                    </a:lnL>
                  </a:tcPr>
                </a:tc>
                <a:tc>
                  <a:txBody>
                    <a:bodyPr/>
                    <a:lstStyle/>
                    <a:p>
                      <a:pPr marL="107950" indent="609600" algn="l" fontAlgn="auto">
                        <a:lnSpc>
                          <a:spcPct val="117000"/>
                        </a:lnSpc>
                        <a:spcAft>
                          <a:spcPts val="800"/>
                        </a:spcAft>
                        <a:buNone/>
                      </a:pPr>
                      <a:r>
                        <a:rPr lang="zh-CN"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农业和废弃物</a:t>
                      </a:r>
                      <a:endParaRPr lang="zh-CN" sz="2000" b="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31165" marR="73025" marT="46355" marB="0" anchor="ctr"/>
                </a:tc>
                <a:tc>
                  <a:txBody>
                    <a:bodyPr/>
                    <a:lstStyle/>
                    <a:p>
                      <a:pPr marR="295910" algn="l" fontAlgn="auto">
                        <a:lnSpc>
                          <a:spcPct val="117000"/>
                        </a:lnSpc>
                        <a:spcAft>
                          <a:spcPts val="800"/>
                        </a:spcAft>
                        <a:buNone/>
                      </a:pPr>
                      <a:r>
                        <a:rPr lang="en-US"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217</a:t>
                      </a:r>
                      <a:r>
                        <a:rPr lang="zh-CN" sz="2000" b="0" kern="10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sz="2000" b="0" kern="100">
                          <a:effectLst/>
                          <a:latin typeface="Times New Roman" panose="02020603050405020304" pitchFamily="18" charset="0"/>
                          <a:ea typeface="微软雅黑" panose="020B0503020204020204" pitchFamily="34" charset="-122"/>
                          <a:sym typeface="Times New Roman" panose="02020603050405020304" pitchFamily="18" charset="0"/>
                        </a:rPr>
                        <a:t>207 ~ 240</a:t>
                      </a:r>
                      <a:r>
                        <a:rPr lang="zh-CN"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a:t>
                      </a:r>
                      <a:endParaRPr lang="zh-CN" sz="2000" b="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31165" marR="73025" marT="46355" marB="0" anchor="ctr">
                    <a:lnR w="12700" cmpd="sng">
                      <a:noFill/>
                    </a:lnR>
                  </a:tcPr>
                </a:tc>
              </a:tr>
              <a:tr h="202565">
                <a:tc vMerge="1">
                  <a:tcPr/>
                </a:tc>
                <a:tc>
                  <a:txBody>
                    <a:bodyPr/>
                    <a:lstStyle/>
                    <a:p>
                      <a:pPr marL="107950" indent="876300" algn="l" fontAlgn="auto">
                        <a:lnSpc>
                          <a:spcPct val="117000"/>
                        </a:lnSpc>
                        <a:spcAft>
                          <a:spcPts val="800"/>
                        </a:spcAft>
                        <a:buNone/>
                      </a:pPr>
                      <a:r>
                        <a:rPr lang="zh-CN"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化石燃料</a:t>
                      </a:r>
                      <a:endParaRPr lang="zh-CN" sz="2000" b="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31165" marR="73025" marT="46355" marB="0" anchor="ctr"/>
                </a:tc>
                <a:tc>
                  <a:txBody>
                    <a:bodyPr/>
                    <a:lstStyle/>
                    <a:p>
                      <a:pPr marR="353060" algn="l" fontAlgn="auto">
                        <a:lnSpc>
                          <a:spcPct val="117000"/>
                        </a:lnSpc>
                        <a:spcAft>
                          <a:spcPts val="800"/>
                        </a:spcAft>
                        <a:buNone/>
                      </a:pPr>
                      <a:r>
                        <a:rPr lang="en-US"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111</a:t>
                      </a:r>
                      <a:r>
                        <a:rPr lang="zh-CN" sz="2000" b="0" kern="10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sz="2000" b="0" kern="100">
                          <a:effectLst/>
                          <a:latin typeface="Times New Roman" panose="02020603050405020304" pitchFamily="18" charset="0"/>
                          <a:ea typeface="微软雅黑" panose="020B0503020204020204" pitchFamily="34" charset="-122"/>
                          <a:sym typeface="Times New Roman" panose="02020603050405020304" pitchFamily="18" charset="0"/>
                        </a:rPr>
                        <a:t>81 ~ 131</a:t>
                      </a:r>
                      <a:r>
                        <a:rPr lang="zh-CN"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a:t>
                      </a:r>
                      <a:endParaRPr lang="zh-CN" sz="2000" b="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31165" marR="73025" marT="46355" marB="0" anchor="ctr">
                    <a:lnR w="12700" cmpd="sng">
                      <a:noFill/>
                    </a:lnR>
                  </a:tcPr>
                </a:tc>
              </a:tr>
              <a:tr h="202565">
                <a:tc vMerge="1">
                  <a:tcPr/>
                </a:tc>
                <a:tc>
                  <a:txBody>
                    <a:bodyPr/>
                    <a:lstStyle/>
                    <a:p>
                      <a:pPr marL="107950" marR="379730" indent="158750" algn="l" fontAlgn="auto">
                        <a:lnSpc>
                          <a:spcPct val="117000"/>
                        </a:lnSpc>
                        <a:spcAft>
                          <a:spcPts val="800"/>
                        </a:spcAft>
                        <a:buNone/>
                      </a:pPr>
                      <a:r>
                        <a:rPr lang="zh-CN"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生物质和生物燃料燃烧</a:t>
                      </a:r>
                      <a:endParaRPr lang="zh-CN" sz="2000" b="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31165" marR="73025" marT="46355" marB="0" anchor="ctr"/>
                </a:tc>
                <a:tc>
                  <a:txBody>
                    <a:bodyPr/>
                    <a:lstStyle/>
                    <a:p>
                      <a:pPr marR="445135" algn="l" fontAlgn="auto">
                        <a:lnSpc>
                          <a:spcPct val="117000"/>
                        </a:lnSpc>
                        <a:spcAft>
                          <a:spcPts val="800"/>
                        </a:spcAft>
                        <a:buNone/>
                      </a:pPr>
                      <a:r>
                        <a:rPr lang="en-US"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30</a:t>
                      </a:r>
                      <a:r>
                        <a:rPr lang="zh-CN" sz="2000" b="0" kern="10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sz="2000" b="0" kern="100">
                          <a:effectLst/>
                          <a:latin typeface="Times New Roman" panose="02020603050405020304" pitchFamily="18" charset="0"/>
                          <a:ea typeface="微软雅黑" panose="020B0503020204020204" pitchFamily="34" charset="-122"/>
                          <a:sym typeface="Times New Roman" panose="02020603050405020304" pitchFamily="18" charset="0"/>
                        </a:rPr>
                        <a:t>22 ~ 36</a:t>
                      </a:r>
                      <a:r>
                        <a:rPr lang="zh-CN"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a:t>
                      </a:r>
                      <a:endParaRPr lang="zh-CN" sz="2000" b="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31165" marR="73025" marT="46355" marB="0" anchor="ctr">
                    <a:lnR w="12700" cmpd="sng">
                      <a:noFill/>
                    </a:lnR>
                  </a:tcPr>
                </a:tc>
              </a:tr>
              <a:tr h="202565">
                <a:tc gridSpan="2">
                  <a:txBody>
                    <a:bodyPr/>
                    <a:lstStyle/>
                    <a:p>
                      <a:pPr marL="0" indent="717550" algn="l" fontAlgn="auto">
                        <a:lnSpc>
                          <a:spcPct val="117000"/>
                        </a:lnSpc>
                        <a:spcAft>
                          <a:spcPts val="800"/>
                        </a:spcAft>
                        <a:buNone/>
                      </a:pPr>
                      <a:r>
                        <a:rPr lang="zh-CN"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合计</a:t>
                      </a:r>
                      <a:r>
                        <a:rPr lang="en-US"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 </a:t>
                      </a:r>
                      <a:endParaRPr lang="zh-CN" altLang="en-US" sz="2000" b="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31165" marR="73025" marT="46355" marB="0" anchor="ctr">
                    <a:lnL w="19050" cap="flat" cmpd="sng" algn="ctr">
                      <a:noFill/>
                      <a:prstDash val="solid"/>
                      <a:round/>
                      <a:headEnd type="none" w="med" len="med"/>
                      <a:tailEnd type="none" w="med" len="med"/>
                    </a:lnL>
                  </a:tcPr>
                </a:tc>
                <a:tc hMerge="1">
                  <a:tcPr marL="431165" marR="73025" marT="46355" marB="0" anchor="ctr"/>
                </a:tc>
                <a:tc>
                  <a:txBody>
                    <a:bodyPr/>
                    <a:lstStyle/>
                    <a:p>
                      <a:pPr marR="295910" algn="l" fontAlgn="auto">
                        <a:lnSpc>
                          <a:spcPct val="117000"/>
                        </a:lnSpc>
                        <a:spcAft>
                          <a:spcPts val="800"/>
                        </a:spcAft>
                        <a:buNone/>
                      </a:pPr>
                      <a:r>
                        <a:rPr lang="en-US"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359</a:t>
                      </a:r>
                      <a:r>
                        <a:rPr lang="zh-CN" sz="2000" b="0" kern="10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sz="2000" b="0" kern="100">
                          <a:effectLst/>
                          <a:latin typeface="Times New Roman" panose="02020603050405020304" pitchFamily="18" charset="0"/>
                          <a:ea typeface="微软雅黑" panose="020B0503020204020204" pitchFamily="34" charset="-122"/>
                          <a:sym typeface="Times New Roman" panose="02020603050405020304" pitchFamily="18" charset="0"/>
                        </a:rPr>
                        <a:t>336 ~ 376</a:t>
                      </a:r>
                      <a:r>
                        <a:rPr lang="zh-CN"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a:t>
                      </a:r>
                      <a:endParaRPr lang="zh-CN" sz="2000" b="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31165" marR="73025" marT="46355" marB="0" anchor="ctr">
                    <a:lnR w="12700" cmpd="sng">
                      <a:noFill/>
                    </a:lnR>
                  </a:tcPr>
                </a:tc>
              </a:tr>
              <a:tr h="202565">
                <a:tc>
                  <a:txBody>
                    <a:bodyPr/>
                    <a:lstStyle/>
                    <a:p>
                      <a:pPr algn="ctr" fontAlgn="auto">
                        <a:lnSpc>
                          <a:spcPct val="117000"/>
                        </a:lnSpc>
                        <a:spcAft>
                          <a:spcPts val="800"/>
                        </a:spcAft>
                        <a:buNone/>
                      </a:pPr>
                      <a:r>
                        <a:rPr lang="zh-CN"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总排放源</a:t>
                      </a:r>
                      <a:endParaRPr lang="zh-CN" sz="2000" b="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31165" marR="73025" marT="46355" marB="0" anchor="ctr">
                    <a:lnL w="19050" cap="flat" cmpd="sng" algn="ctr">
                      <a:noFill/>
                      <a:prstDash val="solid"/>
                      <a:round/>
                      <a:headEnd type="none" w="med" len="med"/>
                      <a:tailEnd type="none" w="med" len="med"/>
                    </a:lnL>
                  </a:tcPr>
                </a:tc>
                <a:tc>
                  <a:txBody>
                    <a:bodyPr/>
                    <a:lstStyle/>
                    <a:p>
                      <a:pPr algn="ctr" fontAlgn="auto">
                        <a:lnSpc>
                          <a:spcPct val="117000"/>
                        </a:lnSpc>
                        <a:spcAft>
                          <a:spcPts val="800"/>
                        </a:spcAft>
                        <a:buNone/>
                      </a:pPr>
                      <a:r>
                        <a:rPr lang="en-US" sz="2000" b="0" kern="100">
                          <a:effectLst/>
                          <a:latin typeface="Times New Roman" panose="02020603050405020304" pitchFamily="18" charset="0"/>
                          <a:ea typeface="微软雅黑" panose="020B0503020204020204" pitchFamily="34" charset="-122"/>
                          <a:sym typeface="Times New Roman" panose="02020603050405020304" pitchFamily="18" charset="0"/>
                        </a:rPr>
                        <a:t> </a:t>
                      </a:r>
                      <a:endParaRPr lang="en-US" sz="2000" b="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31165" marR="73025" marT="46355" marB="0" anchor="ctr"/>
                </a:tc>
                <a:tc>
                  <a:txBody>
                    <a:bodyPr/>
                    <a:lstStyle/>
                    <a:p>
                      <a:pPr marR="296545" algn="l" fontAlgn="auto">
                        <a:lnSpc>
                          <a:spcPct val="117000"/>
                        </a:lnSpc>
                        <a:spcAft>
                          <a:spcPts val="800"/>
                        </a:spcAft>
                        <a:buNone/>
                      </a:pPr>
                      <a:r>
                        <a:rPr lang="en-US"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576</a:t>
                      </a:r>
                      <a:r>
                        <a:rPr lang="zh-CN" sz="2000" b="0" kern="10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sz="2000" b="0" kern="100">
                          <a:effectLst/>
                          <a:latin typeface="Times New Roman" panose="02020603050405020304" pitchFamily="18" charset="0"/>
                          <a:ea typeface="微软雅黑" panose="020B0503020204020204" pitchFamily="34" charset="-122"/>
                          <a:sym typeface="Times New Roman" panose="02020603050405020304" pitchFamily="18" charset="0"/>
                        </a:rPr>
                        <a:t>220 ~ 594</a:t>
                      </a:r>
                      <a:r>
                        <a:rPr lang="zh-CN"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a:t>
                      </a:r>
                      <a:endParaRPr lang="zh-CN" sz="2000" b="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31165" marR="73025" marT="46355" marB="0" anchor="ctr">
                    <a:lnR w="12700" cmpd="sng">
                      <a:noFill/>
                    </a:lnR>
                  </a:tcPr>
                </a:tc>
              </a:tr>
              <a:tr h="202565">
                <a:tc>
                  <a:txBody>
                    <a:bodyPr/>
                    <a:lstStyle/>
                    <a:p>
                      <a:pPr marR="450215" algn="ctr" fontAlgn="auto">
                        <a:lnSpc>
                          <a:spcPct val="117000"/>
                        </a:lnSpc>
                        <a:spcAft>
                          <a:spcPts val="800"/>
                        </a:spcAft>
                        <a:buNone/>
                      </a:pPr>
                      <a:r>
                        <a:rPr lang="zh-CN"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化学反应去除</a:t>
                      </a:r>
                      <a:endParaRPr lang="zh-CN" sz="2000" b="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31165" marR="73025" marT="46355" marB="0" anchor="ctr">
                    <a:lnL w="19050" cap="flat" cmpd="sng" algn="ctr">
                      <a:noFill/>
                      <a:prstDash val="solid"/>
                      <a:round/>
                      <a:headEnd type="none" w="med" len="med"/>
                      <a:tailEnd type="none" w="med" len="med"/>
                    </a:lnL>
                  </a:tcPr>
                </a:tc>
                <a:tc>
                  <a:txBody>
                    <a:bodyPr/>
                    <a:lstStyle/>
                    <a:p>
                      <a:pPr algn="ctr" fontAlgn="auto">
                        <a:lnSpc>
                          <a:spcPct val="117000"/>
                        </a:lnSpc>
                        <a:spcAft>
                          <a:spcPts val="800"/>
                        </a:spcAft>
                        <a:buNone/>
                      </a:pPr>
                      <a:r>
                        <a:rPr lang="en-US" sz="2000" b="0" kern="100">
                          <a:effectLst/>
                          <a:latin typeface="Times New Roman" panose="02020603050405020304" pitchFamily="18" charset="0"/>
                          <a:ea typeface="微软雅黑" panose="020B0503020204020204" pitchFamily="34" charset="-122"/>
                          <a:sym typeface="Times New Roman" panose="02020603050405020304" pitchFamily="18" charset="0"/>
                        </a:rPr>
                        <a:t> </a:t>
                      </a:r>
                      <a:endParaRPr lang="en-US" sz="2000" b="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31165" marR="73025" marT="46355" marB="0" anchor="ctr"/>
                </a:tc>
                <a:tc>
                  <a:txBody>
                    <a:bodyPr/>
                    <a:lstStyle/>
                    <a:p>
                      <a:pPr marR="296545" algn="l" fontAlgn="auto">
                        <a:lnSpc>
                          <a:spcPct val="117000"/>
                        </a:lnSpc>
                        <a:spcAft>
                          <a:spcPts val="800"/>
                        </a:spcAft>
                        <a:buNone/>
                      </a:pPr>
                      <a:r>
                        <a:rPr lang="en-US"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518</a:t>
                      </a:r>
                      <a:r>
                        <a:rPr lang="zh-CN" sz="2000" b="0" kern="10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sz="2000" b="0" kern="100">
                          <a:effectLst/>
                          <a:latin typeface="Times New Roman" panose="02020603050405020304" pitchFamily="18" charset="0"/>
                          <a:ea typeface="微软雅黑" panose="020B0503020204020204" pitchFamily="34" charset="-122"/>
                          <a:sym typeface="Times New Roman" panose="02020603050405020304" pitchFamily="18" charset="0"/>
                        </a:rPr>
                        <a:t>474 ~ 532</a:t>
                      </a:r>
                      <a:r>
                        <a:rPr lang="zh-CN"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a:t>
                      </a:r>
                      <a:endParaRPr lang="zh-CN" sz="2000" b="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31165" marR="73025" marT="46355" marB="0" anchor="ctr">
                    <a:lnR w="12700" cmpd="sng">
                      <a:noFill/>
                    </a:lnR>
                  </a:tcPr>
                </a:tc>
              </a:tr>
              <a:tr h="202565">
                <a:tc>
                  <a:txBody>
                    <a:bodyPr/>
                    <a:lstStyle/>
                    <a:p>
                      <a:pPr marR="450215" algn="ctr" fontAlgn="auto">
                        <a:lnSpc>
                          <a:spcPct val="117000"/>
                        </a:lnSpc>
                        <a:spcAft>
                          <a:spcPts val="800"/>
                        </a:spcAft>
                        <a:buNone/>
                      </a:pPr>
                      <a:r>
                        <a:rPr lang="zh-CN"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土壤吸收去除</a:t>
                      </a:r>
                      <a:endParaRPr lang="zh-CN" sz="2000" b="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31165" marR="73025" marT="46355" marB="0" anchor="ctr">
                    <a:lnL w="19050" cap="flat" cmpd="sng" algn="ctr">
                      <a:noFill/>
                      <a:prstDash val="solid"/>
                      <a:round/>
                      <a:headEnd type="none" w="med" len="med"/>
                      <a:tailEnd type="none" w="med" len="med"/>
                    </a:lnL>
                  </a:tcPr>
                </a:tc>
                <a:tc>
                  <a:txBody>
                    <a:bodyPr/>
                    <a:lstStyle/>
                    <a:p>
                      <a:pPr algn="ctr" fontAlgn="auto">
                        <a:lnSpc>
                          <a:spcPct val="117000"/>
                        </a:lnSpc>
                        <a:spcAft>
                          <a:spcPts val="800"/>
                        </a:spcAft>
                        <a:buNone/>
                      </a:pPr>
                      <a:r>
                        <a:rPr lang="en-US"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 </a:t>
                      </a:r>
                      <a:endParaRPr lang="en-US" sz="2000" b="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31165" marR="73025" marT="46355" marB="0" anchor="ctr"/>
                </a:tc>
                <a:tc>
                  <a:txBody>
                    <a:bodyPr/>
                    <a:lstStyle/>
                    <a:p>
                      <a:pPr marR="445770" algn="l" fontAlgn="auto">
                        <a:lnSpc>
                          <a:spcPct val="117000"/>
                        </a:lnSpc>
                        <a:spcAft>
                          <a:spcPts val="800"/>
                        </a:spcAft>
                        <a:buNone/>
                      </a:pPr>
                      <a:r>
                        <a:rPr lang="en-US"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38</a:t>
                      </a:r>
                      <a:r>
                        <a:rPr lang="zh-CN" sz="2000" b="0" kern="10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sz="2000" b="0" kern="100">
                          <a:effectLst/>
                          <a:latin typeface="Times New Roman" panose="02020603050405020304" pitchFamily="18" charset="0"/>
                          <a:ea typeface="微软雅黑" panose="020B0503020204020204" pitchFamily="34" charset="-122"/>
                          <a:sym typeface="Times New Roman" panose="02020603050405020304" pitchFamily="18" charset="0"/>
                        </a:rPr>
                        <a:t>27 ~ 45</a:t>
                      </a:r>
                      <a:r>
                        <a:rPr lang="zh-CN"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a:t>
                      </a:r>
                      <a:endParaRPr lang="zh-CN" sz="2000" b="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31165" marR="73025" marT="46355" marB="0" anchor="ctr">
                    <a:lnR w="12700" cmpd="sng">
                      <a:noFill/>
                    </a:lnR>
                  </a:tcPr>
                </a:tc>
              </a:tr>
              <a:tr h="202565">
                <a:tc>
                  <a:txBody>
                    <a:bodyPr/>
                    <a:lstStyle/>
                    <a:p>
                      <a:pPr algn="ctr" fontAlgn="auto">
                        <a:lnSpc>
                          <a:spcPct val="117000"/>
                        </a:lnSpc>
                        <a:spcAft>
                          <a:spcPts val="800"/>
                        </a:spcAft>
                        <a:buNone/>
                      </a:pPr>
                      <a:r>
                        <a:rPr lang="zh-CN"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总汇</a:t>
                      </a:r>
                      <a:endParaRPr lang="zh-CN" sz="2000" b="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31165" marR="73025" marT="46355" marB="0" anchor="ctr">
                    <a:lnL w="19050" cap="flat" cmpd="sng" algn="ctr">
                      <a:no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pPr algn="ctr" fontAlgn="auto">
                        <a:lnSpc>
                          <a:spcPct val="117000"/>
                        </a:lnSpc>
                        <a:spcAft>
                          <a:spcPts val="800"/>
                        </a:spcAft>
                        <a:buNone/>
                      </a:pPr>
                      <a:r>
                        <a:rPr lang="en-US"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 </a:t>
                      </a:r>
                      <a:endParaRPr lang="en-US" sz="2000" b="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31165" marR="73025" marT="46355" marB="0" anchor="ctr">
                    <a:lnB w="19050" cap="flat" cmpd="sng" algn="ctr">
                      <a:solidFill>
                        <a:schemeClr val="tx1"/>
                      </a:solidFill>
                      <a:prstDash val="solid"/>
                      <a:round/>
                      <a:headEnd type="none" w="med" len="med"/>
                      <a:tailEnd type="none" w="med" len="med"/>
                    </a:lnB>
                  </a:tcPr>
                </a:tc>
                <a:tc>
                  <a:txBody>
                    <a:bodyPr/>
                    <a:lstStyle/>
                    <a:p>
                      <a:pPr marR="297180" algn="l" fontAlgn="auto">
                        <a:lnSpc>
                          <a:spcPct val="117000"/>
                        </a:lnSpc>
                        <a:spcAft>
                          <a:spcPts val="800"/>
                        </a:spcAft>
                        <a:buNone/>
                      </a:pPr>
                      <a:r>
                        <a:rPr lang="en-US"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556</a:t>
                      </a:r>
                      <a:r>
                        <a:rPr lang="zh-CN"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501 ~ 574</a:t>
                      </a:r>
                      <a:r>
                        <a:rPr lang="zh-CN" sz="2000" b="0" kern="100" dirty="0">
                          <a:effectLst/>
                          <a:latin typeface="Times New Roman" panose="02020603050405020304" pitchFamily="18" charset="0"/>
                          <a:ea typeface="微软雅黑" panose="020B0503020204020204" pitchFamily="34" charset="-122"/>
                          <a:sym typeface="Times New Roman" panose="02020603050405020304" pitchFamily="18" charset="0"/>
                        </a:rPr>
                        <a:t>）</a:t>
                      </a:r>
                      <a:endParaRPr lang="zh-CN" sz="2000" b="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31165" marR="73025" marT="46355" marB="0" anchor="ctr">
                    <a:lnR w="12700" cmpd="sng">
                      <a:noFill/>
                    </a:lnR>
                    <a:lnB w="19050" cap="flat" cmpd="sng" algn="ctr">
                      <a:solidFill>
                        <a:schemeClr val="tx1"/>
                      </a:solidFill>
                      <a:prstDash val="solid"/>
                      <a:round/>
                      <a:headEnd type="none" w="med" len="med"/>
                      <a:tailEnd type="none" w="med" len="med"/>
                    </a:lnB>
                  </a:tcPr>
                </a:tc>
              </a:tr>
            </a:tbl>
          </a:graphicData>
        </a:graphic>
      </p:graphicFrame>
      <p:sp>
        <p:nvSpPr>
          <p:cNvPr id="7" name="文本框 6"/>
          <p:cNvSpPr txBox="1"/>
          <p:nvPr/>
        </p:nvSpPr>
        <p:spPr>
          <a:xfrm>
            <a:off x="1199456" y="6453614"/>
            <a:ext cx="6121100" cy="307777"/>
          </a:xfrm>
          <a:prstGeom prst="rect">
            <a:avLst/>
          </a:prstGeom>
          <a:noFill/>
        </p:spPr>
        <p:txBody>
          <a:bodyPr wrap="square">
            <a:spAutoFit/>
          </a:bodyPr>
          <a:lstStyle/>
          <a:p>
            <a:r>
              <a:rPr lang="zh-CN" altLang="fr-FR" sz="14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引自 </a:t>
            </a:r>
            <a:r>
              <a:rPr lang="fr-FR" altLang="zh-CN" sz="14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Saunois et al.</a:t>
            </a:r>
            <a:r>
              <a:rPr lang="zh-CN" altLang="fr-FR" sz="14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fr-FR" altLang="zh-CN" sz="14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2020</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altLang="en-US" sz="1400" dirty="0">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885DC042-05CC-4B0A-856C-2F4A1591B982}"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mc:AlternateContent xmlns:mc="http://schemas.openxmlformats.org/markup-compatibility/2006">
        <mc:Choice xmlns:a14="http://schemas.microsoft.com/office/drawing/2010/main" Requires="a14">
          <p:sp>
            <p:nvSpPr>
              <p:cNvPr id="13316" name="Text Box 4"/>
              <p:cNvSpPr txBox="1">
                <a:spLocks noChangeArrowheads="1"/>
              </p:cNvSpPr>
              <p:nvPr/>
            </p:nvSpPr>
            <p:spPr bwMode="auto">
              <a:xfrm>
                <a:off x="626745" y="908685"/>
                <a:ext cx="7641783" cy="629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marL="609600" indent="-609600">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35000"/>
                  </a:lnSpc>
                  <a:spcBef>
                    <a:spcPts val="0"/>
                  </a:spcBef>
                  <a:spcAft>
                    <a:spcPts val="0"/>
                  </a:spcAft>
                  <a:buClr>
                    <a:schemeClr val="folHlink"/>
                  </a:buClr>
                  <a:buFont typeface="Wingdings" panose="05000000000000000000" pitchFamily="2" charset="2"/>
                  <a:buNone/>
                </a:pPr>
                <a:r>
                  <a:rPr lang="en-US" altLang="zh-CN"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b. </a:t>
                </a:r>
                <a:r>
                  <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大气中 </a:t>
                </a:r>
                <a:r>
                  <a:rPr lang="en-US" altLang="zh-CN"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baseline="-250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4 </a:t>
                </a:r>
                <a:r>
                  <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的去除</a:t>
                </a:r>
                <a:endPar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algn="just" eaLnBrk="1" hangingPunct="1">
                  <a:lnSpc>
                    <a:spcPct val="135000"/>
                  </a:lnSpc>
                  <a:spcBef>
                    <a:spcPts val="0"/>
                  </a:spcBef>
                  <a:spcAft>
                    <a:spcPts val="0"/>
                  </a:spcAft>
                  <a:buClr>
                    <a:schemeClr val="tx1"/>
                  </a:buClr>
                  <a:buFont typeface="Wingdings" panose="05000000000000000000" pitchFamily="2" charset="2"/>
                  <a:buChar char="n"/>
                </a:pP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4</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在大气中主要是通过与</a:t>
                </a:r>
                <a:r>
                  <a:rPr lang="en-US" altLang="zh-CN" sz="22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HO</a:t>
                </a:r>
                <a14:m>
                  <m:oMath xmlns:m="http://schemas.openxmlformats.org/officeDocument/2006/math">
                    <m:r>
                      <a:rPr lang="zh-CN" altLang="en-US" sz="2000" b="0" i="1" smtClean="0">
                        <a:solidFill>
                          <a:schemeClr val="accent1">
                            <a:lumMod val="50000"/>
                          </a:schemeClr>
                        </a:solidFill>
                        <a:latin typeface="Cambria Math" panose="02040503050406030204" pitchFamily="18" charset="0"/>
                        <a:sym typeface="Times New Roman" panose="02020603050405020304" pitchFamily="18" charset="0"/>
                      </a:rPr>
                      <m:t>•</m:t>
                    </m:r>
                  </m:oMath>
                </a14:m>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反应被去除：</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algn="just" eaLnBrk="1" hangingPunct="1">
                  <a:lnSpc>
                    <a:spcPct val="135000"/>
                  </a:lnSpc>
                  <a:spcBef>
                    <a:spcPts val="0"/>
                  </a:spcBef>
                  <a:spcAft>
                    <a:spcPts val="0"/>
                  </a:spcAft>
                  <a:buClr>
                    <a:schemeClr val="tx1"/>
                  </a:buClr>
                  <a:buFont typeface="Wingdings" panose="05000000000000000000" pitchFamily="2" charset="2"/>
                  <a:buChar char="n"/>
                </a:pP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algn="just" eaLnBrk="1" hangingPunct="1">
                  <a:lnSpc>
                    <a:spcPct val="135000"/>
                  </a:lnSpc>
                  <a:spcBef>
                    <a:spcPts val="0"/>
                  </a:spcBef>
                  <a:spcAft>
                    <a:spcPts val="0"/>
                  </a:spcAft>
                  <a:buClr>
                    <a:schemeClr val="tx1"/>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使得</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4</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在大气中的寿命约为</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11</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年 。</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algn="just" eaLnBrk="1" hangingPunct="1">
                  <a:lnSpc>
                    <a:spcPct val="135000"/>
                  </a:lnSpc>
                  <a:spcBef>
                    <a:spcPts val="0"/>
                  </a:spcBef>
                  <a:spcAft>
                    <a:spcPts val="0"/>
                  </a:spcAft>
                  <a:buClr>
                    <a:schemeClr val="tx1"/>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近</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200</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年来大气中甲烷浓度的增加，</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70</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％是由于直接排放的结果，</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30</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％则是由于大气中</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HO</a:t>
                </a:r>
                <a14:m>
                  <m:oMath xmlns:m="http://schemas.openxmlformats.org/officeDocument/2006/math">
                    <m:r>
                      <a:rPr lang="zh-CN" altLang="en-US" sz="2000" b="0" i="1" smtClean="0">
                        <a:solidFill>
                          <a:srgbClr val="000000"/>
                        </a:solidFill>
                        <a:latin typeface="Cambria Math" panose="02040503050406030204" pitchFamily="18" charset="0"/>
                        <a:sym typeface="Times New Roman" panose="02020603050405020304" pitchFamily="18" charset="0"/>
                      </a:rPr>
                      <m:t>•</m:t>
                    </m:r>
                  </m:oMath>
                </a14:m>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浓度下降所造成的。</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algn="just" eaLnBrk="1" hangingPunct="1">
                  <a:lnSpc>
                    <a:spcPct val="130000"/>
                  </a:lnSpc>
                  <a:buClr>
                    <a:schemeClr val="tx1"/>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此外，少量的</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4</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15%</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会扩散进入平流层，与</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氯原子</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发生反应：</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marL="0" indent="0" algn="just" eaLnBrk="1" hangingPunct="1">
                  <a:lnSpc>
                    <a:spcPct val="130000"/>
                  </a:lnSpc>
                  <a:buClr>
                    <a:schemeClr val="tx1"/>
                  </a:buClr>
                </a:pP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marL="0" indent="361950" algn="just" eaLnBrk="1" hangingPunct="1">
                  <a:lnSpc>
                    <a:spcPct val="130000"/>
                  </a:lnSpc>
                  <a:buClr>
                    <a:schemeClr val="tx1"/>
                  </a:buClr>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形成的</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HCl</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可以通过扩散进入对流层后通过降水而被去除。</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algn="just" eaLnBrk="1" hangingPunct="1">
                  <a:lnSpc>
                    <a:spcPct val="130000"/>
                  </a:lnSpc>
                  <a:buClr>
                    <a:schemeClr val="tx1"/>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近年来</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人们研究发现，被</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土壤吸收</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在土壤中微生物作用下的氧化</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也是大气中</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4</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的一个不可忽视的去除途径。</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algn="just" eaLnBrk="1" hangingPunct="1">
                  <a:lnSpc>
                    <a:spcPct val="130000"/>
                  </a:lnSpc>
                  <a:buClr>
                    <a:schemeClr val="folHlink"/>
                  </a:buClr>
                  <a:buFont typeface="Wingdings" panose="05000000000000000000" pitchFamily="2" charset="2"/>
                  <a:buNone/>
                </a:pPr>
                <a:endParaRPr lang="zh-CN" altLang="en-US" sz="2200" b="1" dirty="0">
                  <a:latin typeface="Times New Roman" panose="02020603050405020304" pitchFamily="18" charset="0"/>
                  <a:ea typeface="微软雅黑" panose="020B0503020204020204" pitchFamily="34" charset="-122"/>
                  <a:sym typeface="Times New Roman" panose="02020603050405020304" pitchFamily="18" charset="0"/>
                </a:endParaRPr>
              </a:p>
              <a:p>
                <a:pPr algn="just" eaLnBrk="1" hangingPunct="1">
                  <a:lnSpc>
                    <a:spcPct val="130000"/>
                  </a:lnSpc>
                  <a:buClr>
                    <a:schemeClr val="folHlink"/>
                  </a:buClr>
                  <a:buFont typeface="Wingdings" panose="05000000000000000000" pitchFamily="2" charset="2"/>
                  <a:buChar char="§"/>
                </a:pPr>
                <a:endParaRPr lang="en-US" altLang="zh-CN" b="1" dirty="0">
                  <a:solidFill>
                    <a:srgbClr val="FFCCFF"/>
                  </a:solidFill>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13316" name="Text Box 4"/>
              <p:cNvSpPr txBox="1">
                <a:spLocks noRot="1" noChangeAspect="1" noMove="1" noResize="1" noEditPoints="1" noAdjustHandles="1" noChangeArrowheads="1" noChangeShapeType="1" noTextEdit="1"/>
              </p:cNvSpPr>
              <p:nvPr/>
            </p:nvSpPr>
            <p:spPr bwMode="auto">
              <a:xfrm>
                <a:off x="626745" y="908685"/>
                <a:ext cx="7641783" cy="6296917"/>
              </a:xfrm>
              <a:prstGeom prst="rect">
                <a:avLst/>
              </a:prstGeom>
              <a:blipFill rotWithShape="1">
                <a:blip r:embed="rId1"/>
                <a:stretch>
                  <a:fillRect r="3" b="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3314" name="Object 5"/>
              <p:cNvSpPr txBox="1"/>
              <p:nvPr/>
            </p:nvSpPr>
            <p:spPr bwMode="auto">
              <a:xfrm>
                <a:off x="2711624" y="1772816"/>
                <a:ext cx="3924300" cy="485775"/>
              </a:xfrm>
              <a:prstGeom prst="rect">
                <a:avLst/>
              </a:prstGeom>
              <a:noFill/>
              <a:ln>
                <a:noFill/>
              </a:ln>
            </p:spPr>
            <p:txBody>
              <a:bodyPr>
                <a:noAutofit/>
              </a:bodyPr>
              <a:lstStyle/>
              <a:p>
                <a:pPr>
                  <a:lnSpc>
                    <a:spcPct val="130000"/>
                  </a:lnSpc>
                </a:pPr>
                <a14:m>
                  <m:oMathPara xmlns:m="http://schemas.openxmlformats.org/officeDocument/2006/math">
                    <m:oMathParaPr>
                      <m:jc m:val="left"/>
                    </m:oMathParaPr>
                    <m:oMath xmlns:m="http://schemas.openxmlformats.org/officeDocument/2006/math">
                      <m:r>
                        <m:rPr>
                          <m:nor/>
                        </m:rPr>
                        <a:rPr lang="zh-CN" altLang="en-US"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m:t>
                      </m:r>
                      <m:sSub>
                        <m:sSubPr>
                          <m:ctrlPr>
                            <a:rPr lang="zh-CN" altLang="en-US" i="1">
                              <a:solidFill>
                                <a:srgbClr val="000000"/>
                              </a:solidFill>
                              <a:latin typeface="Cambria Math" panose="02040503050406030204" pitchFamily="18" charset="0"/>
                              <a:sym typeface="Times New Roman" panose="02020603050405020304" pitchFamily="18" charset="0"/>
                            </a:rPr>
                          </m:ctrlPr>
                        </m:sSubPr>
                        <m:e>
                          <m:r>
                            <m:rPr>
                              <m:nor/>
                            </m:rPr>
                            <a:rPr lang="zh-CN" altLang="en-US"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H</m:t>
                          </m:r>
                        </m:e>
                        <m:sub>
                          <m:r>
                            <a:rPr lang="zh-CN" altLang="en-US" b="0" i="0">
                              <a:solidFill>
                                <a:srgbClr val="000000"/>
                              </a:solidFill>
                              <a:latin typeface="Cambria Math" panose="02040503050406030204" pitchFamily="18" charset="0"/>
                              <a:sym typeface="Times New Roman" panose="02020603050405020304" pitchFamily="18" charset="0"/>
                            </a:rPr>
                            <m:t>4</m:t>
                          </m:r>
                        </m:sub>
                      </m:sSub>
                      <m:r>
                        <a:rPr lang="zh-CN" altLang="en-US" b="0" i="1">
                          <a:solidFill>
                            <a:srgbClr val="000000"/>
                          </a:solidFill>
                          <a:latin typeface="Cambria Math" panose="02040503050406030204" pitchFamily="18" charset="0"/>
                          <a:sym typeface="Times New Roman" panose="02020603050405020304" pitchFamily="18" charset="0"/>
                        </a:rPr>
                        <m:t>+</m:t>
                      </m:r>
                      <m:r>
                        <m:rPr>
                          <m:nor/>
                        </m:rPr>
                        <a:rPr lang="zh-CN" altLang="en-US"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HO</m:t>
                      </m:r>
                      <m:r>
                        <a:rPr lang="zh-CN" altLang="en-US" b="0" i="1">
                          <a:solidFill>
                            <a:srgbClr val="000000"/>
                          </a:solidFill>
                          <a:latin typeface="Cambria Math" panose="02040503050406030204" pitchFamily="18" charset="0"/>
                          <a:sym typeface="Times New Roman" panose="02020603050405020304" pitchFamily="18" charset="0"/>
                        </a:rPr>
                        <m:t>•</m:t>
                      </m:r>
                      <m:groupChr>
                        <m:groupChrPr>
                          <m:chr m:val="→"/>
                          <m:vertJc m:val="bot"/>
                          <m:ctrlPr>
                            <a:rPr lang="zh-CN" altLang="en-US" i="1">
                              <a:solidFill>
                                <a:srgbClr val="000000"/>
                              </a:solidFill>
                              <a:latin typeface="Cambria Math" panose="02040503050406030204" pitchFamily="18" charset="0"/>
                              <a:sym typeface="Times New Roman" panose="02020603050405020304" pitchFamily="18" charset="0"/>
                            </a:rPr>
                          </m:ctrlPr>
                        </m:groupChrPr>
                        <m:e>
                          <m:r>
                            <a:rPr lang="zh-CN" altLang="en-US" b="0" i="1">
                              <a:solidFill>
                                <a:srgbClr val="000000"/>
                              </a:solidFill>
                              <a:latin typeface="Cambria Math" panose="02040503050406030204" pitchFamily="18" charset="0"/>
                              <a:sym typeface="Times New Roman" panose="02020603050405020304" pitchFamily="18" charset="0"/>
                            </a:rPr>
                            <m:t>  </m:t>
                          </m:r>
                        </m:e>
                      </m:groupChr>
                      <m:r>
                        <m:rPr>
                          <m:nor/>
                        </m:rPr>
                        <a:rPr lang="zh-CN" altLang="en-US"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m:t>
                      </m:r>
                      <m:sSub>
                        <m:sSubPr>
                          <m:ctrlPr>
                            <a:rPr lang="zh-CN" altLang="en-US" i="1">
                              <a:solidFill>
                                <a:srgbClr val="000000"/>
                              </a:solidFill>
                              <a:latin typeface="Cambria Math" panose="02040503050406030204" pitchFamily="18" charset="0"/>
                              <a:sym typeface="Times New Roman" panose="02020603050405020304" pitchFamily="18" charset="0"/>
                            </a:rPr>
                          </m:ctrlPr>
                        </m:sSubPr>
                        <m:e>
                          <m:r>
                            <m:rPr>
                              <m:nor/>
                            </m:rPr>
                            <a:rPr lang="zh-CN" altLang="en-US"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H</m:t>
                          </m:r>
                        </m:e>
                        <m:sub>
                          <m:r>
                            <a:rPr lang="zh-CN" altLang="en-US" b="0" i="0">
                              <a:solidFill>
                                <a:srgbClr val="000000"/>
                              </a:solidFill>
                              <a:latin typeface="Cambria Math" panose="02040503050406030204" pitchFamily="18" charset="0"/>
                              <a:sym typeface="Times New Roman" panose="02020603050405020304" pitchFamily="18" charset="0"/>
                            </a:rPr>
                            <m:t>3</m:t>
                          </m:r>
                        </m:sub>
                      </m:sSub>
                      <m:r>
                        <a:rPr lang="zh-CN" altLang="en-US" b="0" i="1">
                          <a:solidFill>
                            <a:srgbClr val="000000"/>
                          </a:solidFill>
                          <a:latin typeface="Cambria Math" panose="02040503050406030204" pitchFamily="18" charset="0"/>
                          <a:sym typeface="Times New Roman" panose="02020603050405020304" pitchFamily="18" charset="0"/>
                        </a:rPr>
                        <m:t>•+</m:t>
                      </m:r>
                      <m:sSub>
                        <m:sSubPr>
                          <m:ctrlPr>
                            <a:rPr lang="zh-CN" altLang="en-US" i="1">
                              <a:solidFill>
                                <a:srgbClr val="000000"/>
                              </a:solidFill>
                              <a:latin typeface="Cambria Math" panose="02040503050406030204" pitchFamily="18" charset="0"/>
                              <a:sym typeface="Times New Roman" panose="02020603050405020304" pitchFamily="18" charset="0"/>
                            </a:rPr>
                          </m:ctrlPr>
                        </m:sSubPr>
                        <m:e>
                          <m:r>
                            <m:rPr>
                              <m:sty m:val="p"/>
                            </m:rPr>
                            <a:rPr lang="zh-CN" altLang="en-US" b="0" i="0">
                              <a:solidFill>
                                <a:srgbClr val="000000"/>
                              </a:solidFill>
                              <a:latin typeface="Cambria Math" panose="02040503050406030204" pitchFamily="18" charset="0"/>
                              <a:sym typeface="Times New Roman" panose="02020603050405020304" pitchFamily="18" charset="0"/>
                            </a:rPr>
                            <m:t>H</m:t>
                          </m:r>
                        </m:e>
                        <m:sub>
                          <m:r>
                            <a:rPr lang="zh-CN" altLang="en-US" b="0" i="0">
                              <a:solidFill>
                                <a:srgbClr val="000000"/>
                              </a:solidFill>
                              <a:latin typeface="Cambria Math" panose="02040503050406030204" pitchFamily="18" charset="0"/>
                              <a:sym typeface="Times New Roman" panose="02020603050405020304" pitchFamily="18" charset="0"/>
                            </a:rPr>
                            <m:t>2</m:t>
                          </m:r>
                        </m:sub>
                      </m:sSub>
                      <m:r>
                        <m:rPr>
                          <m:sty m:val="p"/>
                        </m:rPr>
                        <a:rPr lang="zh-CN" altLang="en-US" b="0" i="0">
                          <a:solidFill>
                            <a:srgbClr val="000000"/>
                          </a:solidFill>
                          <a:latin typeface="Cambria Math" panose="02040503050406030204" pitchFamily="18" charset="0"/>
                          <a:sym typeface="Times New Roman" panose="02020603050405020304" pitchFamily="18" charset="0"/>
                        </a:rPr>
                        <m:t>O</m:t>
                      </m:r>
                    </m:oMath>
                  </m:oMathPara>
                </a14:m>
                <a:endParaRPr lang="zh-CN" altLang="en-US" dirty="0">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13314" name="Object 5"/>
              <p:cNvSpPr txBox="1">
                <a:spLocks noRot="1" noChangeAspect="1" noMove="1" noResize="1" noEditPoints="1" noAdjustHandles="1" noChangeArrowheads="1" noChangeShapeType="1" noTextEdit="1"/>
              </p:cNvSpPr>
              <p:nvPr/>
            </p:nvSpPr>
            <p:spPr bwMode="auto">
              <a:xfrm>
                <a:off x="2711624" y="1772816"/>
                <a:ext cx="3924300" cy="485775"/>
              </a:xfrm>
              <a:prstGeom prst="rect">
                <a:avLst/>
              </a:prstGeom>
              <a:blipFill rotWithShape="1">
                <a:blip r:embed="rId2"/>
                <a:stretch>
                  <a:fillRect l="-4" t="-109" r="4" b="109"/>
                </a:stretch>
              </a:blipFill>
              <a:ln>
                <a:noFill/>
              </a:ln>
            </p:spPr>
            <p:txBody>
              <a:bodyPr/>
              <a:lstStyle/>
              <a:p>
                <a:r>
                  <a:rPr lang="zh-CN" altLang="en-US">
                    <a:noFill/>
                  </a:rPr>
                  <a:t> </a:t>
                </a:r>
              </a:p>
            </p:txBody>
          </p:sp>
        </mc:Fallback>
      </mc:AlternateContent>
      <p:sp>
        <p:nvSpPr>
          <p:cNvPr id="80899" name="Text Box 5"/>
          <p:cNvSpPr txBox="1">
            <a:spLocks noChangeArrowheads="1"/>
          </p:cNvSpPr>
          <p:nvPr/>
        </p:nvSpPr>
        <p:spPr bwMode="auto">
          <a:xfrm>
            <a:off x="8762558" y="5597232"/>
            <a:ext cx="2933700" cy="718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pPr>
            <a:r>
              <a:rPr lang="zh-CN" altLang="en-US" sz="1800" dirty="0">
                <a:latin typeface="Times New Roman" panose="02020603050405020304" pitchFamily="18" charset="0"/>
                <a:ea typeface="微软雅黑" panose="020B0503020204020204" pitchFamily="34" charset="-122"/>
                <a:sym typeface="Times New Roman" panose="02020603050405020304" pitchFamily="18" charset="0"/>
              </a:rPr>
              <a:t>图　大气中</a:t>
            </a:r>
            <a:r>
              <a:rPr lang="en-US" altLang="zh-CN" sz="1800" dirty="0">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1800" baseline="-25000" dirty="0">
                <a:latin typeface="Times New Roman" panose="02020603050405020304" pitchFamily="18" charset="0"/>
                <a:ea typeface="微软雅黑" panose="020B0503020204020204" pitchFamily="34" charset="-122"/>
                <a:sym typeface="Times New Roman" panose="02020603050405020304" pitchFamily="18" charset="0"/>
              </a:rPr>
              <a:t>4</a:t>
            </a:r>
            <a:r>
              <a:rPr lang="zh-CN" altLang="en-US" sz="1800" dirty="0">
                <a:latin typeface="Times New Roman" panose="02020603050405020304" pitchFamily="18" charset="0"/>
                <a:ea typeface="微软雅黑" panose="020B0503020204020204" pitchFamily="34" charset="-122"/>
                <a:sym typeface="Times New Roman" panose="02020603050405020304" pitchFamily="18" charset="0"/>
              </a:rPr>
              <a:t>的变化</a:t>
            </a:r>
            <a:endParaRPr lang="zh-CN" altLang="en-US" sz="1800" dirty="0">
              <a:latin typeface="Times New Roman" panose="02020603050405020304" pitchFamily="18" charset="0"/>
              <a:ea typeface="微软雅黑" panose="020B0503020204020204" pitchFamily="34" charset="-122"/>
              <a:sym typeface="Times New Roman" panose="02020603050405020304" pitchFamily="18" charset="0"/>
            </a:endParaRPr>
          </a:p>
          <a:p>
            <a:pPr algn="ctr" eaLnBrk="1" hangingPunct="1">
              <a:lnSpc>
                <a:spcPct val="130000"/>
              </a:lnSpc>
            </a:pPr>
            <a:r>
              <a:rPr lang="zh-CN" altLang="en-US" sz="18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1800" dirty="0" err="1">
                <a:latin typeface="Times New Roman" panose="02020603050405020304" pitchFamily="18" charset="0"/>
                <a:ea typeface="微软雅黑" panose="020B0503020204020204" pitchFamily="34" charset="-122"/>
                <a:sym typeface="Times New Roman" panose="02020603050405020304" pitchFamily="18" charset="0"/>
              </a:rPr>
              <a:t>Dlugokencky</a:t>
            </a:r>
            <a:r>
              <a:rPr lang="en-US" altLang="zh-CN" sz="1800" dirty="0">
                <a:latin typeface="Times New Roman" panose="02020603050405020304" pitchFamily="18" charset="0"/>
                <a:ea typeface="微软雅黑" panose="020B0503020204020204" pitchFamily="34" charset="-122"/>
                <a:sym typeface="Times New Roman" panose="02020603050405020304" pitchFamily="18" charset="0"/>
              </a:rPr>
              <a:t>, et al.</a:t>
            </a:r>
            <a:r>
              <a:rPr lang="zh-CN" altLang="en-US" sz="18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1800" dirty="0">
                <a:latin typeface="Times New Roman" panose="02020603050405020304" pitchFamily="18" charset="0"/>
                <a:ea typeface="微软雅黑" panose="020B0503020204020204" pitchFamily="34" charset="-122"/>
                <a:sym typeface="Times New Roman" panose="02020603050405020304" pitchFamily="18" charset="0"/>
              </a:rPr>
              <a:t>1994</a:t>
            </a:r>
            <a:r>
              <a:rPr lang="zh-CN" altLang="en-US" sz="1800" dirty="0">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1800" dirty="0">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80900" name="Picture 6" descr="E:\环境化学电子教案\19956-00ZP\tif\H219.tif"/>
          <p:cNvPicPr>
            <a:picLocks noChangeAspect="1" noChangeArrowheads="1"/>
          </p:cNvPicPr>
          <p:nvPr/>
        </p:nvPicPr>
        <p:blipFill>
          <a:blip r:embed="rId3" cstate="print">
            <a:extLst>
              <a:ext uri="{28A0092B-C50C-407E-A947-70E740481C1C}">
                <a14:useLocalDpi xmlns:a14="http://schemas.microsoft.com/office/drawing/2010/main" val="0"/>
              </a:ext>
            </a:extLst>
          </a:blip>
          <a:srcRect b="52259"/>
          <a:stretch>
            <a:fillRect/>
          </a:stretch>
        </p:blipFill>
        <p:spPr bwMode="auto">
          <a:xfrm>
            <a:off x="8412038" y="1268730"/>
            <a:ext cx="3778250" cy="216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6" descr="E:\环境化学电子教案\19956-00ZP\tif\H219.tif"/>
          <p:cNvPicPr>
            <a:picLocks noChangeAspect="1" noChangeArrowheads="1"/>
          </p:cNvPicPr>
          <p:nvPr/>
        </p:nvPicPr>
        <p:blipFill>
          <a:blip r:embed="rId3" cstate="print">
            <a:extLst>
              <a:ext uri="{28A0092B-C50C-407E-A947-70E740481C1C}">
                <a14:useLocalDpi xmlns:a14="http://schemas.microsoft.com/office/drawing/2010/main" val="0"/>
              </a:ext>
            </a:extLst>
          </a:blip>
          <a:srcRect t="47741"/>
          <a:stretch>
            <a:fillRect/>
          </a:stretch>
        </p:blipFill>
        <p:spPr bwMode="auto">
          <a:xfrm>
            <a:off x="8483793" y="3429000"/>
            <a:ext cx="3491230" cy="218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3" name="Object 5"/>
              <p:cNvSpPr txBox="1"/>
              <p:nvPr/>
            </p:nvSpPr>
            <p:spPr bwMode="auto">
              <a:xfrm>
                <a:off x="2728020" y="4356522"/>
                <a:ext cx="3924300" cy="485775"/>
              </a:xfrm>
              <a:prstGeom prst="rect">
                <a:avLst/>
              </a:prstGeom>
              <a:noFill/>
              <a:ln>
                <a:noFill/>
              </a:ln>
            </p:spPr>
            <p:txBody>
              <a:bodyPr>
                <a:noAutofit/>
              </a:bodyPr>
              <a:lstStyle/>
              <a:p>
                <a:pPr>
                  <a:lnSpc>
                    <a:spcPct val="130000"/>
                  </a:lnSpc>
                </a:pPr>
                <a14:m>
                  <m:oMathPara xmlns:m="http://schemas.openxmlformats.org/officeDocument/2006/math">
                    <m:oMathParaPr>
                      <m:jc m:val="left"/>
                    </m:oMathParaPr>
                    <m:oMath xmlns:m="http://schemas.openxmlformats.org/officeDocument/2006/math">
                      <m:r>
                        <m:rPr>
                          <m:nor/>
                        </m:rPr>
                        <a:rPr lang="zh-CN" altLang="en-US" i="0" smtClean="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m:t>
                      </m:r>
                      <m:sSub>
                        <m:sSubPr>
                          <m:ctrlPr>
                            <a:rPr lang="zh-CN" altLang="en-US" i="1">
                              <a:solidFill>
                                <a:srgbClr val="000000"/>
                              </a:solidFill>
                              <a:latin typeface="Cambria Math" panose="02040503050406030204" pitchFamily="18" charset="0"/>
                              <a:sym typeface="Times New Roman" panose="02020603050405020304" pitchFamily="18" charset="0"/>
                            </a:rPr>
                          </m:ctrlPr>
                        </m:sSubPr>
                        <m:e>
                          <m:r>
                            <m:rPr>
                              <m:nor/>
                            </m:rPr>
                            <a:rPr lang="zh-CN" altLang="en-US"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H</m:t>
                          </m:r>
                        </m:e>
                        <m:sub>
                          <m:r>
                            <a:rPr lang="zh-CN" altLang="en-US" b="0" i="0">
                              <a:solidFill>
                                <a:srgbClr val="000000"/>
                              </a:solidFill>
                              <a:latin typeface="Cambria Math" panose="02040503050406030204" pitchFamily="18" charset="0"/>
                              <a:sym typeface="Times New Roman" panose="02020603050405020304" pitchFamily="18" charset="0"/>
                            </a:rPr>
                            <m:t>4</m:t>
                          </m:r>
                        </m:sub>
                      </m:sSub>
                      <m:r>
                        <a:rPr lang="zh-CN" altLang="en-US" b="0" i="1">
                          <a:solidFill>
                            <a:srgbClr val="000000"/>
                          </a:solidFill>
                          <a:latin typeface="Cambria Math" panose="02040503050406030204" pitchFamily="18" charset="0"/>
                          <a:sym typeface="Times New Roman" panose="02020603050405020304" pitchFamily="18" charset="0"/>
                        </a:rPr>
                        <m:t>+</m:t>
                      </m:r>
                      <m:r>
                        <m:rPr>
                          <m:nor/>
                        </m:rPr>
                        <a:rPr lang="en-US" altLang="zh-CN" b="0" i="0" smtClean="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Cl</m:t>
                      </m:r>
                      <m:r>
                        <a:rPr lang="zh-CN" altLang="en-US" b="0" i="1">
                          <a:solidFill>
                            <a:srgbClr val="000000"/>
                          </a:solidFill>
                          <a:latin typeface="Cambria Math" panose="02040503050406030204" pitchFamily="18" charset="0"/>
                          <a:sym typeface="Times New Roman" panose="02020603050405020304" pitchFamily="18" charset="0"/>
                        </a:rPr>
                        <m:t>•</m:t>
                      </m:r>
                      <m:groupChr>
                        <m:groupChrPr>
                          <m:chr m:val="→"/>
                          <m:vertJc m:val="bot"/>
                          <m:ctrlPr>
                            <a:rPr lang="zh-CN" altLang="en-US" i="1">
                              <a:solidFill>
                                <a:srgbClr val="000000"/>
                              </a:solidFill>
                              <a:latin typeface="Cambria Math" panose="02040503050406030204" pitchFamily="18" charset="0"/>
                              <a:sym typeface="Times New Roman" panose="02020603050405020304" pitchFamily="18" charset="0"/>
                            </a:rPr>
                          </m:ctrlPr>
                        </m:groupChrPr>
                        <m:e>
                          <m:r>
                            <a:rPr lang="zh-CN" altLang="en-US" b="0" i="1">
                              <a:solidFill>
                                <a:srgbClr val="000000"/>
                              </a:solidFill>
                              <a:latin typeface="Cambria Math" panose="02040503050406030204" pitchFamily="18" charset="0"/>
                              <a:sym typeface="Times New Roman" panose="02020603050405020304" pitchFamily="18" charset="0"/>
                            </a:rPr>
                            <m:t>  </m:t>
                          </m:r>
                        </m:e>
                      </m:groupChr>
                      <m:r>
                        <m:rPr>
                          <m:nor/>
                        </m:rPr>
                        <a:rPr lang="zh-CN" altLang="en-US"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m:t>
                      </m:r>
                      <m:sSub>
                        <m:sSubPr>
                          <m:ctrlPr>
                            <a:rPr lang="zh-CN" altLang="en-US" i="1">
                              <a:solidFill>
                                <a:srgbClr val="000000"/>
                              </a:solidFill>
                              <a:latin typeface="Cambria Math" panose="02040503050406030204" pitchFamily="18" charset="0"/>
                              <a:sym typeface="Times New Roman" panose="02020603050405020304" pitchFamily="18" charset="0"/>
                            </a:rPr>
                          </m:ctrlPr>
                        </m:sSubPr>
                        <m:e>
                          <m:r>
                            <m:rPr>
                              <m:nor/>
                            </m:rPr>
                            <a:rPr lang="zh-CN" altLang="en-US"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H</m:t>
                          </m:r>
                        </m:e>
                        <m:sub>
                          <m:r>
                            <a:rPr lang="zh-CN" altLang="en-US" b="0" i="0">
                              <a:solidFill>
                                <a:srgbClr val="000000"/>
                              </a:solidFill>
                              <a:latin typeface="Cambria Math" panose="02040503050406030204" pitchFamily="18" charset="0"/>
                              <a:sym typeface="Times New Roman" panose="02020603050405020304" pitchFamily="18" charset="0"/>
                            </a:rPr>
                            <m:t>3</m:t>
                          </m:r>
                        </m:sub>
                      </m:sSub>
                      <m:r>
                        <a:rPr lang="zh-CN" altLang="en-US" b="0" i="1">
                          <a:solidFill>
                            <a:srgbClr val="000000"/>
                          </a:solidFill>
                          <a:latin typeface="Cambria Math" panose="02040503050406030204" pitchFamily="18" charset="0"/>
                          <a:sym typeface="Times New Roman" panose="02020603050405020304" pitchFamily="18" charset="0"/>
                        </a:rPr>
                        <m:t>•+</m:t>
                      </m:r>
                      <m:r>
                        <m:rPr>
                          <m:sty m:val="p"/>
                        </m:rPr>
                        <a:rPr lang="en-US" altLang="zh-CN" b="0" i="0" smtClean="0">
                          <a:solidFill>
                            <a:srgbClr val="000000"/>
                          </a:solidFill>
                          <a:latin typeface="Cambria Math" panose="02040503050406030204" pitchFamily="18" charset="0"/>
                          <a:sym typeface="Times New Roman" panose="02020603050405020304" pitchFamily="18" charset="0"/>
                        </a:rPr>
                        <m:t>HCl</m:t>
                      </m:r>
                    </m:oMath>
                  </m:oMathPara>
                </a14:m>
                <a:endParaRPr lang="zh-CN" altLang="en-US" dirty="0">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3" name="Object 5"/>
              <p:cNvSpPr txBox="1">
                <a:spLocks noRot="1" noChangeAspect="1" noMove="1" noResize="1" noEditPoints="1" noAdjustHandles="1" noChangeArrowheads="1" noChangeShapeType="1" noTextEdit="1"/>
              </p:cNvSpPr>
              <p:nvPr/>
            </p:nvSpPr>
            <p:spPr bwMode="auto">
              <a:xfrm>
                <a:off x="2728020" y="4356522"/>
                <a:ext cx="3924300" cy="485775"/>
              </a:xfrm>
              <a:prstGeom prst="rect">
                <a:avLst/>
              </a:prstGeom>
              <a:blipFill rotWithShape="1">
                <a:blip r:embed="rId4"/>
                <a:stretch>
                  <a:fillRect l="-2" t="-87" r="2" b="87"/>
                </a:stretch>
              </a:blipFill>
              <a:ln>
                <a:noFill/>
              </a:ln>
            </p:spPr>
            <p:txBody>
              <a:bodyPr/>
              <a:lstStyle/>
              <a:p>
                <a:r>
                  <a:rPr lang="zh-CN" altLang="en-US">
                    <a:noFill/>
                  </a:rPr>
                  <a:t> </a:t>
                </a:r>
              </a:p>
            </p:txBody>
          </p:sp>
        </mc:Fallback>
      </mc:AlternateContent>
    </p:spTree>
  </p:cSld>
  <p:clrMapOvr>
    <a:masterClrMapping/>
  </p:clrMapOvr>
  <p:transition spd="slow">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885DC042-05CC-4B0A-856C-2F4A1591B982}"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mc:AlternateContent xmlns:mc="http://schemas.openxmlformats.org/markup-compatibility/2006">
        <mc:Choice xmlns:a14="http://schemas.microsoft.com/office/drawing/2010/main" Requires="a14">
          <p:sp>
            <p:nvSpPr>
              <p:cNvPr id="13316" name="Text Box 4"/>
              <p:cNvSpPr txBox="1">
                <a:spLocks noChangeArrowheads="1"/>
              </p:cNvSpPr>
              <p:nvPr/>
            </p:nvSpPr>
            <p:spPr bwMode="auto">
              <a:xfrm>
                <a:off x="983432" y="1052736"/>
                <a:ext cx="10153128" cy="459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marL="609600" indent="-609600">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35000"/>
                  </a:lnSpc>
                  <a:spcBef>
                    <a:spcPts val="1000"/>
                  </a:spcBef>
                  <a:spcAft>
                    <a:spcPts val="0"/>
                  </a:spcAft>
                  <a:buClr>
                    <a:schemeClr val="folHlink"/>
                  </a:buClr>
                </a:pPr>
                <a:r>
                  <a:rPr lang="en-US" altLang="zh-CN"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c. </a:t>
                </a:r>
                <a:r>
                  <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大气中 </a:t>
                </a:r>
                <a:r>
                  <a:rPr lang="en-US" altLang="zh-CN"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baseline="-250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4 </a:t>
                </a:r>
                <a:r>
                  <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的浓度分布特征</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61950" indent="-361950" algn="just" eaLnBrk="1" hangingPunct="1">
                  <a:lnSpc>
                    <a:spcPct val="135000"/>
                  </a:lnSpc>
                  <a:spcBef>
                    <a:spcPts val="0"/>
                  </a:spcBef>
                  <a:spcAft>
                    <a:spcPts val="0"/>
                  </a:spcAft>
                  <a:buClr>
                    <a:schemeClr val="tx1"/>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在南半球大气中的</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4</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主要来自天然源，其浓度主要受</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HO</a:t>
                </a:r>
                <a14:m>
                  <m:oMath xmlns:m="http://schemas.openxmlformats.org/officeDocument/2006/math">
                    <m:r>
                      <a:rPr lang="zh-CN" altLang="en-US" sz="2000" i="1">
                        <a:solidFill>
                          <a:srgbClr val="000000"/>
                        </a:solidFill>
                        <a:latin typeface="Cambria Math" panose="02040503050406030204" pitchFamily="18" charset="0"/>
                        <a:sym typeface="Times New Roman" panose="02020603050405020304" pitchFamily="18" charset="0"/>
                      </a:rPr>
                      <m:t>•</m:t>
                    </m:r>
                  </m:oMath>
                </a14:m>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控制，因此</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4</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浓度的季节变化规律十分明显，一般夏季较低，冬季较高。</a:t>
                </a:r>
                <a:endPar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endParaRPr>
              </a:p>
              <a:p>
                <a:pPr marL="361950" indent="-361950" algn="just" eaLnBrk="1" hangingPunct="1">
                  <a:lnSpc>
                    <a:spcPct val="135000"/>
                  </a:lnSpc>
                  <a:spcBef>
                    <a:spcPts val="0"/>
                  </a:spcBef>
                  <a:spcAft>
                    <a:spcPts val="0"/>
                  </a:spcAft>
                  <a:buClr>
                    <a:schemeClr val="tx1"/>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而在北半球</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4</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浓度的季节变化规律则并不明显。</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61950" marR="0" lvl="0" indent="-361950" algn="just" defTabSz="914400" rtl="0" eaLnBrk="1" fontAlgn="base" latinLnBrk="0" hangingPunct="1">
                  <a:lnSpc>
                    <a:spcPct val="130000"/>
                  </a:lnSpc>
                  <a:spcBef>
                    <a:spcPts val="1600"/>
                  </a:spcBef>
                  <a:spcAft>
                    <a:spcPts val="0"/>
                  </a:spcAft>
                  <a:buClr>
                    <a:srgbClr val="000000"/>
                  </a:buClr>
                  <a:buSzTx/>
                  <a:buFont typeface="+mj-ea"/>
                  <a:buAutoNum type="circleNumDbPlain" startAt="2"/>
                  <a:defRPr/>
                </a:pPr>
                <a:r>
                  <a:rPr kumimoji="0" lang="zh-CN" altLang="en-US" b="0" i="0" u="none" strike="noStrike" kern="1200" cap="none" spc="0" normalizeH="0" baseline="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rPr>
                  <a:t>非甲烷</a:t>
                </a:r>
                <a:r>
                  <a:rPr kumimoji="0" lang="en-US" altLang="zh-CN" b="0" i="0" u="none" strike="noStrike" kern="1200" cap="none" spc="0" normalizeH="0" baseline="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rPr>
                  <a:t>VOCs</a:t>
                </a:r>
                <a:r>
                  <a:rPr kumimoji="0" lang="zh-CN" altLang="en-US" b="0"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rPr>
                  <a:t> </a:t>
                </a:r>
                <a:r>
                  <a:rPr kumimoji="0" lang="en-US" altLang="zh-CN"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rPr>
                  <a:t>(NMVOCs)</a:t>
                </a:r>
                <a:endParaRPr kumimoji="0" lang="en-US" altLang="zh-CN"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endParaRPr>
              </a:p>
              <a:p>
                <a:pPr marR="0" lvl="0" algn="just" eaLnBrk="1" hangingPunct="1">
                  <a:lnSpc>
                    <a:spcPct val="135000"/>
                  </a:lnSpc>
                  <a:spcBef>
                    <a:spcPts val="1000"/>
                  </a:spcBef>
                  <a:spcAft>
                    <a:spcPts val="0"/>
                  </a:spcAft>
                  <a:buClr>
                    <a:schemeClr val="folHlink"/>
                  </a:buClr>
                  <a:buSzTx/>
                  <a:defRPr/>
                </a:pPr>
                <a:r>
                  <a:rPr lang="en-US" altLang="zh-CN"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a. </a:t>
                </a:r>
                <a:r>
                  <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大气中 </a:t>
                </a:r>
                <a:r>
                  <a:rPr lang="en-US" altLang="zh-CN"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NMVOCs </a:t>
                </a:r>
                <a:r>
                  <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的来源</a:t>
                </a:r>
                <a:endParaRPr lang="en-US" altLang="zh-CN" sz="2200"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a:p>
                <a:pPr marL="342900" lvl="0" indent="-342900" algn="just" eaLnBrk="1" hangingPunct="1">
                  <a:lnSpc>
                    <a:spcPct val="130000"/>
                  </a:lnSpc>
                  <a:spcBef>
                    <a:spcPts val="600"/>
                  </a:spcBef>
                  <a:spcAft>
                    <a:spcPts val="0"/>
                  </a:spcAft>
                  <a:buClr>
                    <a:srgbClr val="000000"/>
                  </a:buClr>
                  <a:buFont typeface="Wingdings" panose="05000000000000000000" pitchFamily="2" charset="2"/>
                  <a:buChar char="n"/>
                  <a:defRPr/>
                </a:pPr>
                <a:r>
                  <a:rPr lang="zh-CN" altLang="en-US" sz="2200"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天然源：</a:t>
                </a: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产生的</a:t>
                </a:r>
                <a:r>
                  <a:rPr lang="en-US" altLang="zh-CN"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NMVOCs</a:t>
                </a: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数量大、种类多，在全球尺度上天然源对</a:t>
                </a:r>
                <a:r>
                  <a:rPr lang="en-US" altLang="zh-CN"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NMVOCs</a:t>
                </a:r>
                <a:r>
                  <a:rPr lang="zh-CN" altLang="en-US" sz="220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a:t>的贡献超过人为源。</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植被排放</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最为重要</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植物体向大气释放的化合物达</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367</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种）</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0" indent="361950" algn="just" eaLnBrk="1" hangingPunct="1">
                  <a:lnSpc>
                    <a:spcPct val="135000"/>
                  </a:lnSpc>
                  <a:spcBef>
                    <a:spcPts val="0"/>
                  </a:spcBef>
                  <a:spcAft>
                    <a:spcPts val="0"/>
                  </a:spcAft>
                  <a:buClr>
                    <a:schemeClr val="tx1"/>
                  </a:buClr>
                </a:pPr>
                <a:r>
                  <a:rPr lang="zh-CN" altLang="en-US" sz="22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乙烯</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是植物释放的最简单的</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NMVOCs</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，许多植物都能产生乙烯。</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13316" name="Text Box 4"/>
              <p:cNvSpPr txBox="1">
                <a:spLocks noRot="1" noChangeAspect="1" noMove="1" noResize="1" noEditPoints="1" noAdjustHandles="1" noChangeArrowheads="1" noChangeShapeType="1" noTextEdit="1"/>
              </p:cNvSpPr>
              <p:nvPr/>
            </p:nvSpPr>
            <p:spPr bwMode="auto">
              <a:xfrm>
                <a:off x="983432" y="1052736"/>
                <a:ext cx="10153128" cy="4592320"/>
              </a:xfrm>
              <a:prstGeom prst="rect">
                <a:avLst/>
              </a:prstGeom>
              <a:blipFill rotWithShape="1">
                <a:blip r:embed="rId1"/>
                <a:stretch>
                  <a:fillRect l="-4" t="-12" r="6" b="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zh-CN" altLang="en-US">
                    <a:noFill/>
                  </a:rPr>
                  <a:t> </a:t>
                </a:r>
              </a:p>
            </p:txBody>
          </p:sp>
        </mc:Fallback>
      </mc:AlternateContent>
    </p:spTree>
  </p:cSld>
  <p:clrMapOvr>
    <a:masterClrMapping/>
  </p:clrMapOvr>
  <p:transition spd="slow">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885DC042-05CC-4B0A-856C-2F4A1591B982}"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3316" name="Text Box 4"/>
          <p:cNvSpPr txBox="1">
            <a:spLocks noChangeArrowheads="1"/>
          </p:cNvSpPr>
          <p:nvPr/>
        </p:nvSpPr>
        <p:spPr bwMode="auto">
          <a:xfrm>
            <a:off x="911225" y="550545"/>
            <a:ext cx="10318115" cy="4999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marL="609600" indent="-609600">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marR="0" lvl="0" algn="just" eaLnBrk="1" hangingPunct="1">
              <a:lnSpc>
                <a:spcPct val="135000"/>
              </a:lnSpc>
              <a:spcBef>
                <a:spcPts val="1000"/>
              </a:spcBef>
              <a:spcAft>
                <a:spcPts val="0"/>
              </a:spcAft>
              <a:buClr>
                <a:schemeClr val="folHlink"/>
              </a:buClr>
              <a:buSzTx/>
              <a:defRPr/>
            </a:pPr>
            <a:r>
              <a:rPr lang="en-US" altLang="zh-CN"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a. </a:t>
            </a:r>
            <a:r>
              <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大气中 </a:t>
            </a:r>
            <a:r>
              <a:rPr lang="en-US" altLang="zh-CN"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NMVOCs </a:t>
            </a:r>
            <a:r>
              <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的来源</a:t>
            </a:r>
            <a:endParaRPr lang="en-US" altLang="zh-CN"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marL="361950" indent="0" algn="just" eaLnBrk="1" hangingPunct="1">
              <a:lnSpc>
                <a:spcPct val="130000"/>
              </a:lnSpc>
              <a:buClr>
                <a:srgbClr val="333333"/>
              </a:buClr>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植物释放的大多数烃类属于</a:t>
            </a:r>
            <a:r>
              <a:rPr lang="zh-CN" altLang="en-US" sz="2200" b="1" dirty="0">
                <a:latin typeface="Times New Roman" panose="02020603050405020304" pitchFamily="18" charset="0"/>
                <a:ea typeface="微软雅黑" panose="020B0503020204020204" pitchFamily="34" charset="-122"/>
                <a:sym typeface="Times New Roman" panose="02020603050405020304" pitchFamily="18" charset="0"/>
              </a:rPr>
              <a:t>萜烯类化合物</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，是</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NMVOCs</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中排放量最大的一类化合物，约占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NMVOCs </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总量的</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65%</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。树木释放的常见的萜烯包括</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α-</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蒎烯、萜二烯、异戊二烯（</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甲基</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-1</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3 - </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丁二烯）、</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β-</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蒎烯、月桂烯、罗勒烯及</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α - </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萜品烯。</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algn="just" eaLnBrk="1" hangingPunct="1">
              <a:lnSpc>
                <a:spcPct val="130000"/>
              </a:lnSpc>
              <a:buClr>
                <a:srgbClr val="333333"/>
              </a:buClr>
              <a:buFont typeface="Wingdings" panose="05000000000000000000" pitchFamily="2" charset="2"/>
              <a:buChar char="n"/>
            </a:pPr>
            <a:endParaRPr lang="en-US" altLang="zh-CN" sz="2200" dirty="0">
              <a:latin typeface="Times New Roman" panose="02020603050405020304" pitchFamily="18" charset="0"/>
              <a:ea typeface="微软雅黑" panose="020B0503020204020204" pitchFamily="34" charset="-122"/>
            </a:endParaRPr>
          </a:p>
          <a:p>
            <a:pPr marL="342900" indent="-342900" algn="just" eaLnBrk="1" hangingPunct="1">
              <a:lnSpc>
                <a:spcPct val="130000"/>
              </a:lnSpc>
              <a:buClr>
                <a:srgbClr val="333333"/>
              </a:buClr>
              <a:buFont typeface="Wingdings" panose="05000000000000000000" pitchFamily="2" charset="2"/>
              <a:buChar char="n"/>
            </a:pPr>
            <a:endParaRPr lang="en-US" altLang="zh-CN" sz="2200" b="1" dirty="0">
              <a:solidFill>
                <a:srgbClr val="FF0000"/>
              </a:solidFill>
              <a:latin typeface="Times New Roman" panose="02020603050405020304" pitchFamily="18" charset="0"/>
              <a:ea typeface="微软雅黑" panose="020B0503020204020204" pitchFamily="34" charset="-122"/>
            </a:endParaRPr>
          </a:p>
          <a:p>
            <a:pPr marL="342900" indent="-342900" algn="just" eaLnBrk="1" hangingPunct="1">
              <a:lnSpc>
                <a:spcPct val="130000"/>
              </a:lnSpc>
              <a:buClr>
                <a:srgbClr val="333333"/>
              </a:buClr>
              <a:buFont typeface="Wingdings" panose="05000000000000000000" pitchFamily="2" charset="2"/>
              <a:buChar char="n"/>
            </a:pPr>
            <a:endParaRPr lang="en-US" altLang="zh-CN" sz="2200" b="1" dirty="0">
              <a:solidFill>
                <a:srgbClr val="FF0000"/>
              </a:solidFill>
              <a:latin typeface="Times New Roman" panose="02020603050405020304" pitchFamily="18" charset="0"/>
              <a:ea typeface="微软雅黑" panose="020B0503020204020204" pitchFamily="34" charset="-122"/>
            </a:endParaRPr>
          </a:p>
          <a:p>
            <a:pPr marL="342900" indent="-342900" algn="just" eaLnBrk="1" hangingPunct="1">
              <a:lnSpc>
                <a:spcPct val="130000"/>
              </a:lnSpc>
              <a:buClr>
                <a:srgbClr val="333333"/>
              </a:buClr>
              <a:buFont typeface="Wingdings" panose="05000000000000000000" pitchFamily="2" charset="2"/>
              <a:buChar char="n"/>
            </a:pPr>
            <a:endParaRPr lang="en-US" altLang="zh-CN" sz="2200" b="1" dirty="0">
              <a:solidFill>
                <a:srgbClr val="FF0000"/>
              </a:solidFill>
              <a:latin typeface="Times New Roman" panose="02020603050405020304" pitchFamily="18" charset="0"/>
              <a:ea typeface="微软雅黑" panose="020B0503020204020204" pitchFamily="34" charset="-122"/>
            </a:endParaRPr>
          </a:p>
          <a:p>
            <a:pPr marL="342900" indent="-342900" algn="just" eaLnBrk="1" hangingPunct="1">
              <a:lnSpc>
                <a:spcPct val="130000"/>
              </a:lnSpc>
              <a:spcBef>
                <a:spcPts val="800"/>
              </a:spcBef>
              <a:spcAft>
                <a:spcPts val="0"/>
              </a:spcAft>
              <a:buClr>
                <a:srgbClr val="333333"/>
              </a:buClr>
              <a:buFont typeface="Wingdings" panose="05000000000000000000" pitchFamily="2" charset="2"/>
              <a:buChar char="n"/>
            </a:pPr>
            <a:r>
              <a:rPr lang="zh-CN" altLang="en-US" sz="2200" b="1" dirty="0">
                <a:solidFill>
                  <a:srgbClr val="FF0000"/>
                </a:solidFill>
                <a:latin typeface="Times New Roman" panose="02020603050405020304" pitchFamily="18" charset="0"/>
                <a:ea typeface="微软雅黑" panose="020B0503020204020204" pitchFamily="34" charset="-122"/>
              </a:rPr>
              <a:t>人为源：</a:t>
            </a:r>
            <a:r>
              <a:rPr lang="zh-CN" altLang="en-US" sz="2200" dirty="0">
                <a:latin typeface="Times New Roman" panose="02020603050405020304" pitchFamily="18" charset="0"/>
                <a:ea typeface="微软雅黑" panose="020B0503020204020204" pitchFamily="34" charset="-122"/>
              </a:rPr>
              <a:t>主要来自于能源转换的生产过程、工业上溶剂的使用、交通运输，以及居民和商业活动等。农业活动、废弃物燃烧以及石油储运也是大气中</a:t>
            </a:r>
            <a:r>
              <a:rPr lang="en-US" altLang="zh-CN" sz="2200" dirty="0">
                <a:latin typeface="Times New Roman" panose="02020603050405020304" pitchFamily="18" charset="0"/>
                <a:ea typeface="微软雅黑" panose="020B0503020204020204" pitchFamily="34" charset="-122"/>
              </a:rPr>
              <a:t>NMVOCs</a:t>
            </a:r>
            <a:r>
              <a:rPr lang="zh-CN" altLang="en-US" sz="2200" dirty="0">
                <a:latin typeface="Times New Roman" panose="02020603050405020304" pitchFamily="18" charset="0"/>
                <a:ea typeface="微软雅黑" panose="020B0503020204020204" pitchFamily="34" charset="-122"/>
              </a:rPr>
              <a:t>的重要人为源。</a:t>
            </a:r>
            <a:endParaRPr lang="zh-CN" altLang="en-US" sz="2200" dirty="0">
              <a:latin typeface="Times New Roman" panose="02020603050405020304" pitchFamily="18" charset="0"/>
              <a:ea typeface="微软雅黑" panose="020B0503020204020204" pitchFamily="34" charset="-122"/>
            </a:endParaRPr>
          </a:p>
        </p:txBody>
      </p:sp>
      <p:sp>
        <p:nvSpPr>
          <p:cNvPr id="2" name="TextBox 8"/>
          <p:cNvSpPr txBox="1">
            <a:spLocks noChangeArrowheads="1"/>
          </p:cNvSpPr>
          <p:nvPr/>
        </p:nvSpPr>
        <p:spPr bwMode="auto">
          <a:xfrm>
            <a:off x="2655901" y="3629928"/>
            <a:ext cx="843501" cy="413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pPr>
            <a:r>
              <a:rPr lang="el-GR" altLang="zh-CN" sz="1800">
                <a:latin typeface="Times New Roman" panose="02020603050405020304" pitchFamily="18" charset="0"/>
                <a:ea typeface="微软雅黑" panose="020B0503020204020204" pitchFamily="34" charset="-122"/>
                <a:sym typeface="Times New Roman" panose="02020603050405020304" pitchFamily="18" charset="0"/>
              </a:rPr>
              <a:t>α</a:t>
            </a: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1800">
                <a:latin typeface="Times New Roman" panose="02020603050405020304" pitchFamily="18" charset="0"/>
                <a:ea typeface="微软雅黑" panose="020B0503020204020204" pitchFamily="34" charset="-122"/>
                <a:sym typeface="Times New Roman" panose="02020603050405020304" pitchFamily="18" charset="0"/>
              </a:rPr>
              <a:t>蒎烯</a:t>
            </a: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 name="TextBox 9"/>
          <p:cNvSpPr txBox="1">
            <a:spLocks noChangeArrowheads="1"/>
          </p:cNvSpPr>
          <p:nvPr/>
        </p:nvSpPr>
        <p:spPr bwMode="auto">
          <a:xfrm>
            <a:off x="4676305" y="3629928"/>
            <a:ext cx="1107996" cy="413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pPr>
            <a:r>
              <a:rPr lang="zh-CN" altLang="en-US" sz="1800">
                <a:latin typeface="Times New Roman" panose="02020603050405020304" pitchFamily="18" charset="0"/>
                <a:ea typeface="微软雅黑" panose="020B0503020204020204" pitchFamily="34" charset="-122"/>
                <a:sym typeface="Times New Roman" panose="02020603050405020304" pitchFamily="18" charset="0"/>
              </a:rPr>
              <a:t>异戊二烯</a:t>
            </a: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 name="TextBox 10"/>
          <p:cNvSpPr txBox="1">
            <a:spLocks noChangeArrowheads="1"/>
          </p:cNvSpPr>
          <p:nvPr/>
        </p:nvSpPr>
        <p:spPr bwMode="auto">
          <a:xfrm>
            <a:off x="6571328" y="3558489"/>
            <a:ext cx="1858201" cy="413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pPr>
            <a:r>
              <a:rPr lang="zh-CN" altLang="en-US" sz="1800" dirty="0">
                <a:latin typeface="Times New Roman" panose="02020603050405020304" pitchFamily="18" charset="0"/>
                <a:ea typeface="微软雅黑" panose="020B0503020204020204" pitchFamily="34" charset="-122"/>
                <a:sym typeface="Times New Roman" panose="02020603050405020304" pitchFamily="18" charset="0"/>
              </a:rPr>
              <a:t>苎烯</a:t>
            </a:r>
            <a:r>
              <a:rPr lang="en-US" altLang="zh-CN" sz="1800" dirty="0">
                <a:latin typeface="Times New Roman" panose="02020603050405020304" pitchFamily="18" charset="0"/>
                <a:ea typeface="微软雅黑" panose="020B0503020204020204" pitchFamily="34" charset="-122"/>
                <a:sym typeface="Times New Roman" panose="02020603050405020304" pitchFamily="18" charset="0"/>
              </a:rPr>
              <a:t>(1,8-</a:t>
            </a:r>
            <a:r>
              <a:rPr lang="zh-CN" altLang="en-US" sz="1800" dirty="0">
                <a:latin typeface="Times New Roman" panose="02020603050405020304" pitchFamily="18" charset="0"/>
                <a:ea typeface="微软雅黑" panose="020B0503020204020204" pitchFamily="34" charset="-122"/>
                <a:sym typeface="Times New Roman" panose="02020603050405020304" pitchFamily="18" charset="0"/>
              </a:rPr>
              <a:t>萜二烯</a:t>
            </a:r>
            <a:r>
              <a:rPr lang="en-US" altLang="zh-CN" sz="1800" dirty="0">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1800" dirty="0">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5" name="图片 4"/>
          <p:cNvPicPr>
            <a:picLocks noChangeAspect="1"/>
          </p:cNvPicPr>
          <p:nvPr/>
        </p:nvPicPr>
        <p:blipFill>
          <a:blip r:embed="rId1">
            <a:clrChange>
              <a:clrFrom>
                <a:srgbClr val="000000"/>
              </a:clrFrom>
              <a:clrTo>
                <a:srgbClr val="000000">
                  <a:alpha val="0"/>
                </a:srgbClr>
              </a:clrTo>
            </a:clrChange>
            <a:duotone>
              <a:prstClr val="black"/>
              <a:schemeClr val="tx1">
                <a:tint val="45000"/>
                <a:satMod val="400000"/>
              </a:schemeClr>
            </a:duotone>
            <a:lum bright="-40000" contrast="20000"/>
          </a:blip>
          <a:stretch>
            <a:fillRect/>
          </a:stretch>
        </p:blipFill>
        <p:spPr>
          <a:xfrm>
            <a:off x="2720463" y="2438290"/>
            <a:ext cx="714375" cy="1191638"/>
          </a:xfrm>
          <a:prstGeom prst="rect">
            <a:avLst/>
          </a:prstGeom>
        </p:spPr>
      </p:pic>
      <p:pic>
        <p:nvPicPr>
          <p:cNvPr id="6" name="图片 5"/>
          <p:cNvPicPr>
            <a:picLocks noChangeAspect="1"/>
          </p:cNvPicPr>
          <p:nvPr/>
        </p:nvPicPr>
        <p:blipFill>
          <a:blip r:embed="rId2">
            <a:clrChange>
              <a:clrFrom>
                <a:srgbClr val="000000"/>
              </a:clrFrom>
              <a:clrTo>
                <a:srgbClr val="000000">
                  <a:alpha val="0"/>
                </a:srgbClr>
              </a:clrTo>
            </a:clrChange>
            <a:duotone>
              <a:prstClr val="black"/>
              <a:schemeClr val="tx2">
                <a:tint val="45000"/>
                <a:satMod val="400000"/>
              </a:schemeClr>
            </a:duotone>
            <a:lum bright="-40000"/>
          </a:blip>
          <a:stretch>
            <a:fillRect/>
          </a:stretch>
        </p:blipFill>
        <p:spPr>
          <a:xfrm>
            <a:off x="4446967" y="2721689"/>
            <a:ext cx="1566672" cy="624840"/>
          </a:xfrm>
          <a:prstGeom prst="rect">
            <a:avLst/>
          </a:prstGeom>
        </p:spPr>
      </p:pic>
      <p:pic>
        <p:nvPicPr>
          <p:cNvPr id="7" name="图片 6"/>
          <p:cNvPicPr>
            <a:picLocks noChangeAspect="1"/>
          </p:cNvPicPr>
          <p:nvPr/>
        </p:nvPicPr>
        <p:blipFill>
          <a:blip r:embed="rId3">
            <a:duotone>
              <a:prstClr val="black"/>
              <a:schemeClr val="tx2">
                <a:tint val="45000"/>
                <a:satMod val="400000"/>
              </a:schemeClr>
            </a:duotone>
            <a:lum bright="-40000" contrast="-20000"/>
          </a:blip>
          <a:stretch>
            <a:fillRect/>
          </a:stretch>
        </p:blipFill>
        <p:spPr>
          <a:xfrm>
            <a:off x="6608126" y="2671397"/>
            <a:ext cx="1784604" cy="725424"/>
          </a:xfrm>
          <a:prstGeom prst="rect">
            <a:avLst/>
          </a:prstGeom>
        </p:spPr>
      </p:pic>
    </p:spTree>
  </p:cSld>
  <p:clrMapOvr>
    <a:masterClrMapping/>
  </p:clrMapOvr>
  <p:transition spd="slow">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885DC042-05CC-4B0A-856C-2F4A1591B982}"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mc:AlternateContent xmlns:mc="http://schemas.openxmlformats.org/markup-compatibility/2006">
        <mc:Choice xmlns:a14="http://schemas.microsoft.com/office/drawing/2010/main" Requires="a14">
          <p:sp>
            <p:nvSpPr>
              <p:cNvPr id="13316" name="Text Box 4"/>
              <p:cNvSpPr txBox="1">
                <a:spLocks noChangeArrowheads="1"/>
              </p:cNvSpPr>
              <p:nvPr/>
            </p:nvSpPr>
            <p:spPr bwMode="auto">
              <a:xfrm>
                <a:off x="1055440" y="1386229"/>
                <a:ext cx="9649072"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marL="609600" indent="-609600">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marL="0" lvl="0" indent="0" algn="just" eaLnBrk="1" hangingPunct="1">
                  <a:lnSpc>
                    <a:spcPct val="150000"/>
                  </a:lnSpc>
                  <a:spcBef>
                    <a:spcPts val="0"/>
                  </a:spcBef>
                  <a:spcAft>
                    <a:spcPts val="0"/>
                  </a:spcAft>
                  <a:buClr>
                    <a:srgbClr val="009900"/>
                  </a:buClr>
                  <a:defRPr/>
                </a:pPr>
                <a:r>
                  <a:rPr kumimoji="0" lang="en-US" altLang="zh-CN" b="0" i="0" u="none" strike="noStrike" kern="1200" cap="none" spc="0" normalizeH="0" baseline="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rPr>
                  <a:t>b. </a:t>
                </a:r>
                <a:r>
                  <a:rPr kumimoji="0" lang="zh-CN" altLang="en-US" b="0" i="0" u="none" strike="noStrike" kern="1200" cap="none" spc="0" normalizeH="0" baseline="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rPr>
                  <a:t>大气中 </a:t>
                </a:r>
                <a:r>
                  <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NMVOCs </a:t>
                </a:r>
                <a:r>
                  <a:rPr kumimoji="0" lang="en-US" altLang="zh-CN" b="0" i="0" u="none" strike="noStrike" kern="1200" cap="none" spc="0" normalizeH="0" baseline="-2500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rPr>
                  <a:t> </a:t>
                </a:r>
                <a:r>
                  <a:rPr kumimoji="0" lang="zh-CN" altLang="en-US" b="0" i="0" u="none" strike="noStrike" kern="1200" cap="none" spc="0" normalizeH="0" baseline="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rPr>
                  <a:t>的去除</a:t>
                </a:r>
                <a:endParaRPr kumimoji="0" lang="en-US" altLang="zh-CN" b="0" i="0" u="none" strike="noStrike" kern="1200" cap="none" spc="0" normalizeH="0" baseline="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endParaRPr>
              </a:p>
              <a:p>
                <a:pPr marL="342900" indent="-342900" algn="just" eaLnBrk="1" hangingPunct="1">
                  <a:lnSpc>
                    <a:spcPct val="150000"/>
                  </a:lnSpc>
                  <a:buClr>
                    <a:srgbClr val="333333"/>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rPr>
                  <a:t>大气中的 </a:t>
                </a:r>
                <a:r>
                  <a:rPr lang="en-US" altLang="zh-CN" sz="2200" dirty="0">
                    <a:latin typeface="Times New Roman" panose="02020603050405020304" pitchFamily="18" charset="0"/>
                    <a:ea typeface="微软雅黑" panose="020B0503020204020204" pitchFamily="34" charset="-122"/>
                  </a:rPr>
                  <a:t>NMVOCs </a:t>
                </a:r>
                <a:r>
                  <a:rPr lang="zh-CN" altLang="en-US" sz="2200" dirty="0">
                    <a:latin typeface="Times New Roman" panose="02020603050405020304" pitchFamily="18" charset="0"/>
                    <a:ea typeface="微软雅黑" panose="020B0503020204020204" pitchFamily="34" charset="-122"/>
                  </a:rPr>
                  <a:t>可通过</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rPr>
                  <a:t>光化学反应</a:t>
                </a:r>
                <a:r>
                  <a:rPr lang="zh-CN" altLang="en-US" sz="2200" dirty="0">
                    <a:latin typeface="Times New Roman" panose="02020603050405020304" pitchFamily="18" charset="0"/>
                    <a:ea typeface="微软雅黑" panose="020B0503020204020204" pitchFamily="34" charset="-122"/>
                  </a:rPr>
                  <a:t>生成有机气溶胶而去除。</a:t>
                </a:r>
                <a:endParaRPr lang="en-US" altLang="zh-CN" sz="2200" dirty="0">
                  <a:latin typeface="Times New Roman" panose="02020603050405020304" pitchFamily="18" charset="0"/>
                  <a:ea typeface="微软雅黑" panose="020B0503020204020204" pitchFamily="34" charset="-122"/>
                </a:endParaRPr>
              </a:p>
              <a:p>
                <a:pPr marL="0" indent="361950" algn="just" eaLnBrk="1" hangingPunct="1">
                  <a:lnSpc>
                    <a:spcPct val="150000"/>
                  </a:lnSpc>
                  <a:buClr>
                    <a:srgbClr val="333333"/>
                  </a:buClr>
                </a:pPr>
                <a:r>
                  <a:rPr lang="zh-CN" altLang="en-US" sz="2200" dirty="0">
                    <a:latin typeface="Times New Roman" panose="02020603050405020304" pitchFamily="18" charset="0"/>
                    <a:ea typeface="微软雅黑" panose="020B0503020204020204" pitchFamily="34" charset="-122"/>
                  </a:rPr>
                  <a:t>（最主要的化学反应是与</a:t>
                </a:r>
                <a:r>
                  <a:rPr lang="en-US" altLang="zh-CN" sz="22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HO</a:t>
                </a:r>
                <a14:m>
                  <m:oMath xmlns:m="http://schemas.openxmlformats.org/officeDocument/2006/math">
                    <m:r>
                      <a:rPr lang="zh-CN" altLang="en-US" sz="2000" i="1">
                        <a:solidFill>
                          <a:schemeClr val="accent1">
                            <a:lumMod val="50000"/>
                          </a:schemeClr>
                        </a:solidFill>
                        <a:latin typeface="Cambria Math" panose="02040503050406030204" pitchFamily="18" charset="0"/>
                        <a:sym typeface="Times New Roman" panose="02020603050405020304" pitchFamily="18" charset="0"/>
                      </a:rPr>
                      <m:t>•</m:t>
                    </m:r>
                  </m:oMath>
                </a14:m>
                <a:r>
                  <a:rPr lang="zh-CN" altLang="en-US" sz="2200" dirty="0">
                    <a:latin typeface="Times New Roman" panose="02020603050405020304" pitchFamily="18" charset="0"/>
                    <a:ea typeface="微软雅黑" panose="020B0503020204020204" pitchFamily="34" charset="-122"/>
                  </a:rPr>
                  <a:t>的反应）</a:t>
                </a:r>
                <a:endParaRPr lang="en-US" altLang="zh-CN" sz="2200" dirty="0">
                  <a:latin typeface="Times New Roman" panose="02020603050405020304" pitchFamily="18" charset="0"/>
                  <a:ea typeface="微软雅黑" panose="020B0503020204020204" pitchFamily="34" charset="-122"/>
                </a:endParaRPr>
              </a:p>
              <a:p>
                <a:pPr marL="0" indent="0" algn="just" eaLnBrk="1" hangingPunct="1">
                  <a:lnSpc>
                    <a:spcPct val="150000"/>
                  </a:lnSpc>
                  <a:spcBef>
                    <a:spcPts val="800"/>
                  </a:spcBef>
                  <a:spcAft>
                    <a:spcPts val="0"/>
                  </a:spcAft>
                  <a:buClr>
                    <a:srgbClr val="333333"/>
                  </a:buClr>
                </a:pPr>
                <a:r>
                  <a:rPr lang="en-US" altLang="zh-CN"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c. </a:t>
                </a:r>
                <a:r>
                  <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大气中 </a:t>
                </a:r>
                <a:r>
                  <a:rPr lang="en-US" altLang="zh-CN"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NMVOCs </a:t>
                </a:r>
                <a:r>
                  <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的浓度分布特征</a:t>
                </a:r>
                <a:endPar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marL="342900" lvl="0" indent="-342900" algn="just" eaLnBrk="1" hangingPunct="1">
                  <a:lnSpc>
                    <a:spcPct val="150000"/>
                  </a:lnSpc>
                  <a:spcBef>
                    <a:spcPts val="0"/>
                  </a:spcBef>
                  <a:spcAft>
                    <a:spcPts val="0"/>
                  </a:spcAft>
                  <a:buClr>
                    <a:srgbClr val="333333"/>
                  </a:buClr>
                  <a:buFont typeface="Wingdings" panose="05000000000000000000" pitchFamily="2" charset="2"/>
                  <a:buChar char="n"/>
                  <a:defRPr/>
                </a:pPr>
                <a:r>
                  <a:rPr lang="zh-CN" altLang="zh-CN" sz="2200" dirty="0">
                    <a:latin typeface="Times New Roman" panose="02020603050405020304" pitchFamily="18" charset="0"/>
                    <a:ea typeface="微软雅黑" panose="020B0503020204020204" pitchFamily="34" charset="-122"/>
                  </a:rPr>
                  <a:t>与</a:t>
                </a:r>
                <a:r>
                  <a:rPr lang="en-US" altLang="zh-CN" sz="2200" dirty="0">
                    <a:latin typeface="Times New Roman" panose="02020603050405020304" pitchFamily="18" charset="0"/>
                    <a:ea typeface="微软雅黑" panose="020B0503020204020204" pitchFamily="34" charset="-122"/>
                  </a:rPr>
                  <a:t>CH</a:t>
                </a:r>
                <a:r>
                  <a:rPr lang="en-US" altLang="zh-CN" sz="2200" baseline="-25000" dirty="0">
                    <a:latin typeface="Times New Roman" panose="02020603050405020304" pitchFamily="18" charset="0"/>
                    <a:ea typeface="微软雅黑" panose="020B0503020204020204" pitchFamily="34" charset="-122"/>
                  </a:rPr>
                  <a:t>4</a:t>
                </a:r>
                <a:r>
                  <a:rPr lang="zh-CN" altLang="zh-CN" sz="2200" dirty="0">
                    <a:latin typeface="Times New Roman" panose="02020603050405020304" pitchFamily="18" charset="0"/>
                    <a:ea typeface="微软雅黑" panose="020B0503020204020204" pitchFamily="34" charset="-122"/>
                  </a:rPr>
                  <a:t>相比，</a:t>
                </a:r>
                <a:r>
                  <a:rPr lang="en-US" altLang="zh-CN" sz="2200" dirty="0">
                    <a:latin typeface="Times New Roman" panose="02020603050405020304" pitchFamily="18" charset="0"/>
                    <a:ea typeface="微软雅黑" panose="020B0503020204020204" pitchFamily="34" charset="-122"/>
                  </a:rPr>
                  <a:t>NMVOCs </a:t>
                </a:r>
                <a:r>
                  <a:rPr lang="zh-CN" altLang="zh-CN" sz="2200" dirty="0">
                    <a:latin typeface="Times New Roman" panose="02020603050405020304" pitchFamily="18" charset="0"/>
                    <a:ea typeface="微软雅黑" panose="020B0503020204020204" pitchFamily="34" charset="-122"/>
                  </a:rPr>
                  <a:t>在大气中的停留时间较短。</a:t>
                </a:r>
                <a:endParaRPr lang="en-US" altLang="zh-CN" sz="2200" dirty="0">
                  <a:latin typeface="Times New Roman" panose="02020603050405020304" pitchFamily="18" charset="0"/>
                  <a:ea typeface="微软雅黑" panose="020B0503020204020204" pitchFamily="34" charset="-122"/>
                </a:endParaRPr>
              </a:p>
              <a:p>
                <a:pPr marL="342900" lvl="0" indent="-342900" algn="just" eaLnBrk="1" hangingPunct="1">
                  <a:lnSpc>
                    <a:spcPct val="150000"/>
                  </a:lnSpc>
                  <a:spcBef>
                    <a:spcPts val="0"/>
                  </a:spcBef>
                  <a:spcAft>
                    <a:spcPts val="0"/>
                  </a:spcAft>
                  <a:buClr>
                    <a:srgbClr val="333333"/>
                  </a:buClr>
                  <a:buFont typeface="Wingdings" panose="05000000000000000000" pitchFamily="2" charset="2"/>
                  <a:buChar char="n"/>
                  <a:defRPr/>
                </a:pPr>
                <a:r>
                  <a:rPr lang="zh-CN" altLang="zh-CN" sz="2200" dirty="0">
                    <a:latin typeface="Times New Roman" panose="02020603050405020304" pitchFamily="18" charset="0"/>
                    <a:ea typeface="微软雅黑" panose="020B0503020204020204" pitchFamily="34" charset="-122"/>
                  </a:rPr>
                  <a:t>大气中</a:t>
                </a:r>
                <a:r>
                  <a:rPr lang="en-US" altLang="zh-CN" sz="2200" dirty="0">
                    <a:latin typeface="Times New Roman" panose="02020603050405020304" pitchFamily="18" charset="0"/>
                    <a:ea typeface="微软雅黑" panose="020B0503020204020204" pitchFamily="34" charset="-122"/>
                  </a:rPr>
                  <a:t> NMVOCs </a:t>
                </a:r>
                <a:r>
                  <a:rPr lang="zh-CN" altLang="en-US" sz="2200" dirty="0">
                    <a:latin typeface="Times New Roman" panose="02020603050405020304" pitchFamily="18" charset="0"/>
                    <a:ea typeface="微软雅黑" panose="020B0503020204020204" pitchFamily="34" charset="-122"/>
                  </a:rPr>
                  <a:t>的</a:t>
                </a:r>
                <a:r>
                  <a:rPr lang="zh-CN" altLang="zh-CN" sz="2200" dirty="0">
                    <a:latin typeface="Times New Roman" panose="02020603050405020304" pitchFamily="18" charset="0"/>
                    <a:ea typeface="微软雅黑" panose="020B0503020204020204" pitchFamily="34" charset="-122"/>
                  </a:rPr>
                  <a:t>环境本底值在</a:t>
                </a:r>
                <a:r>
                  <a:rPr lang="zh-CN" altLang="zh-CN" sz="2200" dirty="0">
                    <a:solidFill>
                      <a:srgbClr val="FF0000"/>
                    </a:solidFill>
                    <a:latin typeface="Times New Roman" panose="02020603050405020304" pitchFamily="18" charset="0"/>
                    <a:ea typeface="微软雅黑" panose="020B0503020204020204" pitchFamily="34" charset="-122"/>
                  </a:rPr>
                  <a:t>海洋上空</a:t>
                </a:r>
                <a:r>
                  <a:rPr lang="zh-CN" altLang="zh-CN" sz="2200" dirty="0">
                    <a:latin typeface="Times New Roman" panose="02020603050405020304" pitchFamily="18" charset="0"/>
                    <a:ea typeface="微软雅黑" panose="020B0503020204020204" pitchFamily="34" charset="-122"/>
                  </a:rPr>
                  <a:t>为</a:t>
                </a:r>
                <a:r>
                  <a:rPr lang="en-US" altLang="zh-CN" sz="2200" dirty="0">
                    <a:latin typeface="Times New Roman" panose="02020603050405020304" pitchFamily="18" charset="0"/>
                    <a:ea typeface="微软雅黑" panose="020B0503020204020204" pitchFamily="34" charset="-122"/>
                  </a:rPr>
                  <a:t>8 </a:t>
                </a:r>
                <a:r>
                  <a:rPr lang="en-US" altLang="zh-CN" sz="2200" dirty="0" err="1">
                    <a:latin typeface="Times New Roman" panose="02020603050405020304" pitchFamily="18" charset="0"/>
                    <a:ea typeface="微软雅黑" panose="020B0503020204020204" pitchFamily="34" charset="-122"/>
                  </a:rPr>
                  <a:t>μg</a:t>
                </a:r>
                <a:r>
                  <a:rPr lang="en-US" altLang="zh-CN" sz="2200" dirty="0">
                    <a:latin typeface="Times New Roman" panose="02020603050405020304" pitchFamily="18" charset="0"/>
                    <a:ea typeface="微软雅黑" panose="020B0503020204020204" pitchFamily="34" charset="-122"/>
                  </a:rPr>
                  <a:t>/m</a:t>
                </a:r>
                <a:r>
                  <a:rPr lang="en-US" altLang="zh-CN" sz="2200" baseline="30000" dirty="0">
                    <a:latin typeface="Times New Roman" panose="02020603050405020304" pitchFamily="18" charset="0"/>
                    <a:ea typeface="微软雅黑" panose="020B0503020204020204" pitchFamily="34" charset="-122"/>
                  </a:rPr>
                  <a:t>3</a:t>
                </a:r>
                <a:r>
                  <a:rPr lang="zh-CN" altLang="zh-CN" sz="2200" dirty="0">
                    <a:latin typeface="Times New Roman" panose="02020603050405020304" pitchFamily="18" charset="0"/>
                    <a:ea typeface="微软雅黑" panose="020B0503020204020204" pitchFamily="34" charset="-122"/>
                  </a:rPr>
                  <a:t>、</a:t>
                </a:r>
                <a:r>
                  <a:rPr lang="zh-CN" altLang="zh-CN" sz="2200" dirty="0">
                    <a:solidFill>
                      <a:srgbClr val="FF0000"/>
                    </a:solidFill>
                    <a:latin typeface="Times New Roman" panose="02020603050405020304" pitchFamily="18" charset="0"/>
                    <a:ea typeface="微软雅黑" panose="020B0503020204020204" pitchFamily="34" charset="-122"/>
                  </a:rPr>
                  <a:t>陆地上空</a:t>
                </a:r>
                <a:r>
                  <a:rPr lang="zh-CN" altLang="zh-CN" sz="2200" dirty="0">
                    <a:latin typeface="Times New Roman" panose="02020603050405020304" pitchFamily="18" charset="0"/>
                    <a:ea typeface="微软雅黑" panose="020B0503020204020204" pitchFamily="34" charset="-122"/>
                  </a:rPr>
                  <a:t>为</a:t>
                </a:r>
                <a:r>
                  <a:rPr lang="en-US" altLang="zh-CN" sz="2200" dirty="0">
                    <a:latin typeface="Times New Roman" panose="02020603050405020304" pitchFamily="18" charset="0"/>
                    <a:ea typeface="微软雅黑" panose="020B0503020204020204" pitchFamily="34" charset="-122"/>
                  </a:rPr>
                  <a:t>50 </a:t>
                </a:r>
                <a:r>
                  <a:rPr lang="en-US" altLang="zh-CN" sz="2200" dirty="0" err="1">
                    <a:latin typeface="Times New Roman" panose="02020603050405020304" pitchFamily="18" charset="0"/>
                    <a:ea typeface="微软雅黑" panose="020B0503020204020204" pitchFamily="34" charset="-122"/>
                  </a:rPr>
                  <a:t>μg</a:t>
                </a:r>
                <a:r>
                  <a:rPr lang="en-US" altLang="zh-CN" sz="2200" dirty="0">
                    <a:latin typeface="Times New Roman" panose="02020603050405020304" pitchFamily="18" charset="0"/>
                    <a:ea typeface="微软雅黑" panose="020B0503020204020204" pitchFamily="34" charset="-122"/>
                  </a:rPr>
                  <a:t>/m</a:t>
                </a:r>
                <a:r>
                  <a:rPr lang="en-US" altLang="zh-CN" sz="2200" baseline="30000" dirty="0">
                    <a:latin typeface="Times New Roman" panose="02020603050405020304" pitchFamily="18" charset="0"/>
                    <a:ea typeface="微软雅黑" panose="020B0503020204020204" pitchFamily="34" charset="-122"/>
                  </a:rPr>
                  <a:t>3</a:t>
                </a:r>
                <a:r>
                  <a:rPr lang="zh-CN" altLang="zh-CN" sz="2200" dirty="0">
                    <a:latin typeface="Times New Roman" panose="02020603050405020304" pitchFamily="18" charset="0"/>
                    <a:ea typeface="微软雅黑" panose="020B0503020204020204" pitchFamily="34" charset="-122"/>
                  </a:rPr>
                  <a:t>。</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algn="just" eaLnBrk="1" hangingPunct="1">
                  <a:lnSpc>
                    <a:spcPct val="150000"/>
                  </a:lnSpc>
                  <a:buClr>
                    <a:srgbClr val="333333"/>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rPr>
                  <a:t>由于城市地区污染源比较集中，因此</a:t>
                </a:r>
                <a:r>
                  <a:rPr lang="en-US" altLang="zh-CN" sz="2200" dirty="0">
                    <a:latin typeface="Times New Roman" panose="02020603050405020304" pitchFamily="18" charset="0"/>
                    <a:ea typeface="微软雅黑" panose="020B0503020204020204" pitchFamily="34" charset="-122"/>
                  </a:rPr>
                  <a:t>NMVOCs</a:t>
                </a:r>
                <a:r>
                  <a:rPr lang="zh-CN" altLang="en-US" sz="2200" dirty="0">
                    <a:latin typeface="Times New Roman" panose="02020603050405020304" pitchFamily="18" charset="0"/>
                    <a:ea typeface="微软雅黑" panose="020B0503020204020204" pitchFamily="34" charset="-122"/>
                  </a:rPr>
                  <a:t>的城市浓度通常比环境浓度要高得多。</a:t>
                </a:r>
                <a:endParaRPr lang="en-US" altLang="zh-CN" sz="2200" dirty="0">
                  <a:latin typeface="Times New Roman" panose="02020603050405020304" pitchFamily="18" charset="0"/>
                  <a:ea typeface="微软雅黑" panose="020B0503020204020204" pitchFamily="34" charset="-122"/>
                </a:endParaRPr>
              </a:p>
              <a:p>
                <a:pPr marL="0" indent="0" algn="just" eaLnBrk="1" hangingPunct="1">
                  <a:lnSpc>
                    <a:spcPct val="130000"/>
                  </a:lnSpc>
                  <a:buClr>
                    <a:srgbClr val="333333"/>
                  </a:buClr>
                </a:pPr>
                <a:endParaRPr lang="en-US" altLang="zh-CN" b="1" dirty="0">
                  <a:solidFill>
                    <a:srgbClr val="FFCCFF"/>
                  </a:solidFill>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13316" name="Text Box 4"/>
              <p:cNvSpPr txBox="1">
                <a:spLocks noRot="1" noChangeAspect="1" noMove="1" noResize="1" noEditPoints="1" noAdjustHandles="1" noChangeArrowheads="1" noChangeShapeType="1" noTextEdit="1"/>
              </p:cNvSpPr>
              <p:nvPr/>
            </p:nvSpPr>
            <p:spPr bwMode="auto">
              <a:xfrm>
                <a:off x="1055440" y="1386229"/>
                <a:ext cx="9649072" cy="4737100"/>
              </a:xfrm>
              <a:prstGeom prst="rect">
                <a:avLst/>
              </a:prstGeom>
              <a:blipFill rotWithShape="1">
                <a:blip r:embed="rId1"/>
                <a:stretch>
                  <a:fillRect l="-1" t="-1" r="-392" b="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zh-CN" altLang="en-US">
                    <a:noFill/>
                  </a:rPr>
                  <a:t> </a:t>
                </a:r>
              </a:p>
            </p:txBody>
          </p:sp>
        </mc:Fallback>
      </mc:AlternateContent>
    </p:spTree>
  </p:cSld>
  <p:clrMapOvr>
    <a:masterClrMapping/>
  </p:clrMapOvr>
  <p:transition spd="slow">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1103A98E-067E-4267-BA2D-FBA2FB72E555}"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31778" name="Rectangle 2"/>
          <p:cNvSpPr>
            <a:spLocks noGrp="1" noRot="1" noChangeArrowheads="1"/>
          </p:cNvSpPr>
          <p:nvPr>
            <p:ph type="title" idx="4294967295"/>
          </p:nvPr>
        </p:nvSpPr>
        <p:spPr>
          <a:xfrm>
            <a:off x="812404" y="664478"/>
            <a:ext cx="8229600" cy="1143000"/>
          </a:xfrm>
        </p:spPr>
        <p:txBody>
          <a:bodyPr/>
          <a:lstStyle/>
          <a:p>
            <a:pPr algn="l" eaLnBrk="1" hangingPunct="1">
              <a:lnSpc>
                <a:spcPct val="130000"/>
              </a:lnSpc>
              <a:defRPr/>
            </a:pPr>
            <a:r>
              <a:rPr lang="en-US" altLang="zh-CN" sz="3000" kern="1200" dirty="0">
                <a:solidFill>
                  <a:srgbClr val="AA5C5C"/>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2.4 </a:t>
            </a:r>
            <a:r>
              <a:rPr lang="zh-CN" altLang="en-US" sz="3000" kern="1200" dirty="0">
                <a:solidFill>
                  <a:srgbClr val="AA5C5C"/>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含卤素化合物 </a:t>
            </a:r>
            <a:r>
              <a:rPr lang="en-US" altLang="zh-CN" sz="24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Halogen Compounds </a:t>
            </a:r>
            <a:endParaRPr lang="zh-CN" altLang="en-US" sz="24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31779" name="Rectangle 3"/>
          <p:cNvSpPr>
            <a:spLocks noGrp="1" noChangeArrowheads="1"/>
          </p:cNvSpPr>
          <p:nvPr>
            <p:ph idx="4294967295"/>
          </p:nvPr>
        </p:nvSpPr>
        <p:spPr>
          <a:xfrm>
            <a:off x="839416" y="1557045"/>
            <a:ext cx="9721080" cy="4525963"/>
          </a:xfrm>
        </p:spPr>
        <p:txBody>
          <a:bodyPr/>
          <a:lstStyle/>
          <a:p>
            <a:pPr marL="609600" indent="-609600" eaLnBrk="1" hangingPunct="1">
              <a:lnSpc>
                <a:spcPct val="130000"/>
              </a:lnSpc>
              <a:spcBef>
                <a:spcPct val="0"/>
              </a:spcBef>
              <a:buNone/>
              <a:defRPr/>
            </a:pP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1</a:t>
            </a: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氟氯烃类</a:t>
            </a:r>
            <a:r>
              <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(Chlorofluorocarbons, CFCs)</a:t>
            </a:r>
            <a:endPar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Clr>
                <a:schemeClr val="tx1"/>
              </a:buClr>
              <a:buSzPct val="100000"/>
              <a:defRPr/>
            </a:pP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一氟三氯甲烷</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(CFCl</a:t>
            </a:r>
            <a:r>
              <a:rPr lang="en-US" altLang="zh-CN" sz="220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CFC-11</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或</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F-11)</a:t>
            </a:r>
            <a:endPar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Clr>
                <a:schemeClr val="tx1"/>
              </a:buClr>
              <a:buSzPct val="100000"/>
              <a:defRPr/>
            </a:pP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二氟二氯甲烷</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(CF</a:t>
            </a:r>
            <a:r>
              <a:rPr lang="en-US" altLang="zh-CN" sz="220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Cl</a:t>
            </a:r>
            <a:r>
              <a:rPr lang="en-US" altLang="zh-CN" sz="220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CFC-12</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或</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F-12)</a:t>
            </a:r>
            <a:endPar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Clr>
                <a:schemeClr val="tx1"/>
              </a:buClr>
              <a:buSzPct val="100000"/>
              <a:defRPr/>
            </a:pP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它们可以用作制冷剂、气溶胶喷雾剂、电子工业的溶剂、制造塑料的泡沫发生剂和消防灭火剂等。</a:t>
            </a:r>
            <a:endPar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609600" indent="-609600" eaLnBrk="1" hangingPunct="1">
              <a:lnSpc>
                <a:spcPct val="130000"/>
              </a:lnSpc>
              <a:spcBef>
                <a:spcPct val="0"/>
              </a:spcBef>
              <a:buNone/>
              <a:defRPr/>
            </a:pPr>
            <a:endPar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3" name="Picture 8">
            <a:hlinkClick r:id="rId1"/>
          </p:cNvPr>
          <p:cNvPicPr>
            <a:picLocks noChangeArrowheads="1"/>
          </p:cNvPicPr>
          <p:nvPr/>
        </p:nvPicPr>
        <p:blipFill>
          <a:blip r:embed="rId2"/>
          <a:srcRect/>
          <a:stretch>
            <a:fillRect/>
          </a:stretch>
        </p:blipFill>
        <p:spPr bwMode="auto">
          <a:xfrm>
            <a:off x="1741080" y="4136075"/>
            <a:ext cx="2088000" cy="226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10">
            <a:hlinkClick r:id="rId3"/>
          </p:cNvPr>
          <p:cNvPicPr>
            <a:picLocks noChangeArrowheads="1"/>
          </p:cNvPicPr>
          <p:nvPr/>
        </p:nvPicPr>
        <p:blipFill>
          <a:blip r:embed="rId4"/>
          <a:srcRect/>
          <a:stretch>
            <a:fillRect/>
          </a:stretch>
        </p:blipFill>
        <p:spPr bwMode="auto">
          <a:xfrm>
            <a:off x="3949293" y="4136075"/>
            <a:ext cx="2088000" cy="226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12">
            <a:hlinkClick r:id="rId5"/>
          </p:cNvPr>
          <p:cNvPicPr>
            <a:picLocks noChangeArrowheads="1"/>
          </p:cNvPicPr>
          <p:nvPr/>
        </p:nvPicPr>
        <p:blipFill>
          <a:blip r:embed="rId6"/>
          <a:srcRect/>
          <a:stretch>
            <a:fillRect/>
          </a:stretch>
        </p:blipFill>
        <p:spPr bwMode="auto">
          <a:xfrm>
            <a:off x="6157506" y="4136075"/>
            <a:ext cx="2088000" cy="226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14">
            <a:hlinkClick r:id="rId7"/>
          </p:cNvPr>
          <p:cNvPicPr>
            <a:picLocks noChangeArrowheads="1"/>
          </p:cNvPicPr>
          <p:nvPr/>
        </p:nvPicPr>
        <p:blipFill>
          <a:blip r:embed="rId8"/>
          <a:srcRect/>
          <a:stretch>
            <a:fillRect/>
          </a:stretch>
        </p:blipFill>
        <p:spPr bwMode="auto">
          <a:xfrm>
            <a:off x="8365718" y="4136075"/>
            <a:ext cx="2088000" cy="226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文本框 6"/>
          <p:cNvSpPr txBox="1"/>
          <p:nvPr/>
        </p:nvSpPr>
        <p:spPr>
          <a:xfrm>
            <a:off x="6960096" y="1675333"/>
            <a:ext cx="3312368" cy="430887"/>
          </a:xfrm>
          <a:prstGeom prst="rect">
            <a:avLst/>
          </a:prstGeom>
          <a:noFill/>
        </p:spPr>
        <p:txBody>
          <a:bodyPr wrap="square">
            <a:spAutoFit/>
          </a:bodyPr>
          <a:lstStyle/>
          <a:p>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通过生产和使用进入大气</a:t>
            </a:r>
            <a:endParaRPr lang="zh-CN" altLang="en-US" sz="2200" dirty="0">
              <a:solidFill>
                <a:srgbClr val="FF0000"/>
              </a:solidFill>
            </a:endParaRPr>
          </a:p>
        </p:txBody>
      </p:sp>
    </p:spTree>
  </p:cSld>
  <p:clrMapOvr>
    <a:masterClrMapping/>
  </p:clrMapOvr>
  <p:transition spd="slow">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F28FF8EB-82E8-4C6E-8601-23B7C8CD2C78}"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mc:AlternateContent xmlns:mc="http://schemas.openxmlformats.org/markup-compatibility/2006">
        <mc:Choice xmlns:a14="http://schemas.microsoft.com/office/drawing/2010/main" Requires="a14">
          <p:sp>
            <p:nvSpPr>
              <p:cNvPr id="337923" name="Rectangle 3"/>
              <p:cNvSpPr>
                <a:spLocks noGrp="1" noChangeArrowheads="1"/>
              </p:cNvSpPr>
              <p:nvPr>
                <p:ph idx="4294967295"/>
              </p:nvPr>
            </p:nvSpPr>
            <p:spPr>
              <a:xfrm>
                <a:off x="1127448" y="1315385"/>
                <a:ext cx="10801200" cy="5400675"/>
              </a:xfrm>
            </p:spPr>
            <p:txBody>
              <a:bodyPr/>
              <a:lstStyle/>
              <a:p>
                <a:pPr marL="0" indent="539750" algn="just" eaLnBrk="1" hangingPunct="1">
                  <a:lnSpc>
                    <a:spcPct val="130000"/>
                  </a:lnSpc>
                  <a:spcBef>
                    <a:spcPct val="0"/>
                  </a:spcBef>
                  <a:buClr>
                    <a:schemeClr val="tx1"/>
                  </a:buClr>
                  <a:buSzPct val="100000"/>
                  <a:buFont typeface="+mj-ea"/>
                  <a:buAutoNum type="circleNumDbPlain"/>
                  <a:defRPr/>
                </a:pPr>
                <a:r>
                  <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去除方式</a:t>
                </a:r>
                <a:endPar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539750" algn="just" eaLnBrk="1" hangingPunct="1">
                  <a:lnSpc>
                    <a:spcPct val="200000"/>
                  </a:lnSpc>
                  <a:spcBef>
                    <a:spcPct val="0"/>
                  </a:spcBef>
                  <a:buClr>
                    <a:schemeClr val="tx1"/>
                  </a:buClr>
                  <a:buSzPct val="100000"/>
                  <a:defRPr/>
                </a:pPr>
                <a:r>
                  <a:rPr lang="zh-CN" altLang="en-US" sz="2400" dirty="0">
                    <a:effectLst/>
                    <a:latin typeface="Times New Roman" panose="02020603050405020304" pitchFamily="18" charset="0"/>
                    <a:ea typeface="微软雅黑" panose="020B0503020204020204" pitchFamily="34" charset="-122"/>
                    <a:sym typeface="Times New Roman" panose="02020603050405020304" pitchFamily="18" charset="0"/>
                  </a:rPr>
                  <a:t>氟氯烃类化合物在对流层大气中性质非常稳定。</a:t>
                </a:r>
                <a:endParaRPr lang="zh-CN" altLang="en-US" sz="24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535305" lvl="1" indent="-179705" algn="just" eaLnBrk="1" hangingPunct="1">
                  <a:lnSpc>
                    <a:spcPct val="200000"/>
                  </a:lnSpc>
                  <a:spcBef>
                    <a:spcPct val="0"/>
                  </a:spcBef>
                  <a:buClr>
                    <a:schemeClr val="tx1"/>
                  </a:buClr>
                  <a:buFont typeface="+mj-lt"/>
                  <a:buAutoNum type="alphaLcPeriod"/>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由于它们能透过波长大于</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290 nm</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的辐射，故在对流层大气中不发生光解反应；</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535305" lvl="1" indent="-179705" algn="just" eaLnBrk="1" hangingPunct="1">
                  <a:lnSpc>
                    <a:spcPct val="200000"/>
                  </a:lnSpc>
                  <a:spcBef>
                    <a:spcPct val="0"/>
                  </a:spcBef>
                  <a:buClr>
                    <a:schemeClr val="tx1"/>
                  </a:buClr>
                  <a:buFont typeface="+mj-lt"/>
                  <a:buAutoNum type="alphaLcPeriod"/>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由于氟氯烃类化合物与</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HO</a:t>
                </a:r>
                <a14:m>
                  <m:oMath xmlns:m="http://schemas.openxmlformats.org/officeDocument/2006/math">
                    <m:r>
                      <a:rPr lang="zh-CN" altLang="en-US" sz="2200" b="0" i="1" smtClean="0">
                        <a:solidFill>
                          <a:srgbClr val="000000"/>
                        </a:solidFill>
                        <a:latin typeface="Cambria Math" panose="02040503050406030204" pitchFamily="18" charset="0"/>
                        <a:sym typeface="Times New Roman" panose="02020603050405020304" pitchFamily="18" charset="0"/>
                      </a:rPr>
                      <m:t>•</m:t>
                    </m:r>
                  </m:oMath>
                </a14:m>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的反应为强吸热反应，很难被</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HO</a:t>
                </a:r>
                <a14:m>
                  <m:oMath xmlns:m="http://schemas.openxmlformats.org/officeDocument/2006/math">
                    <m:r>
                      <a:rPr lang="zh-CN" altLang="en-US" sz="2200" b="0" i="1" smtClean="0">
                        <a:solidFill>
                          <a:srgbClr val="000000"/>
                        </a:solidFill>
                        <a:latin typeface="Cambria Math" panose="02040503050406030204" pitchFamily="18" charset="0"/>
                        <a:sym typeface="Times New Roman" panose="02020603050405020304" pitchFamily="18" charset="0"/>
                      </a:rPr>
                      <m:t>•</m:t>
                    </m:r>
                  </m:oMath>
                </a14:m>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氧化；</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535305" lvl="1" indent="-179705" algn="just" eaLnBrk="1" hangingPunct="1">
                  <a:lnSpc>
                    <a:spcPct val="200000"/>
                  </a:lnSpc>
                  <a:spcBef>
                    <a:spcPct val="0"/>
                  </a:spcBef>
                  <a:buClr>
                    <a:schemeClr val="tx1"/>
                  </a:buClr>
                  <a:buFont typeface="+mj-lt"/>
                  <a:buAutoNum type="alphaLcPeriod"/>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氟氯烃类化合物不溶于水，不容易被降水所去除；</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535305" lvl="1" indent="-179705" algn="just" eaLnBrk="1" hangingPunct="1">
                  <a:lnSpc>
                    <a:spcPct val="200000"/>
                  </a:lnSpc>
                  <a:spcBef>
                    <a:spcPct val="0"/>
                  </a:spcBef>
                  <a:buClr>
                    <a:schemeClr val="tx1"/>
                  </a:buClr>
                  <a:buFont typeface="+mj-lt"/>
                  <a:buAutoNum type="alphaLcPeriod"/>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有证据表明，海洋也不是氟氯烃类化合物的归宿。</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990600" indent="-990600" eaLnBrk="1" hangingPunct="1">
                  <a:lnSpc>
                    <a:spcPct val="130000"/>
                  </a:lnSpc>
                  <a:spcBef>
                    <a:spcPct val="0"/>
                  </a:spcBef>
                  <a:defRPr/>
                </a:pPr>
                <a:endParaRPr lang="zh-CN" altLang="en-US" dirty="0">
                  <a:effectLst/>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337923" name="Rectangle 3"/>
              <p:cNvSpPr>
                <a:spLocks noRot="1" noChangeAspect="1" noMove="1" noResize="1" noEditPoints="1" noAdjustHandles="1" noChangeArrowheads="1" noChangeShapeType="1" noTextEdit="1"/>
              </p:cNvSpPr>
              <p:nvPr>
                <p:ph idx="4294967295"/>
              </p:nvPr>
            </p:nvSpPr>
            <p:spPr>
              <a:xfrm>
                <a:off x="1127448" y="1315385"/>
                <a:ext cx="10801200" cy="5400675"/>
              </a:xfrm>
              <a:blipFill rotWithShape="1">
                <a:blip r:embed="rId1"/>
                <a:stretch>
                  <a:fillRect l="-3" t="-6" r="2" b="6"/>
                </a:stretch>
              </a:blipFill>
            </p:spPr>
            <p:txBody>
              <a:bodyPr/>
              <a:lstStyle/>
              <a:p>
                <a:r>
                  <a:rPr lang="zh-CN" altLang="en-US">
                    <a:noFill/>
                  </a:rPr>
                  <a:t> </a:t>
                </a:r>
              </a:p>
            </p:txBody>
          </p:sp>
        </mc:Fallback>
      </mc:AlternateContent>
      <p:sp>
        <p:nvSpPr>
          <p:cNvPr id="6" name="TextBox 5"/>
          <p:cNvSpPr txBox="1">
            <a:spLocks noChangeArrowheads="1"/>
          </p:cNvSpPr>
          <p:nvPr/>
        </p:nvSpPr>
        <p:spPr bwMode="auto">
          <a:xfrm>
            <a:off x="842010" y="5512435"/>
            <a:ext cx="10151745" cy="105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因此，氟氯烃在对流层的停留时间长，如</a:t>
            </a:r>
            <a:r>
              <a:rPr lang="en-US" altLang="zh-CN"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CFC-11 </a:t>
            </a:r>
            <a:r>
              <a:rPr lang="zh-CN" altLang="en-US"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CFC-12 </a:t>
            </a:r>
            <a:r>
              <a:rPr lang="zh-CN" altLang="en-US"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的停留时间</a:t>
            </a:r>
            <a:endParaRPr lang="zh-CN" altLang="en-US"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pPr>
            <a:r>
              <a:rPr lang="zh-CN" altLang="en-US"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分别可达</a:t>
            </a:r>
            <a:r>
              <a:rPr lang="en-US" altLang="zh-CN"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45a </a:t>
            </a:r>
            <a:r>
              <a:rPr lang="zh-CN" altLang="en-US"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100a</a:t>
            </a:r>
            <a:r>
              <a:rPr lang="zh-CN" altLang="en-US"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。因此，它们最可能的去除途径就是扩散进入平流层。</a:t>
            </a:r>
            <a:endParaRPr lang="zh-CN" altLang="en-US" sz="2800" dirty="0">
              <a:solidFill>
                <a:srgbClr val="00FF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7" dur="50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9" dur="500"/>
                                        <p:tgtEl>
                                          <p:spTgt spid="6">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6">
                                            <p:txEl>
                                              <p:pRg st="1" end="1"/>
                                            </p:txEl>
                                          </p:spTgt>
                                        </p:tgtEl>
                                        <p:attrNameLst>
                                          <p:attrName>style.visibility</p:attrName>
                                        </p:attrNameLst>
                                      </p:cBhvr>
                                      <p:to>
                                        <p:strVal val="visible"/>
                                      </p:to>
                                    </p:set>
                                    <p:anim calcmode="discrete" valueType="clr">
                                      <p:cBhvr override="childStyle">
                                        <p:cTn id="14" dur="500"/>
                                        <p:tgtEl>
                                          <p:spTgt spid="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500"/>
                                        <p:tgtEl>
                                          <p:spTgt spid="6">
                                            <p:txEl>
                                              <p:pRg st="1" end="1"/>
                                            </p:txEl>
                                          </p:spTgt>
                                        </p:tgtEl>
                                        <p:attrNameLst>
                                          <p:attrName>fillcolor</p:attrName>
                                        </p:attrNameLst>
                                      </p:cBhvr>
                                      <p:tavLst>
                                        <p:tav tm="0">
                                          <p:val>
                                            <p:clrVal>
                                              <a:schemeClr val="accent2"/>
                                            </p:clrVal>
                                          </p:val>
                                        </p:tav>
                                        <p:tav tm="50000">
                                          <p:val>
                                            <p:clrVal>
                                              <a:schemeClr val="hlink"/>
                                            </p:clrVal>
                                          </p:val>
                                        </p:tav>
                                      </p:tavLst>
                                    </p:anim>
                                    <p:set>
                                      <p:cBhvr>
                                        <p:cTn id="16" dur="500"/>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553085" y="908685"/>
            <a:ext cx="10803890" cy="2239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marL="609600" indent="-609600">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buClr>
                <a:schemeClr val="tx1"/>
              </a:buClr>
              <a:buFont typeface="宋体" panose="02010600030101010101" pitchFamily="2" charset="-122"/>
              <a:buAutoNum type="circleNumDbPlain" startAt="2"/>
            </a:pPr>
            <a:r>
              <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危害</a:t>
            </a:r>
            <a:endPar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marL="450850" indent="-450850" algn="just" eaLnBrk="1" hangingPunct="1">
              <a:lnSpc>
                <a:spcPct val="130000"/>
              </a:lnSpc>
              <a:buClr>
                <a:schemeClr val="tx1"/>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进入到平流层的氟氯烃类化合物，在平流层强烈的紫外线作用下，发生下面的反应：</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450850" indent="-450850" algn="just" eaLnBrk="1" hangingPunct="1">
              <a:lnSpc>
                <a:spcPct val="130000"/>
              </a:lnSpc>
              <a:buClr>
                <a:schemeClr val="tx1"/>
              </a:buClr>
              <a:buFont typeface="Wingdings" panose="05000000000000000000" pitchFamily="2" charset="2"/>
              <a:buChar char="n"/>
            </a:pP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450850" indent="-450850" algn="just" eaLnBrk="1" hangingPunct="1">
              <a:lnSpc>
                <a:spcPct val="130000"/>
              </a:lnSpc>
              <a:buClr>
                <a:schemeClr val="tx1"/>
              </a:buClr>
              <a:buFont typeface="Wingdings" panose="05000000000000000000" pitchFamily="2" charset="2"/>
              <a:buChar char="n"/>
            </a:pP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450850" indent="-450850" algn="just" eaLnBrk="1" hangingPunct="1">
              <a:lnSpc>
                <a:spcPct val="130000"/>
              </a:lnSpc>
              <a:buClr>
                <a:schemeClr val="tx1"/>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每放出</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1</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个氯原子就可以和</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10</a:t>
            </a:r>
            <a:r>
              <a:rPr lang="en-US" altLang="zh-CN" sz="2200" baseline="30000" dirty="0">
                <a:latin typeface="Times New Roman" panose="02020603050405020304" pitchFamily="18" charset="0"/>
                <a:ea typeface="微软雅黑" panose="020B0503020204020204" pitchFamily="34" charset="-122"/>
                <a:sym typeface="Times New Roman" panose="02020603050405020304" pitchFamily="18" charset="0"/>
              </a:rPr>
              <a:t>5</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个臭氧分子发生反应。</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7413"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8848558F-52CA-45E0-9E18-B286E680494D}"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6" name="TextBox 15"/>
          <p:cNvSpPr txBox="1">
            <a:spLocks noChangeArrowheads="1"/>
          </p:cNvSpPr>
          <p:nvPr/>
        </p:nvSpPr>
        <p:spPr bwMode="auto">
          <a:xfrm>
            <a:off x="480060" y="3141345"/>
            <a:ext cx="7273290" cy="2120900"/>
          </a:xfrm>
          <a:prstGeom prst="rect">
            <a:avLst/>
          </a:prstGeom>
          <a:noFill/>
          <a:ln w="9525">
            <a:noFill/>
            <a:miter lim="800000"/>
          </a:ln>
        </p:spPr>
        <p:txBody>
          <a:bodyPr wrap="square">
            <a:spAutoFit/>
          </a:bodyPr>
          <a:lstStyle/>
          <a:p>
            <a:pPr marL="450850" indent="-450850" algn="just" eaLnBrk="1" hangingPunct="1">
              <a:lnSpc>
                <a:spcPct val="120000"/>
              </a:lnSpc>
              <a:spcBef>
                <a:spcPts val="0"/>
              </a:spcBef>
              <a:spcAft>
                <a:spcPts val="0"/>
              </a:spcAft>
              <a:buClr>
                <a:schemeClr val="tx1"/>
              </a:buClr>
              <a:buFont typeface="Wingdings" panose="05000000000000000000" pitchFamily="2" charset="2"/>
              <a:buChar char="n"/>
              <a:defRPr/>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而在烷烃分子中尚有</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未被取代的氟氯烃类化合物，寿命要短得多。这是因为含</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的卤代烃在对流层大气中能与</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HO</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发生反应：</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450850" indent="-450850" algn="just" eaLnBrk="1" hangingPunct="1">
              <a:lnSpc>
                <a:spcPct val="120000"/>
              </a:lnSpc>
              <a:spcBef>
                <a:spcPts val="0"/>
              </a:spcBef>
              <a:spcAft>
                <a:spcPts val="0"/>
              </a:spcAft>
              <a:buClr>
                <a:schemeClr val="tx1"/>
              </a:buClr>
              <a:buFont typeface="Wingdings" panose="05000000000000000000" pitchFamily="2" charset="2"/>
              <a:buChar char="n"/>
              <a:defRPr/>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该反应导致了</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CHF</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Cl</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的寿命约为</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12 a</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，被用作替代品大量使用。</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7415" name="Rectangle 6"/>
          <p:cNvSpPr>
            <a:spLocks noChangeArrowheads="1"/>
          </p:cNvSpPr>
          <p:nvPr/>
        </p:nvSpPr>
        <p:spPr bwMode="auto">
          <a:xfrm>
            <a:off x="1524001" y="-162095"/>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7416" name="Rectangle 12"/>
          <p:cNvSpPr>
            <a:spLocks noChangeArrowheads="1"/>
          </p:cNvSpPr>
          <p:nvPr/>
        </p:nvSpPr>
        <p:spPr bwMode="auto">
          <a:xfrm>
            <a:off x="588011" y="2576661"/>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mc:AlternateContent xmlns:mc="http://schemas.openxmlformats.org/markup-compatibility/2006">
        <mc:Choice xmlns:a14="http://schemas.microsoft.com/office/drawing/2010/main" Requires="a14">
          <p:sp>
            <p:nvSpPr>
              <p:cNvPr id="17410" name="Object 7"/>
              <p:cNvSpPr txBox="1"/>
              <p:nvPr/>
            </p:nvSpPr>
            <p:spPr bwMode="auto">
              <a:xfrm>
                <a:off x="-742369" y="1821462"/>
                <a:ext cx="9903554" cy="1177925"/>
              </a:xfrm>
              <a:prstGeom prst="rect">
                <a:avLst/>
              </a:prstGeom>
              <a:noFill/>
              <a:ln>
                <a:noFill/>
              </a:ln>
            </p:spPr>
            <p:txBody>
              <a:bodyPr>
                <a:noAutofit/>
              </a:bodyPr>
              <a:lstStyle/>
              <a:p>
                <a:pPr marL="2443480" indent="-23495" algn="ctr">
                  <a:lnSpc>
                    <a:spcPct val="130000"/>
                  </a:lnSpc>
                  <a:spcBef>
                    <a:spcPts val="0"/>
                  </a:spcBef>
                  <a:spcAft>
                    <a:spcPts val="0"/>
                  </a:spcAft>
                </a:pPr>
                <a14:m>
                  <m:oMathPara xmlns:m="http://schemas.openxmlformats.org/officeDocument/2006/math">
                    <m:oMathParaPr>
                      <m:jc m:val="left"/>
                    </m:oMathParaPr>
                    <m:oMath xmlns:m="http://schemas.openxmlformats.org/officeDocument/2006/math">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CFC</m:t>
                      </m:r>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l</m:t>
                          </m:r>
                        </m:e>
                        <m:sub>
                          <m:r>
                            <a:rPr lang="zh-CN" altLang="en-US" sz="2000" b="0" i="0">
                              <a:solidFill>
                                <a:srgbClr val="000000"/>
                              </a:solidFill>
                              <a:latin typeface="Cambria Math" panose="02040503050406030204" pitchFamily="18" charset="0"/>
                              <a:sym typeface="Times New Roman" panose="02020603050405020304" pitchFamily="18" charset="0"/>
                            </a:rPr>
                            <m:t>3</m:t>
                          </m:r>
                        </m:sub>
                      </m:sSub>
                      <m:r>
                        <m:rPr>
                          <m:aln/>
                        </m:rPr>
                        <a:rPr lang="zh-CN" altLang="en-US" sz="2000" b="0" i="1">
                          <a:solidFill>
                            <a:srgbClr val="000000"/>
                          </a:solidFill>
                          <a:latin typeface="Cambria Math" panose="02040503050406030204" pitchFamily="18" charset="0"/>
                          <a:sym typeface="Times New Roman" panose="02020603050405020304" pitchFamily="18" charset="0"/>
                        </a:rPr>
                        <m:t>+</m:t>
                      </m:r>
                      <m:r>
                        <a:rPr lang="zh-CN" altLang="en-US" sz="2000" b="0" i="1">
                          <a:solidFill>
                            <a:srgbClr val="000000"/>
                          </a:solidFill>
                          <a:latin typeface="Cambria Math" panose="02040503050406030204" pitchFamily="18" charset="0"/>
                          <a:sym typeface="Times New Roman" panose="02020603050405020304" pitchFamily="18" charset="0"/>
                        </a:rPr>
                        <m:t>ℎ</m:t>
                      </m:r>
                      <m:r>
                        <a:rPr lang="zh-CN" altLang="en-US" sz="2000" b="0" i="1">
                          <a:solidFill>
                            <a:srgbClr val="000000"/>
                          </a:solidFill>
                          <a:latin typeface="Cambria Math" panose="02040503050406030204" pitchFamily="18" charset="0"/>
                          <a:sym typeface="Times New Roman" panose="02020603050405020304" pitchFamily="18" charset="0"/>
                        </a:rPr>
                        <m:t>𝜈</m:t>
                      </m:r>
                      <m:d>
                        <m:dPr>
                          <m:ctrlPr>
                            <a:rPr lang="zh-CN" altLang="en-US" sz="2000" i="1">
                              <a:solidFill>
                                <a:srgbClr val="000000"/>
                              </a:solidFill>
                              <a:latin typeface="Cambria Math" panose="02040503050406030204" pitchFamily="18" charset="0"/>
                              <a:sym typeface="Times New Roman" panose="02020603050405020304" pitchFamily="18" charset="0"/>
                            </a:rPr>
                          </m:ctrlPr>
                        </m:dPr>
                        <m:e>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175</m:t>
                          </m:r>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nm</m:t>
                          </m:r>
                          <m:r>
                            <a:rPr lang="zh-CN" altLang="en-US" sz="2000" b="0" i="1">
                              <a:solidFill>
                                <a:srgbClr val="000000"/>
                              </a:solidFill>
                              <a:latin typeface="Cambria Math" panose="02040503050406030204" pitchFamily="18" charset="0"/>
                              <a:sym typeface="Times New Roman" panose="02020603050405020304" pitchFamily="18" charset="0"/>
                            </a:rPr>
                            <m:t>≤</m:t>
                          </m:r>
                          <m:r>
                            <m:rPr>
                              <m:sty m:val="p"/>
                            </m:rPr>
                            <a:rPr lang="zh-CN" altLang="en-US" sz="2000" b="0" i="0">
                              <a:solidFill>
                                <a:srgbClr val="000000"/>
                              </a:solidFill>
                              <a:latin typeface="Cambria Math" panose="02040503050406030204" pitchFamily="18" charset="0"/>
                              <a:sym typeface="Times New Roman" panose="02020603050405020304" pitchFamily="18" charset="0"/>
                            </a:rPr>
                            <m:t>λ</m:t>
                          </m:r>
                          <m:r>
                            <a:rPr lang="zh-CN" altLang="en-US" sz="2000" b="0" i="1">
                              <a:solidFill>
                                <a:srgbClr val="000000"/>
                              </a:solidFill>
                              <a:latin typeface="Cambria Math" panose="02040503050406030204" pitchFamily="18" charset="0"/>
                              <a:sym typeface="Times New Roman" panose="02020603050405020304" pitchFamily="18" charset="0"/>
                            </a:rPr>
                            <m:t>≤</m:t>
                          </m:r>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220</m:t>
                          </m:r>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nm</m:t>
                          </m:r>
                        </m:e>
                      </m:d>
                      <m:groupChr>
                        <m:groupChrPr>
                          <m:chr m:val="→"/>
                          <m:vertJc m:val="bot"/>
                          <m:ctrlPr>
                            <a:rPr lang="zh-CN" altLang="en-US" sz="2000" i="1">
                              <a:solidFill>
                                <a:srgbClr val="000000"/>
                              </a:solidFill>
                              <a:latin typeface="Cambria Math" panose="02040503050406030204" pitchFamily="18" charset="0"/>
                              <a:sym typeface="Times New Roman" panose="02020603050405020304" pitchFamily="18" charset="0"/>
                            </a:rPr>
                          </m:ctrlPr>
                        </m:groupChrPr>
                        <m:e>
                          <m:r>
                            <a:rPr lang="zh-CN" altLang="en-US" sz="2000" b="0" i="1">
                              <a:solidFill>
                                <a:srgbClr val="000000"/>
                              </a:solidFill>
                              <a:latin typeface="Cambria Math" panose="02040503050406030204" pitchFamily="18" charset="0"/>
                              <a:sym typeface="Times New Roman" panose="02020603050405020304" pitchFamily="18" charset="0"/>
                            </a:rPr>
                            <m:t>  </m:t>
                          </m:r>
                        </m:e>
                      </m:groupChr>
                      <m:r>
                        <a:rPr lang="zh-CN" altLang="en-US" sz="2000" b="0" i="1">
                          <a:solidFill>
                            <a:srgbClr val="000000"/>
                          </a:solidFill>
                          <a:latin typeface="Cambria Math" panose="02040503050406030204" pitchFamily="18" charset="0"/>
                          <a:sym typeface="Times New Roman" panose="02020603050405020304" pitchFamily="18" charset="0"/>
                        </a:rPr>
                        <m:t>•</m:t>
                      </m:r>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CFC</m:t>
                      </m:r>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l</m:t>
                          </m:r>
                        </m:e>
                        <m:sub>
                          <m:r>
                            <a:rPr lang="zh-CN" altLang="en-US" sz="2000" b="0" i="0">
                              <a:solidFill>
                                <a:srgbClr val="000000"/>
                              </a:solidFill>
                              <a:latin typeface="Cambria Math" panose="02040503050406030204" pitchFamily="18" charset="0"/>
                              <a:sym typeface="Times New Roman" panose="02020603050405020304" pitchFamily="18" charset="0"/>
                            </a:rPr>
                            <m:t>2</m:t>
                          </m:r>
                        </m:sub>
                      </m:sSub>
                      <m:r>
                        <a:rPr lang="zh-CN" altLang="en-US" sz="2000" b="0" i="1">
                          <a:solidFill>
                            <a:srgbClr val="000000"/>
                          </a:solidFill>
                          <a:latin typeface="Cambria Math" panose="02040503050406030204" pitchFamily="18" charset="0"/>
                          <a:sym typeface="Times New Roman" panose="02020603050405020304" pitchFamily="18" charset="0"/>
                        </a:rPr>
                        <m:t>+</m:t>
                      </m:r>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Cl</m:t>
                      </m:r>
                      <m:r>
                        <a:rPr lang="zh-CN" altLang="en-US" sz="2000" b="0" i="1">
                          <a:solidFill>
                            <a:srgbClr val="000000"/>
                          </a:solidFill>
                          <a:latin typeface="Cambria Math" panose="02040503050406030204" pitchFamily="18" charset="0"/>
                          <a:sym typeface="Times New Roman" panose="02020603050405020304" pitchFamily="18" charset="0"/>
                        </a:rPr>
                        <m:t>•</m:t>
                      </m:r>
                    </m:oMath>
                    <m:oMath xmlns:m="http://schemas.openxmlformats.org/officeDocument/2006/math">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Cl</m:t>
                      </m:r>
                      <m:r>
                        <m:rPr>
                          <m:aln/>
                        </m:rPr>
                        <a:rPr lang="zh-CN" altLang="en-US" sz="2000" b="0" i="1">
                          <a:solidFill>
                            <a:srgbClr val="000000"/>
                          </a:solidFill>
                          <a:latin typeface="Cambria Math" panose="02040503050406030204" pitchFamily="18" charset="0"/>
                          <a:sym typeface="Times New Roman" panose="02020603050405020304" pitchFamily="18" charset="0"/>
                        </a:rPr>
                        <m:t>•</m:t>
                      </m:r>
                      <m:r>
                        <a:rPr lang="zh-CN" altLang="en-US" sz="2000" b="0" i="1">
                          <a:solidFill>
                            <a:srgbClr val="000000"/>
                          </a:solidFill>
                          <a:latin typeface="Cambria Math" panose="02040503050406030204" pitchFamily="18" charset="0"/>
                          <a:sym typeface="Times New Roman" panose="02020603050405020304" pitchFamily="18" charset="0"/>
                        </a:rPr>
                        <m:t>+</m:t>
                      </m:r>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m:rPr>
                              <m:sty m:val="p"/>
                            </m:rPr>
                            <a:rPr lang="zh-CN" altLang="en-US" sz="2000" b="0" i="0">
                              <a:solidFill>
                                <a:srgbClr val="000000"/>
                              </a:solidFill>
                              <a:latin typeface="Cambria Math" panose="02040503050406030204" pitchFamily="18" charset="0"/>
                              <a:sym typeface="Times New Roman" panose="02020603050405020304" pitchFamily="18" charset="0"/>
                            </a:rPr>
                            <m:t>O</m:t>
                          </m:r>
                        </m:e>
                        <m:sub>
                          <m:r>
                            <a:rPr lang="zh-CN" altLang="en-US" sz="2000" b="0" i="0">
                              <a:solidFill>
                                <a:srgbClr val="000000"/>
                              </a:solidFill>
                              <a:latin typeface="Cambria Math" panose="02040503050406030204" pitchFamily="18" charset="0"/>
                              <a:sym typeface="Times New Roman" panose="02020603050405020304" pitchFamily="18" charset="0"/>
                            </a:rPr>
                            <m:t>3</m:t>
                          </m:r>
                        </m:sub>
                      </m:sSub>
                      <m:groupChr>
                        <m:groupChrPr>
                          <m:chr m:val="→"/>
                          <m:vertJc m:val="bot"/>
                          <m:ctrlPr>
                            <a:rPr lang="zh-CN" altLang="en-US" sz="2000" i="1">
                              <a:solidFill>
                                <a:srgbClr val="000000"/>
                              </a:solidFill>
                              <a:latin typeface="Cambria Math" panose="02040503050406030204" pitchFamily="18" charset="0"/>
                              <a:sym typeface="Times New Roman" panose="02020603050405020304" pitchFamily="18" charset="0"/>
                            </a:rPr>
                          </m:ctrlPr>
                        </m:groupChrPr>
                        <m:e>
                          <m:r>
                            <a:rPr lang="zh-CN" altLang="en-US" sz="2000" b="0" i="1">
                              <a:solidFill>
                                <a:srgbClr val="000000"/>
                              </a:solidFill>
                              <a:latin typeface="Cambria Math" panose="02040503050406030204" pitchFamily="18" charset="0"/>
                              <a:sym typeface="Times New Roman" panose="02020603050405020304" pitchFamily="18" charset="0"/>
                            </a:rPr>
                            <m:t>  </m:t>
                          </m:r>
                        </m:e>
                      </m:groupChr>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ClO</m:t>
                      </m:r>
                      <m:r>
                        <a:rPr lang="zh-CN" altLang="en-US" sz="2000" b="0" i="1">
                          <a:solidFill>
                            <a:srgbClr val="000000"/>
                          </a:solidFill>
                          <a:latin typeface="Cambria Math" panose="02040503050406030204" pitchFamily="18" charset="0"/>
                          <a:sym typeface="Times New Roman" panose="02020603050405020304" pitchFamily="18" charset="0"/>
                        </a:rPr>
                        <m:t>•+</m:t>
                      </m:r>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m:rPr>
                              <m:sty m:val="p"/>
                            </m:rPr>
                            <a:rPr lang="zh-CN" altLang="en-US" sz="2000" b="0" i="0">
                              <a:solidFill>
                                <a:srgbClr val="000000"/>
                              </a:solidFill>
                              <a:latin typeface="Cambria Math" panose="02040503050406030204" pitchFamily="18" charset="0"/>
                              <a:sym typeface="Times New Roman" panose="02020603050405020304" pitchFamily="18" charset="0"/>
                            </a:rPr>
                            <m:t>O</m:t>
                          </m:r>
                        </m:e>
                        <m:sub>
                          <m:r>
                            <a:rPr lang="zh-CN" altLang="en-US" sz="2000" b="0" i="0">
                              <a:solidFill>
                                <a:srgbClr val="000000"/>
                              </a:solidFill>
                              <a:latin typeface="Cambria Math" panose="02040503050406030204" pitchFamily="18" charset="0"/>
                              <a:sym typeface="Times New Roman" panose="02020603050405020304" pitchFamily="18" charset="0"/>
                            </a:rPr>
                            <m:t>2</m:t>
                          </m:r>
                        </m:sub>
                      </m:sSub>
                      <m:r>
                        <m:rPr>
                          <m:nor/>
                        </m:rPr>
                        <a:rPr lang="en-US" altLang="zh-CN"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       </m:t>
                      </m:r>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ClO</m:t>
                      </m:r>
                      <m:r>
                        <a:rPr lang="zh-CN" altLang="en-US" sz="2000" b="0" i="1">
                          <a:solidFill>
                            <a:srgbClr val="000000"/>
                          </a:solidFill>
                          <a:latin typeface="Cambria Math" panose="02040503050406030204" pitchFamily="18" charset="0"/>
                          <a:sym typeface="Times New Roman" panose="02020603050405020304" pitchFamily="18" charset="0"/>
                        </a:rPr>
                        <m:t>•+</m:t>
                      </m:r>
                      <m:r>
                        <m:rPr>
                          <m:sty m:val="p"/>
                        </m:rPr>
                        <a:rPr lang="zh-CN" altLang="en-US" sz="2000" b="0" i="0">
                          <a:solidFill>
                            <a:srgbClr val="000000"/>
                          </a:solidFill>
                          <a:latin typeface="Cambria Math" panose="02040503050406030204" pitchFamily="18" charset="0"/>
                          <a:sym typeface="Times New Roman" panose="02020603050405020304" pitchFamily="18" charset="0"/>
                        </a:rPr>
                        <m:t>O</m:t>
                      </m:r>
                      <m:r>
                        <a:rPr lang="zh-CN" altLang="en-US" sz="2000" b="0" i="1">
                          <a:solidFill>
                            <a:srgbClr val="000000"/>
                          </a:solidFill>
                          <a:latin typeface="Cambria Math" panose="02040503050406030204" pitchFamily="18" charset="0"/>
                          <a:sym typeface="Times New Roman" panose="02020603050405020304" pitchFamily="18" charset="0"/>
                        </a:rPr>
                        <m:t>•</m:t>
                      </m:r>
                      <m:groupChr>
                        <m:groupChrPr>
                          <m:chr m:val="→"/>
                          <m:vertJc m:val="bot"/>
                          <m:ctrlPr>
                            <a:rPr lang="zh-CN" altLang="en-US" sz="2000" i="1">
                              <a:solidFill>
                                <a:srgbClr val="000000"/>
                              </a:solidFill>
                              <a:latin typeface="Cambria Math" panose="02040503050406030204" pitchFamily="18" charset="0"/>
                              <a:sym typeface="Times New Roman" panose="02020603050405020304" pitchFamily="18" charset="0"/>
                            </a:rPr>
                          </m:ctrlPr>
                        </m:groupChrPr>
                        <m:e>
                          <m:r>
                            <a:rPr lang="zh-CN" altLang="en-US" sz="2000" b="0" i="1">
                              <a:solidFill>
                                <a:srgbClr val="000000"/>
                              </a:solidFill>
                              <a:latin typeface="Cambria Math" panose="02040503050406030204" pitchFamily="18" charset="0"/>
                              <a:sym typeface="Times New Roman" panose="02020603050405020304" pitchFamily="18" charset="0"/>
                            </a:rPr>
                            <m:t>  </m:t>
                          </m:r>
                        </m:e>
                      </m:groupChr>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m:rPr>
                              <m:sty m:val="p"/>
                            </m:rPr>
                            <a:rPr lang="zh-CN" altLang="en-US" sz="2000" b="0" i="0">
                              <a:solidFill>
                                <a:srgbClr val="000000"/>
                              </a:solidFill>
                              <a:latin typeface="Cambria Math" panose="02040503050406030204" pitchFamily="18" charset="0"/>
                              <a:sym typeface="Times New Roman" panose="02020603050405020304" pitchFamily="18" charset="0"/>
                            </a:rPr>
                            <m:t>O</m:t>
                          </m:r>
                        </m:e>
                        <m:sub>
                          <m:r>
                            <a:rPr lang="zh-CN" altLang="en-US" sz="2000" b="0" i="0">
                              <a:solidFill>
                                <a:srgbClr val="000000"/>
                              </a:solidFill>
                              <a:latin typeface="Cambria Math" panose="02040503050406030204" pitchFamily="18" charset="0"/>
                              <a:sym typeface="Times New Roman" panose="02020603050405020304" pitchFamily="18" charset="0"/>
                            </a:rPr>
                            <m:t>2</m:t>
                          </m:r>
                        </m:sub>
                      </m:sSub>
                      <m:r>
                        <a:rPr lang="zh-CN" altLang="en-US" sz="2000" b="0" i="1">
                          <a:solidFill>
                            <a:srgbClr val="000000"/>
                          </a:solidFill>
                          <a:latin typeface="Cambria Math" panose="02040503050406030204" pitchFamily="18" charset="0"/>
                          <a:sym typeface="Times New Roman" panose="02020603050405020304" pitchFamily="18" charset="0"/>
                        </a:rPr>
                        <m:t>+</m:t>
                      </m:r>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Cl</m:t>
                      </m:r>
                      <m:r>
                        <a:rPr lang="zh-CN" altLang="en-US" sz="2000" b="0" i="1">
                          <a:solidFill>
                            <a:srgbClr val="000000"/>
                          </a:solidFill>
                          <a:latin typeface="Cambria Math" panose="02040503050406030204" pitchFamily="18" charset="0"/>
                          <a:sym typeface="Times New Roman" panose="02020603050405020304" pitchFamily="18" charset="0"/>
                        </a:rPr>
                        <m:t>•</m:t>
                      </m:r>
                    </m:oMath>
                  </m:oMathPara>
                </a14:m>
                <a:endParaRPr lang="zh-CN" altLang="en-US" sz="2000" dirty="0">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17410" name="Object 7"/>
              <p:cNvSpPr txBox="1">
                <a:spLocks noRot="1" noChangeAspect="1" noMove="1" noResize="1" noEditPoints="1" noAdjustHandles="1" noChangeArrowheads="1" noChangeShapeType="1" noTextEdit="1"/>
              </p:cNvSpPr>
              <p:nvPr/>
            </p:nvSpPr>
            <p:spPr bwMode="auto">
              <a:xfrm>
                <a:off x="-742369" y="1821462"/>
                <a:ext cx="9903554" cy="1177925"/>
              </a:xfrm>
              <a:prstGeom prst="rect">
                <a:avLst/>
              </a:prstGeom>
              <a:blipFill rotWithShape="1">
                <a:blip r:embed="rId1"/>
                <a:stretch>
                  <a:fillRect l="1" t="-24" b="24"/>
                </a:stretch>
              </a:blipFill>
              <a:ln>
                <a:noFill/>
              </a:ln>
            </p:spPr>
            <p:txBody>
              <a:bodyPr/>
              <a:lstStyle/>
              <a:p>
                <a:r>
                  <a:rPr lang="zh-CN" altLang="en-US">
                    <a:noFill/>
                  </a:rPr>
                  <a:t> </a:t>
                </a:r>
              </a:p>
            </p:txBody>
          </p:sp>
        </mc:Fallback>
      </mc:AlternateContent>
      <p:sp>
        <p:nvSpPr>
          <p:cNvPr id="17417" name="Rectangle 16"/>
          <p:cNvSpPr>
            <a:spLocks noChangeArrowheads="1"/>
          </p:cNvSpPr>
          <p:nvPr/>
        </p:nvSpPr>
        <p:spPr bwMode="auto">
          <a:xfrm>
            <a:off x="588011" y="2505224"/>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mc:AlternateContent xmlns:mc="http://schemas.openxmlformats.org/markup-compatibility/2006">
        <mc:Choice xmlns:a14="http://schemas.microsoft.com/office/drawing/2010/main" Requires="a14">
          <p:sp>
            <p:nvSpPr>
              <p:cNvPr id="16386" name="Object 15"/>
              <p:cNvSpPr txBox="1"/>
              <p:nvPr/>
            </p:nvSpPr>
            <p:spPr bwMode="auto">
              <a:xfrm>
                <a:off x="3208316" y="4024745"/>
                <a:ext cx="4565650" cy="461963"/>
              </a:xfrm>
              <a:prstGeom prst="rect">
                <a:avLst/>
              </a:prstGeom>
              <a:noFill/>
              <a:ln>
                <a:noFill/>
              </a:ln>
            </p:spPr>
            <p:txBody>
              <a:bodyPr>
                <a:noAutofit/>
              </a:bodyPr>
              <a:lstStyle/>
              <a:p>
                <a14:m>
                  <m:oMathPara xmlns:m="http://schemas.openxmlformats.org/officeDocument/2006/math">
                    <m:oMathParaPr>
                      <m:jc m:val="left"/>
                    </m:oMathParaPr>
                    <m:oMath xmlns:m="http://schemas.openxmlformats.org/officeDocument/2006/math">
                      <m:r>
                        <m:rPr>
                          <m:nor/>
                        </m:rPr>
                        <a:rPr lang="zh-CN" altLang="en-US" sz="2000" i="0" smtClean="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m:t>
                      </m:r>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m:rPr>
                              <m:nor/>
                            </m:rPr>
                            <a:rPr lang="en-US" altLang="zh-CN" sz="2000" b="0" i="0" smtClean="0">
                              <a:solidFill>
                                <a:srgbClr val="000000"/>
                              </a:solidFill>
                              <a:latin typeface="Cambria Math" panose="02040503050406030204" pitchFamily="18" charset="0"/>
                              <a:sym typeface="Times New Roman" panose="02020603050405020304" pitchFamily="18" charset="0"/>
                            </a:rPr>
                            <m:t>F</m:t>
                          </m:r>
                        </m:e>
                        <m:sub>
                          <m:r>
                            <a:rPr lang="zh-CN" altLang="en-US" sz="2000" b="0" i="0">
                              <a:solidFill>
                                <a:srgbClr val="000000"/>
                              </a:solidFill>
                              <a:latin typeface="Cambria Math" panose="02040503050406030204" pitchFamily="18" charset="0"/>
                              <a:sym typeface="Times New Roman" panose="02020603050405020304" pitchFamily="18" charset="0"/>
                            </a:rPr>
                            <m:t>2</m:t>
                          </m:r>
                        </m:sub>
                      </m:sSub>
                      <m:r>
                        <m:rPr>
                          <m:sty m:val="p"/>
                        </m:rPr>
                        <a:rPr lang="en-US" altLang="zh-CN" sz="2000" b="0" i="0" smtClean="0">
                          <a:solidFill>
                            <a:srgbClr val="000000"/>
                          </a:solidFill>
                          <a:latin typeface="Cambria Math" panose="02040503050406030204" pitchFamily="18" charset="0"/>
                          <a:sym typeface="Times New Roman" panose="02020603050405020304" pitchFamily="18" charset="0"/>
                        </a:rPr>
                        <m:t>HCl</m:t>
                      </m:r>
                      <m:r>
                        <a:rPr lang="zh-CN" altLang="en-US" sz="2000" b="0" i="1">
                          <a:solidFill>
                            <a:srgbClr val="000000"/>
                          </a:solidFill>
                          <a:latin typeface="Cambria Math" panose="02040503050406030204" pitchFamily="18" charset="0"/>
                          <a:sym typeface="Times New Roman" panose="02020603050405020304" pitchFamily="18" charset="0"/>
                        </a:rPr>
                        <m:t>+</m:t>
                      </m:r>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HO</m:t>
                      </m:r>
                      <m:r>
                        <a:rPr lang="zh-CN" altLang="en-US" sz="2000" b="0" i="1">
                          <a:solidFill>
                            <a:srgbClr val="000000"/>
                          </a:solidFill>
                          <a:latin typeface="Cambria Math" panose="02040503050406030204" pitchFamily="18" charset="0"/>
                          <a:sym typeface="Times New Roman" panose="02020603050405020304" pitchFamily="18" charset="0"/>
                        </a:rPr>
                        <m:t>•</m:t>
                      </m:r>
                      <m:groupChr>
                        <m:groupChrPr>
                          <m:chr m:val="→"/>
                          <m:vertJc m:val="bot"/>
                          <m:ctrlPr>
                            <a:rPr lang="zh-CN" altLang="en-US" sz="2000" i="1">
                              <a:solidFill>
                                <a:srgbClr val="000000"/>
                              </a:solidFill>
                              <a:latin typeface="Cambria Math" panose="02040503050406030204" pitchFamily="18" charset="0"/>
                              <a:sym typeface="Times New Roman" panose="02020603050405020304" pitchFamily="18" charset="0"/>
                            </a:rPr>
                          </m:ctrlPr>
                        </m:groupChrPr>
                        <m:e>
                          <m:r>
                            <a:rPr lang="zh-CN" altLang="en-US" sz="2000" b="0" i="1">
                              <a:solidFill>
                                <a:srgbClr val="000000"/>
                              </a:solidFill>
                              <a:latin typeface="Cambria Math" panose="02040503050406030204" pitchFamily="18" charset="0"/>
                              <a:sym typeface="Times New Roman" panose="02020603050405020304" pitchFamily="18" charset="0"/>
                            </a:rPr>
                            <m:t>  </m:t>
                          </m:r>
                        </m:e>
                      </m:groupChr>
                      <m:r>
                        <a:rPr lang="zh-CN" altLang="en-US" sz="2000" b="0" i="1">
                          <a:solidFill>
                            <a:srgbClr val="000000"/>
                          </a:solidFill>
                          <a:latin typeface="Cambria Math" panose="02040503050406030204" pitchFamily="18" charset="0"/>
                          <a:sym typeface="Times New Roman" panose="02020603050405020304" pitchFamily="18" charset="0"/>
                        </a:rPr>
                        <m:t>•</m:t>
                      </m:r>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m:t>
                      </m:r>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m:rPr>
                              <m:nor/>
                            </m:rPr>
                            <a:rPr lang="en-US" altLang="zh-CN" sz="2000" b="0" i="0" smtClean="0">
                              <a:solidFill>
                                <a:srgbClr val="000000"/>
                              </a:solidFill>
                              <a:latin typeface="Cambria Math" panose="02040503050406030204" pitchFamily="18" charset="0"/>
                              <a:sym typeface="Times New Roman" panose="02020603050405020304" pitchFamily="18" charset="0"/>
                            </a:rPr>
                            <m:t>F</m:t>
                          </m:r>
                        </m:e>
                        <m:sub>
                          <m:r>
                            <a:rPr lang="zh-CN" altLang="en-US" sz="2000" b="0" i="0">
                              <a:solidFill>
                                <a:srgbClr val="000000"/>
                              </a:solidFill>
                              <a:latin typeface="Cambria Math" panose="02040503050406030204" pitchFamily="18" charset="0"/>
                              <a:sym typeface="Times New Roman" panose="02020603050405020304" pitchFamily="18" charset="0"/>
                            </a:rPr>
                            <m:t>2</m:t>
                          </m:r>
                        </m:sub>
                      </m:sSub>
                      <m:r>
                        <m:rPr>
                          <m:sty m:val="p"/>
                        </m:rPr>
                        <a:rPr lang="en-US" altLang="zh-CN" sz="2000" b="0" i="0" smtClean="0">
                          <a:solidFill>
                            <a:srgbClr val="000000"/>
                          </a:solidFill>
                          <a:latin typeface="Cambria Math" panose="02040503050406030204" pitchFamily="18" charset="0"/>
                          <a:sym typeface="Times New Roman" panose="02020603050405020304" pitchFamily="18" charset="0"/>
                        </a:rPr>
                        <m:t>Cl</m:t>
                      </m:r>
                      <m:r>
                        <a:rPr lang="zh-CN" altLang="en-US" sz="2000" b="0" i="1">
                          <a:solidFill>
                            <a:srgbClr val="000000"/>
                          </a:solidFill>
                          <a:latin typeface="Cambria Math" panose="02040503050406030204" pitchFamily="18" charset="0"/>
                          <a:sym typeface="Times New Roman" panose="02020603050405020304" pitchFamily="18" charset="0"/>
                        </a:rPr>
                        <m:t>+</m:t>
                      </m:r>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m:rPr>
                              <m:sty m:val="p"/>
                            </m:rPr>
                            <a:rPr lang="zh-CN" altLang="en-US" sz="2000" b="0" i="0">
                              <a:solidFill>
                                <a:srgbClr val="000000"/>
                              </a:solidFill>
                              <a:latin typeface="Cambria Math" panose="02040503050406030204" pitchFamily="18" charset="0"/>
                              <a:sym typeface="Times New Roman" panose="02020603050405020304" pitchFamily="18" charset="0"/>
                            </a:rPr>
                            <m:t>H</m:t>
                          </m:r>
                        </m:e>
                        <m:sub>
                          <m:r>
                            <a:rPr lang="zh-CN" altLang="en-US" sz="2000" b="0" i="0">
                              <a:solidFill>
                                <a:srgbClr val="000000"/>
                              </a:solidFill>
                              <a:latin typeface="Cambria Math" panose="02040503050406030204" pitchFamily="18" charset="0"/>
                              <a:sym typeface="Times New Roman" panose="02020603050405020304" pitchFamily="18" charset="0"/>
                            </a:rPr>
                            <m:t>2</m:t>
                          </m:r>
                        </m:sub>
                      </m:sSub>
                      <m:r>
                        <m:rPr>
                          <m:sty m:val="p"/>
                        </m:rPr>
                        <a:rPr lang="zh-CN" altLang="en-US" sz="2000" b="0" i="0">
                          <a:solidFill>
                            <a:srgbClr val="000000"/>
                          </a:solidFill>
                          <a:latin typeface="Cambria Math" panose="02040503050406030204" pitchFamily="18" charset="0"/>
                          <a:sym typeface="Times New Roman" panose="02020603050405020304" pitchFamily="18" charset="0"/>
                        </a:rPr>
                        <m:t>O</m:t>
                      </m:r>
                    </m:oMath>
                  </m:oMathPara>
                </a14:m>
                <a:endParaRPr lang="zh-CN" altLang="en-US" sz="2000" dirty="0">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16386" name="Object 15"/>
              <p:cNvSpPr txBox="1">
                <a:spLocks noRot="1" noChangeAspect="1" noMove="1" noResize="1" noEditPoints="1" noAdjustHandles="1" noChangeArrowheads="1" noChangeShapeType="1" noTextEdit="1"/>
              </p:cNvSpPr>
              <p:nvPr/>
            </p:nvSpPr>
            <p:spPr bwMode="auto">
              <a:xfrm>
                <a:off x="3208316" y="4024745"/>
                <a:ext cx="4565650" cy="461963"/>
              </a:xfrm>
              <a:prstGeom prst="rect">
                <a:avLst/>
              </a:prstGeom>
              <a:blipFill rotWithShape="1">
                <a:blip r:embed="rId2"/>
                <a:stretch>
                  <a:fillRect l="-6" t="-25" r="6" b="94"/>
                </a:stretch>
              </a:blipFill>
              <a:ln>
                <a:noFill/>
              </a:ln>
            </p:spPr>
            <p:txBody>
              <a:bodyPr/>
              <a:lstStyle/>
              <a:p>
                <a:r>
                  <a:rPr lang="zh-CN" altLang="en-US">
                    <a:noFill/>
                  </a:rPr>
                  <a:t> </a:t>
                </a:r>
              </a:p>
            </p:txBody>
          </p:sp>
        </mc:Fallback>
      </mc:AlternateContent>
      <p:sp>
        <p:nvSpPr>
          <p:cNvPr id="84995" name="Rectangle 3"/>
          <p:cNvSpPr>
            <a:spLocks noGrp="1" noChangeArrowheads="1"/>
          </p:cNvSpPr>
          <p:nvPr>
            <p:ph idx="4294967295"/>
          </p:nvPr>
        </p:nvSpPr>
        <p:spPr>
          <a:xfrm>
            <a:off x="480060" y="5228188"/>
            <a:ext cx="11305540" cy="2585085"/>
          </a:xfrm>
        </p:spPr>
        <p:txBody>
          <a:bodyPr/>
          <a:lstStyle/>
          <a:p>
            <a:pPr marL="455295" indent="-455295" algn="just" eaLnBrk="1" hangingPunct="1">
              <a:lnSpc>
                <a:spcPct val="125000"/>
              </a:lnSpc>
              <a:spcBef>
                <a:spcPts val="0"/>
              </a:spcBef>
              <a:spcAft>
                <a:spcPts val="0"/>
              </a:spcAft>
              <a:buClr>
                <a:schemeClr val="tx1"/>
              </a:buClr>
              <a:buSzPct val="100000"/>
            </a:pP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氟氯烃类化合物也是温室气体，特别是</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CFC-11</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CFC-12</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吸收红外线的能力比</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CO</a:t>
            </a:r>
            <a:r>
              <a:rPr lang="en-US" altLang="zh-CN" sz="220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要强</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得多。大气中每增加一个氟氯烃类化合物的分子，就相当于增加了</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10</a:t>
            </a:r>
            <a:r>
              <a:rPr lang="en-US" altLang="zh-CN" sz="2200" baseline="30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4</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个</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CO</a:t>
            </a:r>
            <a:r>
              <a:rPr lang="en-US" altLang="zh-CN" sz="220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分子。</a:t>
            </a:r>
            <a:endPar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355600" indent="-355600" algn="just" eaLnBrk="1" hangingPunct="1">
              <a:lnSpc>
                <a:spcPct val="125000"/>
              </a:lnSpc>
              <a:spcBef>
                <a:spcPts val="0"/>
              </a:spcBef>
              <a:spcAft>
                <a:spcPts val="0"/>
              </a:spcAft>
              <a:buClr>
                <a:schemeClr val="tx1"/>
              </a:buClr>
              <a:buSzPct val="100000"/>
            </a:pP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因此，氟氯烃类化合物既可以破坏臭氧层，也可以导致温室效应。</a:t>
            </a:r>
            <a:endPar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8499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4955" y="2449830"/>
            <a:ext cx="4086225"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983615" y="692785"/>
            <a:ext cx="10553700" cy="6237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marL="609600" indent="-609600">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buClr>
                <a:schemeClr val="tx1"/>
              </a:buClr>
              <a:buFont typeface="+mj-ea"/>
              <a:buAutoNum type="circleNumDbPlain" startAt="3"/>
            </a:pPr>
            <a:r>
              <a:rPr lang="en-US" altLang="zh-CN"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CFCs</a:t>
            </a:r>
            <a:r>
              <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管控历程</a:t>
            </a:r>
            <a:endParaRPr lang="en-US" altLang="zh-CN"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algn="just" eaLnBrk="1" hangingPunct="1">
              <a:lnSpc>
                <a:spcPct val="130000"/>
              </a:lnSpc>
              <a:buClr>
                <a:schemeClr val="tx1"/>
              </a:buClr>
              <a:buFont typeface="Wingdings" panose="05000000000000000000" pitchFamily="2" charset="2"/>
              <a:buChar char="n"/>
            </a:pPr>
            <a:r>
              <a:rPr lang="en-US" altLang="zh-CN" sz="2200" b="1" dirty="0">
                <a:latin typeface="Times New Roman" panose="02020603050405020304" pitchFamily="18" charset="0"/>
                <a:ea typeface="微软雅黑" panose="020B0503020204020204" pitchFamily="34" charset="-122"/>
                <a:sym typeface="Times New Roman" panose="02020603050405020304" pitchFamily="18" charset="0"/>
              </a:rPr>
              <a:t>1987</a:t>
            </a:r>
            <a:r>
              <a:rPr lang="zh-CN" altLang="en-US" sz="2200" b="1" dirty="0">
                <a:latin typeface="Times New Roman" panose="02020603050405020304" pitchFamily="18" charset="0"/>
                <a:ea typeface="微软雅黑" panose="020B0503020204020204" pitchFamily="34" charset="-122"/>
                <a:sym typeface="Times New Roman" panose="02020603050405020304" pitchFamily="18" charset="0"/>
              </a:rPr>
              <a:t>年蒙特利尔议定书：</a:t>
            </a:r>
            <a:endParaRPr lang="en-US" altLang="zh-CN" sz="2200" b="1" dirty="0">
              <a:latin typeface="Times New Roman" panose="02020603050405020304" pitchFamily="18" charset="0"/>
              <a:ea typeface="微软雅黑" panose="020B0503020204020204" pitchFamily="34" charset="-122"/>
              <a:sym typeface="Times New Roman" panose="02020603050405020304" pitchFamily="18" charset="0"/>
            </a:endParaRPr>
          </a:p>
          <a:p>
            <a:pPr marL="0" indent="361950" algn="just" eaLnBrk="1" hangingPunct="1">
              <a:lnSpc>
                <a:spcPct val="130000"/>
              </a:lnSpc>
              <a:buClr>
                <a:schemeClr val="tx1"/>
              </a:buClr>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联合国组织</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26</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个会员国签署了</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关于消耗臭氧层物质的蒙特利尔议定书</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，对</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CFC-11</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CFC-12</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CFC-113</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CFC-114</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CFC-115</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等</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CFCs</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的生产做了严格的管控规定。</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algn="just" eaLnBrk="1" hangingPunct="1">
              <a:lnSpc>
                <a:spcPct val="130000"/>
              </a:lnSpc>
              <a:buClr>
                <a:schemeClr val="tx1"/>
              </a:buClr>
              <a:buFont typeface="Wingdings" panose="05000000000000000000" pitchFamily="2" charset="2"/>
              <a:buChar char="n"/>
            </a:pPr>
            <a:r>
              <a:rPr lang="zh-CN" altLang="en-US" sz="2200" b="1" dirty="0">
                <a:latin typeface="Times New Roman" panose="02020603050405020304" pitchFamily="18" charset="0"/>
                <a:ea typeface="微软雅黑" panose="020B0503020204020204" pitchFamily="34" charset="-122"/>
                <a:sym typeface="Times New Roman" panose="02020603050405020304" pitchFamily="18" charset="0"/>
              </a:rPr>
              <a:t>议定书的修正与调整：</a:t>
            </a:r>
            <a:endParaRPr lang="en-US" altLang="zh-CN" sz="2200" b="1" dirty="0">
              <a:latin typeface="Times New Roman" panose="02020603050405020304" pitchFamily="18" charset="0"/>
              <a:ea typeface="微软雅黑" panose="020B0503020204020204" pitchFamily="34" charset="-122"/>
              <a:sym typeface="Times New Roman" panose="02020603050405020304" pitchFamily="18" charset="0"/>
            </a:endParaRPr>
          </a:p>
          <a:p>
            <a:pPr marL="0" indent="361950" algn="just" eaLnBrk="1" hangingPunct="1">
              <a:lnSpc>
                <a:spcPct val="130000"/>
              </a:lnSpc>
              <a:buClr>
                <a:schemeClr val="tx1"/>
              </a:buClr>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在随后的</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30</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年中，该议定书又经过了六次修正与调整，目前签约国已经达到</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169</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个。</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algn="just" eaLnBrk="1" hangingPunct="1">
              <a:lnSpc>
                <a:spcPct val="130000"/>
              </a:lnSpc>
              <a:buClr>
                <a:schemeClr val="tx1"/>
              </a:buClr>
              <a:buFont typeface="Wingdings" panose="05000000000000000000" pitchFamily="2" charset="2"/>
              <a:buChar char="n"/>
            </a:pPr>
            <a:r>
              <a:rPr lang="en-US" altLang="zh-CN" sz="2200" b="1" dirty="0">
                <a:latin typeface="Times New Roman" panose="02020603050405020304" pitchFamily="18" charset="0"/>
                <a:ea typeface="微软雅黑" panose="020B0503020204020204" pitchFamily="34" charset="-122"/>
                <a:sym typeface="Times New Roman" panose="02020603050405020304" pitchFamily="18" charset="0"/>
              </a:rPr>
              <a:t>HCFCs</a:t>
            </a:r>
            <a:r>
              <a:rPr lang="zh-CN" altLang="en-US" sz="2200" b="1" dirty="0">
                <a:latin typeface="Times New Roman" panose="02020603050405020304" pitchFamily="18" charset="0"/>
                <a:ea typeface="微软雅黑" panose="020B0503020204020204" pitchFamily="34" charset="-122"/>
                <a:sym typeface="Times New Roman" panose="02020603050405020304" pitchFamily="18" charset="0"/>
              </a:rPr>
              <a:t>的管控补充：</a:t>
            </a:r>
            <a:endParaRPr lang="en-US" altLang="zh-CN" sz="2200" b="1" dirty="0">
              <a:latin typeface="Times New Roman" panose="02020603050405020304" pitchFamily="18" charset="0"/>
              <a:ea typeface="微软雅黑" panose="020B0503020204020204" pitchFamily="34" charset="-122"/>
              <a:sym typeface="Times New Roman" panose="02020603050405020304" pitchFamily="18" charset="0"/>
            </a:endParaRPr>
          </a:p>
          <a:p>
            <a:pPr marL="0" indent="361950" algn="just" eaLnBrk="1" hangingPunct="1">
              <a:lnSpc>
                <a:spcPct val="130000"/>
              </a:lnSpc>
              <a:buClr>
                <a:schemeClr val="tx1"/>
              </a:buClr>
            </a:pP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2016</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年又补充了对作为替代品的非消耗臭氧层物质</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HCFCs</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的管控，以期在未来三十年内将</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HCFCs</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的生产和使用减少</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80%</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以上。</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algn="just" eaLnBrk="1" hangingPunct="1">
              <a:lnSpc>
                <a:spcPct val="130000"/>
              </a:lnSpc>
              <a:buClr>
                <a:schemeClr val="tx1"/>
              </a:buClr>
              <a:buFont typeface="Wingdings" panose="05000000000000000000" pitchFamily="2" charset="2"/>
              <a:buChar char="n"/>
            </a:pPr>
            <a:r>
              <a:rPr lang="en-US" altLang="zh-CN" sz="2200" b="1" dirty="0">
                <a:latin typeface="Times New Roman" panose="02020603050405020304" pitchFamily="18" charset="0"/>
                <a:ea typeface="微软雅黑" panose="020B0503020204020204" pitchFamily="34" charset="-122"/>
                <a:sym typeface="Times New Roman" panose="02020603050405020304" pitchFamily="18" charset="0"/>
              </a:rPr>
              <a:t>CFCs</a:t>
            </a:r>
            <a:r>
              <a:rPr lang="zh-CN" altLang="en-US" sz="2200" b="1" dirty="0">
                <a:latin typeface="Times New Roman" panose="02020603050405020304" pitchFamily="18" charset="0"/>
                <a:ea typeface="微软雅黑" panose="020B0503020204020204" pitchFamily="34" charset="-122"/>
                <a:sym typeface="Times New Roman" panose="02020603050405020304" pitchFamily="18" charset="0"/>
              </a:rPr>
              <a:t>浓度变化及替代物关注：</a:t>
            </a:r>
            <a:endParaRPr lang="en-US" altLang="zh-CN" sz="2200" b="1" dirty="0">
              <a:latin typeface="Times New Roman" panose="02020603050405020304" pitchFamily="18" charset="0"/>
              <a:ea typeface="微软雅黑" panose="020B0503020204020204" pitchFamily="34" charset="-122"/>
              <a:sym typeface="Times New Roman" panose="02020603050405020304" pitchFamily="18" charset="0"/>
            </a:endParaRPr>
          </a:p>
          <a:p>
            <a:pPr marL="0" indent="361950" algn="just" eaLnBrk="1" hangingPunct="1">
              <a:lnSpc>
                <a:spcPct val="130000"/>
              </a:lnSpc>
              <a:buClr>
                <a:schemeClr val="tx1"/>
              </a:buClr>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研究表明，随着对</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CFCs</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管控力度的不断加强，进入</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20</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世纪</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90</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年代后，大气中</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CFCs</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的增长速率在不断下降，但大气中</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CFCs</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替代物及其光降解产物，如</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CF₃COOH</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的浓度却在</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2000</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年后开始快速上升，其环境影响需要得到进一步关注。</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0" indent="0" algn="just" eaLnBrk="1" hangingPunct="1">
              <a:lnSpc>
                <a:spcPct val="130000"/>
              </a:lnSpc>
              <a:buClr>
                <a:schemeClr val="tx1"/>
              </a:buClr>
            </a:pPr>
            <a:endPar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7413"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8848558F-52CA-45E0-9E18-B286E680494D}"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7415" name="Rectangle 6"/>
          <p:cNvSpPr>
            <a:spLocks noChangeArrowheads="1"/>
          </p:cNvSpPr>
          <p:nvPr/>
        </p:nvSpPr>
        <p:spPr bwMode="auto">
          <a:xfrm>
            <a:off x="1524001" y="-162095"/>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7416" name="Rectangle 12"/>
          <p:cNvSpPr>
            <a:spLocks noChangeArrowheads="1"/>
          </p:cNvSpPr>
          <p:nvPr/>
        </p:nvSpPr>
        <p:spPr bwMode="auto">
          <a:xfrm>
            <a:off x="588011" y="2576661"/>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7417" name="Rectangle 16"/>
          <p:cNvSpPr>
            <a:spLocks noChangeArrowheads="1"/>
          </p:cNvSpPr>
          <p:nvPr/>
        </p:nvSpPr>
        <p:spPr bwMode="auto">
          <a:xfrm>
            <a:off x="588011" y="2505224"/>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p:cNvSpPr txBox="1"/>
          <p:nvPr/>
        </p:nvSpPr>
        <p:spPr>
          <a:xfrm>
            <a:off x="2590800" y="2133600"/>
            <a:ext cx="7086600" cy="416524"/>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marR="0" lvl="0" indent="0" algn="l" defTabSz="914400" rtl="0" eaLnBrk="1" fontAlgn="base" latinLnBrk="0" hangingPunct="1">
              <a:lnSpc>
                <a:spcPct val="130000"/>
              </a:lnSpc>
              <a:spcBef>
                <a:spcPct val="0"/>
              </a:spcBef>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67940" name="Text Box 4"/>
          <p:cNvSpPr txBox="1">
            <a:spLocks noChangeArrowheads="1"/>
          </p:cNvSpPr>
          <p:nvPr/>
        </p:nvSpPr>
        <p:spPr bwMode="auto">
          <a:xfrm>
            <a:off x="479376" y="565167"/>
            <a:ext cx="11521806" cy="633700"/>
          </a:xfrm>
          <a:prstGeom prst="rect">
            <a:avLst/>
          </a:prstGeom>
          <a:noFill/>
          <a:ln w="9525">
            <a:noFill/>
            <a:miter lim="800000"/>
          </a:ln>
          <a:effectLst/>
        </p:spPr>
        <p:txBody>
          <a:bodyPr wrap="square">
            <a:spAutoFit/>
          </a:bodyPr>
          <a:lstStyle/>
          <a:p>
            <a:pPr marL="457200" indent="-457200" eaLnBrk="1" hangingPunct="1">
              <a:lnSpc>
                <a:spcPct val="130000"/>
              </a:lnSpc>
              <a:defRPr/>
            </a:pP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1.1</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pitchFamily="34" charset="-122"/>
                <a:sym typeface="Times New Roman" panose="02020603050405020304" pitchFamily="18" charset="0"/>
              </a:rPr>
              <a:t> </a:t>
            </a:r>
            <a:r>
              <a:rPr kumimoji="0" lang="zh-CN" altLang="en-US"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pitchFamily="34" charset="-122"/>
                <a:sym typeface="Times New Roman" panose="02020603050405020304" pitchFamily="18" charset="0"/>
              </a:rPr>
              <a:t>大气的主要成分</a:t>
            </a:r>
            <a:r>
              <a:rPr kumimoji="0" lang="en-US" altLang="zh-CN" sz="3000" b="1" i="0" u="none" strike="noStrike" kern="1200" cap="none" spc="0" normalizeH="0" baseline="0" noProof="0" dirty="0">
                <a:ln>
                  <a:noFill/>
                </a:ln>
                <a:solidFill>
                  <a:srgbClr val="AA5C5C"/>
                </a:solidFill>
                <a:effectLst>
                  <a:outerShdw blurRad="38100" dist="38100" dir="2700000" algn="tl">
                    <a:srgbClr val="000000"/>
                  </a:outerShdw>
                </a:effectLst>
                <a:uLnTx/>
                <a:uFillTx/>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3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Main Compositions of the Atmosphere</a:t>
            </a:r>
            <a:endParaRPr kumimoji="0" lang="zh-CN" altLang="en-US" sz="3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21510" name="Text Box 8"/>
          <p:cNvSpPr txBox="1"/>
          <p:nvPr/>
        </p:nvSpPr>
        <p:spPr>
          <a:xfrm>
            <a:off x="766793" y="1198777"/>
            <a:ext cx="10944690" cy="483108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0">
              <a:lnSpc>
                <a:spcPct val="200000"/>
              </a:lnSpc>
              <a:spcBef>
                <a:spcPct val="0"/>
              </a:spcBef>
              <a:buClrTx/>
              <a:buSzPct val="100000"/>
              <a:buNone/>
            </a:pP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大气的主要成分（体积分数）包括：</a:t>
            </a:r>
            <a:endPar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endParaRPr>
          </a:p>
          <a:p>
            <a:pPr>
              <a:lnSpc>
                <a:spcPct val="200000"/>
              </a:lnSpc>
              <a:spcBef>
                <a:spcPct val="0"/>
              </a:spcBef>
              <a:buClrTx/>
              <a:buSzPct val="100000"/>
            </a:pPr>
            <a:r>
              <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N</a:t>
            </a:r>
            <a:r>
              <a:rPr lang="en-US" altLang="zh-CN" sz="2200" baseline="-250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78.08%</a:t>
            </a: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200" baseline="-250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20.95%</a:t>
            </a: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err="1">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Ar</a:t>
            </a: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0.943%</a:t>
            </a: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CO</a:t>
            </a:r>
            <a:r>
              <a:rPr lang="en-US" altLang="zh-CN" sz="2200" baseline="-250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0.0314%</a:t>
            </a: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endParaRPr>
          </a:p>
          <a:p>
            <a:pPr>
              <a:lnSpc>
                <a:spcPct val="200000"/>
              </a:lnSpc>
              <a:spcBef>
                <a:spcPct val="0"/>
              </a:spcBef>
              <a:buClrTx/>
              <a:buSzPct val="100000"/>
            </a:pP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几种惰性气体：</a:t>
            </a:r>
            <a:r>
              <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He</a:t>
            </a: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5.24×10</a:t>
            </a:r>
            <a:r>
              <a:rPr lang="en-US" altLang="zh-CN" sz="2200" baseline="300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-4</a:t>
            </a: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Ne</a:t>
            </a: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1.81×10</a:t>
            </a:r>
            <a:r>
              <a:rPr lang="en-US" altLang="zh-CN" sz="2200" baseline="300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Kr</a:t>
            </a: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1.14×10</a:t>
            </a:r>
            <a:r>
              <a:rPr lang="en-US" altLang="zh-CN" sz="2200" baseline="300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-4</a:t>
            </a: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）和</a:t>
            </a:r>
            <a:endPar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endParaRPr>
          </a:p>
          <a:p>
            <a:pPr marL="400050" lvl="1" indent="0">
              <a:lnSpc>
                <a:spcPct val="200000"/>
              </a:lnSpc>
              <a:spcBef>
                <a:spcPct val="0"/>
              </a:spcBef>
              <a:buClrTx/>
              <a:buSzPct val="100000"/>
              <a:buNone/>
            </a:pPr>
            <a:r>
              <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Xe</a:t>
            </a: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8.7×10</a:t>
            </a:r>
            <a:r>
              <a:rPr lang="en-US" altLang="zh-CN" sz="2200" baseline="300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-6</a:t>
            </a: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）的含量相对比较高。</a:t>
            </a:r>
            <a:endPar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endParaRPr>
          </a:p>
          <a:p>
            <a:pPr>
              <a:lnSpc>
                <a:spcPct val="200000"/>
              </a:lnSpc>
              <a:spcBef>
                <a:spcPct val="0"/>
              </a:spcBef>
              <a:buClrTx/>
              <a:buSzPct val="100000"/>
            </a:pP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水蒸气的含量是一个可变化的数值，一般在</a:t>
            </a:r>
            <a:r>
              <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1% </a:t>
            </a: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endParaRPr>
          </a:p>
          <a:p>
            <a:pPr>
              <a:lnSpc>
                <a:spcPct val="200000"/>
              </a:lnSpc>
              <a:spcBef>
                <a:spcPct val="0"/>
              </a:spcBef>
              <a:buClrTx/>
              <a:buSzPct val="100000"/>
            </a:pP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痕量组分，如</a:t>
            </a:r>
            <a:r>
              <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H</a:t>
            </a:r>
            <a:r>
              <a:rPr lang="en-US" altLang="zh-CN" sz="2200" baseline="-250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5×10</a:t>
            </a:r>
            <a:r>
              <a:rPr lang="en-US" altLang="zh-CN" sz="2200" baseline="300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-5</a:t>
            </a: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2200" baseline="-250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4</a:t>
            </a: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2×10</a:t>
            </a:r>
            <a:r>
              <a:rPr lang="en-US" altLang="zh-CN" sz="2200" baseline="300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-4</a:t>
            </a: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CO</a:t>
            </a: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1×10</a:t>
            </a:r>
            <a:r>
              <a:rPr lang="en-US" altLang="zh-CN" sz="2200" baseline="300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-5</a:t>
            </a: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2200" baseline="-250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2×10</a:t>
            </a:r>
            <a:r>
              <a:rPr lang="en-US" altLang="zh-CN" sz="2200" baseline="300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-7</a:t>
            </a: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NH</a:t>
            </a:r>
            <a:r>
              <a:rPr lang="en-US" altLang="zh-CN" sz="2200" baseline="-250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6×10</a:t>
            </a:r>
            <a:r>
              <a:rPr lang="en-US" altLang="zh-CN" sz="2200" baseline="300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-7</a:t>
            </a: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N</a:t>
            </a:r>
            <a:r>
              <a:rPr lang="en-US" altLang="zh-CN" sz="2200" baseline="-250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O</a:t>
            </a: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2.5×10</a:t>
            </a:r>
            <a:r>
              <a:rPr lang="en-US" altLang="zh-CN" sz="2200" baseline="300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-5</a:t>
            </a: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200" baseline="-250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2×10</a:t>
            </a:r>
            <a:r>
              <a:rPr lang="en-US" altLang="zh-CN" sz="2200" baseline="300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-6</a:t>
            </a: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200" baseline="-250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4×10</a:t>
            </a:r>
            <a:r>
              <a:rPr lang="en-US" altLang="zh-CN" sz="2200" baseline="300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-6</a:t>
            </a: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）等。</a:t>
            </a:r>
            <a:endPar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 name="灯片编号占位符 2"/>
          <p:cNvSpPr>
            <a:spLocks noGrp="1"/>
          </p:cNvSpPr>
          <p:nvPr>
            <p:ph type="sldNum" sz="quarter" idx="4"/>
          </p:nvPr>
        </p:nvSpPr>
        <p:spPr/>
        <p:txBody>
          <a:bodyPr/>
          <a:lstStyle/>
          <a:p>
            <a:pPr marL="0" marR="0" lvl="0" indent="0" algn="r" defTabSz="914400" rtl="0" eaLnBrk="1" fontAlgn="base" latinLnBrk="0" hangingPunct="1">
              <a:lnSpc>
                <a:spcPct val="130000"/>
              </a:lnSpc>
              <a:buClrTx/>
              <a:buSzTx/>
              <a:buFontTx/>
              <a:buNone/>
              <a:defRPr/>
            </a:pPr>
            <a:r>
              <a:rPr lang="en-US" altLang="zh-CN">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58C84010-BEAC-40DB-AA47-5EB3750A4F17}"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6388" name="Text Box 4"/>
          <p:cNvSpPr txBox="1">
            <a:spLocks noChangeArrowheads="1"/>
          </p:cNvSpPr>
          <p:nvPr/>
        </p:nvSpPr>
        <p:spPr bwMode="auto">
          <a:xfrm>
            <a:off x="896492" y="1412776"/>
            <a:ext cx="9649072" cy="2597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marL="609600" indent="-609600">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indent="-249555" algn="just" eaLnBrk="1" hangingPunct="1">
              <a:lnSpc>
                <a:spcPct val="130000"/>
              </a:lnSpc>
              <a:buClr>
                <a:schemeClr val="tx1"/>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许多卤代烃是重要的化学溶剂，也是有机合成工业的重要的原料和中间体，因此，三氯甲烷</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(CHCl</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、三氯乙烷</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CCl</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、四氯化碳</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(CCl</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4</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和氯乙烯</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Cl)</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等可通过生产和使用过程挥发进入大气，成为大气中常见的污染物。它们主要是来自于人为来源。</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indent="-249555" algn="just" eaLnBrk="1" hangingPunct="1">
              <a:lnSpc>
                <a:spcPct val="130000"/>
              </a:lnSpc>
              <a:buClr>
                <a:schemeClr val="tx1"/>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在对流层中，三氯甲烷和氯乙烯等可通过与</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HO•</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反应，转化为</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HCl</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，然后经降水而被去除。如：</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6389" name="Rectangle 6"/>
          <p:cNvSpPr>
            <a:spLocks noChangeArrowheads="1"/>
          </p:cNvSpPr>
          <p:nvPr/>
        </p:nvSpPr>
        <p:spPr bwMode="auto">
          <a:xfrm>
            <a:off x="1524001" y="-162095"/>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mc:AlternateContent xmlns:mc="http://schemas.openxmlformats.org/markup-compatibility/2006">
        <mc:Choice xmlns:a14="http://schemas.microsoft.com/office/drawing/2010/main" Requires="a14">
          <p:sp>
            <p:nvSpPr>
              <p:cNvPr id="16386" name="Object 5"/>
              <p:cNvSpPr txBox="1"/>
              <p:nvPr/>
            </p:nvSpPr>
            <p:spPr bwMode="auto">
              <a:xfrm>
                <a:off x="2639616" y="3861048"/>
                <a:ext cx="6408712" cy="3313633"/>
              </a:xfrm>
              <a:prstGeom prst="rect">
                <a:avLst/>
              </a:prstGeom>
              <a:noFill/>
              <a:ln>
                <a:noFill/>
              </a:ln>
              <a:effectLst/>
            </p:spPr>
            <p:txBody>
              <a:bodyPr>
                <a:noAutofit/>
              </a:bodyPr>
              <a:lstStyle/>
              <a:p>
                <a:pPr lvl="4" algn="just" defTabSz="898525">
                  <a:lnSpc>
                    <a:spcPct val="130000"/>
                  </a:lnSpc>
                  <a:tabLst>
                    <a:tab pos="2333625" algn="l"/>
                  </a:tabLst>
                </a:pPr>
                <a14:m>
                  <m:oMathPara xmlns:m="http://schemas.openxmlformats.org/officeDocument/2006/math">
                    <m:oMathParaPr>
                      <m:jc m:val="left"/>
                    </m:oMathParaPr>
                    <m:oMath xmlns:m="http://schemas.openxmlformats.org/officeDocument/2006/math">
                      <m:r>
                        <m:rPr>
                          <m:nor/>
                        </m:rPr>
                        <a:rPr lang="zh-CN" altLang="en-US" sz="2000" i="0" smtClean="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CHC</m:t>
                      </m:r>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l</m:t>
                          </m:r>
                        </m:e>
                        <m:sub>
                          <m:r>
                            <a:rPr lang="zh-CN" altLang="en-US" sz="2000" b="0" i="0">
                              <a:solidFill>
                                <a:srgbClr val="000000"/>
                              </a:solidFill>
                              <a:latin typeface="Cambria Math" panose="02040503050406030204" pitchFamily="18" charset="0"/>
                              <a:sym typeface="Times New Roman" panose="02020603050405020304" pitchFamily="18" charset="0"/>
                            </a:rPr>
                            <m:t>3</m:t>
                          </m:r>
                        </m:sub>
                      </m:sSub>
                      <m:r>
                        <m:rPr>
                          <m:aln/>
                        </m:rPr>
                        <a:rPr lang="zh-CN" altLang="en-US" sz="2000" b="0" i="1">
                          <a:solidFill>
                            <a:srgbClr val="000000"/>
                          </a:solidFill>
                          <a:latin typeface="Cambria Math" panose="02040503050406030204" pitchFamily="18" charset="0"/>
                          <a:sym typeface="Times New Roman" panose="02020603050405020304" pitchFamily="18" charset="0"/>
                        </a:rPr>
                        <m:t>+</m:t>
                      </m:r>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HO</m:t>
                      </m:r>
                      <m:r>
                        <a:rPr lang="zh-CN" altLang="en-US" sz="2000" b="0" i="1">
                          <a:solidFill>
                            <a:srgbClr val="000000"/>
                          </a:solidFill>
                          <a:latin typeface="Cambria Math" panose="02040503050406030204" pitchFamily="18" charset="0"/>
                          <a:sym typeface="Times New Roman" panose="02020603050405020304" pitchFamily="18" charset="0"/>
                        </a:rPr>
                        <m:t>•</m:t>
                      </m:r>
                      <m:groupChr>
                        <m:groupChrPr>
                          <m:chr m:val="→"/>
                          <m:vertJc m:val="bot"/>
                          <m:ctrlPr>
                            <a:rPr lang="zh-CN" altLang="en-US" sz="2000" i="1">
                              <a:solidFill>
                                <a:srgbClr val="000000"/>
                              </a:solidFill>
                              <a:latin typeface="Cambria Math" panose="02040503050406030204" pitchFamily="18" charset="0"/>
                              <a:sym typeface="Times New Roman" panose="02020603050405020304" pitchFamily="18" charset="0"/>
                            </a:rPr>
                          </m:ctrlPr>
                        </m:groupChrPr>
                        <m:e>
                          <m:r>
                            <a:rPr lang="zh-CN" altLang="en-US" sz="2000" b="0" i="1">
                              <a:solidFill>
                                <a:srgbClr val="000000"/>
                              </a:solidFill>
                              <a:latin typeface="Cambria Math" panose="02040503050406030204" pitchFamily="18" charset="0"/>
                              <a:sym typeface="Times New Roman" panose="02020603050405020304" pitchFamily="18" charset="0"/>
                            </a:rPr>
                            <m:t>  </m:t>
                          </m:r>
                        </m:e>
                      </m:groupChr>
                      <m:r>
                        <a:rPr lang="zh-CN" altLang="en-US" sz="2000" b="0" i="1">
                          <a:solidFill>
                            <a:srgbClr val="000000"/>
                          </a:solidFill>
                          <a:latin typeface="Cambria Math" panose="02040503050406030204" pitchFamily="18" charset="0"/>
                          <a:sym typeface="Times New Roman" panose="02020603050405020304" pitchFamily="18" charset="0"/>
                        </a:rPr>
                        <m:t>•</m:t>
                      </m:r>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CC</m:t>
                      </m:r>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l</m:t>
                          </m:r>
                        </m:e>
                        <m:sub>
                          <m:r>
                            <a:rPr lang="zh-CN" altLang="en-US" sz="2000" b="0" i="0">
                              <a:solidFill>
                                <a:srgbClr val="000000"/>
                              </a:solidFill>
                              <a:latin typeface="Cambria Math" panose="02040503050406030204" pitchFamily="18" charset="0"/>
                              <a:sym typeface="Times New Roman" panose="02020603050405020304" pitchFamily="18" charset="0"/>
                            </a:rPr>
                            <m:t>3</m:t>
                          </m:r>
                        </m:sub>
                      </m:sSub>
                      <m:r>
                        <a:rPr lang="zh-CN" altLang="en-US" sz="2000" b="0" i="1">
                          <a:solidFill>
                            <a:srgbClr val="000000"/>
                          </a:solidFill>
                          <a:latin typeface="Cambria Math" panose="02040503050406030204" pitchFamily="18" charset="0"/>
                          <a:sym typeface="Times New Roman" panose="02020603050405020304" pitchFamily="18" charset="0"/>
                        </a:rPr>
                        <m:t>+</m:t>
                      </m:r>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m:rPr>
                              <m:sty m:val="p"/>
                            </m:rPr>
                            <a:rPr lang="zh-CN" altLang="en-US" sz="2000" b="0" i="0">
                              <a:solidFill>
                                <a:srgbClr val="000000"/>
                              </a:solidFill>
                              <a:latin typeface="Cambria Math" panose="02040503050406030204" pitchFamily="18" charset="0"/>
                              <a:sym typeface="Times New Roman" panose="02020603050405020304" pitchFamily="18" charset="0"/>
                            </a:rPr>
                            <m:t>H</m:t>
                          </m:r>
                        </m:e>
                        <m:sub>
                          <m:r>
                            <a:rPr lang="zh-CN" altLang="en-US" sz="2000" b="0" i="0">
                              <a:solidFill>
                                <a:srgbClr val="000000"/>
                              </a:solidFill>
                              <a:latin typeface="Cambria Math" panose="02040503050406030204" pitchFamily="18" charset="0"/>
                              <a:sym typeface="Times New Roman" panose="02020603050405020304" pitchFamily="18" charset="0"/>
                            </a:rPr>
                            <m:t>2</m:t>
                          </m:r>
                        </m:sub>
                      </m:sSub>
                      <m:r>
                        <m:rPr>
                          <m:sty m:val="p"/>
                        </m:rPr>
                        <a:rPr lang="zh-CN" altLang="en-US" sz="2000" b="0" i="0">
                          <a:solidFill>
                            <a:srgbClr val="000000"/>
                          </a:solidFill>
                          <a:latin typeface="Cambria Math" panose="02040503050406030204" pitchFamily="18" charset="0"/>
                          <a:sym typeface="Times New Roman" panose="02020603050405020304" pitchFamily="18" charset="0"/>
                        </a:rPr>
                        <m:t>O</m:t>
                      </m:r>
                    </m:oMath>
                  </m:oMathPara>
                </a14:m>
                <a:endParaRPr lang="en-US" altLang="zh-CN" sz="2000" i="0"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a:p>
                <a:pPr lvl="4" algn="just" defTabSz="898525">
                  <a:lnSpc>
                    <a:spcPct val="130000"/>
                  </a:lnSpc>
                  <a:tabLst>
                    <a:tab pos="2333625" algn="l"/>
                  </a:tabLst>
                </a:pPr>
                <a14:m>
                  <m:oMathPara xmlns:m="http://schemas.openxmlformats.org/officeDocument/2006/math">
                    <m:oMathParaPr>
                      <m:jc m:val="left"/>
                    </m:oMathParaPr>
                    <m:oMath xmlns:m="http://schemas.openxmlformats.org/officeDocument/2006/math">
                      <m:r>
                        <m:rPr>
                          <m:aln/>
                        </m:rPr>
                        <a:rPr lang="zh-CN" altLang="en-US" sz="2000" b="0" i="1">
                          <a:solidFill>
                            <a:srgbClr val="000000"/>
                          </a:solidFill>
                          <a:latin typeface="Cambria Math" panose="02040503050406030204" pitchFamily="18" charset="0"/>
                          <a:sym typeface="Times New Roman" panose="02020603050405020304" pitchFamily="18" charset="0"/>
                        </a:rPr>
                        <m:t>•</m:t>
                      </m:r>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CC</m:t>
                      </m:r>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l</m:t>
                          </m:r>
                        </m:e>
                        <m:sub>
                          <m:r>
                            <a:rPr lang="zh-CN" altLang="en-US" sz="2000" b="0" i="0">
                              <a:solidFill>
                                <a:srgbClr val="000000"/>
                              </a:solidFill>
                              <a:latin typeface="Cambria Math" panose="02040503050406030204" pitchFamily="18" charset="0"/>
                              <a:sym typeface="Times New Roman" panose="02020603050405020304" pitchFamily="18" charset="0"/>
                            </a:rPr>
                            <m:t>3</m:t>
                          </m:r>
                        </m:sub>
                      </m:sSub>
                      <m:r>
                        <a:rPr lang="zh-CN" altLang="en-US" sz="2000" b="0" i="1">
                          <a:solidFill>
                            <a:srgbClr val="000000"/>
                          </a:solidFill>
                          <a:latin typeface="Cambria Math" panose="02040503050406030204" pitchFamily="18" charset="0"/>
                          <a:sym typeface="Times New Roman" panose="02020603050405020304" pitchFamily="18" charset="0"/>
                        </a:rPr>
                        <m:t>+</m:t>
                      </m:r>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m:rPr>
                              <m:sty m:val="p"/>
                            </m:rPr>
                            <a:rPr lang="zh-CN" altLang="en-US" sz="2000" b="0" i="0">
                              <a:solidFill>
                                <a:srgbClr val="000000"/>
                              </a:solidFill>
                              <a:latin typeface="Cambria Math" panose="02040503050406030204" pitchFamily="18" charset="0"/>
                              <a:sym typeface="Times New Roman" panose="02020603050405020304" pitchFamily="18" charset="0"/>
                            </a:rPr>
                            <m:t>O</m:t>
                          </m:r>
                        </m:e>
                        <m:sub>
                          <m:r>
                            <a:rPr lang="zh-CN" altLang="en-US" sz="2000" b="0" i="0">
                              <a:solidFill>
                                <a:srgbClr val="000000"/>
                              </a:solidFill>
                              <a:latin typeface="Cambria Math" panose="02040503050406030204" pitchFamily="18" charset="0"/>
                              <a:sym typeface="Times New Roman" panose="02020603050405020304" pitchFamily="18" charset="0"/>
                            </a:rPr>
                            <m:t>2</m:t>
                          </m:r>
                        </m:sub>
                      </m:sSub>
                      <m:groupChr>
                        <m:groupChrPr>
                          <m:chr m:val="→"/>
                          <m:vertJc m:val="bot"/>
                          <m:ctrlPr>
                            <a:rPr lang="zh-CN" altLang="en-US" sz="2000" i="1">
                              <a:solidFill>
                                <a:srgbClr val="000000"/>
                              </a:solidFill>
                              <a:latin typeface="Cambria Math" panose="02040503050406030204" pitchFamily="18" charset="0"/>
                              <a:sym typeface="Times New Roman" panose="02020603050405020304" pitchFamily="18" charset="0"/>
                            </a:rPr>
                          </m:ctrlPr>
                        </m:groupChrPr>
                        <m:e>
                          <m:r>
                            <a:rPr lang="zh-CN" altLang="en-US" sz="2000" b="0" i="1">
                              <a:solidFill>
                                <a:srgbClr val="000000"/>
                              </a:solidFill>
                              <a:latin typeface="Cambria Math" panose="02040503050406030204" pitchFamily="18" charset="0"/>
                              <a:sym typeface="Times New Roman" panose="02020603050405020304" pitchFamily="18" charset="0"/>
                            </a:rPr>
                            <m:t>  </m:t>
                          </m:r>
                        </m:e>
                      </m:groupChr>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COC</m:t>
                      </m:r>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l</m:t>
                          </m:r>
                        </m:e>
                        <m:sub>
                          <m:r>
                            <a:rPr lang="zh-CN" altLang="en-US" sz="2000" b="0" i="0">
                              <a:solidFill>
                                <a:srgbClr val="000000"/>
                              </a:solidFill>
                              <a:latin typeface="Cambria Math" panose="02040503050406030204" pitchFamily="18" charset="0"/>
                              <a:sym typeface="Times New Roman" panose="02020603050405020304" pitchFamily="18" charset="0"/>
                            </a:rPr>
                            <m:t>2</m:t>
                          </m:r>
                        </m:sub>
                      </m:sSub>
                      <m:r>
                        <a:rPr lang="zh-CN" altLang="en-US" sz="2000" b="0" i="1">
                          <a:solidFill>
                            <a:srgbClr val="000000"/>
                          </a:solidFill>
                          <a:latin typeface="Cambria Math" panose="02040503050406030204" pitchFamily="18" charset="0"/>
                          <a:sym typeface="Times New Roman" panose="02020603050405020304" pitchFamily="18" charset="0"/>
                        </a:rPr>
                        <m:t>+</m:t>
                      </m:r>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ClO</m:t>
                      </m:r>
                      <m:r>
                        <a:rPr lang="zh-CN" altLang="en-US" sz="2000" b="0" i="1" smtClean="0">
                          <a:solidFill>
                            <a:srgbClr val="000000"/>
                          </a:solidFill>
                          <a:latin typeface="Cambria Math" panose="02040503050406030204" pitchFamily="18" charset="0"/>
                          <a:sym typeface="Times New Roman" panose="02020603050405020304" pitchFamily="18" charset="0"/>
                        </a:rPr>
                        <m:t>•</m:t>
                      </m:r>
                    </m:oMath>
                    <m:oMath xmlns:m="http://schemas.openxmlformats.org/officeDocument/2006/math">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ClO</m:t>
                      </m:r>
                      <m:r>
                        <m:rPr>
                          <m:aln/>
                        </m:rPr>
                        <a:rPr lang="zh-CN" altLang="en-US" sz="2000" b="0" i="1">
                          <a:solidFill>
                            <a:srgbClr val="000000"/>
                          </a:solidFill>
                          <a:latin typeface="Cambria Math" panose="02040503050406030204" pitchFamily="18" charset="0"/>
                          <a:sym typeface="Times New Roman" panose="02020603050405020304" pitchFamily="18" charset="0"/>
                        </a:rPr>
                        <m:t>•</m:t>
                      </m:r>
                      <m:r>
                        <a:rPr lang="zh-CN" altLang="en-US" sz="2000" b="0" i="1">
                          <a:solidFill>
                            <a:srgbClr val="000000"/>
                          </a:solidFill>
                          <a:latin typeface="Cambria Math" panose="02040503050406030204" pitchFamily="18" charset="0"/>
                          <a:sym typeface="Times New Roman" panose="02020603050405020304" pitchFamily="18" charset="0"/>
                        </a:rPr>
                        <m:t>+</m:t>
                      </m:r>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NO</m:t>
                      </m:r>
                      <m:groupChr>
                        <m:groupChrPr>
                          <m:chr m:val="→"/>
                          <m:vertJc m:val="bot"/>
                          <m:ctrlPr>
                            <a:rPr lang="zh-CN" altLang="en-US" sz="2000" i="1">
                              <a:solidFill>
                                <a:srgbClr val="000000"/>
                              </a:solidFill>
                              <a:latin typeface="Cambria Math" panose="02040503050406030204" pitchFamily="18" charset="0"/>
                              <a:sym typeface="Times New Roman" panose="02020603050405020304" pitchFamily="18" charset="0"/>
                            </a:rPr>
                          </m:ctrlPr>
                        </m:groupChrPr>
                        <m:e>
                          <m:r>
                            <a:rPr lang="zh-CN" altLang="en-US" sz="2000" b="0" i="1">
                              <a:solidFill>
                                <a:srgbClr val="000000"/>
                              </a:solidFill>
                              <a:latin typeface="Cambria Math" panose="02040503050406030204" pitchFamily="18" charset="0"/>
                              <a:sym typeface="Times New Roman" panose="02020603050405020304" pitchFamily="18" charset="0"/>
                            </a:rPr>
                            <m:t>  </m:t>
                          </m:r>
                        </m:e>
                      </m:groupChr>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Cl</m:t>
                      </m:r>
                      <m:r>
                        <a:rPr lang="zh-CN" altLang="en-US" sz="2000" b="0" i="1">
                          <a:solidFill>
                            <a:srgbClr val="000000"/>
                          </a:solidFill>
                          <a:latin typeface="Cambria Math" panose="02040503050406030204" pitchFamily="18" charset="0"/>
                          <a:sym typeface="Times New Roman" panose="02020603050405020304" pitchFamily="18" charset="0"/>
                        </a:rPr>
                        <m:t>•+</m:t>
                      </m:r>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N</m:t>
                      </m:r>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O</m:t>
                          </m:r>
                        </m:e>
                        <m:sub>
                          <m:r>
                            <a:rPr lang="zh-CN" altLang="en-US" sz="2000" b="0" i="0">
                              <a:solidFill>
                                <a:srgbClr val="000000"/>
                              </a:solidFill>
                              <a:latin typeface="Cambria Math" panose="02040503050406030204" pitchFamily="18" charset="0"/>
                              <a:sym typeface="Times New Roman" panose="02020603050405020304" pitchFamily="18" charset="0"/>
                            </a:rPr>
                            <m:t>2</m:t>
                          </m:r>
                        </m:sub>
                      </m:sSub>
                    </m:oMath>
                    <m:oMath xmlns:m="http://schemas.openxmlformats.org/officeDocument/2006/math">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ClO</m:t>
                      </m:r>
                      <m:r>
                        <m:rPr>
                          <m:aln/>
                        </m:rPr>
                        <a:rPr lang="zh-CN" altLang="en-US" sz="2000" b="0" i="1">
                          <a:solidFill>
                            <a:srgbClr val="000000"/>
                          </a:solidFill>
                          <a:latin typeface="Cambria Math" panose="02040503050406030204" pitchFamily="18" charset="0"/>
                          <a:sym typeface="Times New Roman" panose="02020603050405020304" pitchFamily="18" charset="0"/>
                        </a:rPr>
                        <m:t>•</m:t>
                      </m:r>
                      <m:r>
                        <a:rPr lang="zh-CN" altLang="en-US" sz="2000" b="0" i="1">
                          <a:solidFill>
                            <a:srgbClr val="000000"/>
                          </a:solidFill>
                          <a:latin typeface="Cambria Math" panose="02040503050406030204" pitchFamily="18" charset="0"/>
                          <a:sym typeface="Times New Roman" panose="02020603050405020304" pitchFamily="18" charset="0"/>
                        </a:rPr>
                        <m:t>+</m:t>
                      </m:r>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H</m:t>
                      </m:r>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O</m:t>
                          </m:r>
                        </m:e>
                        <m:sub>
                          <m:r>
                            <a:rPr lang="zh-CN" altLang="en-US" sz="2000" b="0" i="0">
                              <a:solidFill>
                                <a:srgbClr val="000000"/>
                              </a:solidFill>
                              <a:latin typeface="Cambria Math" panose="02040503050406030204" pitchFamily="18" charset="0"/>
                              <a:sym typeface="Times New Roman" panose="02020603050405020304" pitchFamily="18" charset="0"/>
                            </a:rPr>
                            <m:t>2</m:t>
                          </m:r>
                        </m:sub>
                      </m:sSub>
                      <m:r>
                        <a:rPr lang="zh-CN" altLang="en-US" sz="2000" b="0" i="1">
                          <a:solidFill>
                            <a:srgbClr val="000000"/>
                          </a:solidFill>
                          <a:latin typeface="Cambria Math" panose="02040503050406030204" pitchFamily="18" charset="0"/>
                          <a:sym typeface="Times New Roman" panose="02020603050405020304" pitchFamily="18" charset="0"/>
                        </a:rPr>
                        <m:t>•</m:t>
                      </m:r>
                      <m:groupChr>
                        <m:groupChrPr>
                          <m:chr m:val="→"/>
                          <m:vertJc m:val="bot"/>
                          <m:ctrlPr>
                            <a:rPr lang="zh-CN" altLang="en-US" sz="2000" i="1">
                              <a:solidFill>
                                <a:srgbClr val="000000"/>
                              </a:solidFill>
                              <a:latin typeface="Cambria Math" panose="02040503050406030204" pitchFamily="18" charset="0"/>
                              <a:sym typeface="Times New Roman" panose="02020603050405020304" pitchFamily="18" charset="0"/>
                            </a:rPr>
                          </m:ctrlPr>
                        </m:groupChrPr>
                        <m:e>
                          <m:r>
                            <a:rPr lang="zh-CN" altLang="en-US" sz="2000" b="0" i="1">
                              <a:solidFill>
                                <a:srgbClr val="000000"/>
                              </a:solidFill>
                              <a:latin typeface="Cambria Math" panose="02040503050406030204" pitchFamily="18" charset="0"/>
                              <a:sym typeface="Times New Roman" panose="02020603050405020304" pitchFamily="18" charset="0"/>
                            </a:rPr>
                            <m:t>  </m:t>
                          </m:r>
                        </m:e>
                      </m:groupChr>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Cl</m:t>
                      </m:r>
                      <m:r>
                        <a:rPr lang="zh-CN" altLang="en-US" sz="2000" b="0" i="1">
                          <a:solidFill>
                            <a:srgbClr val="000000"/>
                          </a:solidFill>
                          <a:latin typeface="Cambria Math" panose="02040503050406030204" pitchFamily="18" charset="0"/>
                          <a:sym typeface="Times New Roman" panose="02020603050405020304" pitchFamily="18" charset="0"/>
                        </a:rPr>
                        <m:t>•+</m:t>
                      </m:r>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HO</m:t>
                      </m:r>
                      <m:r>
                        <a:rPr lang="zh-CN" altLang="en-US" sz="2000" b="0" i="1">
                          <a:solidFill>
                            <a:srgbClr val="000000"/>
                          </a:solidFill>
                          <a:latin typeface="Cambria Math" panose="02040503050406030204" pitchFamily="18" charset="0"/>
                          <a:sym typeface="Times New Roman" panose="02020603050405020304" pitchFamily="18" charset="0"/>
                        </a:rPr>
                        <m:t>•+</m:t>
                      </m:r>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m:rPr>
                              <m:sty m:val="p"/>
                            </m:rPr>
                            <a:rPr lang="zh-CN" altLang="en-US" sz="2000" b="0" i="0">
                              <a:solidFill>
                                <a:srgbClr val="000000"/>
                              </a:solidFill>
                              <a:latin typeface="Cambria Math" panose="02040503050406030204" pitchFamily="18" charset="0"/>
                              <a:sym typeface="Times New Roman" panose="02020603050405020304" pitchFamily="18" charset="0"/>
                            </a:rPr>
                            <m:t>O</m:t>
                          </m:r>
                        </m:e>
                        <m:sub>
                          <m:r>
                            <a:rPr lang="zh-CN" altLang="en-US" sz="2000" b="0" i="0">
                              <a:solidFill>
                                <a:srgbClr val="000000"/>
                              </a:solidFill>
                              <a:latin typeface="Cambria Math" panose="02040503050406030204" pitchFamily="18" charset="0"/>
                              <a:sym typeface="Times New Roman" panose="02020603050405020304" pitchFamily="18" charset="0"/>
                            </a:rPr>
                            <m:t>2</m:t>
                          </m:r>
                        </m:sub>
                      </m:sSub>
                    </m:oMath>
                  </m:oMathPara>
                </a14:m>
                <a:endParaRPr lang="en-US" altLang="zh-CN" sz="2000" i="1" dirty="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endParaRPr>
              </a:p>
              <a:p>
                <a:pPr lvl="4" algn="just" defTabSz="898525">
                  <a:lnSpc>
                    <a:spcPct val="130000"/>
                  </a:lnSpc>
                </a:pPr>
                <a14:m>
                  <m:oMathPara xmlns:m="http://schemas.openxmlformats.org/officeDocument/2006/math">
                    <m:oMathParaPr>
                      <m:jc m:val="left"/>
                    </m:oMathParaPr>
                    <m:oMath xmlns:m="http://schemas.openxmlformats.org/officeDocument/2006/math">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Cl</m:t>
                      </m:r>
                      <m:r>
                        <a:rPr lang="zh-CN" altLang="en-US" sz="2000" b="0" i="1">
                          <a:solidFill>
                            <a:srgbClr val="000000"/>
                          </a:solidFill>
                          <a:latin typeface="Cambria Math" panose="02040503050406030204" pitchFamily="18" charset="0"/>
                          <a:sym typeface="Times New Roman" panose="02020603050405020304" pitchFamily="18" charset="0"/>
                        </a:rPr>
                        <m:t>•+</m:t>
                      </m:r>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m:t>
                      </m:r>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H</m:t>
                          </m:r>
                        </m:e>
                        <m:sub>
                          <m:r>
                            <a:rPr lang="zh-CN" altLang="en-US" sz="2000" b="0" i="0">
                              <a:solidFill>
                                <a:srgbClr val="000000"/>
                              </a:solidFill>
                              <a:latin typeface="Cambria Math" panose="02040503050406030204" pitchFamily="18" charset="0"/>
                              <a:sym typeface="Times New Roman" panose="02020603050405020304" pitchFamily="18" charset="0"/>
                            </a:rPr>
                            <m:t>4</m:t>
                          </m:r>
                        </m:sub>
                      </m:sSub>
                      <m:groupChr>
                        <m:groupChrPr>
                          <m:chr m:val="→"/>
                          <m:vertJc m:val="bot"/>
                          <m:ctrlPr>
                            <a:rPr lang="zh-CN" altLang="en-US" sz="2000" i="1">
                              <a:solidFill>
                                <a:srgbClr val="000000"/>
                              </a:solidFill>
                              <a:latin typeface="Cambria Math" panose="02040503050406030204" pitchFamily="18" charset="0"/>
                              <a:sym typeface="Times New Roman" panose="02020603050405020304" pitchFamily="18" charset="0"/>
                            </a:rPr>
                          </m:ctrlPr>
                        </m:groupChrPr>
                        <m:e>
                          <m:r>
                            <a:rPr lang="zh-CN" altLang="en-US" sz="2000" b="0" i="1">
                              <a:solidFill>
                                <a:srgbClr val="000000"/>
                              </a:solidFill>
                              <a:latin typeface="Cambria Math" panose="02040503050406030204" pitchFamily="18" charset="0"/>
                              <a:sym typeface="Times New Roman" panose="02020603050405020304" pitchFamily="18" charset="0"/>
                            </a:rPr>
                            <m:t>  </m:t>
                          </m:r>
                        </m:e>
                      </m:groupChr>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HCl</m:t>
                      </m:r>
                      <m:r>
                        <a:rPr lang="zh-CN" altLang="en-US" sz="2000" b="0" i="1">
                          <a:solidFill>
                            <a:srgbClr val="000000"/>
                          </a:solidFill>
                          <a:latin typeface="Cambria Math" panose="02040503050406030204" pitchFamily="18" charset="0"/>
                          <a:sym typeface="Times New Roman" panose="02020603050405020304" pitchFamily="18" charset="0"/>
                        </a:rPr>
                        <m:t>+•</m:t>
                      </m:r>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m:t>
                      </m:r>
                      <m:sSub>
                        <m:sSubPr>
                          <m:ctrlPr>
                            <a:rPr lang="zh-CN" altLang="en-US" sz="2000" i="1">
                              <a:solidFill>
                                <a:srgbClr val="000000"/>
                              </a:solidFill>
                              <a:latin typeface="Cambria Math" panose="02040503050406030204" pitchFamily="18" charset="0"/>
                              <a:sym typeface="Times New Roman" panose="02020603050405020304" pitchFamily="18" charset="0"/>
                            </a:rPr>
                          </m:ctrlPr>
                        </m:sSubPr>
                        <m:e>
                          <m:r>
                            <m:rPr>
                              <m:nor/>
                            </m:rPr>
                            <a:rPr lang="zh-CN" altLang="en-US" sz="20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H</m:t>
                          </m:r>
                        </m:e>
                        <m:sub>
                          <m:r>
                            <a:rPr lang="zh-CN" altLang="en-US" sz="2000" b="0" i="0">
                              <a:solidFill>
                                <a:srgbClr val="000000"/>
                              </a:solidFill>
                              <a:latin typeface="Cambria Math" panose="02040503050406030204" pitchFamily="18" charset="0"/>
                              <a:sym typeface="Times New Roman" panose="02020603050405020304" pitchFamily="18" charset="0"/>
                            </a:rPr>
                            <m:t>3</m:t>
                          </m:r>
                        </m:sub>
                      </m:sSub>
                    </m:oMath>
                  </m:oMathPara>
                </a14:m>
                <a:endParaRPr lang="zh-CN" altLang="en-US" sz="2000" dirty="0">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16386" name="Object 5"/>
              <p:cNvSpPr txBox="1">
                <a:spLocks noRot="1" noChangeAspect="1" noMove="1" noResize="1" noEditPoints="1" noAdjustHandles="1" noChangeArrowheads="1" noChangeShapeType="1" noTextEdit="1"/>
              </p:cNvSpPr>
              <p:nvPr/>
            </p:nvSpPr>
            <p:spPr bwMode="auto">
              <a:xfrm>
                <a:off x="2639616" y="3861048"/>
                <a:ext cx="6408712" cy="3313633"/>
              </a:xfrm>
              <a:prstGeom prst="rect">
                <a:avLst/>
              </a:prstGeom>
              <a:blipFill rotWithShape="1">
                <a:blip r:embed="rId1"/>
                <a:stretch>
                  <a:fillRect l="-9" t="-7" r="3" b="14"/>
                </a:stretch>
              </a:blipFill>
              <a:ln>
                <a:noFill/>
              </a:ln>
              <a:effectLst/>
            </p:spPr>
            <p:txBody>
              <a:bodyPr/>
              <a:lstStyle/>
              <a:p>
                <a:r>
                  <a:rPr lang="zh-CN" altLang="en-US">
                    <a:noFill/>
                  </a:rPr>
                  <a:t> </a:t>
                </a:r>
              </a:p>
            </p:txBody>
          </p:sp>
        </mc:Fallback>
      </mc:AlternateContent>
    </p:spTree>
  </p:cSld>
  <p:clrMapOvr>
    <a:masterClrMapping/>
  </p:clrMapOvr>
  <p:transition spd="slow">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1103A98E-067E-4267-BA2D-FBA2FB72E555}"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31779" name="Rectangle 3"/>
          <p:cNvSpPr>
            <a:spLocks noGrp="1" noChangeArrowheads="1"/>
          </p:cNvSpPr>
          <p:nvPr>
            <p:ph idx="4294967295"/>
          </p:nvPr>
        </p:nvSpPr>
        <p:spPr>
          <a:xfrm>
            <a:off x="911424" y="764704"/>
            <a:ext cx="9145016" cy="4525963"/>
          </a:xfrm>
        </p:spPr>
        <p:txBody>
          <a:bodyPr/>
          <a:lstStyle/>
          <a:p>
            <a:pPr marL="609600" indent="-609600" eaLnBrk="1" hangingPunct="1">
              <a:lnSpc>
                <a:spcPct val="130000"/>
              </a:lnSpc>
              <a:spcBef>
                <a:spcPct val="0"/>
              </a:spcBef>
              <a:buNone/>
              <a:defRPr/>
            </a:pP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氟化物</a:t>
            </a:r>
            <a:r>
              <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(Fluoride)</a:t>
            </a:r>
            <a:endPar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40000"/>
              </a:lnSpc>
              <a:spcBef>
                <a:spcPts val="0"/>
              </a:spcBef>
              <a:spcAft>
                <a:spcPts val="0"/>
              </a:spcAft>
              <a:buClr>
                <a:schemeClr val="tx1"/>
              </a:buClr>
              <a:buSzPct val="100000"/>
              <a:defRPr/>
            </a:pPr>
            <a:r>
              <a:rPr lang="zh-CN" altLang="en-US" sz="2200" dirty="0">
                <a:effectLst/>
                <a:latin typeface="Times New Roman" panose="02020603050405020304" pitchFamily="18" charset="0"/>
                <a:ea typeface="微软雅黑" panose="020B0503020204020204" pitchFamily="34" charset="-122"/>
              </a:rPr>
              <a:t>大气中的氟化物主要包括氟化氢（</a:t>
            </a:r>
            <a:r>
              <a:rPr lang="en-US" altLang="zh-CN" sz="2200" dirty="0">
                <a:effectLst/>
                <a:latin typeface="Times New Roman" panose="02020603050405020304" pitchFamily="18" charset="0"/>
                <a:ea typeface="微软雅黑" panose="020B0503020204020204" pitchFamily="34" charset="-122"/>
              </a:rPr>
              <a:t>HF</a:t>
            </a:r>
            <a:r>
              <a:rPr lang="zh-CN" altLang="en-US" sz="2200" dirty="0">
                <a:effectLst/>
                <a:latin typeface="Times New Roman" panose="02020603050405020304" pitchFamily="18" charset="0"/>
                <a:ea typeface="微软雅黑" panose="020B0503020204020204" pitchFamily="34" charset="-122"/>
              </a:rPr>
              <a:t>）、四氟化硅（</a:t>
            </a:r>
            <a:r>
              <a:rPr lang="en-US" altLang="zh-CN" sz="2200" dirty="0">
                <a:effectLst/>
                <a:latin typeface="Times New Roman" panose="02020603050405020304" pitchFamily="18" charset="0"/>
                <a:ea typeface="微软雅黑" panose="020B0503020204020204" pitchFamily="34" charset="-122"/>
              </a:rPr>
              <a:t>SiF</a:t>
            </a:r>
            <a:r>
              <a:rPr lang="en-US" altLang="zh-CN" sz="2200" baseline="-25000" dirty="0">
                <a:effectLst/>
                <a:latin typeface="Times New Roman" panose="02020603050405020304" pitchFamily="18" charset="0"/>
                <a:ea typeface="微软雅黑" panose="020B0503020204020204" pitchFamily="34" charset="-122"/>
              </a:rPr>
              <a:t>4</a:t>
            </a:r>
            <a:r>
              <a:rPr lang="zh-CN" altLang="en-US" sz="2200" dirty="0">
                <a:effectLst/>
                <a:latin typeface="Times New Roman" panose="02020603050405020304" pitchFamily="18" charset="0"/>
                <a:ea typeface="微软雅黑" panose="020B0503020204020204" pitchFamily="34" charset="-122"/>
              </a:rPr>
              <a:t>），氟硅酸（</a:t>
            </a:r>
            <a:r>
              <a:rPr lang="en-US" altLang="zh-CN" sz="2200" dirty="0">
                <a:effectLst/>
                <a:latin typeface="Times New Roman" panose="02020603050405020304" pitchFamily="18" charset="0"/>
                <a:ea typeface="微软雅黑" panose="020B0503020204020204" pitchFamily="34" charset="-122"/>
              </a:rPr>
              <a:t>H</a:t>
            </a:r>
            <a:r>
              <a:rPr lang="en-US" altLang="zh-CN" sz="2200" baseline="-25000" dirty="0">
                <a:effectLst/>
                <a:latin typeface="Times New Roman" panose="02020603050405020304" pitchFamily="18" charset="0"/>
                <a:ea typeface="微软雅黑" panose="020B0503020204020204" pitchFamily="34" charset="-122"/>
              </a:rPr>
              <a:t>2</a:t>
            </a:r>
            <a:r>
              <a:rPr lang="en-US" altLang="zh-CN" sz="2200" dirty="0">
                <a:effectLst/>
                <a:latin typeface="Times New Roman" panose="02020603050405020304" pitchFamily="18" charset="0"/>
                <a:ea typeface="微软雅黑" panose="020B0503020204020204" pitchFamily="34" charset="-122"/>
              </a:rPr>
              <a:t>SiF</a:t>
            </a:r>
            <a:r>
              <a:rPr lang="en-US" altLang="zh-CN" sz="2200" baseline="-25000" dirty="0">
                <a:effectLst/>
                <a:latin typeface="Times New Roman" panose="02020603050405020304" pitchFamily="18" charset="0"/>
                <a:ea typeface="微软雅黑" panose="020B0503020204020204" pitchFamily="34" charset="-122"/>
              </a:rPr>
              <a:t>6</a:t>
            </a:r>
            <a:r>
              <a:rPr lang="zh-CN" altLang="en-US" sz="2200" dirty="0">
                <a:effectLst/>
                <a:latin typeface="Times New Roman" panose="02020603050405020304" pitchFamily="18" charset="0"/>
                <a:ea typeface="微软雅黑" panose="020B0503020204020204" pitchFamily="34" charset="-122"/>
              </a:rPr>
              <a:t>）、全氟代烃类（</a:t>
            </a:r>
            <a:r>
              <a:rPr lang="en-US" altLang="zh-CN" sz="2200" dirty="0">
                <a:effectLst/>
                <a:latin typeface="Times New Roman" panose="02020603050405020304" pitchFamily="18" charset="0"/>
                <a:ea typeface="微软雅黑" panose="020B0503020204020204" pitchFamily="34" charset="-122"/>
              </a:rPr>
              <a:t>CF</a:t>
            </a:r>
            <a:r>
              <a:rPr lang="en-US" altLang="zh-CN" sz="2200" baseline="-25000" dirty="0">
                <a:effectLst/>
                <a:latin typeface="Times New Roman" panose="02020603050405020304" pitchFamily="18" charset="0"/>
                <a:ea typeface="微软雅黑" panose="020B0503020204020204" pitchFamily="34" charset="-122"/>
              </a:rPr>
              <a:t>4</a:t>
            </a:r>
            <a:r>
              <a:rPr lang="zh-CN" altLang="en-US" sz="2200" dirty="0">
                <a:effectLst/>
                <a:latin typeface="Times New Roman" panose="02020603050405020304" pitchFamily="18" charset="0"/>
                <a:ea typeface="微软雅黑" panose="020B0503020204020204" pitchFamily="34" charset="-122"/>
              </a:rPr>
              <a:t>、</a:t>
            </a:r>
            <a:r>
              <a:rPr lang="en-US" altLang="zh-CN" sz="2200" dirty="0">
                <a:effectLst/>
                <a:latin typeface="Times New Roman" panose="02020603050405020304" pitchFamily="18" charset="0"/>
                <a:ea typeface="微软雅黑" panose="020B0503020204020204" pitchFamily="34" charset="-122"/>
              </a:rPr>
              <a:t>CF</a:t>
            </a:r>
            <a:r>
              <a:rPr lang="en-US" altLang="zh-CN" sz="2200" baseline="-25000" dirty="0">
                <a:effectLst/>
                <a:latin typeface="Times New Roman" panose="02020603050405020304" pitchFamily="18" charset="0"/>
                <a:ea typeface="微软雅黑" panose="020B0503020204020204" pitchFamily="34" charset="-122"/>
              </a:rPr>
              <a:t>3</a:t>
            </a:r>
            <a:r>
              <a:rPr lang="en-US" altLang="zh-CN" sz="2200" dirty="0">
                <a:effectLst/>
                <a:latin typeface="Times New Roman" panose="02020603050405020304" pitchFamily="18" charset="0"/>
                <a:ea typeface="微软雅黑" panose="020B0503020204020204" pitchFamily="34" charset="-122"/>
              </a:rPr>
              <a:t>CF</a:t>
            </a:r>
            <a:r>
              <a:rPr lang="en-US" altLang="zh-CN" sz="2200" baseline="-25000" dirty="0">
                <a:effectLst/>
                <a:latin typeface="Times New Roman" panose="02020603050405020304" pitchFamily="18" charset="0"/>
                <a:ea typeface="微软雅黑" panose="020B0503020204020204" pitchFamily="34" charset="-122"/>
              </a:rPr>
              <a:t>3</a:t>
            </a:r>
            <a:r>
              <a:rPr lang="zh-CN" altLang="en-US" sz="2200" dirty="0">
                <a:effectLst/>
                <a:latin typeface="Times New Roman" panose="02020603050405020304" pitchFamily="18" charset="0"/>
                <a:ea typeface="微软雅黑" panose="020B0503020204020204" pitchFamily="34" charset="-122"/>
              </a:rPr>
              <a:t>）及六氟化硫（</a:t>
            </a:r>
            <a:r>
              <a:rPr lang="en-US" altLang="zh-CN" sz="2200" dirty="0">
                <a:effectLst/>
                <a:latin typeface="Times New Roman" panose="02020603050405020304" pitchFamily="18" charset="0"/>
                <a:ea typeface="微软雅黑" panose="020B0503020204020204" pitchFamily="34" charset="-122"/>
              </a:rPr>
              <a:t>SF</a:t>
            </a:r>
            <a:r>
              <a:rPr lang="en-US" altLang="zh-CN" sz="2200" baseline="-25000" dirty="0">
                <a:effectLst/>
                <a:latin typeface="Times New Roman" panose="02020603050405020304" pitchFamily="18" charset="0"/>
                <a:ea typeface="微软雅黑" panose="020B0503020204020204" pitchFamily="34" charset="-122"/>
              </a:rPr>
              <a:t>6</a:t>
            </a:r>
            <a:r>
              <a:rPr lang="zh-CN" altLang="en-US" sz="2200" dirty="0">
                <a:effectLst/>
                <a:latin typeface="Times New Roman" panose="02020603050405020304" pitchFamily="18" charset="0"/>
                <a:ea typeface="微软雅黑" panose="020B0503020204020204" pitchFamily="34" charset="-122"/>
              </a:rPr>
              <a:t>）等。</a:t>
            </a:r>
            <a:endParaRPr lang="en-US" altLang="zh-CN" sz="2200" dirty="0">
              <a:effectLst/>
              <a:latin typeface="Times New Roman" panose="02020603050405020304" pitchFamily="18" charset="0"/>
              <a:ea typeface="微软雅黑" panose="020B0503020204020204" pitchFamily="34" charset="-122"/>
            </a:endParaRPr>
          </a:p>
          <a:p>
            <a:pPr eaLnBrk="1" hangingPunct="1">
              <a:lnSpc>
                <a:spcPct val="140000"/>
              </a:lnSpc>
              <a:spcBef>
                <a:spcPts val="0"/>
              </a:spcBef>
              <a:spcAft>
                <a:spcPts val="0"/>
              </a:spcAft>
              <a:buClr>
                <a:schemeClr val="tx1"/>
              </a:buClr>
              <a:buSzPct val="100000"/>
              <a:defRPr/>
            </a:pP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天然源主要是火山喷发，但人为源种类则较多。</a:t>
            </a:r>
            <a:endPar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40000"/>
              </a:lnSpc>
              <a:spcBef>
                <a:spcPts val="0"/>
              </a:spcBef>
              <a:spcAft>
                <a:spcPts val="0"/>
              </a:spcAft>
              <a:buClr>
                <a:schemeClr val="tx1"/>
              </a:buClr>
              <a:buSzPct val="100000"/>
              <a:defRPr/>
            </a:pPr>
            <a:r>
              <a:rPr lang="zh-CN" altLang="en-US" sz="2200" dirty="0">
                <a:effectLst/>
                <a:latin typeface="Times New Roman" panose="02020603050405020304" pitchFamily="18" charset="0"/>
                <a:ea typeface="微软雅黑" panose="020B0503020204020204" pitchFamily="34" charset="-122"/>
              </a:rPr>
              <a:t>煤中氟原子的含量可达</a:t>
            </a:r>
            <a:r>
              <a:rPr lang="en-US" altLang="zh-CN" sz="2200" dirty="0">
                <a:effectLst/>
                <a:latin typeface="Times New Roman" panose="02020603050405020304" pitchFamily="18" charset="0"/>
                <a:ea typeface="微软雅黑" panose="020B0503020204020204" pitchFamily="34" charset="-122"/>
              </a:rPr>
              <a:t>10</a:t>
            </a:r>
            <a:r>
              <a:rPr lang="en-US" altLang="zh-CN" sz="2200" baseline="30000" dirty="0">
                <a:effectLst/>
                <a:latin typeface="Times New Roman" panose="02020603050405020304" pitchFamily="18" charset="0"/>
                <a:ea typeface="微软雅黑" panose="020B0503020204020204" pitchFamily="34" charset="-122"/>
              </a:rPr>
              <a:t>2</a:t>
            </a:r>
            <a:r>
              <a:rPr lang="en-US" altLang="zh-CN" sz="2200" dirty="0">
                <a:effectLst/>
                <a:latin typeface="Times New Roman" panose="02020603050405020304" pitchFamily="18" charset="0"/>
                <a:ea typeface="微软雅黑" panose="020B0503020204020204" pitchFamily="34" charset="-122"/>
              </a:rPr>
              <a:t> </a:t>
            </a:r>
            <a:r>
              <a:rPr lang="en-US" altLang="zh-CN" sz="2200" dirty="0" err="1">
                <a:effectLst/>
                <a:latin typeface="Times New Roman" panose="02020603050405020304" pitchFamily="18" charset="0"/>
                <a:ea typeface="微软雅黑" panose="020B0503020204020204" pitchFamily="34" charset="-122"/>
              </a:rPr>
              <a:t>μg</a:t>
            </a:r>
            <a:r>
              <a:rPr lang="en-US" altLang="zh-CN" sz="2200" dirty="0">
                <a:effectLst/>
                <a:latin typeface="Times New Roman" panose="02020603050405020304" pitchFamily="18" charset="0"/>
                <a:ea typeface="微软雅黑" panose="020B0503020204020204" pitchFamily="34" charset="-122"/>
              </a:rPr>
              <a:t>/g</a:t>
            </a:r>
            <a:r>
              <a:rPr lang="zh-CN" altLang="en-US" sz="2200" dirty="0">
                <a:effectLst/>
                <a:latin typeface="Times New Roman" panose="02020603050405020304" pitchFamily="18" charset="0"/>
                <a:ea typeface="微软雅黑" panose="020B0503020204020204" pitchFamily="34" charset="-122"/>
              </a:rPr>
              <a:t>，因此工业燃煤排放也是大气中</a:t>
            </a:r>
            <a:r>
              <a:rPr lang="en-US" altLang="zh-CN" sz="2200" dirty="0">
                <a:effectLst/>
                <a:latin typeface="Times New Roman" panose="02020603050405020304" pitchFamily="18" charset="0"/>
                <a:ea typeface="微软雅黑" panose="020B0503020204020204" pitchFamily="34" charset="-122"/>
              </a:rPr>
              <a:t>HF</a:t>
            </a:r>
            <a:r>
              <a:rPr lang="zh-CN" altLang="en-US" sz="2200" dirty="0">
                <a:effectLst/>
                <a:latin typeface="Times New Roman" panose="02020603050405020304" pitchFamily="18" charset="0"/>
                <a:ea typeface="微软雅黑" panose="020B0503020204020204" pitchFamily="34" charset="-122"/>
              </a:rPr>
              <a:t>和</a:t>
            </a:r>
            <a:r>
              <a:rPr lang="en-US" altLang="zh-CN" sz="2200" dirty="0" err="1">
                <a:effectLst/>
                <a:latin typeface="Times New Roman" panose="02020603050405020304" pitchFamily="18" charset="0"/>
                <a:ea typeface="微软雅黑" panose="020B0503020204020204" pitchFamily="34" charset="-122"/>
              </a:rPr>
              <a:t>SiF</a:t>
            </a:r>
            <a:r>
              <a:rPr lang="en-US" altLang="zh-CN" sz="2200" dirty="0">
                <a:effectLst/>
                <a:latin typeface="Times New Roman" panose="02020603050405020304" pitchFamily="18" charset="0"/>
                <a:ea typeface="微软雅黑" panose="020B0503020204020204" pitchFamily="34" charset="-122"/>
              </a:rPr>
              <a:t>₄</a:t>
            </a:r>
            <a:r>
              <a:rPr lang="zh-CN" altLang="en-US" sz="2200" dirty="0">
                <a:effectLst/>
                <a:latin typeface="Times New Roman" panose="02020603050405020304" pitchFamily="18" charset="0"/>
                <a:ea typeface="微软雅黑" panose="020B0503020204020204" pitchFamily="34" charset="-122"/>
              </a:rPr>
              <a:t>的重要来源。</a:t>
            </a:r>
            <a:endParaRPr lang="en-US" altLang="zh-CN" sz="2200" dirty="0">
              <a:effectLst/>
              <a:latin typeface="Times New Roman" panose="02020603050405020304" pitchFamily="18" charset="0"/>
              <a:ea typeface="微软雅黑" panose="020B0503020204020204" pitchFamily="34" charset="-122"/>
            </a:endParaRPr>
          </a:p>
          <a:p>
            <a:pPr eaLnBrk="1" hangingPunct="1">
              <a:lnSpc>
                <a:spcPct val="140000"/>
              </a:lnSpc>
              <a:spcBef>
                <a:spcPts val="0"/>
              </a:spcBef>
              <a:spcAft>
                <a:spcPts val="0"/>
              </a:spcAft>
              <a:buClr>
                <a:schemeClr val="tx1"/>
              </a:buClr>
              <a:buSzPct val="100000"/>
              <a:defRPr/>
            </a:pP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大气中</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HF</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的本底浓度小于</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1 </a:t>
            </a:r>
            <a:r>
              <a:rPr lang="en-US" altLang="zh-CN" sz="2200" dirty="0" err="1">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ppbV</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，但在污染源附近地区大气中氟化物浓度可达</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200-300 </a:t>
            </a:r>
            <a:r>
              <a:rPr lang="en-US" altLang="zh-CN" sz="2200" dirty="0" err="1">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ppbV</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457200" indent="-457200" eaLnBrk="1" hangingPunct="1">
              <a:lnSpc>
                <a:spcPct val="140000"/>
              </a:lnSpc>
              <a:spcBef>
                <a:spcPts val="0"/>
              </a:spcBef>
              <a:spcAft>
                <a:spcPts val="0"/>
              </a:spcAft>
              <a:buClr>
                <a:schemeClr val="tx1"/>
              </a:buClr>
              <a:buSzPct val="100000"/>
              <a:buFont typeface="+mj-ea"/>
              <a:buAutoNum type="circleNumDbPlain"/>
              <a:defRPr/>
            </a:pPr>
            <a:r>
              <a:rPr lang="zh-CN" altLang="en-US" sz="24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全氟代烃类（</a:t>
            </a:r>
            <a:r>
              <a:rPr lang="en-US" altLang="zh-CN" sz="24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PFCs</a:t>
            </a:r>
            <a:r>
              <a:rPr lang="zh-CN" altLang="en-US" sz="24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4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40000"/>
              </a:lnSpc>
              <a:spcBef>
                <a:spcPts val="0"/>
              </a:spcBef>
              <a:spcAft>
                <a:spcPts val="0"/>
              </a:spcAft>
              <a:buClr>
                <a:schemeClr val="tx1"/>
              </a:buClr>
              <a:buSzPct val="100000"/>
              <a:defRPr/>
            </a:pPr>
            <a:r>
              <a:rPr lang="zh-CN" altLang="en-US" sz="2200" dirty="0">
                <a:effectLst/>
                <a:latin typeface="Times New Roman" panose="02020603050405020304" pitchFamily="18" charset="0"/>
                <a:ea typeface="微软雅黑" panose="020B0503020204020204" pitchFamily="34" charset="-122"/>
              </a:rPr>
              <a:t>包括</a:t>
            </a:r>
            <a:r>
              <a:rPr lang="en-US" altLang="zh-CN" sz="2200" dirty="0">
                <a:effectLst/>
                <a:latin typeface="Times New Roman" panose="02020603050405020304" pitchFamily="18" charset="0"/>
                <a:ea typeface="微软雅黑" panose="020B0503020204020204" pitchFamily="34" charset="-122"/>
              </a:rPr>
              <a:t>CF</a:t>
            </a:r>
            <a:r>
              <a:rPr lang="en-US" altLang="zh-CN" sz="2200" baseline="-25000" dirty="0">
                <a:effectLst/>
                <a:latin typeface="Times New Roman" panose="02020603050405020304" pitchFamily="18" charset="0"/>
                <a:ea typeface="微软雅黑" panose="020B0503020204020204" pitchFamily="34" charset="-122"/>
              </a:rPr>
              <a:t>4</a:t>
            </a:r>
            <a:r>
              <a:rPr lang="zh-CN" altLang="en-US" sz="2200" dirty="0">
                <a:effectLst/>
                <a:latin typeface="Times New Roman" panose="02020603050405020304" pitchFamily="18" charset="0"/>
                <a:ea typeface="微软雅黑" panose="020B0503020204020204" pitchFamily="34" charset="-122"/>
              </a:rPr>
              <a:t>、</a:t>
            </a:r>
            <a:r>
              <a:rPr lang="en-US" altLang="zh-CN" sz="2200" dirty="0">
                <a:effectLst/>
                <a:latin typeface="Times New Roman" panose="02020603050405020304" pitchFamily="18" charset="0"/>
                <a:ea typeface="微软雅黑" panose="020B0503020204020204" pitchFamily="34" charset="-122"/>
              </a:rPr>
              <a:t>C</a:t>
            </a:r>
            <a:r>
              <a:rPr lang="en-US" altLang="zh-CN" sz="2200" baseline="-25000" dirty="0">
                <a:effectLst/>
                <a:latin typeface="Times New Roman" panose="02020603050405020304" pitchFamily="18" charset="0"/>
                <a:ea typeface="微软雅黑" panose="020B0503020204020204" pitchFamily="34" charset="-122"/>
              </a:rPr>
              <a:t>2</a:t>
            </a:r>
            <a:r>
              <a:rPr lang="en-US" altLang="zh-CN" sz="2200" dirty="0">
                <a:effectLst/>
                <a:latin typeface="Times New Roman" panose="02020603050405020304" pitchFamily="18" charset="0"/>
                <a:ea typeface="微软雅黑" panose="020B0503020204020204" pitchFamily="34" charset="-122"/>
              </a:rPr>
              <a:t>F</a:t>
            </a:r>
            <a:r>
              <a:rPr lang="en-US" altLang="zh-CN" sz="2200" baseline="-25000" dirty="0">
                <a:effectLst/>
                <a:latin typeface="Times New Roman" panose="02020603050405020304" pitchFamily="18" charset="0"/>
                <a:ea typeface="微软雅黑" panose="020B0503020204020204" pitchFamily="34" charset="-122"/>
              </a:rPr>
              <a:t>6</a:t>
            </a:r>
            <a:r>
              <a:rPr lang="zh-CN" altLang="en-US" sz="2200" dirty="0">
                <a:effectLst/>
                <a:latin typeface="Times New Roman" panose="02020603050405020304" pitchFamily="18" charset="0"/>
                <a:ea typeface="微软雅黑" panose="020B0503020204020204" pitchFamily="34" charset="-122"/>
              </a:rPr>
              <a:t>和</a:t>
            </a:r>
            <a:r>
              <a:rPr lang="en-US" altLang="zh-CN" sz="2200" dirty="0">
                <a:effectLst/>
                <a:latin typeface="Times New Roman" panose="02020603050405020304" pitchFamily="18" charset="0"/>
                <a:ea typeface="微软雅黑" panose="020B0503020204020204" pitchFamily="34" charset="-122"/>
              </a:rPr>
              <a:t>C</a:t>
            </a:r>
            <a:r>
              <a:rPr lang="en-US" altLang="zh-CN" sz="2200" baseline="-25000" dirty="0">
                <a:effectLst/>
                <a:latin typeface="Times New Roman" panose="02020603050405020304" pitchFamily="18" charset="0"/>
                <a:ea typeface="微软雅黑" panose="020B0503020204020204" pitchFamily="34" charset="-122"/>
              </a:rPr>
              <a:t>3</a:t>
            </a:r>
            <a:r>
              <a:rPr lang="en-US" altLang="zh-CN" sz="2200" dirty="0">
                <a:effectLst/>
                <a:latin typeface="Times New Roman" panose="02020603050405020304" pitchFamily="18" charset="0"/>
                <a:ea typeface="微软雅黑" panose="020B0503020204020204" pitchFamily="34" charset="-122"/>
              </a:rPr>
              <a:t>F</a:t>
            </a:r>
            <a:r>
              <a:rPr lang="en-US" altLang="zh-CN" sz="2200" baseline="-25000" dirty="0">
                <a:effectLst/>
                <a:latin typeface="Times New Roman" panose="02020603050405020304" pitchFamily="18" charset="0"/>
                <a:ea typeface="微软雅黑" panose="020B0503020204020204" pitchFamily="34" charset="-122"/>
              </a:rPr>
              <a:t>8</a:t>
            </a:r>
            <a:r>
              <a:rPr lang="zh-CN" altLang="en-US" sz="2200" dirty="0">
                <a:effectLst/>
                <a:latin typeface="Times New Roman" panose="02020603050405020304" pitchFamily="18" charset="0"/>
                <a:ea typeface="微软雅黑" panose="020B0503020204020204" pitchFamily="34" charset="-122"/>
              </a:rPr>
              <a:t>三种物质</a:t>
            </a:r>
            <a:r>
              <a:rPr lang="zh-CN" altLang="en-US" sz="2200" dirty="0">
                <a:solidFill>
                  <a:srgbClr val="FF0000"/>
                </a:solidFill>
                <a:effectLst/>
                <a:latin typeface="Times New Roman" panose="02020603050405020304" pitchFamily="18" charset="0"/>
                <a:ea typeface="微软雅黑" panose="020B0503020204020204" pitchFamily="34" charset="-122"/>
              </a:rPr>
              <a:t>（强温室效应）</a:t>
            </a:r>
            <a:r>
              <a:rPr lang="zh-CN" altLang="en-US" sz="2200" dirty="0">
                <a:effectLst/>
                <a:latin typeface="Times New Roman" panose="02020603050405020304" pitchFamily="18" charset="0"/>
                <a:ea typeface="微软雅黑" panose="020B0503020204020204" pitchFamily="34" charset="-122"/>
                <a:sym typeface="+mn-ea"/>
              </a:rPr>
              <a:t>；</a:t>
            </a:r>
            <a:endParaRPr lang="en-US" altLang="zh-CN" sz="2200" dirty="0">
              <a:solidFill>
                <a:srgbClr val="FF0000"/>
              </a:solidFill>
              <a:effectLst/>
              <a:latin typeface="Times New Roman" panose="02020603050405020304" pitchFamily="18" charset="0"/>
              <a:ea typeface="微软雅黑" panose="020B0503020204020204" pitchFamily="34" charset="-122"/>
            </a:endParaRPr>
          </a:p>
          <a:p>
            <a:pPr eaLnBrk="1" hangingPunct="1">
              <a:lnSpc>
                <a:spcPct val="140000"/>
              </a:lnSpc>
              <a:spcBef>
                <a:spcPts val="0"/>
              </a:spcBef>
              <a:spcAft>
                <a:spcPts val="0"/>
              </a:spcAft>
              <a:buClr>
                <a:schemeClr val="tx1"/>
              </a:buClr>
              <a:buSzPct val="100000"/>
              <a:defRPr/>
            </a:pPr>
            <a:r>
              <a:rPr lang="zh-CN" altLang="en-US" sz="2200" dirty="0">
                <a:effectLst/>
                <a:latin typeface="Times New Roman" panose="02020603050405020304" pitchFamily="18" charset="0"/>
                <a:ea typeface="微软雅黑" panose="020B0503020204020204" pitchFamily="34" charset="-122"/>
              </a:rPr>
              <a:t>铝的冶炼是</a:t>
            </a:r>
            <a:r>
              <a:rPr lang="en-US" altLang="zh-CN" sz="2200" dirty="0">
                <a:effectLst/>
                <a:latin typeface="Times New Roman" panose="02020603050405020304" pitchFamily="18" charset="0"/>
                <a:ea typeface="微软雅黑" panose="020B0503020204020204" pitchFamily="34" charset="-122"/>
              </a:rPr>
              <a:t>PFCs</a:t>
            </a:r>
            <a:r>
              <a:rPr lang="zh-CN" altLang="en-US" sz="2200" dirty="0">
                <a:effectLst/>
                <a:latin typeface="Times New Roman" panose="02020603050405020304" pitchFamily="18" charset="0"/>
                <a:ea typeface="微软雅黑" panose="020B0503020204020204" pitchFamily="34" charset="-122"/>
              </a:rPr>
              <a:t>最大的排放源 ，其中</a:t>
            </a:r>
            <a:r>
              <a:rPr lang="en-US" altLang="zh-CN" sz="2200" dirty="0">
                <a:effectLst/>
                <a:latin typeface="Times New Roman" panose="02020603050405020304" pitchFamily="18" charset="0"/>
                <a:ea typeface="微软雅黑" panose="020B0503020204020204" pitchFamily="34" charset="-122"/>
              </a:rPr>
              <a:t>CF</a:t>
            </a:r>
            <a:r>
              <a:rPr lang="en-US" altLang="zh-CN" sz="2200" baseline="-25000" dirty="0">
                <a:effectLst/>
                <a:latin typeface="Times New Roman" panose="02020603050405020304" pitchFamily="18" charset="0"/>
                <a:ea typeface="微软雅黑" panose="020B0503020204020204" pitchFamily="34" charset="-122"/>
              </a:rPr>
              <a:t>4</a:t>
            </a:r>
            <a:r>
              <a:rPr lang="zh-CN" altLang="en-US" sz="2200" dirty="0">
                <a:effectLst/>
                <a:latin typeface="Times New Roman" panose="02020603050405020304" pitchFamily="18" charset="0"/>
                <a:ea typeface="微软雅黑" panose="020B0503020204020204" pitchFamily="34" charset="-122"/>
              </a:rPr>
              <a:t>排放量最大，占绝大部分；</a:t>
            </a:r>
            <a:r>
              <a:rPr lang="en-US" altLang="zh-CN" sz="2200" dirty="0">
                <a:effectLst/>
                <a:latin typeface="Times New Roman" panose="02020603050405020304" pitchFamily="18" charset="0"/>
                <a:ea typeface="微软雅黑" panose="020B0503020204020204" pitchFamily="34" charset="-122"/>
              </a:rPr>
              <a:t> C</a:t>
            </a:r>
            <a:r>
              <a:rPr lang="en-US" altLang="zh-CN" sz="2200" baseline="-25000" dirty="0">
                <a:effectLst/>
                <a:latin typeface="Times New Roman" panose="02020603050405020304" pitchFamily="18" charset="0"/>
                <a:ea typeface="微软雅黑" panose="020B0503020204020204" pitchFamily="34" charset="-122"/>
              </a:rPr>
              <a:t>2</a:t>
            </a:r>
            <a:r>
              <a:rPr lang="en-US" altLang="zh-CN" sz="2200" dirty="0">
                <a:effectLst/>
                <a:latin typeface="Times New Roman" panose="02020603050405020304" pitchFamily="18" charset="0"/>
                <a:ea typeface="微软雅黑" panose="020B0503020204020204" pitchFamily="34" charset="-122"/>
              </a:rPr>
              <a:t>F</a:t>
            </a:r>
            <a:r>
              <a:rPr lang="en-US" altLang="zh-CN" sz="2200" baseline="-25000" dirty="0">
                <a:effectLst/>
                <a:latin typeface="Times New Roman" panose="02020603050405020304" pitchFamily="18" charset="0"/>
                <a:ea typeface="微软雅黑" panose="020B0503020204020204" pitchFamily="34" charset="-122"/>
              </a:rPr>
              <a:t>6</a:t>
            </a:r>
            <a:r>
              <a:rPr lang="zh-CN" altLang="en-US" sz="2200" dirty="0">
                <a:effectLst/>
                <a:latin typeface="Times New Roman" panose="02020603050405020304" pitchFamily="18" charset="0"/>
                <a:ea typeface="微软雅黑" panose="020B0503020204020204" pitchFamily="34" charset="-122"/>
              </a:rPr>
              <a:t>排放量是</a:t>
            </a:r>
            <a:r>
              <a:rPr lang="en-US" altLang="zh-CN" sz="2200" dirty="0">
                <a:effectLst/>
                <a:latin typeface="Times New Roman" panose="02020603050405020304" pitchFamily="18" charset="0"/>
                <a:ea typeface="微软雅黑" panose="020B0503020204020204" pitchFamily="34" charset="-122"/>
              </a:rPr>
              <a:t>CF</a:t>
            </a:r>
            <a:r>
              <a:rPr lang="en-US" altLang="zh-CN" sz="2200" baseline="-25000" dirty="0">
                <a:effectLst/>
                <a:latin typeface="Times New Roman" panose="02020603050405020304" pitchFamily="18" charset="0"/>
                <a:ea typeface="微软雅黑" panose="020B0503020204020204" pitchFamily="34" charset="-122"/>
              </a:rPr>
              <a:t>4</a:t>
            </a:r>
            <a:r>
              <a:rPr lang="zh-CN" altLang="en-US" sz="2200" dirty="0">
                <a:effectLst/>
                <a:latin typeface="Times New Roman" panose="02020603050405020304" pitchFamily="18" charset="0"/>
                <a:ea typeface="微软雅黑" panose="020B0503020204020204" pitchFamily="34" charset="-122"/>
              </a:rPr>
              <a:t>排放量的</a:t>
            </a:r>
            <a:r>
              <a:rPr lang="en-US" altLang="zh-CN" sz="2200" dirty="0">
                <a:effectLst/>
                <a:latin typeface="Times New Roman" panose="02020603050405020304" pitchFamily="18" charset="0"/>
                <a:ea typeface="微软雅黑" panose="020B0503020204020204" pitchFamily="34" charset="-122"/>
              </a:rPr>
              <a:t>10%</a:t>
            </a:r>
            <a:r>
              <a:rPr lang="zh-CN" altLang="en-US" sz="2200" dirty="0">
                <a:effectLst/>
                <a:latin typeface="Times New Roman" panose="02020603050405020304" pitchFamily="18" charset="0"/>
                <a:ea typeface="微软雅黑" panose="020B0503020204020204" pitchFamily="34" charset="-122"/>
              </a:rPr>
              <a:t>左右，</a:t>
            </a:r>
            <a:r>
              <a:rPr lang="en-US" altLang="zh-CN" sz="2200" dirty="0">
                <a:effectLst/>
                <a:latin typeface="Times New Roman" panose="02020603050405020304" pitchFamily="18" charset="0"/>
                <a:ea typeface="微软雅黑" panose="020B0503020204020204" pitchFamily="34" charset="-122"/>
              </a:rPr>
              <a:t>C</a:t>
            </a:r>
            <a:r>
              <a:rPr lang="en-US" altLang="zh-CN" sz="2200" baseline="-25000" dirty="0">
                <a:effectLst/>
                <a:latin typeface="Times New Roman" panose="02020603050405020304" pitchFamily="18" charset="0"/>
                <a:ea typeface="微软雅黑" panose="020B0503020204020204" pitchFamily="34" charset="-122"/>
              </a:rPr>
              <a:t>3</a:t>
            </a:r>
            <a:r>
              <a:rPr lang="en-US" altLang="zh-CN" sz="2200" dirty="0">
                <a:effectLst/>
                <a:latin typeface="Times New Roman" panose="02020603050405020304" pitchFamily="18" charset="0"/>
                <a:ea typeface="微软雅黑" panose="020B0503020204020204" pitchFamily="34" charset="-122"/>
              </a:rPr>
              <a:t>F</a:t>
            </a:r>
            <a:r>
              <a:rPr lang="en-US" altLang="zh-CN" sz="2200" baseline="-25000" dirty="0">
                <a:effectLst/>
                <a:latin typeface="Times New Roman" panose="02020603050405020304" pitchFamily="18" charset="0"/>
                <a:ea typeface="微软雅黑" panose="020B0503020204020204" pitchFamily="34" charset="-122"/>
              </a:rPr>
              <a:t>8</a:t>
            </a:r>
            <a:r>
              <a:rPr lang="zh-CN" altLang="en-US" sz="2200" dirty="0">
                <a:effectLst/>
                <a:latin typeface="Times New Roman" panose="02020603050405020304" pitchFamily="18" charset="0"/>
                <a:ea typeface="微软雅黑" panose="020B0503020204020204" pitchFamily="34" charset="-122"/>
              </a:rPr>
              <a:t>排放量则很少。</a:t>
            </a:r>
            <a:endParaRPr lang="en-US" altLang="zh-CN" sz="2200" dirty="0">
              <a:effectLst/>
              <a:latin typeface="Times New Roman" panose="02020603050405020304" pitchFamily="18" charset="0"/>
              <a:ea typeface="微软雅黑" panose="020B0503020204020204" pitchFamily="34" charset="-122"/>
            </a:endParaRPr>
          </a:p>
        </p:txBody>
      </p:sp>
    </p:spTree>
  </p:cSld>
  <p:clrMapOvr>
    <a:masterClrMapping/>
  </p:clrMapOvr>
  <p:transition spd="slow">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1103A98E-067E-4267-BA2D-FBA2FB72E555}"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31779" name="Rectangle 3"/>
          <p:cNvSpPr>
            <a:spLocks noGrp="1" noChangeArrowheads="1"/>
          </p:cNvSpPr>
          <p:nvPr>
            <p:ph idx="4294967295"/>
          </p:nvPr>
        </p:nvSpPr>
        <p:spPr>
          <a:xfrm>
            <a:off x="911424" y="764704"/>
            <a:ext cx="9145016" cy="5832648"/>
          </a:xfrm>
        </p:spPr>
        <p:txBody>
          <a:bodyPr/>
          <a:lstStyle/>
          <a:p>
            <a:pPr marL="609600" indent="-609600" eaLnBrk="1" hangingPunct="1">
              <a:lnSpc>
                <a:spcPct val="130000"/>
              </a:lnSpc>
              <a:spcBef>
                <a:spcPct val="0"/>
              </a:spcBef>
              <a:buNone/>
              <a:defRPr/>
            </a:pP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氟化物</a:t>
            </a:r>
            <a:r>
              <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(Fluoride)</a:t>
            </a:r>
            <a:endPar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457200" indent="-457200" eaLnBrk="1" hangingPunct="1">
              <a:lnSpc>
                <a:spcPct val="140000"/>
              </a:lnSpc>
              <a:spcBef>
                <a:spcPts val="0"/>
              </a:spcBef>
              <a:spcAft>
                <a:spcPts val="0"/>
              </a:spcAft>
              <a:buClr>
                <a:schemeClr val="tx1"/>
              </a:buClr>
              <a:buSzPct val="100000"/>
              <a:buFont typeface="+mj-ea"/>
              <a:buAutoNum type="circleNumDbPlain" startAt="2"/>
              <a:defRPr/>
            </a:pPr>
            <a:r>
              <a:rPr lang="en-US" altLang="zh-CN" sz="2400" dirty="0">
                <a:effectLst/>
                <a:latin typeface="Times New Roman" panose="02020603050405020304" pitchFamily="18" charset="0"/>
                <a:ea typeface="微软雅黑" panose="020B0503020204020204" pitchFamily="34" charset="-122"/>
              </a:rPr>
              <a:t>SF</a:t>
            </a:r>
            <a:r>
              <a:rPr lang="en-US" altLang="zh-CN" sz="2400" baseline="-25000" dirty="0">
                <a:effectLst/>
                <a:latin typeface="Times New Roman" panose="02020603050405020304" pitchFamily="18" charset="0"/>
                <a:ea typeface="微软雅黑" panose="020B0503020204020204" pitchFamily="34" charset="-122"/>
              </a:rPr>
              <a:t>6</a:t>
            </a:r>
            <a:endParaRPr lang="en-US" altLang="zh-CN" sz="2400" baseline="-25000" dirty="0">
              <a:effectLst/>
              <a:latin typeface="Times New Roman" panose="02020603050405020304" pitchFamily="18" charset="0"/>
              <a:ea typeface="微软雅黑" panose="020B0503020204020204" pitchFamily="34" charset="-122"/>
            </a:endParaRPr>
          </a:p>
          <a:p>
            <a:pPr eaLnBrk="1" hangingPunct="1">
              <a:lnSpc>
                <a:spcPct val="140000"/>
              </a:lnSpc>
              <a:spcBef>
                <a:spcPts val="0"/>
              </a:spcBef>
              <a:spcAft>
                <a:spcPts val="0"/>
              </a:spcAft>
              <a:buClr>
                <a:schemeClr val="tx1"/>
              </a:buClr>
              <a:buSzPct val="100000"/>
              <a:defRPr/>
            </a:pPr>
            <a:r>
              <a:rPr lang="en-US" altLang="zh-CN" sz="2200" dirty="0">
                <a:effectLst/>
                <a:latin typeface="Times New Roman" panose="02020603050405020304" pitchFamily="18" charset="0"/>
                <a:ea typeface="微软雅黑" panose="020B0503020204020204" pitchFamily="34" charset="-122"/>
              </a:rPr>
              <a:t>SF₆</a:t>
            </a:r>
            <a:r>
              <a:rPr lang="zh-CN" altLang="en-US" sz="2200" dirty="0">
                <a:effectLst/>
                <a:latin typeface="Times New Roman" panose="02020603050405020304" pitchFamily="18" charset="0"/>
                <a:ea typeface="微软雅黑" panose="020B0503020204020204" pitchFamily="34" charset="-122"/>
              </a:rPr>
              <a:t>性质稳定，并具有良好的绝缘性，因此在工业上被用作电介质和绝缘体。</a:t>
            </a:r>
            <a:endParaRPr lang="en-US" altLang="zh-CN" sz="2200" dirty="0">
              <a:effectLst/>
              <a:latin typeface="Times New Roman" panose="02020603050405020304" pitchFamily="18" charset="0"/>
              <a:ea typeface="微软雅黑" panose="020B0503020204020204" pitchFamily="34" charset="-122"/>
            </a:endParaRPr>
          </a:p>
          <a:p>
            <a:pPr eaLnBrk="1" hangingPunct="1">
              <a:lnSpc>
                <a:spcPct val="140000"/>
              </a:lnSpc>
              <a:spcBef>
                <a:spcPts val="0"/>
              </a:spcBef>
              <a:spcAft>
                <a:spcPts val="0"/>
              </a:spcAft>
              <a:buClr>
                <a:schemeClr val="tx1"/>
              </a:buClr>
              <a:buSzPct val="100000"/>
              <a:defRPr/>
            </a:pPr>
            <a:r>
              <a:rPr lang="zh-CN" altLang="en-US" sz="2200" dirty="0">
                <a:effectLst/>
                <a:latin typeface="Times New Roman" panose="02020603050405020304" pitchFamily="18" charset="0"/>
                <a:ea typeface="微软雅黑" panose="020B0503020204020204" pitchFamily="34" charset="-122"/>
              </a:rPr>
              <a:t>大气中的</a:t>
            </a:r>
            <a:r>
              <a:rPr lang="en-US" altLang="zh-CN" sz="2200" dirty="0">
                <a:effectLst/>
                <a:latin typeface="Times New Roman" panose="02020603050405020304" pitchFamily="18" charset="0"/>
                <a:ea typeface="微软雅黑" panose="020B0503020204020204" pitchFamily="34" charset="-122"/>
              </a:rPr>
              <a:t>SF₆</a:t>
            </a:r>
            <a:r>
              <a:rPr lang="zh-CN" altLang="en-US" sz="2200" dirty="0">
                <a:effectLst/>
                <a:latin typeface="Times New Roman" panose="02020603050405020304" pitchFamily="18" charset="0"/>
                <a:ea typeface="微软雅黑" panose="020B0503020204020204" pitchFamily="34" charset="-122"/>
              </a:rPr>
              <a:t>全部来自于人为源。据统计，</a:t>
            </a:r>
            <a:r>
              <a:rPr lang="en-US" altLang="zh-CN" sz="2200" dirty="0">
                <a:effectLst/>
                <a:latin typeface="Times New Roman" panose="02020603050405020304" pitchFamily="18" charset="0"/>
                <a:ea typeface="微软雅黑" panose="020B0503020204020204" pitchFamily="34" charset="-122"/>
              </a:rPr>
              <a:t>2018</a:t>
            </a:r>
            <a:r>
              <a:rPr lang="zh-CN" altLang="en-US" sz="2200" dirty="0">
                <a:effectLst/>
                <a:latin typeface="Times New Roman" panose="02020603050405020304" pitchFamily="18" charset="0"/>
                <a:ea typeface="微软雅黑" panose="020B0503020204020204" pitchFamily="34" charset="-122"/>
              </a:rPr>
              <a:t>年全球排放</a:t>
            </a:r>
            <a:r>
              <a:rPr lang="en-US" altLang="zh-CN" sz="2200" dirty="0">
                <a:effectLst/>
                <a:latin typeface="Times New Roman" panose="02020603050405020304" pitchFamily="18" charset="0"/>
                <a:ea typeface="微软雅黑" panose="020B0503020204020204" pitchFamily="34" charset="-122"/>
              </a:rPr>
              <a:t>SF₆</a:t>
            </a:r>
            <a:r>
              <a:rPr lang="zh-CN" altLang="en-US" sz="2200" dirty="0">
                <a:effectLst/>
                <a:latin typeface="Times New Roman" panose="02020603050405020304" pitchFamily="18" charset="0"/>
                <a:ea typeface="微软雅黑" panose="020B0503020204020204" pitchFamily="34" charset="-122"/>
              </a:rPr>
              <a:t>约</a:t>
            </a:r>
            <a:r>
              <a:rPr lang="en-US" altLang="zh-CN" sz="2200" dirty="0">
                <a:effectLst/>
                <a:latin typeface="Times New Roman" panose="02020603050405020304" pitchFamily="18" charset="0"/>
                <a:ea typeface="微软雅黑" panose="020B0503020204020204" pitchFamily="34" charset="-122"/>
              </a:rPr>
              <a:t>9,040</a:t>
            </a:r>
            <a:r>
              <a:rPr lang="zh-CN" altLang="en-US" sz="2200" dirty="0">
                <a:effectLst/>
                <a:latin typeface="Times New Roman" panose="02020603050405020304" pitchFamily="18" charset="0"/>
                <a:ea typeface="微软雅黑" panose="020B0503020204020204" pitchFamily="34" charset="-122"/>
              </a:rPr>
              <a:t>吨，其中约</a:t>
            </a:r>
            <a:r>
              <a:rPr lang="en-US" altLang="zh-CN" sz="2200" dirty="0">
                <a:effectLst/>
                <a:latin typeface="Times New Roman" panose="02020603050405020304" pitchFamily="18" charset="0"/>
                <a:ea typeface="微软雅黑" panose="020B0503020204020204" pitchFamily="34" charset="-122"/>
              </a:rPr>
              <a:t>80%</a:t>
            </a:r>
            <a:r>
              <a:rPr lang="zh-CN" altLang="en-US" sz="2200" dirty="0">
                <a:effectLst/>
                <a:latin typeface="Times New Roman" panose="02020603050405020304" pitchFamily="18" charset="0"/>
                <a:ea typeface="微软雅黑" panose="020B0503020204020204" pitchFamily="34" charset="-122"/>
              </a:rPr>
              <a:t>来自于电力行业，其余</a:t>
            </a:r>
            <a:r>
              <a:rPr lang="en-US" altLang="zh-CN" sz="2200" dirty="0">
                <a:effectLst/>
                <a:latin typeface="Times New Roman" panose="02020603050405020304" pitchFamily="18" charset="0"/>
                <a:ea typeface="微软雅黑" panose="020B0503020204020204" pitchFamily="34" charset="-122"/>
              </a:rPr>
              <a:t>20%</a:t>
            </a:r>
            <a:r>
              <a:rPr lang="zh-CN" altLang="en-US" sz="2200" dirty="0">
                <a:effectLst/>
                <a:latin typeface="Times New Roman" panose="02020603050405020304" pitchFamily="18" charset="0"/>
                <a:ea typeface="微软雅黑" panose="020B0503020204020204" pitchFamily="34" charset="-122"/>
              </a:rPr>
              <a:t>来自于</a:t>
            </a:r>
            <a:r>
              <a:rPr lang="en-US" altLang="zh-CN" sz="2200" dirty="0">
                <a:effectLst/>
                <a:latin typeface="Times New Roman" panose="02020603050405020304" pitchFamily="18" charset="0"/>
                <a:ea typeface="微软雅黑" panose="020B0503020204020204" pitchFamily="34" charset="-122"/>
              </a:rPr>
              <a:t>SF₆</a:t>
            </a:r>
            <a:r>
              <a:rPr lang="zh-CN" altLang="en-US" sz="2200" dirty="0">
                <a:effectLst/>
                <a:latin typeface="Times New Roman" panose="02020603050405020304" pitchFamily="18" charset="0"/>
                <a:ea typeface="微软雅黑" panose="020B0503020204020204" pitchFamily="34" charset="-122"/>
              </a:rPr>
              <a:t>生产过程的损耗、镁铝工业和电子工业的生产过程。</a:t>
            </a:r>
            <a:endParaRPr lang="en-US" altLang="zh-CN" sz="2200" dirty="0">
              <a:effectLst/>
              <a:latin typeface="Times New Roman" panose="02020603050405020304" pitchFamily="18" charset="0"/>
              <a:ea typeface="微软雅黑" panose="020B0503020204020204" pitchFamily="34" charset="-122"/>
            </a:endParaRPr>
          </a:p>
          <a:p>
            <a:pPr eaLnBrk="1" hangingPunct="1">
              <a:lnSpc>
                <a:spcPct val="140000"/>
              </a:lnSpc>
              <a:spcBef>
                <a:spcPts val="0"/>
              </a:spcBef>
              <a:spcAft>
                <a:spcPts val="0"/>
              </a:spcAft>
              <a:buClr>
                <a:schemeClr val="tx1"/>
              </a:buClr>
              <a:buSzPct val="100000"/>
              <a:defRPr/>
            </a:pPr>
            <a:r>
              <a:rPr lang="zh-CN" altLang="en-US" sz="2200" dirty="0">
                <a:effectLst/>
                <a:latin typeface="Times New Roman" panose="02020603050405020304" pitchFamily="18" charset="0"/>
                <a:ea typeface="微软雅黑" panose="020B0503020204020204" pitchFamily="34" charset="-122"/>
              </a:rPr>
              <a:t>本底浓度为</a:t>
            </a:r>
            <a:r>
              <a:rPr lang="en-US" altLang="zh-CN" sz="2200" dirty="0">
                <a:effectLst/>
                <a:latin typeface="Times New Roman" panose="02020603050405020304" pitchFamily="18" charset="0"/>
                <a:ea typeface="微软雅黑" panose="020B0503020204020204" pitchFamily="34" charset="-122"/>
              </a:rPr>
              <a:t>8.9 </a:t>
            </a:r>
            <a:r>
              <a:rPr lang="en-US" altLang="zh-CN" sz="2200" dirty="0" err="1">
                <a:effectLst/>
                <a:latin typeface="Times New Roman" panose="02020603050405020304" pitchFamily="18" charset="0"/>
                <a:ea typeface="微软雅黑" panose="020B0503020204020204" pitchFamily="34" charset="-122"/>
              </a:rPr>
              <a:t>ppbV</a:t>
            </a:r>
            <a:r>
              <a:rPr lang="zh-CN" altLang="en-US" sz="2200" dirty="0">
                <a:effectLst/>
                <a:latin typeface="Times New Roman" panose="02020603050405020304" pitchFamily="18" charset="0"/>
                <a:ea typeface="微软雅黑" panose="020B0503020204020204" pitchFamily="34" charset="-122"/>
              </a:rPr>
              <a:t>。</a:t>
            </a:r>
            <a:endParaRPr lang="en-US" altLang="zh-CN" sz="2200" dirty="0">
              <a:effectLst/>
              <a:latin typeface="Times New Roman" panose="02020603050405020304" pitchFamily="18" charset="0"/>
              <a:ea typeface="微软雅黑" panose="020B0503020204020204" pitchFamily="34" charset="-122"/>
            </a:endParaRPr>
          </a:p>
          <a:p>
            <a:pPr eaLnBrk="1" hangingPunct="1">
              <a:lnSpc>
                <a:spcPct val="140000"/>
              </a:lnSpc>
              <a:spcBef>
                <a:spcPts val="0"/>
              </a:spcBef>
              <a:spcAft>
                <a:spcPts val="0"/>
              </a:spcAft>
              <a:buClr>
                <a:schemeClr val="tx1"/>
              </a:buClr>
              <a:buSzPct val="100000"/>
              <a:defRPr/>
            </a:pPr>
            <a:r>
              <a:rPr lang="en-US" altLang="zh-CN" sz="2200" dirty="0">
                <a:effectLst/>
                <a:latin typeface="Times New Roman" panose="02020603050405020304" pitchFamily="18" charset="0"/>
                <a:ea typeface="微软雅黑" panose="020B0503020204020204" pitchFamily="34" charset="-122"/>
              </a:rPr>
              <a:t>SF</a:t>
            </a:r>
            <a:r>
              <a:rPr lang="en-US" altLang="zh-CN" sz="2200" baseline="-25000" dirty="0">
                <a:effectLst/>
                <a:latin typeface="Times New Roman" panose="02020603050405020304" pitchFamily="18" charset="0"/>
                <a:ea typeface="微软雅黑" panose="020B0503020204020204" pitchFamily="34" charset="-122"/>
              </a:rPr>
              <a:t>6</a:t>
            </a:r>
            <a:r>
              <a:rPr lang="zh-CN" altLang="en-US" sz="2200" dirty="0">
                <a:effectLst/>
                <a:latin typeface="Times New Roman" panose="02020603050405020304" pitchFamily="18" charset="0"/>
                <a:ea typeface="微软雅黑" panose="020B0503020204020204" pitchFamily="34" charset="-122"/>
              </a:rPr>
              <a:t>具有很强的吸收红外辐射的能力，由于其性质稳定，在大气中的寿命可达</a:t>
            </a:r>
            <a:r>
              <a:rPr lang="en-US" altLang="zh-CN" sz="2200" dirty="0">
                <a:effectLst/>
                <a:latin typeface="Times New Roman" panose="02020603050405020304" pitchFamily="18" charset="0"/>
                <a:ea typeface="微软雅黑" panose="020B0503020204020204" pitchFamily="34" charset="-122"/>
              </a:rPr>
              <a:t>3200 </a:t>
            </a:r>
            <a:r>
              <a:rPr lang="zh-CN" altLang="en-US" sz="2200" dirty="0">
                <a:effectLst/>
                <a:latin typeface="Times New Roman" panose="02020603050405020304" pitchFamily="18" charset="0"/>
                <a:ea typeface="微软雅黑" panose="020B0503020204020204" pitchFamily="34" charset="-122"/>
              </a:rPr>
              <a:t>年，导致其温室效应为</a:t>
            </a:r>
            <a:r>
              <a:rPr lang="en-US" altLang="zh-CN" sz="2200" dirty="0">
                <a:effectLst/>
                <a:latin typeface="Times New Roman" panose="02020603050405020304" pitchFamily="18" charset="0"/>
                <a:ea typeface="微软雅黑" panose="020B0503020204020204" pitchFamily="34" charset="-122"/>
              </a:rPr>
              <a:t>CO</a:t>
            </a:r>
            <a:r>
              <a:rPr lang="en-US" altLang="zh-CN" sz="2200" baseline="-25000" dirty="0">
                <a:effectLst/>
                <a:latin typeface="Times New Roman" panose="02020603050405020304" pitchFamily="18" charset="0"/>
                <a:ea typeface="微软雅黑" panose="020B0503020204020204" pitchFamily="34" charset="-122"/>
              </a:rPr>
              <a:t>2</a:t>
            </a:r>
            <a:r>
              <a:rPr lang="en-US" altLang="zh-CN" sz="2200" dirty="0">
                <a:effectLst/>
                <a:latin typeface="Times New Roman" panose="02020603050405020304" pitchFamily="18" charset="0"/>
                <a:ea typeface="微软雅黑" panose="020B0503020204020204" pitchFamily="34" charset="-122"/>
              </a:rPr>
              <a:t> </a:t>
            </a:r>
            <a:r>
              <a:rPr lang="zh-CN" altLang="en-US" sz="2200" dirty="0">
                <a:effectLst/>
                <a:latin typeface="Times New Roman" panose="02020603050405020304" pitchFamily="18" charset="0"/>
                <a:ea typeface="微软雅黑" panose="020B0503020204020204" pitchFamily="34" charset="-122"/>
              </a:rPr>
              <a:t>的</a:t>
            </a:r>
            <a:r>
              <a:rPr lang="en-US" altLang="zh-CN" sz="2200" dirty="0">
                <a:effectLst/>
                <a:latin typeface="Times New Roman" panose="02020603050405020304" pitchFamily="18" charset="0"/>
                <a:ea typeface="微软雅黑" panose="020B0503020204020204" pitchFamily="34" charset="-122"/>
              </a:rPr>
              <a:t>23900</a:t>
            </a:r>
            <a:r>
              <a:rPr lang="zh-CN" altLang="en-US" sz="2200" dirty="0">
                <a:effectLst/>
                <a:latin typeface="Times New Roman" panose="02020603050405020304" pitchFamily="18" charset="0"/>
                <a:ea typeface="微软雅黑" panose="020B0503020204020204" pitchFamily="34" charset="-122"/>
              </a:rPr>
              <a:t>倍，且可以在大气中永久留存，无法被降解，对环境危害巨大，</a:t>
            </a: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rPr>
              <a:t>已被联合国列为必须加以限制的温室气体。</a:t>
            </a:r>
            <a:endPar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5420" name="Group 3340"/>
          <p:cNvGraphicFramePr>
            <a:graphicFrameLocks noGrp="1"/>
          </p:cNvGraphicFramePr>
          <p:nvPr/>
        </p:nvGraphicFramePr>
        <p:xfrm>
          <a:off x="1919536" y="836835"/>
          <a:ext cx="7993062" cy="6004576"/>
        </p:xfrm>
        <a:graphic>
          <a:graphicData uri="http://schemas.openxmlformats.org/drawingml/2006/table">
            <a:tbl>
              <a:tblPr/>
              <a:tblGrid>
                <a:gridCol w="1080120"/>
                <a:gridCol w="4206255"/>
                <a:gridCol w="2706687"/>
              </a:tblGrid>
              <a:tr h="182563">
                <a:tc>
                  <a:txBody>
                    <a:bodyPr/>
                    <a:lstStyle/>
                    <a:p>
                      <a:pPr algn="ctr" rtl="0" fontAlgn="b">
                        <a:buNone/>
                      </a:pPr>
                      <a:r>
                        <a:rPr lang="en-US" altLang="zh-CN"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75070</a:t>
                      </a:r>
                      <a:endParaRPr lang="en-US" altLang="zh-CN"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Acetaldehyde</a:t>
                      </a:r>
                      <a:endParaRPr 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乙醛</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60355</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Acetamide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乙酰胺</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75058</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Acetonitrile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乙腈</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98862</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Acetophenone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乙酰苯</a:t>
                      </a:r>
                      <a:endParaRPr lang="zh-CN" alt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53963</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2-Acetylaminofluorene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乙酰氨基芴</a:t>
                      </a:r>
                      <a:endParaRPr lang="zh-CN" alt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98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107028</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Acrolein</a:t>
                      </a:r>
                      <a:endParaRPr 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丙烯醛</a:t>
                      </a:r>
                      <a:endParaRPr lang="zh-CN" alt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79061</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Acrylamide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丙烯酰胺</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79107</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Acrylic acid</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丙烯酸</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107131</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Acrylonitrile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丙烯腈</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107051</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Allyl chloride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烯丙基氯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92671</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4-Aminobiphenyl</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4-</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氨基联苯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62533</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Aniline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苯胺</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90040</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-Anisidine</a:t>
                      </a:r>
                      <a:endParaRPr 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邻氨基苯甲醚</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71432</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Benzene (including benzene from gasoline)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92875</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Benzidine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对二氨基联苯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98077</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Benzotrichloride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三氯甲苯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100447</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Benzyl chloride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苯甲基</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92524</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Biphenyl</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联苯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117817</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Bis(2-ethylhexyl)phthalate (DEHP)</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邻苯二甲酸二（</a:t>
                      </a: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乙基己基）酯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542881</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Bis(chloromethyl)ether</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二氯甲基醚</a:t>
                      </a:r>
                      <a:endParaRPr lang="zh-CN" alt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75252</a:t>
                      </a:r>
                      <a:endParaRPr lang="en-US" altLang="zh-CN"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Bromoform</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溴仿</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106990</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1,3-Butadiene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1,3—</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丁二烯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133062</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Captan</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克菌丹</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63252</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Carbaryl</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西维因</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56235</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Carbon tetrachloride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四氯化碳</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120809</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Catechol</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儿茶酚</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133904</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Chloramben</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草灭平</a:t>
                      </a: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豆科威</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57749</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Chlordane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氯丹</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7782505</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Chlorine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氯气</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79118</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Chloroacetic acid</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氯乙酸</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532274</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2-Chloroacetophenone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氯苯乙酮</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108907</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Chlorobenzene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氯苯</a:t>
                      </a:r>
                      <a:endParaRPr lang="zh-CN" alt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Text Box 4"/>
          <p:cNvSpPr txBox="1">
            <a:spLocks noChangeArrowheads="1"/>
          </p:cNvSpPr>
          <p:nvPr/>
        </p:nvSpPr>
        <p:spPr bwMode="auto">
          <a:xfrm>
            <a:off x="1415480" y="476672"/>
            <a:ext cx="10513168" cy="36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pPr>
            <a:r>
              <a:rPr lang="en-US" altLang="zh-CN" sz="20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Organic compounds from US EPA List of 160 hazardous air pollutants</a:t>
            </a:r>
            <a:endParaRPr lang="en-US" altLang="zh-CN" sz="20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 name="灯片编号占位符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spd="slow">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5420" name="Group 3340"/>
          <p:cNvGraphicFramePr>
            <a:graphicFrameLocks noGrp="1"/>
          </p:cNvGraphicFramePr>
          <p:nvPr/>
        </p:nvGraphicFramePr>
        <p:xfrm>
          <a:off x="1919536" y="615299"/>
          <a:ext cx="7993062" cy="6192219"/>
        </p:xfrm>
        <a:graphic>
          <a:graphicData uri="http://schemas.openxmlformats.org/drawingml/2006/table">
            <a:tbl>
              <a:tblPr/>
              <a:tblGrid>
                <a:gridCol w="1080120"/>
                <a:gridCol w="4206255"/>
                <a:gridCol w="2706687"/>
              </a:tblGrid>
              <a:tr h="182563">
                <a:tc>
                  <a:txBody>
                    <a:bodyPr/>
                    <a:lstStyle/>
                    <a:p>
                      <a:pPr algn="ctr" rtl="0" fontAlgn="b">
                        <a:buNone/>
                      </a:pPr>
                      <a:r>
                        <a:rPr lang="en-US" altLang="zh-CN"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510156</a:t>
                      </a:r>
                      <a:endParaRPr lang="en-US" altLang="zh-CN"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Chlorobenzilate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杀螨酯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67663</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Chloroform</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三氯甲烷</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107302</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Chloromethyl methyl ether</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氯甲醚</a:t>
                      </a:r>
                      <a:endParaRPr lang="zh-CN" alt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126998</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Chloroprene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氯丁二烯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1319773</a:t>
                      </a:r>
                      <a:endParaRPr lang="en-US" altLang="zh-CN"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Cresols/Cresylic acid (isomers and mixture)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甲酚</a:t>
                      </a: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甲酚酸</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98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108394</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m</a:t>
                      </a: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-Cresol</a:t>
                      </a:r>
                      <a:endParaRPr 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间甲酚</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95487</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-Cresol</a:t>
                      </a:r>
                      <a:endParaRPr 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邻甲酚</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106445</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p</a:t>
                      </a: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-Cresol</a:t>
                      </a:r>
                      <a:endParaRPr 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对甲酚</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98828</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Cumene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异丙基苯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94757</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2,4-D, salts and esters</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2,4—D</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盐，酯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3547044</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DDE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2,2—</a:t>
                      </a:r>
                      <a:r>
                        <a:rPr lang="zh-CN" alt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双</a:t>
                      </a:r>
                      <a:r>
                        <a:rPr lang="en-US" altLang="zh-CN"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(4—</a:t>
                      </a:r>
                      <a:r>
                        <a:rPr lang="zh-CN" alt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氯苯基</a:t>
                      </a:r>
                      <a:r>
                        <a:rPr lang="en-US" altLang="zh-CN"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 —1,1,1—</a:t>
                      </a:r>
                      <a:r>
                        <a:rPr lang="zh-CN" alt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二氯乙烯</a:t>
                      </a:r>
                      <a:endParaRPr lang="zh-CN" alt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334883</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Diazomethane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重氮甲烷</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132649</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Dibenzofurans</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氧芴</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96128</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1,2-Dibromo-3-chloropropane</a:t>
                      </a:r>
                      <a:endParaRPr 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1,2—</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二溴</a:t>
                      </a: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氯丙烷</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84742</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Dibutylphthalate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邻苯二甲酸盐</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106467</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1,4-Dichlorobenzene(</a:t>
                      </a:r>
                      <a:r>
                        <a:rPr 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p</a:t>
                      </a: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1,4—</a:t>
                      </a:r>
                      <a:r>
                        <a:rPr lang="zh-CN" alt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二氯苯</a:t>
                      </a:r>
                      <a:endParaRPr lang="zh-CN" alt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91941</a:t>
                      </a:r>
                      <a:endParaRPr lang="en-US" altLang="zh-CN"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3,3-Dichlorobenzidene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3.3—</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二氯联苯胺</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111444</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Dichloroethyl ether [Bis(2-chloroethyl)ether]</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二氯乙醚</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542756</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1,3-Dichloropropene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1,3—</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二氯丙烯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62737</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Dichlorvos</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敌敌畏</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121697</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pt-BR"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N</a:t>
                      </a:r>
                      <a:r>
                        <a:rPr lang="pt-BR"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pt-BR"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N</a:t>
                      </a:r>
                      <a:r>
                        <a:rPr lang="pt-BR"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-Diethyl aniline (</a:t>
                      </a:r>
                      <a:r>
                        <a:rPr lang="pt-BR"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N</a:t>
                      </a:r>
                      <a:r>
                        <a:rPr lang="pt-BR"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pt-BR"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N</a:t>
                      </a:r>
                      <a:r>
                        <a:rPr lang="pt-BR"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-Dimethylaniline)</a:t>
                      </a:r>
                      <a:endParaRPr lang="pt-BR"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N</a:t>
                      </a: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N</a:t>
                      </a: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二乙基苯胺</a:t>
                      </a:r>
                      <a:endParaRPr lang="zh-CN" alt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64675</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Diethyl sulfate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硫酸二乙酯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119904</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3,3'-Dimethoxybenzidine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3,3′—</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二甲氧基联苯胺</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60117</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Dimethyl </a:t>
                      </a:r>
                      <a:r>
                        <a:rPr lang="en-US" sz="1200" b="0" i="0" u="none" strike="noStrike" dirty="0" err="1">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aminoazobenzene</a:t>
                      </a:r>
                      <a:endParaRPr 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二甲基氨基偶氮苯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119937</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3,3'-Dimethyl benzidine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3,3′—</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二甲基联苯胺</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79447</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Dimethyl carbamoyl chloride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二甲氨基甲酰氯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68122</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Dimethyl formamide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二甲基甲酰胺</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57147</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1,1-Dimethyl hydrazine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1,1—</a:t>
                      </a:r>
                      <a:r>
                        <a:rPr lang="zh-CN" alt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二甲基肼</a:t>
                      </a:r>
                      <a:endParaRPr lang="zh-CN" alt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131113</a:t>
                      </a:r>
                      <a:endParaRPr lang="en-US" altLang="zh-CN"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Dimethyl phthalate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邻苯二甲酸二甲酯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77781</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Dimethyl sulfate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硫酸二甲酯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534521</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4,6-Dinitro-</a:t>
                      </a:r>
                      <a:r>
                        <a:rPr 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-cresol, salts</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4,6—</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二硝基邻甲酚，盐</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51285</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2,4-Dinitrophenol</a:t>
                      </a:r>
                      <a:endParaRPr 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2,4—</a:t>
                      </a:r>
                      <a:r>
                        <a:rPr lang="zh-CN" alt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二硝基苯酚</a:t>
                      </a:r>
                      <a:endParaRPr lang="zh-CN" alt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121142</a:t>
                      </a:r>
                      <a:endParaRPr lang="en-US" altLang="zh-CN"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2,4-Dinitrotoluene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2,4—</a:t>
                      </a:r>
                      <a:r>
                        <a:rPr lang="zh-CN" alt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二硝基甲苯</a:t>
                      </a:r>
                      <a:endParaRPr lang="zh-CN" alt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灯片编号占位符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spd="slow">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5420" name="Group 3340"/>
          <p:cNvGraphicFramePr>
            <a:graphicFrameLocks noGrp="1"/>
          </p:cNvGraphicFramePr>
          <p:nvPr/>
        </p:nvGraphicFramePr>
        <p:xfrm>
          <a:off x="1919536" y="615299"/>
          <a:ext cx="7993062" cy="6192219"/>
        </p:xfrm>
        <a:graphic>
          <a:graphicData uri="http://schemas.openxmlformats.org/drawingml/2006/table">
            <a:tbl>
              <a:tblPr/>
              <a:tblGrid>
                <a:gridCol w="1080120"/>
                <a:gridCol w="4206255"/>
                <a:gridCol w="2706687"/>
              </a:tblGrid>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123911</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1,4-Dioxane(1,4-Diethyleneoxide)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1,4—</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二氧化二乙烯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122667</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1,2-Diphenylhydrazine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1,2—</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二苯肼</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106898</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Epichlorohydrin(1-Chloro-2,3-epoxypropane)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环氧氯丙烷</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106887</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1,2-Epoxybutane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1,2—</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环氧丁烷</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140885</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Ethyl acrylate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丙烯酸乙酯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98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100414</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Ethyl benzene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乙基苯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51796</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Ethyl carbamate(Urethane)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氨基甲酸乙酯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75003</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Ethyl chloride(Chloroethane)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氯乙烷</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106934</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Ethyl dibromide(Dibromoethane)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二溴乙烷</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107062</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Ethyl dichloride(1,2-Dichloroethane)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1,2—</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二氯乙烷</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107211</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Ethylene glycol</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乙二醇</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151564</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Ethylene imine(Aziridine)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环乙亚胺</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75218</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Ethylene oxide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环氧乙烷</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96457</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Ethylene thiourea</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乙烯硫脲</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75343</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Ethylidene dichloride(1, 1-Dichloroethane)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1,1—</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二氯乙烷</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50000</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Formaldehyde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甲醛</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76448</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Heptachlor</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七氯 </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118741</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Hexachlorobenzene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六氯苯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87683</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Hexachlorobutadiene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六氯丁二烯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77474</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Hexachlorocyclopentadiene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六氯环戊二烯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67721</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Hexachloroethane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六氯乙烷</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822060</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Hexamethylene-1,6-diisocyanate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六亚甲基－</a:t>
                      </a: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1,6—</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二异氰酸酯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680319</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Hexamethylphosphoramide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六甲基磷酰三胺</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110543</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Hexane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正</a:t>
                      </a: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己烷</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123319</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Hydroquinone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对苯二酚</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78591</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Isophorone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异佛乐酮</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58899</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Lindane (all isomers)</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林丹（所有异构体）</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108316</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Maleic anhydride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马来酐</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67561</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Methanol</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甲醇</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72435</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Methoxychlor</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甲氧氯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74839</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Methyl bromide (Bromomethane)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溴代甲烷</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74873</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Methyl chloride (Chloromethane)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一氯甲烷</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71556</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Methyl chloroform (1,1,1-Trichloroethane)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1,1,1—</a:t>
                      </a:r>
                      <a:r>
                        <a:rPr lang="zh-CN" alt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三氯乙烷</a:t>
                      </a:r>
                      <a:endParaRPr lang="zh-CN" alt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灯片编号占位符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spd="slow">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5420" name="Group 3340"/>
          <p:cNvGraphicFramePr>
            <a:graphicFrameLocks noGrp="1"/>
          </p:cNvGraphicFramePr>
          <p:nvPr/>
        </p:nvGraphicFramePr>
        <p:xfrm>
          <a:off x="1919536" y="615299"/>
          <a:ext cx="7993062" cy="6192219"/>
        </p:xfrm>
        <a:graphic>
          <a:graphicData uri="http://schemas.openxmlformats.org/drawingml/2006/table">
            <a:tbl>
              <a:tblPr/>
              <a:tblGrid>
                <a:gridCol w="1080120"/>
                <a:gridCol w="4206255"/>
                <a:gridCol w="2706687"/>
              </a:tblGrid>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78933</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Methyl ethyl ketone (2-Butanone)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过氧化甲乙酮</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60344</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Methyl hydrazine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甲基肼</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74884</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Methyl iodide (Iodomethane)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碘甲烷</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108101</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Methyl isobutyl ketone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甲基异丁基酮 </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624839</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Methyl isocyanate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异氰酸甲酯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98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80626</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Methyl methacrylate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甲基丙烯酸甲酯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1634044</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Methyl tert butyl ether</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甲基叔丁基醚</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101144</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4,4'-Methylene bis (2-Chloroaniline)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4,4'—</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二氨基二苯甲烷</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75092</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Methylene chloride (Dichloromethane)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二氯甲烷</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101688</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Methylene diphenyl diisocyanate (MDI)</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二苯基甲烷二异氰酸酯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101779</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4,4'-Methylenedianiline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4,4'—</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二苯氨基甲烷</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91203</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Naphthalene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萘</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98953</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Nitrobenzene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硝基苯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92933</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4-Nitrobiphenyl</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4—</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硝基联苯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100027</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4-Nitrophenol</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4—</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硝基苯酚</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79469</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2-Nitropropane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4—</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硝基丙烷</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684935</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N</a:t>
                      </a: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-Nitroso-</a:t>
                      </a:r>
                      <a:r>
                        <a:rPr 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N</a:t>
                      </a: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-methylurea</a:t>
                      </a:r>
                      <a:endParaRPr 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N</a:t>
                      </a: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甲基</a:t>
                      </a: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N</a:t>
                      </a: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亚硝基脲</a:t>
                      </a:r>
                      <a:endParaRPr lang="zh-CN" alt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62759</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N</a:t>
                      </a: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-Nitrosodimethylamine</a:t>
                      </a:r>
                      <a:endParaRPr 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N</a:t>
                      </a: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二甲基亚硝胺</a:t>
                      </a:r>
                      <a:endParaRPr lang="zh-CN" alt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59892</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N</a:t>
                      </a: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-Nitrosomorpholine</a:t>
                      </a:r>
                      <a:endParaRPr 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N</a:t>
                      </a: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亚硝基吗啉</a:t>
                      </a:r>
                      <a:endParaRPr lang="zh-CN" alt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56382</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Parathion</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对硫磷</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82688</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Pentachloronitrobenzene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五氯硝基苯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87865</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Pentachlorophenol</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五氯（苯）酚</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108952</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Phenol</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苯酚</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106503</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p</a:t>
                      </a: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-Phenylenediamine</a:t>
                      </a:r>
                      <a:endParaRPr 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对苯二胺</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85449</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Phthalic anhydride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邻苯二甲酸酐</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1336363</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Polychlorinated biphenyls (Aroclors)</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多氯联苯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1120714</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1,3-Propane sultone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1,3—</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丙磺酸内酯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57578</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ß</a:t>
                      </a: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-Propiolactone</a:t>
                      </a:r>
                      <a:endParaRPr 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l-GR"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β</a:t>
                      </a:r>
                      <a:r>
                        <a:rPr lang="el-GR"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丙内酯</a:t>
                      </a:r>
                      <a:endParaRPr lang="zh-CN" alt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123386</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Propionaldehyde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丙醛</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114261</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Propoxur (Baygon)</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残杀威</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78875</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Propylene dichloride (1,2-Dichloropropane)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1,2—</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二氯丙烷</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75569</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Propylene oxide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氧化丙烯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75558</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1,2-Propylenimine (2-Methyl aziridine)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甲基氮丙啶</a:t>
                      </a:r>
                      <a:endParaRPr lang="zh-CN" alt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灯片编号占位符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spd="slow">
    <p:zo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5420" name="Group 3340"/>
          <p:cNvGraphicFramePr>
            <a:graphicFrameLocks noGrp="1"/>
          </p:cNvGraphicFramePr>
          <p:nvPr/>
        </p:nvGraphicFramePr>
        <p:xfrm>
          <a:off x="1919536" y="615299"/>
          <a:ext cx="7993062" cy="5441647"/>
        </p:xfrm>
        <a:graphic>
          <a:graphicData uri="http://schemas.openxmlformats.org/drawingml/2006/table">
            <a:tbl>
              <a:tblPr/>
              <a:tblGrid>
                <a:gridCol w="1080120"/>
                <a:gridCol w="4206255"/>
                <a:gridCol w="2706687"/>
              </a:tblGrid>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91225</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Ouinoline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喹啉</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106514</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Ouinone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醌</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100425</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Styrene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苯乙烯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96093</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Styrene oxide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环氧苯乙烷</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1746016</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2,3,7,8-Tetrachlorodibenzo-p-dioxin</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2,3,7,8—</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四氯二苯并对二噁英</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98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79345</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1.1 .2.2-Tetrachloroethane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四氯化乙炔</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127184</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Tetrachloroethylene (Perchloroethylene)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四氯乙烯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7550450</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Titanium tetrachloride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四氯化钛</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108883</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Toluene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甲苯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95807</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2,4-Toluene diamine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2,4—</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二氨基甲苯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584849</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2,4-Toluene diisocyanate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2,4—</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甲苯二异氰酸酯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95534</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o-Toluidine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邻甲苯胺 </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8001352</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Toxaphene (Chlorinated camphene)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毒杀芬</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120821</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1,2,4-Trichlorobenzene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1,2,4—</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三氯苯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79005</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1,1,2-Trichloroethane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1,1,2—</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三氯乙烷</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79016</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Trichloroethylene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三氯乙烯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95954</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2,4,5-Trichlorophenol</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2,4,5—</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三氯</a:t>
                      </a: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苯</a:t>
                      </a: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酚</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88062</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2,4,6-Trichlorophenol</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2,4,6—</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三氯</a:t>
                      </a: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苯</a:t>
                      </a: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酚</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121448</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Triethylamine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三乙胺</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1582098</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Trifluralin</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氟乐灵</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540841</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2,2,4-Trimethylpentane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2,2,4—</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三甲基戊烷</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108054</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Vinyl acetate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乙酸乙烯酯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593602</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Vinyl bromide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溴乙烯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75014</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Vinyl chloride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氯乙烯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75354</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Vinylidene chloride (1,1-Dichloroethylene)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1,1—</a:t>
                      </a: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二氯乙烯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1330207</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Xylenes (isomers and mixture)</a:t>
                      </a:r>
                      <a:endPar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二甲苯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95476</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-Xylenes</a:t>
                      </a:r>
                      <a:endParaRPr 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邻二甲苯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108383</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m</a:t>
                      </a: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-Xylenes</a:t>
                      </a:r>
                      <a:endParaRPr 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间二甲苯</a:t>
                      </a:r>
                      <a:endParaRPr lang="zh-CN" alt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2563">
                <a:tc>
                  <a:txBody>
                    <a:bodyPr/>
                    <a:lstStyle/>
                    <a:p>
                      <a:pPr algn="ctr" rtl="0" fontAlgn="b">
                        <a:buNone/>
                      </a:pPr>
                      <a:r>
                        <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106423</a:t>
                      </a:r>
                      <a:endParaRPr lang="en-US" altLang="zh-CN"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p</a:t>
                      </a:r>
                      <a:r>
                        <a:rPr lang="en-US" sz="1200" b="0" i="0"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-Xylenes</a:t>
                      </a:r>
                      <a:endParaRPr lang="en-US" sz="1200" b="0" i="1" u="none" strike="noStrike">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rtl="0" fontAlgn="b">
                        <a:buNone/>
                      </a:pPr>
                      <a:r>
                        <a:rPr lang="zh-CN" alt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对二甲苯</a:t>
                      </a:r>
                      <a:endParaRPr lang="zh-CN" altLang="en-US" sz="1200" b="0" i="0" u="none" strike="noStrike"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灯片编号占位符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5" name="Text Box 4"/>
          <p:cNvSpPr txBox="1">
            <a:spLocks noChangeArrowheads="1"/>
          </p:cNvSpPr>
          <p:nvPr/>
        </p:nvSpPr>
        <p:spPr bwMode="auto">
          <a:xfrm>
            <a:off x="6220718" y="6440488"/>
            <a:ext cx="5183931" cy="34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From Environmental Chemistry, S.E. Manahan, CRC Press, 2004</a:t>
            </a:r>
            <a:endParaRPr lang="en-US" altLang="zh-CN" sz="1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82"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12BC5DF9-566B-48F1-9E52-46580E75BBCD}"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98341" name="Text Box 5"/>
          <p:cNvSpPr txBox="1">
            <a:spLocks noChangeArrowheads="1"/>
          </p:cNvSpPr>
          <p:nvPr/>
        </p:nvSpPr>
        <p:spPr bwMode="auto">
          <a:xfrm>
            <a:off x="1486853" y="2348636"/>
            <a:ext cx="10081120" cy="4201160"/>
          </a:xfrm>
          <a:prstGeom prst="rect">
            <a:avLst/>
          </a:prstGeom>
          <a:noFill/>
          <a:ln w="12700" algn="ctr">
            <a:noFill/>
            <a:miter lim="800000"/>
          </a:ln>
          <a:effectLst/>
        </p:spPr>
        <p:txBody>
          <a:bodyPr wrap="square" lIns="0" tIns="0" rIns="0" bIns="0">
            <a:spAutoFit/>
          </a:bodyPr>
          <a:lstStyle/>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一、大气光化学转化与大气中的自由基</a:t>
            </a:r>
            <a:endParaRPr lang="en-US" altLang="zh-CN"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00000"/>
              </a:lnSpc>
              <a:spcBef>
                <a:spcPts val="0"/>
              </a:spcBef>
              <a:spcAft>
                <a:spcPts val="0"/>
              </a:spcAft>
              <a:defRPr/>
            </a:pPr>
            <a:r>
              <a:rPr lang="zh-CN" altLang="en-US"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(Transformation of Atmospheric Photochemistry  and Free Radicals in the Atmosphere)</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二、氮氧化物的转化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(Transformation of NO</a:t>
            </a:r>
            <a:r>
              <a:rPr lang="en-US" altLang="zh-CN" b="1" i="1" baseline="-25000" dirty="0">
                <a:latin typeface="Times New Roman" panose="02020603050405020304" pitchFamily="18" charset="0"/>
                <a:ea typeface="微软雅黑" panose="020B0503020204020204" pitchFamily="34" charset="-122"/>
                <a:sym typeface="Times New Roman" panose="02020603050405020304" pitchFamily="18" charset="0"/>
              </a:rPr>
              <a:t>x</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三、挥发性有机物的转化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(Transformation of Volatile Organic Compounds)</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四、光化学烟雾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(Photochemical Smog)</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五、二氧化硫的转化及硫酸烟雾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(Transformation of Sulfur Dioxide and Sulfuric Acid Smog)</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六、酸性降水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(Acid Precipitation)</a:t>
            </a:r>
            <a:endParaRPr lang="en-US" altLang="zh-CN"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七、平流层臭氧损耗及南极臭氧洞的形成</a:t>
            </a:r>
            <a:endParaRPr lang="en-US" altLang="zh-CN"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00000"/>
              </a:lnSpc>
              <a:defRPr/>
            </a:pP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(Depletion of Stratospheric and Formation of the Antarctic Ozone Layer)</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 name="Rectangle 2"/>
          <p:cNvSpPr txBox="1">
            <a:spLocks noChangeArrowheads="1"/>
          </p:cNvSpPr>
          <p:nvPr/>
        </p:nvSpPr>
        <p:spPr bwMode="auto">
          <a:xfrm>
            <a:off x="155575" y="1053246"/>
            <a:ext cx="11880850" cy="1081087"/>
          </a:xfrm>
          <a:prstGeom prst="rect">
            <a:avLst/>
          </a:prstGeom>
          <a:noFill/>
          <a:ln w="9525">
            <a:noFill/>
            <a:miter lim="800000"/>
          </a:ln>
          <a:effectLst/>
        </p:spPr>
        <p:txBody>
          <a:bodyPr vert="horz" wrap="square" lIns="91440" tIns="45720" rIns="91440" bIns="45720" numCol="1" anchor="ctr" anchorCtr="0" compatLnSpc="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eaLnBrk="1" hangingPunct="1">
              <a:lnSpc>
                <a:spcPct val="100000"/>
              </a:lnSpc>
              <a:spcBef>
                <a:spcPts val="0"/>
              </a:spcBef>
              <a:spcAft>
                <a:spcPts val="0"/>
              </a:spcAft>
              <a:defRPr/>
            </a:pPr>
            <a:r>
              <a:rPr lang="zh-CN" altLang="en-US" sz="4000" b="0" kern="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第二节 大气中污染物的转化</a:t>
            </a:r>
            <a:br>
              <a:rPr lang="zh-CN" altLang="en-US" sz="4000" kern="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br>
            <a:r>
              <a:rPr lang="zh-CN" altLang="en-US" sz="4000" kern="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32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Section 2 </a:t>
            </a:r>
            <a:r>
              <a:rPr lang="en-US" altLang="zh-CN" sz="28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Transport of Atmospheric Pollutants</a:t>
            </a:r>
            <a:endParaRPr lang="en-US" altLang="zh-CN" sz="32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3" name="Line 9"/>
          <p:cNvSpPr>
            <a:spLocks noChangeShapeType="1"/>
          </p:cNvSpPr>
          <p:nvPr/>
        </p:nvSpPr>
        <p:spPr bwMode="auto">
          <a:xfrm>
            <a:off x="1559243" y="2852807"/>
            <a:ext cx="4896544" cy="0"/>
          </a:xfrm>
          <a:prstGeom prst="line">
            <a:avLst/>
          </a:prstGeom>
          <a:noFill/>
          <a:ln w="38100">
            <a:solidFill>
              <a:srgbClr val="FF0000"/>
            </a:solidFill>
            <a:round/>
          </a:ln>
          <a:effectLst/>
        </p:spPr>
        <p:txBody>
          <a:bodyPr wrap="none"/>
          <a:lstStyle/>
          <a:p>
            <a:pPr marL="0" marR="0" lvl="0" indent="0" algn="l" defTabSz="914400" rtl="0" eaLnBrk="1" fontAlgn="base" latinLnBrk="0" hangingPunct="1">
              <a:lnSpc>
                <a:spcPct val="130000"/>
              </a:lnSpc>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p:rand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4"/>
          <p:cNvGraphicFramePr>
            <a:graphicFrameLocks noChangeAspect="1"/>
          </p:cNvGraphicFramePr>
          <p:nvPr/>
        </p:nvGraphicFramePr>
        <p:xfrm>
          <a:off x="4802548" y="931728"/>
          <a:ext cx="6611938" cy="4857750"/>
        </p:xfrm>
        <a:graphic>
          <a:graphicData uri="http://schemas.openxmlformats.org/presentationml/2006/ole">
            <mc:AlternateContent xmlns:mc="http://schemas.openxmlformats.org/markup-compatibility/2006">
              <mc:Choice xmlns:v="urn:schemas-microsoft-com:vml" Requires="v">
                <p:oleObj spid="_x0000_s7" name="Image" r:id="rId1" imgW="17487900" imgH="11811000" progId="Photoshop.Image.11">
                  <p:embed/>
                </p:oleObj>
              </mc:Choice>
              <mc:Fallback>
                <p:oleObj name="Image" r:id="rId1" imgW="17487900" imgH="11811000" progId="Photoshop.Image.11">
                  <p:embed/>
                  <p:pic>
                    <p:nvPicPr>
                      <p:cNvPr id="0" name="Object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2548" y="931728"/>
                        <a:ext cx="6611938"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oleObj>
              </mc:Fallback>
            </mc:AlternateContent>
          </a:graphicData>
        </a:graphic>
      </p:graphicFrame>
      <p:sp>
        <p:nvSpPr>
          <p:cNvPr id="19460" name="Rectangle 5"/>
          <p:cNvSpPr>
            <a:spLocks noChangeArrowheads="1"/>
          </p:cNvSpPr>
          <p:nvPr/>
        </p:nvSpPr>
        <p:spPr bwMode="auto">
          <a:xfrm>
            <a:off x="4903470" y="5919470"/>
            <a:ext cx="6794500"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spcBef>
                <a:spcPct val="50000"/>
              </a:spcBef>
            </a:pPr>
            <a:r>
              <a:rPr lang="en-US" altLang="zh-CN" sz="20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Representation of major atmospheric chemical processes</a:t>
            </a:r>
            <a:endParaRPr lang="zh-CN" altLang="en-US" sz="20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9461" name="TextBox 6"/>
          <p:cNvSpPr txBox="1">
            <a:spLocks noChangeArrowheads="1"/>
          </p:cNvSpPr>
          <p:nvPr/>
        </p:nvSpPr>
        <p:spPr bwMode="auto">
          <a:xfrm>
            <a:off x="4802549" y="1874703"/>
            <a:ext cx="19288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Interchange of </a:t>
            </a:r>
            <a:endPar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just" eaLnBrk="1" hangingPunct="1"/>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chemical species,</a:t>
            </a:r>
            <a:endPar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just" eaLnBrk="1" hangingPunct="1"/>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M. with particles</a:t>
            </a:r>
            <a:endPar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9462" name="矩形 7"/>
          <p:cNvSpPr>
            <a:spLocks noChangeArrowheads="1"/>
          </p:cNvSpPr>
          <p:nvPr/>
        </p:nvSpPr>
        <p:spPr bwMode="auto">
          <a:xfrm>
            <a:off x="5476447" y="3544754"/>
            <a:ext cx="9509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spcBef>
                <a:spcPct val="50000"/>
              </a:spcBef>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Particles</a:t>
            </a:r>
            <a:endPar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9463" name="矩形 8"/>
          <p:cNvSpPr>
            <a:spLocks noChangeArrowheads="1"/>
          </p:cNvSpPr>
          <p:nvPr/>
        </p:nvSpPr>
        <p:spPr bwMode="auto">
          <a:xfrm>
            <a:off x="6701921" y="2203316"/>
            <a:ext cx="4748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spcBef>
                <a:spcPct val="50000"/>
              </a:spcBef>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M</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9464" name="矩形 9"/>
          <p:cNvSpPr>
            <a:spLocks noChangeArrowheads="1"/>
          </p:cNvSpPr>
          <p:nvPr/>
        </p:nvSpPr>
        <p:spPr bwMode="auto">
          <a:xfrm>
            <a:off x="7786182" y="3003416"/>
            <a:ext cx="4748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spcBef>
                <a:spcPct val="50000"/>
              </a:spcBef>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M</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9465" name="矩形 10"/>
          <p:cNvSpPr>
            <a:spLocks noChangeArrowheads="1"/>
          </p:cNvSpPr>
          <p:nvPr/>
        </p:nvSpPr>
        <p:spPr bwMode="auto">
          <a:xfrm>
            <a:off x="8912563" y="3717791"/>
            <a:ext cx="6286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spcBef>
                <a:spcPct val="50000"/>
              </a:spcBef>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M*</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9466" name="矩形 11"/>
          <p:cNvSpPr>
            <a:spLocks noChangeArrowheads="1"/>
          </p:cNvSpPr>
          <p:nvPr/>
        </p:nvSpPr>
        <p:spPr bwMode="auto">
          <a:xfrm>
            <a:off x="8316407" y="4671879"/>
            <a:ext cx="4748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spcBef>
                <a:spcPct val="50000"/>
              </a:spcBef>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M</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9467" name="矩形 12"/>
          <p:cNvSpPr>
            <a:spLocks noChangeArrowheads="1"/>
          </p:cNvSpPr>
          <p:nvPr/>
        </p:nvSpPr>
        <p:spPr bwMode="auto">
          <a:xfrm>
            <a:off x="6099537" y="3981316"/>
            <a:ext cx="27146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Interchange of molecular</a:t>
            </a:r>
            <a:endPar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just" eaLnBrk="1" hangingPunct="1"/>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species and particles</a:t>
            </a:r>
            <a:endPar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just" eaLnBrk="1" hangingPunct="1"/>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between the atmosphere</a:t>
            </a:r>
            <a:endPar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just" eaLnBrk="1" hangingPunct="1"/>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and the surface</a:t>
            </a:r>
            <a:endPar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9468" name="矩形 13"/>
          <p:cNvSpPr>
            <a:spLocks noChangeArrowheads="1"/>
          </p:cNvSpPr>
          <p:nvPr/>
        </p:nvSpPr>
        <p:spPr bwMode="auto">
          <a:xfrm>
            <a:off x="8878382" y="1979478"/>
            <a:ext cx="4748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spcBef>
                <a:spcPct val="50000"/>
              </a:spcBef>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M</a:t>
            </a:r>
            <a:endParaRPr lang="zh-CN" altLang="en-US"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9469" name="矩形 14"/>
          <p:cNvSpPr>
            <a:spLocks noChangeArrowheads="1"/>
          </p:cNvSpPr>
          <p:nvPr/>
        </p:nvSpPr>
        <p:spPr bwMode="auto">
          <a:xfrm rot="20136395">
            <a:off x="6983774" y="1555615"/>
            <a:ext cx="3571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Electromagnetic</a:t>
            </a:r>
            <a:r>
              <a:rPr lang="en-US" altLang="zh-CN" sz="1600" b="1" dirty="0">
                <a:latin typeface="Times New Roman" panose="02020603050405020304" pitchFamily="18" charset="0"/>
                <a:ea typeface="微软雅黑" panose="020B0503020204020204" pitchFamily="34" charset="-122"/>
                <a:sym typeface="Times New Roman" panose="02020603050405020304" pitchFamily="18" charset="0"/>
              </a:rPr>
              <a:t> radiation energy</a:t>
            </a:r>
            <a:endParaRPr lang="en-US" altLang="zh-CN" sz="1600" b="1" dirty="0">
              <a:latin typeface="Times New Roman" panose="02020603050405020304" pitchFamily="18" charset="0"/>
              <a:ea typeface="微软雅黑" panose="020B0503020204020204" pitchFamily="34" charset="-122"/>
              <a:sym typeface="Times New Roman" panose="02020603050405020304" pitchFamily="18" charset="0"/>
            </a:endParaRPr>
          </a:p>
          <a:p>
            <a:pPr algn="just" eaLnBrk="1" hangingPunct="1"/>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from</a:t>
            </a:r>
            <a:r>
              <a:rPr lang="en-US" altLang="zh-CN" sz="1600" b="1"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the</a:t>
            </a:r>
            <a:r>
              <a:rPr lang="en-US" altLang="zh-CN" sz="1600" b="1"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sun</a:t>
            </a:r>
            <a:r>
              <a:rPr lang="en-US" altLang="zh-CN" sz="1600" b="1"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to</a:t>
            </a:r>
            <a:r>
              <a:rPr lang="en-US" altLang="zh-CN" sz="1600" b="1"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the</a:t>
            </a:r>
            <a:r>
              <a:rPr lang="en-US" altLang="zh-CN" sz="1600" b="1"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atmosphere</a:t>
            </a:r>
            <a:endPar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9470" name="TextBox 15"/>
          <p:cNvSpPr txBox="1">
            <a:spLocks noChangeArrowheads="1"/>
          </p:cNvSpPr>
          <p:nvPr/>
        </p:nvSpPr>
        <p:spPr bwMode="auto">
          <a:xfrm>
            <a:off x="7088549" y="3274878"/>
            <a:ext cx="19288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Absorption</a:t>
            </a:r>
            <a:r>
              <a:rPr lang="en-US" altLang="zh-CN" sz="1600" b="1" dirty="0">
                <a:latin typeface="Times New Roman" panose="02020603050405020304" pitchFamily="18" charset="0"/>
                <a:ea typeface="微软雅黑" panose="020B0503020204020204" pitchFamily="34" charset="-122"/>
                <a:sym typeface="Times New Roman" panose="02020603050405020304" pitchFamily="18" charset="0"/>
              </a:rPr>
              <a:t> of</a:t>
            </a:r>
            <a:endParaRPr lang="en-US" altLang="zh-CN" sz="1600" b="1" dirty="0">
              <a:latin typeface="Times New Roman" panose="02020603050405020304" pitchFamily="18" charset="0"/>
              <a:ea typeface="微软雅黑" panose="020B0503020204020204" pitchFamily="34" charset="-122"/>
              <a:sym typeface="Times New Roman" panose="02020603050405020304" pitchFamily="18" charset="0"/>
            </a:endParaRPr>
          </a:p>
          <a:p>
            <a:pPr algn="just" eaLnBrk="1" hangingPunct="1"/>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solar radiation by</a:t>
            </a:r>
            <a:endPar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just" eaLnBrk="1" hangingPunct="1"/>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air molecules. M</a:t>
            </a:r>
            <a:endPar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9471" name="TextBox 16"/>
          <p:cNvSpPr txBox="1">
            <a:spLocks noChangeArrowheads="1"/>
          </p:cNvSpPr>
          <p:nvPr/>
        </p:nvSpPr>
        <p:spPr bwMode="auto">
          <a:xfrm>
            <a:off x="9401537" y="3717791"/>
            <a:ext cx="24288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Excited energetic,</a:t>
            </a:r>
            <a:endPar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just" eaLnBrk="1" hangingPunct="1"/>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reactive species </a:t>
            </a:r>
            <a:endPar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just" eaLnBrk="1" hangingPunct="1"/>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produced by </a:t>
            </a:r>
            <a:endPar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just" eaLnBrk="1" hangingPunct="1"/>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absorption of light</a:t>
            </a:r>
            <a:endPar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3" name="灯片编号占位符 2"/>
          <p:cNvSpPr>
            <a:spLocks noGrp="1"/>
          </p:cNvSpPr>
          <p:nvPr>
            <p:ph type="sldNum" sz="quarter" idx="4"/>
          </p:nvPr>
        </p:nvSpPr>
        <p:spPr/>
        <p:txBody>
          <a:bodyPr/>
          <a:lstStyle/>
          <a:p>
            <a:r>
              <a:rPr lang="en-US" altLang="zh-CN"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fld id="{0677210C-1B7E-4EB9-A016-52DFF3AFA440}" type="slidenum">
              <a:rPr lang="en-US" altLang="zh-CN"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fld>
            <a:endParaRPr lang="en-US" altLang="zh-CN"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5363" name="Rectangle 3"/>
          <p:cNvSpPr>
            <a:spLocks noGrp="1" noChangeArrowheads="1"/>
          </p:cNvSpPr>
          <p:nvPr>
            <p:ph idx="4294967295"/>
          </p:nvPr>
        </p:nvSpPr>
        <p:spPr>
          <a:xfrm>
            <a:off x="335280" y="1590675"/>
            <a:ext cx="3991610" cy="2448560"/>
          </a:xfrm>
        </p:spPr>
        <p:txBody>
          <a:bodyPr/>
          <a:lstStyle/>
          <a:p>
            <a:pPr marL="0" indent="805180" eaLnBrk="1" hangingPunct="1">
              <a:lnSpc>
                <a:spcPct val="130000"/>
              </a:lnSpc>
              <a:spcBef>
                <a:spcPct val="0"/>
              </a:spcBef>
              <a:buNone/>
              <a:defRPr/>
            </a:pPr>
            <a:r>
              <a:rPr lang="zh-CN" altLang="en-US" sz="2400" b="1" dirty="0">
                <a:effectLst/>
                <a:latin typeface="Times New Roman" panose="02020603050405020304" pitchFamily="18" charset="0"/>
                <a:ea typeface="微软雅黑" panose="020B0503020204020204" pitchFamily="34" charset="-122"/>
                <a:sym typeface="Times New Roman" panose="02020603050405020304" pitchFamily="18" charset="0"/>
              </a:rPr>
              <a:t>大气中污染物的转化是污染物在大气中经过化学反应，如光解、氧化还原、酸碱中和以及聚合等反应，转化成</a:t>
            </a:r>
            <a:r>
              <a:rPr lang="zh-CN" altLang="en-US" sz="2400" b="1" u="sng"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无毒化合物</a:t>
            </a:r>
            <a:r>
              <a:rPr lang="zh-CN" altLang="en-US" sz="2400" b="1" dirty="0">
                <a:effectLst/>
                <a:latin typeface="Times New Roman" panose="02020603050405020304" pitchFamily="18" charset="0"/>
                <a:ea typeface="微软雅黑" panose="020B0503020204020204" pitchFamily="34" charset="-122"/>
                <a:sym typeface="Times New Roman" panose="02020603050405020304" pitchFamily="18" charset="0"/>
              </a:rPr>
              <a:t>，从而去除了污染；或者转化成为毒性更大的</a:t>
            </a:r>
            <a:r>
              <a:rPr lang="zh-CN" altLang="en-US" sz="2400" b="1" u="sng"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二次污染物</a:t>
            </a:r>
            <a:r>
              <a:rPr lang="zh-CN" altLang="en-US" sz="2400" b="1" dirty="0">
                <a:effectLst/>
                <a:latin typeface="Times New Roman" panose="02020603050405020304" pitchFamily="18" charset="0"/>
                <a:ea typeface="微软雅黑" panose="020B0503020204020204" pitchFamily="34" charset="-122"/>
                <a:sym typeface="Times New Roman" panose="02020603050405020304" pitchFamily="18" charset="0"/>
              </a:rPr>
              <a:t>，加重污染。</a:t>
            </a:r>
            <a:endParaRPr lang="zh-CN" altLang="en-US" sz="2400" b="1" dirty="0">
              <a:effectLst/>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lang="en-US" altLang="zh-CN">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graphicFrame>
        <p:nvGraphicFramePr>
          <p:cNvPr id="5" name="Group 108"/>
          <p:cNvGraphicFramePr>
            <a:graphicFrameLocks noGrp="1"/>
          </p:cNvGraphicFramePr>
          <p:nvPr/>
        </p:nvGraphicFramePr>
        <p:xfrm>
          <a:off x="1703512" y="877600"/>
          <a:ext cx="8712969" cy="5099580"/>
        </p:xfrm>
        <a:graphic>
          <a:graphicData uri="http://schemas.openxmlformats.org/drawingml/2006/table">
            <a:tbl>
              <a:tblPr>
                <a:tableStyleId>{D27102A9-8310-4765-A935-A1911B00CA55}</a:tableStyleId>
              </a:tblPr>
              <a:tblGrid>
                <a:gridCol w="1305264"/>
                <a:gridCol w="2343946"/>
                <a:gridCol w="3425788"/>
                <a:gridCol w="1637971"/>
              </a:tblGrid>
              <a:tr h="249329">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300" b="1"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痕量气体</a:t>
                      </a:r>
                      <a:endParaRPr kumimoji="0" lang="en-US" altLang="zh-CN" sz="1300" b="1" i="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a:noFill/>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300" b="1"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体积比</a:t>
                      </a:r>
                      <a:endParaRPr kumimoji="0" lang="en-US" altLang="zh-CN" sz="1300" b="1" i="0" u="none" strike="noStrike" cap="none" normalizeH="0" baseline="3000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300" b="1"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主要来源</a:t>
                      </a:r>
                      <a:endParaRPr kumimoji="0" lang="en-US" altLang="zh-CN" sz="1300" b="1" i="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300" b="1"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主要去除过程</a:t>
                      </a:r>
                      <a:endParaRPr kumimoji="0" lang="en-US" altLang="zh-CN" sz="1300" b="1" i="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w="12700" cap="flat" cmpd="sng" algn="ctr">
                      <a:solidFill>
                        <a:schemeClr val="tx1"/>
                      </a:solidFill>
                      <a:prstDash val="solid"/>
                      <a:round/>
                      <a:headEnd type="none" w="med" len="med"/>
                      <a:tailEnd type="none" w="med" len="med"/>
                    </a:lnL>
                    <a:lnR>
                      <a:noFill/>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249329">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300" b="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CH</a:t>
                      </a:r>
                      <a:r>
                        <a:rPr kumimoji="0" lang="en-US" altLang="zh-CN" sz="1300" b="0" u="none" strike="noStrike" cap="none" normalizeH="0" baseline="-2500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4</a:t>
                      </a:r>
                      <a:endParaRPr kumimoji="0" lang="en-US" altLang="zh-CN" sz="1300" b="0" i="0" u="none" strike="noStrike" cap="none" normalizeH="0" baseline="-2500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300" b="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1.8×10</a:t>
                      </a:r>
                      <a:r>
                        <a:rPr kumimoji="0" lang="en-US" altLang="zh-CN" sz="1300" b="0" u="none" strike="noStrike" cap="none" normalizeH="0" baseline="3000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-4</a:t>
                      </a:r>
                      <a:endParaRPr kumimoji="0" lang="en-US" altLang="zh-CN" sz="1300" b="0" i="0" u="none" strike="noStrike" cap="none" normalizeH="0" baseline="3000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buNone/>
                      </a:pPr>
                      <a:r>
                        <a:rPr lang="zh-CN" sz="1300" kern="100" dirty="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生物源</a:t>
                      </a:r>
                      <a:endParaRPr lang="zh-CN"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215900" marR="73025" marT="495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7000"/>
                        </a:lnSpc>
                        <a:spcAft>
                          <a:spcPts val="800"/>
                        </a:spcAft>
                        <a:buNone/>
                      </a:pPr>
                      <a:r>
                        <a:rPr lang="zh-CN" sz="1300" kern="100" dirty="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光化学</a:t>
                      </a:r>
                      <a:endParaRPr lang="zh-CN"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215900" marR="73025" marT="4953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49329">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300" b="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CO</a:t>
                      </a:r>
                      <a:endParaRPr kumimoji="0" lang="en-US" altLang="zh-CN" sz="1300" b="0" i="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300" b="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~1.2×10</a:t>
                      </a:r>
                      <a:r>
                        <a:rPr kumimoji="0" lang="en-US" altLang="zh-CN" sz="1300" b="0" u="none" strike="noStrike" cap="none" normalizeH="0" baseline="3000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-5</a:t>
                      </a:r>
                      <a:endParaRPr kumimoji="0" lang="en-US" altLang="zh-CN" sz="1300" b="0" i="0" u="none" strike="noStrike" cap="none" normalizeH="0" baseline="3000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buNone/>
                      </a:pPr>
                      <a:r>
                        <a:rPr lang="zh-CN" sz="1300" kern="100" dirty="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光化学、人为来源</a:t>
                      </a:r>
                      <a:endParaRPr lang="zh-CN"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215900" marR="73025" marT="495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7000"/>
                        </a:lnSpc>
                        <a:spcAft>
                          <a:spcPts val="800"/>
                        </a:spcAft>
                        <a:buNone/>
                      </a:pPr>
                      <a:r>
                        <a:rPr lang="zh-CN" sz="1300" kern="100" dirty="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光化学</a:t>
                      </a:r>
                      <a:endParaRPr lang="zh-CN"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215900" marR="73025" marT="4953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49329">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300" b="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N</a:t>
                      </a:r>
                      <a:r>
                        <a:rPr kumimoji="0" lang="en-US" altLang="zh-CN" sz="1300" b="0" u="none" strike="noStrike" cap="none" normalizeH="0" baseline="-2500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kumimoji="0" lang="en-US" altLang="zh-CN" sz="1300" b="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O</a:t>
                      </a:r>
                      <a:endParaRPr kumimoji="0" lang="en-US" altLang="zh-CN" sz="1300" b="0" i="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300" b="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3×10</a:t>
                      </a:r>
                      <a:r>
                        <a:rPr kumimoji="0" lang="en-US" altLang="zh-CN" sz="1300" b="0" u="none" strike="noStrike" cap="none" normalizeH="0" baseline="3000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-5</a:t>
                      </a:r>
                      <a:endParaRPr kumimoji="0" lang="en-US" altLang="zh-CN" sz="1300" b="0" i="0" u="none" strike="noStrike" cap="none" normalizeH="0" baseline="3000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buNone/>
                      </a:pPr>
                      <a:r>
                        <a:rPr lang="zh-CN" sz="1300" kern="100" dirty="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生物源</a:t>
                      </a:r>
                      <a:endParaRPr lang="zh-CN"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215900" marR="73025" marT="495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7000"/>
                        </a:lnSpc>
                        <a:spcAft>
                          <a:spcPts val="800"/>
                        </a:spcAft>
                        <a:buNone/>
                      </a:pPr>
                      <a:r>
                        <a:rPr lang="zh-CN" sz="1300" kern="100" dirty="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光化学</a:t>
                      </a:r>
                      <a:endParaRPr lang="zh-CN"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215900" marR="73025" marT="4953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49329">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300" b="0" u="none" strike="noStrike" cap="none" normalizeH="0" baseline="0" dirty="0" err="1">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NO</a:t>
                      </a:r>
                      <a:r>
                        <a:rPr kumimoji="0" lang="en-US" altLang="zh-CN" sz="1300" b="0" u="none" strike="noStrike" cap="none" normalizeH="0" baseline="-25000" dirty="0" err="1">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x</a:t>
                      </a:r>
                      <a:r>
                        <a:rPr kumimoji="0" lang="en-US" altLang="zh-CN" sz="1300" b="0" u="none" strike="noStrike" cap="none" normalizeH="0" baseline="30000" dirty="0" err="1">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b</a:t>
                      </a:r>
                      <a:endParaRPr kumimoji="0" lang="en-US" altLang="zh-CN" sz="1300" b="0" i="0" u="none" strike="noStrike" cap="none" normalizeH="0" baseline="3000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300" b="0" u="none" strike="noStrike" cap="none" normalizeH="0" baseline="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10</a:t>
                      </a:r>
                      <a:r>
                        <a:rPr kumimoji="0" lang="en-US" altLang="zh-CN" sz="1300" b="0" u="none" strike="noStrike" cap="none" normalizeH="0" baseline="3000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-10</a:t>
                      </a:r>
                      <a:r>
                        <a:rPr kumimoji="0" lang="en-US" altLang="zh-CN" sz="1300" b="0" u="none" strike="noStrike" cap="none" normalizeH="0" baseline="-2500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kumimoji="0" lang="en-US" altLang="zh-CN" sz="1300" b="0" u="none" strike="noStrike" cap="none" normalizeH="0" baseline="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10</a:t>
                      </a:r>
                      <a:r>
                        <a:rPr kumimoji="0" lang="en-US" altLang="zh-CN" sz="1300" b="0" u="none" strike="noStrike" cap="none" normalizeH="0" baseline="3000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-6</a:t>
                      </a:r>
                      <a:endParaRPr kumimoji="0" lang="en-US" altLang="zh-CN" sz="1300" b="0" i="0" u="none" strike="noStrike" cap="none" normalizeH="0" baseline="3000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buNone/>
                      </a:pPr>
                      <a:r>
                        <a:rPr lang="zh-CN" sz="1300" kern="100" dirty="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光化学、闪电、人为来源</a:t>
                      </a:r>
                      <a:endParaRPr lang="zh-CN"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215900" marR="73025" marT="495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7000"/>
                        </a:lnSpc>
                        <a:spcAft>
                          <a:spcPts val="800"/>
                        </a:spcAft>
                        <a:buNone/>
                      </a:pPr>
                      <a:r>
                        <a:rPr lang="zh-CN" sz="1300" kern="100" dirty="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光化学</a:t>
                      </a:r>
                      <a:endParaRPr lang="zh-CN"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215900" marR="73025" marT="4953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49329">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300" b="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HNO</a:t>
                      </a:r>
                      <a:r>
                        <a:rPr kumimoji="0" lang="en-US" altLang="zh-CN" sz="1300" b="0" u="none" strike="noStrike" cap="none" normalizeH="0" baseline="-2500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3</a:t>
                      </a:r>
                      <a:endParaRPr kumimoji="0" lang="en-US" altLang="zh-CN" sz="1300" b="0" i="0" u="none" strike="noStrike" cap="none" normalizeH="0" baseline="-2500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300" b="0" u="none" strike="noStrike" cap="none" normalizeH="0" baseline="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10</a:t>
                      </a:r>
                      <a:r>
                        <a:rPr kumimoji="0" lang="en-US" altLang="zh-CN" sz="1300" b="0" u="none" strike="noStrike" cap="none" normalizeH="0" baseline="3000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-9 </a:t>
                      </a:r>
                      <a:r>
                        <a:rPr kumimoji="0" lang="en-US" altLang="zh-CN" sz="1300" b="0" u="none" strike="noStrike" cap="none" normalizeH="0" baseline="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10</a:t>
                      </a:r>
                      <a:r>
                        <a:rPr kumimoji="0" lang="en-US" altLang="zh-CN" sz="1300" b="0" u="none" strike="noStrike" cap="none" normalizeH="0" baseline="3000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-7</a:t>
                      </a:r>
                      <a:endParaRPr kumimoji="0" lang="en-US" altLang="zh-CN" sz="1300" b="0" i="0" u="none" strike="noStrike" cap="none" normalizeH="0" baseline="3000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buNone/>
                      </a:pPr>
                      <a:r>
                        <a:rPr lang="zh-CN" sz="1300" kern="100" dirty="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光化学</a:t>
                      </a:r>
                      <a:endParaRPr lang="zh-CN"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215900" marR="73025" marT="495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238760" indent="266700" algn="ctr">
                        <a:lnSpc>
                          <a:spcPct val="107000"/>
                        </a:lnSpc>
                        <a:spcAft>
                          <a:spcPts val="800"/>
                        </a:spcAft>
                        <a:buNone/>
                      </a:pPr>
                      <a:r>
                        <a:rPr lang="zh-CN" sz="1300" kern="100" dirty="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降水冲刷</a:t>
                      </a:r>
                      <a:endParaRPr lang="zh-CN"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215900" marR="73025" marT="4953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49329">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300" b="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NH</a:t>
                      </a:r>
                      <a:r>
                        <a:rPr kumimoji="0" lang="en-US" altLang="zh-CN" sz="1300" b="0" u="none" strike="noStrike" cap="none" normalizeH="0" baseline="-2500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3</a:t>
                      </a:r>
                      <a:endParaRPr kumimoji="0" lang="en-US" altLang="zh-CN" sz="1300" b="0" i="0" u="none" strike="noStrike" cap="none" normalizeH="0" baseline="-2500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300" b="0" u="none" strike="noStrike" cap="none" normalizeH="0" baseline="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10</a:t>
                      </a:r>
                      <a:r>
                        <a:rPr kumimoji="0" lang="en-US" altLang="zh-CN" sz="1300" b="0" u="none" strike="noStrike" cap="none" normalizeH="0" baseline="3000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-8 </a:t>
                      </a:r>
                      <a:r>
                        <a:rPr kumimoji="0" lang="en-US" altLang="zh-CN" sz="1300" b="0" u="none" strike="noStrike" cap="none" normalizeH="0" baseline="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10</a:t>
                      </a:r>
                      <a:r>
                        <a:rPr kumimoji="0" lang="en-US" altLang="zh-CN" sz="1300" b="0" u="none" strike="noStrike" cap="none" normalizeH="0" baseline="3000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-7</a:t>
                      </a:r>
                      <a:endParaRPr kumimoji="0" lang="en-US" altLang="zh-CN" sz="1300" b="0" i="0" u="none" strike="noStrike" cap="none" normalizeH="0" baseline="3000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buNone/>
                      </a:pPr>
                      <a:r>
                        <a:rPr lang="zh-CN" sz="1300" kern="100" dirty="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生物源</a:t>
                      </a:r>
                      <a:endParaRPr lang="zh-CN"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215900" marR="73025" marT="495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88900" indent="266700" algn="ctr">
                        <a:lnSpc>
                          <a:spcPct val="107000"/>
                        </a:lnSpc>
                        <a:spcAft>
                          <a:spcPts val="800"/>
                        </a:spcAft>
                        <a:buNone/>
                      </a:pPr>
                      <a:r>
                        <a:rPr lang="zh-CN" sz="1300" kern="100" dirty="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光化学、冲刷</a:t>
                      </a:r>
                      <a:endParaRPr lang="zh-CN"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215900" marR="73025" marT="4953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49329">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300" b="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H</a:t>
                      </a:r>
                      <a:r>
                        <a:rPr kumimoji="0" lang="en-US" altLang="zh-CN" sz="1300" b="0" u="none" strike="noStrike" cap="none" normalizeH="0" baseline="-2500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endParaRPr kumimoji="0" lang="en-US" altLang="zh-CN" sz="1300" b="0" i="0" u="none" strike="noStrike" cap="none" normalizeH="0" baseline="-2500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300" b="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5×10</a:t>
                      </a:r>
                      <a:r>
                        <a:rPr kumimoji="0" lang="en-US" altLang="zh-CN" sz="1300" b="0" u="none" strike="noStrike" cap="none" normalizeH="0" baseline="3000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-5</a:t>
                      </a:r>
                      <a:endParaRPr kumimoji="0" lang="en-US" altLang="zh-CN" sz="1300" b="0" i="0" u="none" strike="noStrike" cap="none" normalizeH="0" baseline="3000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buNone/>
                      </a:pPr>
                      <a:r>
                        <a:rPr lang="zh-CN" sz="1300" kern="100" dirty="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生物源、光化学</a:t>
                      </a:r>
                      <a:endParaRPr lang="zh-CN"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215900" marR="73025" marT="495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7000"/>
                        </a:lnSpc>
                        <a:spcAft>
                          <a:spcPts val="800"/>
                        </a:spcAft>
                        <a:buNone/>
                      </a:pPr>
                      <a:r>
                        <a:rPr lang="zh-CN" sz="1300" kern="100" dirty="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光化学</a:t>
                      </a:r>
                      <a:endParaRPr lang="zh-CN"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215900" marR="73025" marT="4953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49329">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300" b="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H</a:t>
                      </a:r>
                      <a:r>
                        <a:rPr kumimoji="0" lang="en-US" altLang="zh-CN" sz="1300" b="0" u="none" strike="noStrike" cap="none" normalizeH="0" baseline="-2500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kumimoji="0" lang="en-US" altLang="zh-CN" sz="1300" b="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O</a:t>
                      </a:r>
                      <a:r>
                        <a:rPr kumimoji="0" lang="en-US" altLang="zh-CN" sz="1300" b="0" u="none" strike="noStrike" cap="none" normalizeH="0" baseline="-2500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endParaRPr kumimoji="0" lang="en-US" altLang="zh-CN" sz="1300" b="0" i="0" u="none" strike="noStrike" cap="none" normalizeH="0" baseline="-2500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n-US" altLang="zh-CN" sz="1300" b="0" i="0" u="none" strike="noStrike" cap="none" normalizeH="0" baseline="3000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buNone/>
                      </a:pPr>
                      <a:r>
                        <a:rPr lang="zh-CN" sz="1300" kern="100" dirty="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光化学</a:t>
                      </a:r>
                      <a:endParaRPr lang="zh-CN"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215900" marR="73025" marT="495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238760" indent="361950" algn="ctr">
                        <a:lnSpc>
                          <a:spcPct val="107000"/>
                        </a:lnSpc>
                        <a:spcAft>
                          <a:spcPts val="800"/>
                        </a:spcAft>
                        <a:buNone/>
                      </a:pPr>
                      <a:r>
                        <a:rPr lang="zh-CN" altLang="zh-CN" sz="1300" kern="100" dirty="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降水冲刷</a:t>
                      </a:r>
                      <a:endParaRPr lang="zh-CN" altLang="zh-CN"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215900" marR="73025" marT="4953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49329">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300" b="0" u="none" strike="noStrike" cap="none" normalizeH="0" baseline="0" dirty="0" err="1">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HO·</a:t>
                      </a:r>
                      <a:r>
                        <a:rPr kumimoji="0" lang="en-US" altLang="zh-CN" sz="1300" b="0" u="none" strike="noStrike" cap="none" normalizeH="0" baseline="30000" dirty="0" err="1">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c</a:t>
                      </a:r>
                      <a:endParaRPr kumimoji="0" lang="en-US" altLang="zh-CN" sz="1300" b="0" i="0" u="none" strike="noStrike" cap="none" normalizeH="0" baseline="3000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300" b="0" u="none" strike="noStrike" cap="none" normalizeH="0" baseline="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10</a:t>
                      </a:r>
                      <a:r>
                        <a:rPr kumimoji="0" lang="en-US" altLang="zh-CN" sz="1300" b="0" u="none" strike="noStrike" cap="none" normalizeH="0" baseline="3000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-13</a:t>
                      </a:r>
                      <a:r>
                        <a:rPr kumimoji="0" lang="en-US" altLang="zh-CN" sz="1300" b="0" u="none" strike="noStrike" cap="none" normalizeH="0" baseline="-2500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kumimoji="0" lang="en-US" altLang="zh-CN" sz="1300" b="0" u="none" strike="noStrike" cap="none" normalizeH="0" baseline="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10</a:t>
                      </a:r>
                      <a:r>
                        <a:rPr kumimoji="0" lang="en-US" altLang="zh-CN" sz="1300" b="0" u="none" strike="noStrike" cap="none" normalizeH="0" baseline="3000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-10</a:t>
                      </a:r>
                      <a:endParaRPr kumimoji="0" lang="en-US" altLang="zh-CN" sz="1300" b="0" i="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buNone/>
                      </a:pPr>
                      <a:r>
                        <a:rPr lang="zh-CN" sz="1300" kern="100" dirty="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光化学</a:t>
                      </a:r>
                      <a:endParaRPr lang="zh-CN"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215900" marR="73025" marT="495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7000"/>
                        </a:lnSpc>
                        <a:spcAft>
                          <a:spcPts val="800"/>
                        </a:spcAft>
                        <a:buNone/>
                      </a:pPr>
                      <a:r>
                        <a:rPr lang="zh-CN" sz="1300" kern="100" dirty="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光化学</a:t>
                      </a:r>
                      <a:endParaRPr lang="zh-CN"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215900" marR="73025" marT="4953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49329">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300" b="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HO</a:t>
                      </a:r>
                      <a:r>
                        <a:rPr kumimoji="0" lang="en-US" altLang="zh-CN" sz="1300" b="0" u="none" strike="noStrike" cap="none" normalizeH="0" baseline="-2500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kumimoji="0" lang="en-US" altLang="zh-CN" sz="1300" b="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kumimoji="0" lang="en-US" altLang="zh-CN" sz="1300" b="0" u="none" strike="noStrike" cap="none" normalizeH="0" baseline="3000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c</a:t>
                      </a:r>
                      <a:endParaRPr kumimoji="0" lang="en-US" altLang="zh-CN" sz="1300" b="0" i="0" u="none" strike="noStrike" cap="none" normalizeH="0" baseline="3000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300" b="0" u="none" strike="noStrike" cap="none" normalizeH="0" baseline="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10</a:t>
                      </a:r>
                      <a:r>
                        <a:rPr kumimoji="0" lang="en-US" altLang="zh-CN" sz="1300" b="0" u="none" strike="noStrike" cap="none" normalizeH="0" baseline="3000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-11</a:t>
                      </a:r>
                      <a:r>
                        <a:rPr kumimoji="0" lang="en-US" altLang="zh-CN" sz="1300" b="0" u="none" strike="noStrike" cap="none" normalizeH="0" baseline="-2500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kumimoji="0" lang="en-US" altLang="zh-CN" sz="1300" b="0" u="none" strike="noStrike" cap="none" normalizeH="0" baseline="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10</a:t>
                      </a:r>
                      <a:r>
                        <a:rPr kumimoji="0" lang="en-US" altLang="zh-CN" sz="1300" b="0" u="none" strike="noStrike" cap="none" normalizeH="0" baseline="3000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-9</a:t>
                      </a:r>
                      <a:endParaRPr kumimoji="0" lang="en-US" altLang="zh-CN" sz="1300" b="0" i="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buNone/>
                      </a:pPr>
                      <a:r>
                        <a:rPr lang="zh-CN" sz="1300" kern="100" dirty="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光化学</a:t>
                      </a:r>
                      <a:endParaRPr lang="zh-CN"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215900" marR="73025" marT="495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7000"/>
                        </a:lnSpc>
                        <a:spcAft>
                          <a:spcPts val="800"/>
                        </a:spcAft>
                        <a:buNone/>
                      </a:pPr>
                      <a:r>
                        <a:rPr lang="zh-CN" sz="1300" kern="100" dirty="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光化学</a:t>
                      </a:r>
                      <a:endParaRPr lang="zh-CN"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215900" marR="73025" marT="4953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49329">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300" b="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H</a:t>
                      </a:r>
                      <a:r>
                        <a:rPr kumimoji="0" lang="en-US" altLang="zh-CN" sz="1300" b="0" u="none" strike="noStrike" cap="none" normalizeH="0" baseline="-2500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kumimoji="0" lang="en-US" altLang="zh-CN" sz="1300" b="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CO</a:t>
                      </a:r>
                      <a:endParaRPr kumimoji="0" lang="en-US" altLang="zh-CN" sz="1300" b="0" i="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300" b="0" u="none" strike="noStrike" cap="none" normalizeH="0" baseline="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10</a:t>
                      </a:r>
                      <a:r>
                        <a:rPr kumimoji="0" lang="en-US" altLang="zh-CN" sz="1300" b="0" u="none" strike="noStrike" cap="none" normalizeH="0" baseline="3000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-8</a:t>
                      </a:r>
                      <a:r>
                        <a:rPr kumimoji="0" lang="en-US" altLang="zh-CN" sz="1300" b="0" u="none" strike="noStrike" cap="none" normalizeH="0" baseline="-2500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kumimoji="0" lang="en-US" altLang="zh-CN" sz="1300" b="0" u="none" strike="noStrike" cap="none" normalizeH="0" baseline="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10</a:t>
                      </a:r>
                      <a:r>
                        <a:rPr kumimoji="0" lang="en-US" altLang="zh-CN" sz="1300" b="0" u="none" strike="noStrike" cap="none" normalizeH="0" baseline="3000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-7</a:t>
                      </a:r>
                      <a:endParaRPr kumimoji="0" lang="en-US" altLang="zh-CN" sz="1300" b="0" i="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buNone/>
                      </a:pPr>
                      <a:r>
                        <a:rPr lang="zh-CN" sz="1300" kern="100" dirty="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光化学</a:t>
                      </a:r>
                      <a:endParaRPr lang="zh-CN"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215900" marR="73025" marT="495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7000"/>
                        </a:lnSpc>
                        <a:spcAft>
                          <a:spcPts val="800"/>
                        </a:spcAft>
                        <a:buNone/>
                      </a:pPr>
                      <a:r>
                        <a:rPr lang="zh-CN" sz="1300" kern="100" dirty="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光化学</a:t>
                      </a:r>
                      <a:endParaRPr lang="zh-CN"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215900" marR="73025" marT="4953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49329">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300" b="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CS</a:t>
                      </a:r>
                      <a:r>
                        <a:rPr kumimoji="0" lang="en-US" altLang="zh-CN" sz="1300" b="0" u="none" strike="noStrike" cap="none" normalizeH="0" baseline="-2500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endParaRPr kumimoji="0" lang="en-US" altLang="zh-CN" sz="1300" b="0" i="0" u="none" strike="noStrike" cap="none" normalizeH="0" baseline="-2500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300" b="0" u="none" strike="noStrike" cap="none" normalizeH="0" baseline="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10</a:t>
                      </a:r>
                      <a:r>
                        <a:rPr kumimoji="0" lang="en-US" altLang="zh-CN" sz="1300" b="0" u="none" strike="noStrike" cap="none" normalizeH="0" baseline="3000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-9</a:t>
                      </a:r>
                      <a:r>
                        <a:rPr kumimoji="0" lang="en-US" altLang="zh-CN" sz="1300" b="0" u="none" strike="noStrike" cap="none" normalizeH="0" baseline="-2500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kumimoji="0" lang="en-US" altLang="zh-CN" sz="1300" b="0" u="none" strike="noStrike" cap="none" normalizeH="0" baseline="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10</a:t>
                      </a:r>
                      <a:r>
                        <a:rPr kumimoji="0" lang="en-US" altLang="zh-CN" sz="1300" b="0" u="none" strike="noStrike" cap="none" normalizeH="0" baseline="3000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-8</a:t>
                      </a:r>
                      <a:endParaRPr kumimoji="0" lang="en-US" altLang="zh-CN" sz="1300" b="0" i="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buNone/>
                      </a:pPr>
                      <a:r>
                        <a:rPr lang="zh-CN" sz="1300" kern="100" dirty="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人为来源、生物源</a:t>
                      </a:r>
                      <a:endParaRPr lang="zh-CN"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215900" marR="73025" marT="495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7000"/>
                        </a:lnSpc>
                        <a:spcAft>
                          <a:spcPts val="800"/>
                        </a:spcAft>
                        <a:buNone/>
                      </a:pPr>
                      <a:r>
                        <a:rPr lang="zh-CN" sz="1300" kern="100" dirty="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光化学</a:t>
                      </a:r>
                      <a:endParaRPr lang="zh-CN"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215900" marR="73025" marT="4953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49329">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300" b="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OCS</a:t>
                      </a:r>
                      <a:endParaRPr kumimoji="0" lang="en-US" altLang="zh-CN" sz="1300" b="0" i="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300" b="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10</a:t>
                      </a:r>
                      <a:r>
                        <a:rPr kumimoji="0" lang="en-US" altLang="zh-CN" sz="1300" b="0" u="none" strike="noStrike" cap="none" normalizeH="0" baseline="3000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-8</a:t>
                      </a:r>
                      <a:endParaRPr kumimoji="0" lang="en-US" altLang="zh-CN" sz="1300" b="0" i="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buNone/>
                      </a:pPr>
                      <a:r>
                        <a:rPr lang="zh-CN" altLang="zh-CN" sz="1300" kern="100" dirty="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人为来源、生物源</a:t>
                      </a:r>
                      <a:endParaRPr lang="zh-CN" altLang="zh-CN"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215900" marR="73025" marT="495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7000"/>
                        </a:lnSpc>
                        <a:spcAft>
                          <a:spcPts val="800"/>
                        </a:spcAft>
                        <a:buNone/>
                      </a:pPr>
                      <a:r>
                        <a:rPr lang="zh-CN" altLang="zh-CN" sz="1300" kern="100" dirty="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光化学</a:t>
                      </a:r>
                      <a:endParaRPr lang="zh-CN" altLang="zh-CN"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215900" marR="73025" marT="4953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49329">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300" b="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SO</a:t>
                      </a:r>
                      <a:r>
                        <a:rPr kumimoji="0" lang="en-US" altLang="zh-CN" sz="1300" b="0" u="none" strike="noStrike" cap="none" normalizeH="0" baseline="-2500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endParaRPr kumimoji="0" lang="en-US" altLang="zh-CN" sz="1300" b="0" i="0" u="none" strike="noStrike" cap="none" normalizeH="0" baseline="-2500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300" b="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~2×10</a:t>
                      </a:r>
                      <a:r>
                        <a:rPr kumimoji="0" lang="en-US" altLang="zh-CN" sz="1300" b="0" u="none" strike="noStrike" cap="none" normalizeH="0" baseline="3000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-8</a:t>
                      </a:r>
                      <a:endParaRPr kumimoji="0" lang="en-US" altLang="zh-CN" sz="1300" b="0" i="0" u="none" strike="noStrike" cap="none" normalizeH="0" baseline="3000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79705" algn="ctr">
                        <a:lnSpc>
                          <a:spcPct val="107000"/>
                        </a:lnSpc>
                        <a:spcAft>
                          <a:spcPts val="800"/>
                        </a:spcAft>
                        <a:buNone/>
                      </a:pPr>
                      <a:r>
                        <a:rPr lang="zh-CN" altLang="zh-CN" sz="1300" kern="100" dirty="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人为来源、光化学、火山源</a:t>
                      </a:r>
                      <a:endParaRPr lang="zh-CN" altLang="zh-CN"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215900" marR="73025" marT="495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7000"/>
                        </a:lnSpc>
                        <a:spcAft>
                          <a:spcPts val="800"/>
                        </a:spcAft>
                        <a:buNone/>
                      </a:pPr>
                      <a:r>
                        <a:rPr lang="zh-CN" sz="1300" kern="100" dirty="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光化学</a:t>
                      </a:r>
                      <a:endParaRPr lang="zh-CN"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215900" marR="73025" marT="4953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49329">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300" b="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I</a:t>
                      </a:r>
                      <a:r>
                        <a:rPr kumimoji="0" lang="en-US" altLang="zh-CN" sz="1300" b="0" u="none" strike="noStrike" cap="none" normalizeH="0" baseline="-2500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endParaRPr kumimoji="0" lang="en-US" altLang="zh-CN" sz="1300" b="0" i="0" u="none" strike="noStrike" cap="none" normalizeH="0" baseline="-2500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300" b="0" i="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痕量，接近</a:t>
                      </a:r>
                      <a:r>
                        <a:rPr kumimoji="0" lang="en-US" altLang="zh-CN" sz="1300" b="0" i="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0</a:t>
                      </a:r>
                      <a:endParaRPr kumimoji="0" lang="en-US" altLang="zh-CN" sz="1300" b="0" i="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buNone/>
                      </a:pPr>
                      <a:r>
                        <a:rPr lang="en-US" altLang="zh-CN" sz="1300" kern="100" dirty="0">
                          <a:solidFill>
                            <a:srgbClr val="181717"/>
                          </a:solidFill>
                          <a:effectLst/>
                          <a:latin typeface="Times New Roman" panose="02020603050405020304" pitchFamily="18" charset="0"/>
                          <a:ea typeface="微软雅黑" panose="020B0503020204020204" pitchFamily="34" charset="-122"/>
                          <a:sym typeface="Times New Roman" panose="02020603050405020304" pitchFamily="18" charset="0"/>
                        </a:rPr>
                        <a:t>—</a:t>
                      </a:r>
                      <a:endParaRPr lang="zh-CN"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215900" marR="73025" marT="495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7000"/>
                        </a:lnSpc>
                        <a:spcAft>
                          <a:spcPts val="800"/>
                        </a:spcAft>
                        <a:buNone/>
                      </a:pPr>
                      <a:r>
                        <a:rPr lang="en-US" altLang="zh-CN" sz="1300" kern="100" dirty="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a:t>
                      </a:r>
                      <a:endParaRPr lang="zh-CN"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215900" marR="73025" marT="4953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73047">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300" b="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CCl</a:t>
                      </a:r>
                      <a:r>
                        <a:rPr kumimoji="0" lang="en-US" altLang="zh-CN" sz="1300" b="0" u="none" strike="noStrike" cap="none" normalizeH="0" baseline="-2500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kumimoji="0" lang="en-US" altLang="zh-CN" sz="1300" b="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F</a:t>
                      </a:r>
                      <a:r>
                        <a:rPr kumimoji="0" lang="en-US" altLang="zh-CN" sz="1300" b="0" u="none" strike="noStrike" cap="none" normalizeH="0" baseline="-2500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endParaRPr kumimoji="0" lang="en-US" altLang="zh-CN" sz="1300" b="0" u="none" strike="noStrike" cap="none" normalizeH="0" baseline="3000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zh-CN" altLang="en-US" sz="1300" b="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（氟利昂</a:t>
                      </a:r>
                      <a:r>
                        <a:rPr kumimoji="0" lang="en-US" altLang="zh-CN" sz="1300" b="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12</a:t>
                      </a:r>
                      <a:r>
                        <a:rPr kumimoji="0" lang="zh-CN" altLang="en-US" sz="1300" b="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a:t>
                      </a:r>
                      <a:endParaRPr kumimoji="0" lang="en-US" altLang="zh-CN" sz="1300" b="0" i="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200000"/>
                        </a:lnSpc>
                        <a:spcBef>
                          <a:spcPct val="20000"/>
                        </a:spcBef>
                        <a:spcAft>
                          <a:spcPct val="0"/>
                        </a:spcAft>
                        <a:buClr>
                          <a:schemeClr val="hlink"/>
                        </a:buClr>
                        <a:buSzPct val="70000"/>
                        <a:buFont typeface="Wingdings" panose="05000000000000000000" pitchFamily="2" charset="2"/>
                        <a:buNone/>
                      </a:pPr>
                      <a:r>
                        <a:rPr kumimoji="0" lang="en-US" altLang="zh-CN" sz="1300" b="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2.8×10</a:t>
                      </a:r>
                      <a:r>
                        <a:rPr kumimoji="0" lang="en-US" altLang="zh-CN" sz="1300" b="0" u="none" strike="noStrike" cap="none" normalizeH="0" baseline="3000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-5</a:t>
                      </a:r>
                      <a:endParaRPr kumimoji="0" lang="en-US" altLang="zh-CN" sz="1300" b="0" i="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200000"/>
                        </a:lnSpc>
                        <a:spcAft>
                          <a:spcPts val="800"/>
                        </a:spcAft>
                        <a:buNone/>
                      </a:pPr>
                      <a:r>
                        <a:rPr lang="zh-CN" altLang="en-US"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a:t>光化学</a:t>
                      </a:r>
                      <a:endParaRPr lang="zh-CN"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215900" marR="73025" marT="495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200000"/>
                        </a:lnSpc>
                        <a:spcAft>
                          <a:spcPts val="800"/>
                        </a:spcAft>
                        <a:buNone/>
                      </a:pPr>
                      <a:r>
                        <a:rPr lang="zh-CN" sz="1300" kern="100" dirty="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光化学</a:t>
                      </a:r>
                      <a:endParaRPr lang="zh-CN"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215900" marR="73025" marT="4953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49329">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300" b="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H</a:t>
                      </a:r>
                      <a:r>
                        <a:rPr kumimoji="0" lang="en-US" altLang="zh-CN" sz="1300" b="0" u="none" strike="noStrike" cap="none" normalizeH="0" baseline="-2500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kumimoji="0" lang="en-US" altLang="zh-CN" sz="1300" b="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CCCl</a:t>
                      </a:r>
                      <a:r>
                        <a:rPr kumimoji="0" lang="en-US" altLang="zh-CN" sz="1300" b="0" u="none" strike="noStrike" cap="none" normalizeH="0" baseline="-2500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3</a:t>
                      </a:r>
                      <a:endParaRPr kumimoji="0" lang="en-US" altLang="zh-CN" sz="1300" b="0" i="0" u="none" strike="noStrike" cap="none" normalizeH="0" baseline="3000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zh-CN" sz="1300" b="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~1×10</a:t>
                      </a:r>
                      <a:r>
                        <a:rPr kumimoji="0" lang="en-US" altLang="zh-CN" sz="1300" b="0" u="none" strike="noStrike" cap="none" normalizeH="0" baseline="3000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-8</a:t>
                      </a:r>
                      <a:endParaRPr kumimoji="0" lang="en-US" altLang="zh-CN" sz="1300" b="0" i="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buNone/>
                      </a:pPr>
                      <a:r>
                        <a:rPr lang="zh-CN" sz="1300" kern="100" dirty="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人为来源</a:t>
                      </a:r>
                      <a:endParaRPr lang="zh-CN"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215900" marR="73025" marT="495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7000"/>
                        </a:lnSpc>
                        <a:spcAft>
                          <a:spcPts val="800"/>
                        </a:spcAft>
                        <a:buNone/>
                      </a:pPr>
                      <a:r>
                        <a:rPr lang="zh-CN" sz="1300" kern="100" dirty="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光化学</a:t>
                      </a:r>
                      <a:endParaRPr lang="zh-CN" sz="1300" kern="1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txBody>
                  <a:tcPr marL="215900" marR="73025" marT="4953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文本框 6"/>
          <p:cNvSpPr txBox="1"/>
          <p:nvPr/>
        </p:nvSpPr>
        <p:spPr>
          <a:xfrm>
            <a:off x="2711624" y="513880"/>
            <a:ext cx="6120244" cy="403252"/>
          </a:xfrm>
          <a:prstGeom prst="rect">
            <a:avLst/>
          </a:prstGeom>
          <a:noFill/>
        </p:spPr>
        <p:txBody>
          <a:bodyPr wrap="square">
            <a:spAutoFit/>
          </a:bodyPr>
          <a:lstStyle/>
          <a:p>
            <a:pPr marL="339725" marR="400050" indent="-6350" algn="ctr">
              <a:lnSpc>
                <a:spcPct val="110000"/>
              </a:lnSpc>
              <a:spcAft>
                <a:spcPts val="15"/>
              </a:spcAft>
            </a:pPr>
            <a:r>
              <a:rPr lang="zh-CN" altLang="zh-CN" sz="2000" kern="10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表</a:t>
            </a:r>
            <a:r>
              <a:rPr lang="en-US" altLang="zh-CN" sz="2000" kern="10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  </a:t>
            </a:r>
            <a:r>
              <a:rPr lang="zh-CN" altLang="zh-CN" sz="2000" kern="10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近</a:t>
            </a:r>
            <a:r>
              <a:rPr lang="zh-CN" altLang="zh-CN" sz="2000" kern="100" dirty="0">
                <a:solidFill>
                  <a:srgbClr val="181717"/>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地面干洁空气中的痕量气体</a:t>
            </a:r>
            <a:r>
              <a:rPr lang="en-US" altLang="zh-CN" sz="2000" b="1" baseline="30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a:t>
            </a:r>
            <a:endParaRPr lang="zh-CN" altLang="zh-CN" sz="2000" kern="100" baseline="30000" dirty="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9" name="文本框 8"/>
          <p:cNvSpPr txBox="1"/>
          <p:nvPr/>
        </p:nvSpPr>
        <p:spPr>
          <a:xfrm>
            <a:off x="1919536" y="6047812"/>
            <a:ext cx="7560840" cy="720197"/>
          </a:xfrm>
          <a:prstGeom prst="rect">
            <a:avLst/>
          </a:prstGeom>
          <a:noFill/>
        </p:spPr>
        <p:txBody>
          <a:bodyPr wrap="square">
            <a:spAutoFit/>
          </a:bodyPr>
          <a:lstStyle/>
          <a:p>
            <a:pPr marL="228600" indent="-228600" eaLnBrk="1" hangingPunct="1">
              <a:spcBef>
                <a:spcPct val="20000"/>
              </a:spcBef>
              <a:buSzPct val="70000"/>
              <a:buFont typeface="+mj-lt"/>
              <a:buAutoNum type="alphaLcPeriod"/>
            </a:pPr>
            <a:r>
              <a:rPr lang="zh-CN" altLang="zh-CN" sz="1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活性自由基引自 </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Manahan</a:t>
            </a:r>
            <a:r>
              <a:rPr lang="zh-CN" altLang="zh-CN" sz="1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2017</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en-US" altLang="zh-CN" sz="1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228600" indent="-228600" eaLnBrk="1" hangingPunct="1">
              <a:spcBef>
                <a:spcPct val="20000"/>
              </a:spcBef>
              <a:buSzPct val="70000"/>
              <a:buFont typeface="+mj-lt"/>
              <a:buAutoNum type="alphaLcPeriod"/>
            </a:pP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en-US" altLang="zh-CN" sz="12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X</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zh-CN" sz="1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是 </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en-US" altLang="zh-CN" sz="12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zh-CN" sz="1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和 </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en-US" altLang="zh-CN" sz="12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zh-CN" sz="1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之和，</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en-US" altLang="zh-CN" sz="12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zh-CN" altLang="zh-CN" sz="1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是大气夜间主要活性物种</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zh-CN" sz="1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endParaRPr lang="en-US" altLang="zh-CN" sz="1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228600" indent="-228600" eaLnBrk="1" hangingPunct="1">
              <a:spcBef>
                <a:spcPct val="20000"/>
              </a:spcBef>
              <a:buSzPct val="70000"/>
              <a:buFont typeface="+mj-lt"/>
              <a:buAutoNum type="alphaLcPeriod"/>
            </a:pP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活性自由基，</a:t>
            </a:r>
            <a:r>
              <a:rPr lang="zh-CN" altLang="zh-CN" sz="1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由光化学过程产生，在夜间浓度很低</a:t>
            </a:r>
            <a:r>
              <a:rPr lang="zh-CN" altLang="zh-CN" sz="12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altLang="zh-CN" sz="12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spd="slow">
    <p:zo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Text Box 4"/>
          <p:cNvSpPr txBox="1">
            <a:spLocks noChangeArrowheads="1"/>
          </p:cNvSpPr>
          <p:nvPr/>
        </p:nvSpPr>
        <p:spPr bwMode="auto">
          <a:xfrm>
            <a:off x="299356" y="438571"/>
            <a:ext cx="11737304" cy="1124731"/>
          </a:xfrm>
          <a:prstGeom prst="rect">
            <a:avLst/>
          </a:prstGeom>
          <a:noFill/>
          <a:ln w="9525">
            <a:noFill/>
            <a:miter lim="800000"/>
          </a:ln>
          <a:effectLst/>
        </p:spPr>
        <p:txBody>
          <a:bodyPr wrap="square">
            <a:spAutoFit/>
          </a:bodyPr>
          <a:lstStyle/>
          <a:p>
            <a:pPr marL="457200" indent="-457200" eaLnBrk="1" hangingPunct="1">
              <a:lnSpc>
                <a:spcPct val="130000"/>
              </a:lnSpc>
              <a:defRPr/>
            </a:pPr>
            <a:r>
              <a:rPr lang="zh-CN" altLang="en-US" sz="3000" b="1"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一、</a:t>
            </a:r>
            <a:r>
              <a:rPr kumimoji="0" lang="zh-CN" altLang="en-US" sz="3000" b="1" kern="1200" cap="none" spc="0" normalizeH="0" baseline="0" noProof="0"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大气</a:t>
            </a:r>
            <a:r>
              <a:rPr lang="zh-CN" altLang="en-US" sz="3000" b="1"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光化学转化与大气中的自由基</a:t>
            </a:r>
            <a:endParaRPr kumimoji="0" lang="en-US" altLang="zh-CN" sz="3000" b="1" kern="1200" cap="none" spc="0" normalizeH="0" baseline="0" noProof="0"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457200" indent="-457200" eaLnBrk="1" hangingPunct="1">
              <a:lnSpc>
                <a:spcPct val="130000"/>
              </a:lnSpc>
              <a:defRPr/>
            </a:pPr>
            <a:r>
              <a:rPr lang="en-US" altLang="zh-CN" sz="2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Transformation of Atmospheric Photochemistry  and Free Radicals in the Atmosphere</a:t>
            </a:r>
            <a:endPar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2" name="灯片编号占位符 1"/>
          <p:cNvSpPr>
            <a:spLocks noGrp="1"/>
          </p:cNvSpPr>
          <p:nvPr>
            <p:ph type="sldNum" sz="quarter" idx="4"/>
          </p:nvPr>
        </p:nvSpPr>
        <p:spPr/>
        <p:txBody>
          <a:bodyPr/>
          <a:lstStyle/>
          <a:p>
            <a:pPr marL="0" marR="0" lvl="0" indent="0" algn="r" defTabSz="914400" rtl="0" eaLnBrk="1" fontAlgn="base" latinLnBrk="0" hangingPunct="1">
              <a:lnSpc>
                <a:spcPct val="130000"/>
              </a:lnSpc>
              <a:buClrTx/>
              <a:buSzTx/>
              <a:buFontTx/>
              <a:buNone/>
              <a:defRPr/>
            </a:pPr>
            <a:r>
              <a:rPr lang="en-US" altLang="zh-CN">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 name="Text Box 5"/>
          <p:cNvSpPr txBox="1">
            <a:spLocks noChangeArrowheads="1"/>
          </p:cNvSpPr>
          <p:nvPr/>
        </p:nvSpPr>
        <p:spPr bwMode="auto">
          <a:xfrm>
            <a:off x="1955540" y="1920880"/>
            <a:ext cx="8280920" cy="304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marL="342900" indent="-342900" eaLnBrk="1" hangingPunct="1">
              <a:lnSpc>
                <a:spcPct val="150000"/>
              </a:lnSpc>
              <a:buClr>
                <a:schemeClr val="tx1"/>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在大气环境中，强烈的阳光可引发多种光化学反应，这些光化学反应可以在</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低温</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和</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无催化剂</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的大气环境条件下顺利进行。</a:t>
            </a:r>
            <a:endPar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342900" indent="-342900" eaLnBrk="1" hangingPunct="1">
              <a:lnSpc>
                <a:spcPct val="150000"/>
              </a:lnSpc>
              <a:buClr>
                <a:schemeClr val="tx1"/>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大气光化学反应可在太阳辐射下直接进行，称之为</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直接光解</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；也可由其他物质吸收太阳辐射产生含氧自由基，由自由基攻击目标化合物引起转化，称之为</a:t>
            </a:r>
            <a:r>
              <a:rPr lang="zh-CN" altLang="en-US" sz="220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间接（氧化）光解</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en-US" altLang="zh-CN"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342900" indent="-342900" eaLnBrk="1" hangingPunct="1">
              <a:lnSpc>
                <a:spcPct val="150000"/>
              </a:lnSpc>
              <a:buClr>
                <a:schemeClr val="tx1"/>
              </a:buClr>
              <a:buFont typeface="Wingdings" panose="05000000000000000000" pitchFamily="2" charset="2"/>
              <a:buChar char="n"/>
            </a:pPr>
            <a:r>
              <a:rPr lang="zh-CN" altLang="en-US" sz="220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光化学反应</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是决定大气中污染物行为和归宿的重要过程。</a:t>
            </a:r>
            <a:endParaRPr lang="zh-CN" altLang="en-US" sz="22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p:rand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8B2EA98E-51FA-410E-9EFB-FDF47107EE4E}"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81604" name="Rectangle 4"/>
          <p:cNvSpPr>
            <a:spLocks noRot="1" noChangeArrowheads="1"/>
          </p:cNvSpPr>
          <p:nvPr/>
        </p:nvSpPr>
        <p:spPr bwMode="auto">
          <a:xfrm>
            <a:off x="479376" y="1162334"/>
            <a:ext cx="8540750" cy="1143000"/>
          </a:xfrm>
          <a:prstGeom prst="rect">
            <a:avLst/>
          </a:prstGeom>
          <a:noFill/>
          <a:ln w="9525">
            <a:noFill/>
            <a:miter lim="800000"/>
          </a:ln>
          <a:effectLst/>
        </p:spPr>
        <p:txBody>
          <a:bodyPr anchor="ctr"/>
          <a:lstStyle/>
          <a:p>
            <a:pPr marL="628650" indent="-628650" eaLnBrk="1" hangingPunct="1">
              <a:lnSpc>
                <a:spcPct val="130000"/>
              </a:lnSpc>
              <a:defRPr/>
            </a:pPr>
            <a:r>
              <a:rPr lang="en-US" altLang="zh-CN" sz="3000" b="1"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1.1 </a:t>
            </a:r>
            <a:r>
              <a:rPr lang="zh-CN" altLang="en-US" sz="3000" b="1"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自由基及其反应</a:t>
            </a:r>
            <a:br>
              <a:rPr lang="zh-CN" altLang="en-US" sz="2800" b="1" dirty="0">
                <a:solidFill>
                  <a:srgbClr val="FFFF00"/>
                </a:solidFill>
                <a:effectLst>
                  <a:outerShdw blurRad="38100" dist="38100" dir="2700000" algn="tl">
                    <a:srgbClr val="000000"/>
                  </a:outerShdw>
                </a:effectLst>
                <a:latin typeface="Times New Roman" panose="02020603050405020304" pitchFamily="18" charset="0"/>
                <a:ea typeface="微软雅黑" panose="020B0503020204020204" pitchFamily="34" charset="-122"/>
                <a:sym typeface="Times New Roman" panose="02020603050405020304" pitchFamily="18" charset="0"/>
              </a:rPr>
            </a:br>
            <a:r>
              <a:rPr lang="en-US" altLang="zh-CN" sz="2400" b="1" dirty="0">
                <a:latin typeface="Times New Roman" panose="02020603050405020304" pitchFamily="18" charset="0"/>
                <a:ea typeface="微软雅黑" panose="020B0503020204020204" pitchFamily="34" charset="-122"/>
                <a:sym typeface="Times New Roman" panose="02020603050405020304" pitchFamily="18" charset="0"/>
              </a:rPr>
              <a:t>(Free Radicals and Their Reactions)</a:t>
            </a:r>
            <a:endParaRPr lang="zh-CN" altLang="en-US" sz="2400" b="1"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88" name="Text Box 5"/>
          <p:cNvSpPr txBox="1">
            <a:spLocks noChangeArrowheads="1"/>
          </p:cNvSpPr>
          <p:nvPr/>
        </p:nvSpPr>
        <p:spPr bwMode="auto">
          <a:xfrm>
            <a:off x="1919290" y="2494161"/>
            <a:ext cx="820903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40000"/>
              </a:lnSpc>
              <a:spcBef>
                <a:spcPts val="0"/>
              </a:spcBef>
              <a:spcAft>
                <a:spcPts val="0"/>
              </a:spcAft>
              <a:buClr>
                <a:schemeClr val="folHlink"/>
              </a:buClr>
              <a:buFont typeface="Wingdings" panose="05000000000000000000" pitchFamily="2" charset="2"/>
              <a:buNone/>
            </a:pPr>
            <a:r>
              <a:rPr lang="zh-CN" altLang="en-US" dirty="0">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自由基也称游离基，是指由于共价键均裂而生成的带有未成对电子的碎片。</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indent="539750" eaLnBrk="1" hangingPunct="1">
              <a:lnSpc>
                <a:spcPct val="140000"/>
              </a:lnSpc>
              <a:spcBef>
                <a:spcPts val="0"/>
              </a:spcBef>
              <a:spcAft>
                <a:spcPts val="0"/>
              </a:spcAft>
              <a:buClr>
                <a:schemeClr val="folHlink"/>
              </a:buClr>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大气中常见的自由基包括羟基自由基</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HO• ) </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、过氧羟基自由基</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HO</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 </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、烷基自由基</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R• )</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、烷氧自由基</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RO• ) </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、过氧烷基自由基</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RO</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、过氧乙酰基自由基</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(RC(O)O</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等都是非常活泼的，它们的存在时间很短，一般只有几分之一秒。</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89" name="Rectangle 7"/>
          <p:cNvSpPr>
            <a:spLocks noChangeArrowheads="1"/>
          </p:cNvSpPr>
          <p:nvPr/>
        </p:nvSpPr>
        <p:spPr bwMode="auto">
          <a:xfrm>
            <a:off x="1524001" y="-162095"/>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90" name="Rectangle 9"/>
          <p:cNvSpPr>
            <a:spLocks noChangeArrowheads="1"/>
          </p:cNvSpPr>
          <p:nvPr/>
        </p:nvSpPr>
        <p:spPr bwMode="auto">
          <a:xfrm>
            <a:off x="1524001" y="2793831"/>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91" name="Rectangle 11"/>
          <p:cNvSpPr>
            <a:spLocks noChangeArrowheads="1"/>
          </p:cNvSpPr>
          <p:nvPr/>
        </p:nvSpPr>
        <p:spPr bwMode="auto">
          <a:xfrm>
            <a:off x="1524001" y="2793831"/>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92" name="Rectangle 13"/>
          <p:cNvSpPr>
            <a:spLocks noChangeArrowheads="1"/>
          </p:cNvSpPr>
          <p:nvPr/>
        </p:nvSpPr>
        <p:spPr bwMode="auto">
          <a:xfrm>
            <a:off x="1524001" y="2808119"/>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93" name="Line 20"/>
          <p:cNvSpPr>
            <a:spLocks noChangeShapeType="1"/>
          </p:cNvSpPr>
          <p:nvPr/>
        </p:nvSpPr>
        <p:spPr bwMode="auto">
          <a:xfrm>
            <a:off x="2495549" y="2980332"/>
            <a:ext cx="7560891" cy="0"/>
          </a:xfrm>
          <a:prstGeom prst="line">
            <a:avLst/>
          </a:prstGeom>
          <a:noFill/>
          <a:ln w="57150">
            <a:solidFill>
              <a:srgbClr val="FF0000"/>
            </a:solidFill>
            <a:round/>
          </a:ln>
          <a:extLst>
            <a:ext uri="{909E8E84-426E-40DD-AFC4-6F175D3DCCD1}">
              <a14:hiddenFill xmlns:a14="http://schemas.microsoft.com/office/drawing/2010/main">
                <a:noFill/>
              </a14:hiddenFill>
            </a:ext>
          </a:extLst>
        </p:spPr>
        <p:txBody>
          <a:bodyPr wrap="square" lIns="0" tIns="0" rIns="0" bIns="0">
            <a:spAutoFit/>
          </a:bodyPr>
          <a:lstStyle/>
          <a:p>
            <a:pPr>
              <a:lnSpc>
                <a:spcPct val="130000"/>
              </a:lnSpc>
            </a:pPr>
            <a:endParaRPr lang="zh-CN" altLang="en-US">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 name="Line 20"/>
          <p:cNvSpPr>
            <a:spLocks noChangeShapeType="1"/>
          </p:cNvSpPr>
          <p:nvPr/>
        </p:nvSpPr>
        <p:spPr bwMode="auto">
          <a:xfrm>
            <a:off x="1919291" y="3430012"/>
            <a:ext cx="1512414" cy="0"/>
          </a:xfrm>
          <a:prstGeom prst="line">
            <a:avLst/>
          </a:prstGeom>
          <a:noFill/>
          <a:ln w="57150">
            <a:solidFill>
              <a:srgbClr val="FF0000"/>
            </a:solidFill>
            <a:round/>
          </a:ln>
          <a:extLst>
            <a:ext uri="{909E8E84-426E-40DD-AFC4-6F175D3DCCD1}">
              <a14:hiddenFill xmlns:a14="http://schemas.microsoft.com/office/drawing/2010/main">
                <a:noFill/>
              </a14:hiddenFill>
            </a:ext>
          </a:extLst>
        </p:spPr>
        <p:txBody>
          <a:bodyPr wrap="square" lIns="0" tIns="0" rIns="0" bIns="0">
            <a:spAutoFit/>
          </a:bodyPr>
          <a:lstStyle/>
          <a:p>
            <a:pPr>
              <a:lnSpc>
                <a:spcPct val="130000"/>
              </a:lnSpc>
            </a:pPr>
            <a:endParaRPr lang="zh-CN" altLang="en-US">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B1DBD8A4-C97B-4DA0-A1C4-D3BC164F6FE4}"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0484" name="Text Box 5"/>
          <p:cNvSpPr txBox="1">
            <a:spLocks noChangeArrowheads="1"/>
          </p:cNvSpPr>
          <p:nvPr/>
        </p:nvSpPr>
        <p:spPr bwMode="auto">
          <a:xfrm>
            <a:off x="1417955" y="1056005"/>
            <a:ext cx="9777095"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buClr>
                <a:schemeClr val="folHlink"/>
              </a:buClr>
              <a:buFont typeface="Wingdings" panose="05000000000000000000" pitchFamily="2" charset="2"/>
              <a:buNone/>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       </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buClr>
                <a:schemeClr val="folHlink"/>
              </a:buClr>
              <a:buFont typeface="Wingdings" panose="05000000000000000000" pitchFamily="2" charset="2"/>
              <a:buNone/>
            </a:pP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热裂解法、光解法、氧化还原法、电解法和诱导分解法</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等。</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buClr>
                <a:schemeClr val="folHlink"/>
              </a:buClr>
              <a:buFont typeface="Wingdings" panose="05000000000000000000" pitchFamily="2" charset="2"/>
              <a:buNone/>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在大气化学中，有机化合物的</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光解</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是产生自由基的最重要的方法。许多物质在波长适当的紫外线或可见光的照射下，都可以发生键的均裂，生成自由基。如：</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0485" name="Rectangle 7"/>
          <p:cNvSpPr>
            <a:spLocks noChangeArrowheads="1"/>
          </p:cNvSpPr>
          <p:nvPr/>
        </p:nvSpPr>
        <p:spPr bwMode="auto">
          <a:xfrm>
            <a:off x="1524001" y="-162095"/>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0486" name="Rectangle 9"/>
          <p:cNvSpPr>
            <a:spLocks noChangeArrowheads="1"/>
          </p:cNvSpPr>
          <p:nvPr/>
        </p:nvSpPr>
        <p:spPr bwMode="auto">
          <a:xfrm>
            <a:off x="734696" y="1908584"/>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0487" name="Rectangle 11"/>
          <p:cNvSpPr>
            <a:spLocks noChangeArrowheads="1"/>
          </p:cNvSpPr>
          <p:nvPr/>
        </p:nvSpPr>
        <p:spPr bwMode="auto">
          <a:xfrm>
            <a:off x="734696" y="1908584"/>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mc:AlternateContent xmlns:mc="http://schemas.openxmlformats.org/markup-compatibility/2006">
        <mc:Choice xmlns:a14="http://schemas.microsoft.com/office/drawing/2010/main" Requires="a14">
          <p:sp>
            <p:nvSpPr>
              <p:cNvPr id="20482" name="Object 10"/>
              <p:cNvSpPr txBox="1"/>
              <p:nvPr/>
            </p:nvSpPr>
            <p:spPr bwMode="auto">
              <a:xfrm>
                <a:off x="3434487" y="2713980"/>
                <a:ext cx="4172446" cy="1498600"/>
              </a:xfrm>
              <a:prstGeom prst="rect">
                <a:avLst/>
              </a:prstGeom>
              <a:noFill/>
              <a:ln>
                <a:noFill/>
              </a:ln>
            </p:spPr>
            <p:txBody>
              <a:bodyPr>
                <a:noAutofit/>
              </a:bodyPr>
              <a:lstStyle/>
              <a:p>
                <a:pPr marL="895350">
                  <a:lnSpc>
                    <a:spcPct val="150000"/>
                  </a:lnSpc>
                </a:pPr>
                <a14:m>
                  <m:oMathPara xmlns:m="http://schemas.openxmlformats.org/officeDocument/2006/math">
                    <m:oMathParaPr>
                      <m:jc m:val="left"/>
                    </m:oMathParaPr>
                    <m:oMath xmlns:m="http://schemas.openxmlformats.org/officeDocument/2006/math">
                      <m:r>
                        <m:rPr>
                          <m:nor/>
                        </m:rPr>
                        <a:rPr lang="zh-CN" altLang="en-US" sz="16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RCHO</m:t>
                      </m:r>
                      <m:groupChr>
                        <m:groupChrPr>
                          <m:chr m:val="→"/>
                          <m:vertJc m:val="bot"/>
                          <m:ctrlPr>
                            <a:rPr lang="zh-CN" altLang="en-US" sz="1600" i="1">
                              <a:solidFill>
                                <a:srgbClr val="000000"/>
                              </a:solidFill>
                              <a:latin typeface="Cambria Math" panose="02040503050406030204" pitchFamily="18" charset="0"/>
                              <a:sym typeface="Times New Roman" panose="02020603050405020304" pitchFamily="18" charset="0"/>
                            </a:rPr>
                          </m:ctrlPr>
                        </m:groupChrPr>
                        <m:e>
                          <m:r>
                            <a:rPr lang="zh-CN" altLang="en-US" sz="1600" b="0" i="1">
                              <a:solidFill>
                                <a:srgbClr val="000000"/>
                              </a:solidFill>
                              <a:latin typeface="Cambria Math" panose="02040503050406030204" pitchFamily="18" charset="0"/>
                              <a:sym typeface="Times New Roman" panose="02020603050405020304" pitchFamily="18" charset="0"/>
                            </a:rPr>
                            <m:t> </m:t>
                          </m:r>
                          <m:r>
                            <a:rPr lang="zh-CN" altLang="en-US" sz="1600" b="0" i="1">
                              <a:solidFill>
                                <a:srgbClr val="000000"/>
                              </a:solidFill>
                              <a:latin typeface="Cambria Math" panose="02040503050406030204" pitchFamily="18" charset="0"/>
                              <a:sym typeface="Times New Roman" panose="02020603050405020304" pitchFamily="18" charset="0"/>
                            </a:rPr>
                            <m:t>ℎ</m:t>
                          </m:r>
                          <m:r>
                            <a:rPr lang="zh-CN" altLang="en-US" sz="1600" b="0" i="1">
                              <a:solidFill>
                                <a:srgbClr val="000000"/>
                              </a:solidFill>
                              <a:latin typeface="Cambria Math" panose="02040503050406030204" pitchFamily="18" charset="0"/>
                              <a:sym typeface="Times New Roman" panose="02020603050405020304" pitchFamily="18" charset="0"/>
                            </a:rPr>
                            <m:t>𝜈</m:t>
                          </m:r>
                          <m:r>
                            <a:rPr lang="zh-CN" altLang="en-US" sz="1600" b="0" i="1">
                              <a:solidFill>
                                <a:srgbClr val="000000"/>
                              </a:solidFill>
                              <a:latin typeface="Cambria Math" panose="02040503050406030204" pitchFamily="18" charset="0"/>
                              <a:sym typeface="Times New Roman" panose="02020603050405020304" pitchFamily="18" charset="0"/>
                            </a:rPr>
                            <m:t> </m:t>
                          </m:r>
                        </m:e>
                      </m:groupChr>
                      <m:r>
                        <m:rPr>
                          <m:nor/>
                        </m:rPr>
                        <a:rPr lang="zh-CN" altLang="en-US" sz="16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RCO</m:t>
                      </m:r>
                      <m:r>
                        <m:rPr>
                          <m:aln/>
                        </m:rPr>
                        <a:rPr lang="zh-CN" altLang="en-US" sz="1600" b="0" i="1">
                          <a:solidFill>
                            <a:srgbClr val="000000"/>
                          </a:solidFill>
                          <a:latin typeface="Cambria Math" panose="02040503050406030204" pitchFamily="18" charset="0"/>
                          <a:sym typeface="Times New Roman" panose="02020603050405020304" pitchFamily="18" charset="0"/>
                        </a:rPr>
                        <m:t>•</m:t>
                      </m:r>
                      <m:r>
                        <a:rPr lang="zh-CN" altLang="en-US" sz="1600" b="0" i="1">
                          <a:solidFill>
                            <a:srgbClr val="000000"/>
                          </a:solidFill>
                          <a:latin typeface="Cambria Math" panose="02040503050406030204" pitchFamily="18" charset="0"/>
                          <a:sym typeface="Times New Roman" panose="02020603050405020304" pitchFamily="18" charset="0"/>
                        </a:rPr>
                        <m:t>+</m:t>
                      </m:r>
                      <m:r>
                        <m:rPr>
                          <m:sty m:val="p"/>
                        </m:rPr>
                        <a:rPr lang="zh-CN" altLang="en-US" sz="1600" b="0" i="0">
                          <a:solidFill>
                            <a:srgbClr val="000000"/>
                          </a:solidFill>
                          <a:latin typeface="Cambria Math" panose="02040503050406030204" pitchFamily="18" charset="0"/>
                          <a:sym typeface="Times New Roman" panose="02020603050405020304" pitchFamily="18" charset="0"/>
                        </a:rPr>
                        <m:t>H</m:t>
                      </m:r>
                      <m:r>
                        <a:rPr lang="zh-CN" altLang="en-US" sz="1600" b="0" i="1">
                          <a:solidFill>
                            <a:srgbClr val="000000"/>
                          </a:solidFill>
                          <a:latin typeface="Cambria Math" panose="02040503050406030204" pitchFamily="18" charset="0"/>
                          <a:sym typeface="Times New Roman" panose="02020603050405020304" pitchFamily="18" charset="0"/>
                        </a:rPr>
                        <m:t>•</m:t>
                      </m:r>
                    </m:oMath>
                    <m:oMath xmlns:m="http://schemas.openxmlformats.org/officeDocument/2006/math">
                      <m:r>
                        <m:rPr>
                          <m:nor/>
                        </m:rPr>
                        <a:rPr lang="zh-CN" altLang="en-US" sz="16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HN</m:t>
                      </m:r>
                      <m:sSub>
                        <m:sSubPr>
                          <m:ctrlPr>
                            <a:rPr lang="zh-CN" altLang="en-US" sz="1600" i="1">
                              <a:solidFill>
                                <a:srgbClr val="000000"/>
                              </a:solidFill>
                              <a:latin typeface="Cambria Math" panose="02040503050406030204" pitchFamily="18" charset="0"/>
                              <a:sym typeface="Times New Roman" panose="02020603050405020304" pitchFamily="18" charset="0"/>
                            </a:rPr>
                          </m:ctrlPr>
                        </m:sSubPr>
                        <m:e>
                          <m:r>
                            <m:rPr>
                              <m:nor/>
                            </m:rPr>
                            <a:rPr lang="zh-CN" altLang="en-US" sz="16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O</m:t>
                          </m:r>
                        </m:e>
                        <m:sub>
                          <m:r>
                            <a:rPr lang="zh-CN" altLang="en-US" sz="1600" b="0" i="0">
                              <a:solidFill>
                                <a:srgbClr val="000000"/>
                              </a:solidFill>
                              <a:latin typeface="Cambria Math" panose="02040503050406030204" pitchFamily="18" charset="0"/>
                              <a:sym typeface="Times New Roman" panose="02020603050405020304" pitchFamily="18" charset="0"/>
                            </a:rPr>
                            <m:t>2</m:t>
                          </m:r>
                        </m:sub>
                      </m:sSub>
                      <m:groupChr>
                        <m:groupChrPr>
                          <m:chr m:val="→"/>
                          <m:vertJc m:val="bot"/>
                          <m:ctrlPr>
                            <a:rPr lang="zh-CN" altLang="en-US" sz="1600" i="1">
                              <a:solidFill>
                                <a:srgbClr val="000000"/>
                              </a:solidFill>
                              <a:latin typeface="Cambria Math" panose="02040503050406030204" pitchFamily="18" charset="0"/>
                              <a:sym typeface="Times New Roman" panose="02020603050405020304" pitchFamily="18" charset="0"/>
                            </a:rPr>
                          </m:ctrlPr>
                        </m:groupChrPr>
                        <m:e>
                          <m:r>
                            <a:rPr lang="zh-CN" altLang="en-US" sz="1600" b="0" i="1">
                              <a:solidFill>
                                <a:srgbClr val="000000"/>
                              </a:solidFill>
                              <a:latin typeface="Cambria Math" panose="02040503050406030204" pitchFamily="18" charset="0"/>
                              <a:sym typeface="Times New Roman" panose="02020603050405020304" pitchFamily="18" charset="0"/>
                            </a:rPr>
                            <m:t> </m:t>
                          </m:r>
                          <m:r>
                            <a:rPr lang="zh-CN" altLang="en-US" sz="1600" b="0" i="1">
                              <a:solidFill>
                                <a:srgbClr val="000000"/>
                              </a:solidFill>
                              <a:latin typeface="Cambria Math" panose="02040503050406030204" pitchFamily="18" charset="0"/>
                              <a:sym typeface="Times New Roman" panose="02020603050405020304" pitchFamily="18" charset="0"/>
                            </a:rPr>
                            <m:t>ℎ</m:t>
                          </m:r>
                          <m:r>
                            <a:rPr lang="zh-CN" altLang="en-US" sz="1600" b="0" i="1">
                              <a:solidFill>
                                <a:srgbClr val="000000"/>
                              </a:solidFill>
                              <a:latin typeface="Cambria Math" panose="02040503050406030204" pitchFamily="18" charset="0"/>
                              <a:sym typeface="Times New Roman" panose="02020603050405020304" pitchFamily="18" charset="0"/>
                            </a:rPr>
                            <m:t>𝜈</m:t>
                          </m:r>
                          <m:r>
                            <a:rPr lang="zh-CN" altLang="en-US" sz="1600" b="0" i="1">
                              <a:solidFill>
                                <a:srgbClr val="000000"/>
                              </a:solidFill>
                              <a:latin typeface="Cambria Math" panose="02040503050406030204" pitchFamily="18" charset="0"/>
                              <a:sym typeface="Times New Roman" panose="02020603050405020304" pitchFamily="18" charset="0"/>
                            </a:rPr>
                            <m:t> </m:t>
                          </m:r>
                        </m:e>
                      </m:groupChr>
                      <m:r>
                        <m:rPr>
                          <m:nor/>
                        </m:rPr>
                        <a:rPr lang="zh-CN" altLang="en-US" sz="16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NO</m:t>
                      </m:r>
                      <m:r>
                        <m:rPr>
                          <m:aln/>
                        </m:rPr>
                        <a:rPr lang="zh-CN" altLang="en-US" sz="1600" b="0" i="1">
                          <a:solidFill>
                            <a:srgbClr val="000000"/>
                          </a:solidFill>
                          <a:latin typeface="Cambria Math" panose="02040503050406030204" pitchFamily="18" charset="0"/>
                          <a:sym typeface="Times New Roman" panose="02020603050405020304" pitchFamily="18" charset="0"/>
                        </a:rPr>
                        <m:t>•</m:t>
                      </m:r>
                      <m:r>
                        <a:rPr lang="zh-CN" altLang="en-US" sz="1600" b="0" i="1">
                          <a:solidFill>
                            <a:srgbClr val="000000"/>
                          </a:solidFill>
                          <a:latin typeface="Cambria Math" panose="02040503050406030204" pitchFamily="18" charset="0"/>
                          <a:sym typeface="Times New Roman" panose="02020603050405020304" pitchFamily="18" charset="0"/>
                        </a:rPr>
                        <m:t>+</m:t>
                      </m:r>
                      <m:r>
                        <m:rPr>
                          <m:nor/>
                        </m:rPr>
                        <a:rPr lang="zh-CN" altLang="en-US" sz="16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HO</m:t>
                      </m:r>
                      <m:r>
                        <a:rPr lang="zh-CN" altLang="en-US" sz="1600" b="0" i="1">
                          <a:solidFill>
                            <a:srgbClr val="000000"/>
                          </a:solidFill>
                          <a:latin typeface="Cambria Math" panose="02040503050406030204" pitchFamily="18" charset="0"/>
                          <a:sym typeface="Times New Roman" panose="02020603050405020304" pitchFamily="18" charset="0"/>
                        </a:rPr>
                        <m:t>•</m:t>
                      </m:r>
                    </m:oMath>
                    <m:oMath xmlns:m="http://schemas.openxmlformats.org/officeDocument/2006/math">
                      <m:r>
                        <m:rPr>
                          <m:nor/>
                        </m:rPr>
                        <a:rPr lang="zh-CN" altLang="en-US" sz="16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N</m:t>
                      </m:r>
                      <m:sSub>
                        <m:sSubPr>
                          <m:ctrlPr>
                            <a:rPr lang="zh-CN" altLang="en-US" sz="1600" i="1">
                              <a:solidFill>
                                <a:srgbClr val="000000"/>
                              </a:solidFill>
                              <a:latin typeface="Cambria Math" panose="02040503050406030204" pitchFamily="18" charset="0"/>
                              <a:sym typeface="Times New Roman" panose="02020603050405020304" pitchFamily="18" charset="0"/>
                            </a:rPr>
                          </m:ctrlPr>
                        </m:sSubPr>
                        <m:e>
                          <m:r>
                            <m:rPr>
                              <m:nor/>
                            </m:rPr>
                            <a:rPr lang="zh-CN" altLang="en-US" sz="16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O</m:t>
                          </m:r>
                        </m:e>
                        <m:sub>
                          <m:r>
                            <a:rPr lang="zh-CN" altLang="en-US" sz="1600" b="0" i="0">
                              <a:solidFill>
                                <a:srgbClr val="000000"/>
                              </a:solidFill>
                              <a:latin typeface="Cambria Math" panose="02040503050406030204" pitchFamily="18" charset="0"/>
                              <a:sym typeface="Times New Roman" panose="02020603050405020304" pitchFamily="18" charset="0"/>
                            </a:rPr>
                            <m:t>2</m:t>
                          </m:r>
                        </m:sub>
                      </m:sSub>
                      <m:groupChr>
                        <m:groupChrPr>
                          <m:chr m:val="→"/>
                          <m:vertJc m:val="bot"/>
                          <m:ctrlPr>
                            <a:rPr lang="zh-CN" altLang="en-US" sz="1600" i="1">
                              <a:solidFill>
                                <a:srgbClr val="000000"/>
                              </a:solidFill>
                              <a:latin typeface="Cambria Math" panose="02040503050406030204" pitchFamily="18" charset="0"/>
                              <a:sym typeface="Times New Roman" panose="02020603050405020304" pitchFamily="18" charset="0"/>
                            </a:rPr>
                          </m:ctrlPr>
                        </m:groupChrPr>
                        <m:e>
                          <m:r>
                            <a:rPr lang="zh-CN" altLang="en-US" sz="1600" b="0" i="1">
                              <a:solidFill>
                                <a:srgbClr val="000000"/>
                              </a:solidFill>
                              <a:latin typeface="Cambria Math" panose="02040503050406030204" pitchFamily="18" charset="0"/>
                              <a:sym typeface="Times New Roman" panose="02020603050405020304" pitchFamily="18" charset="0"/>
                            </a:rPr>
                            <m:t> </m:t>
                          </m:r>
                          <m:r>
                            <a:rPr lang="zh-CN" altLang="en-US" sz="1600" b="0" i="1">
                              <a:solidFill>
                                <a:srgbClr val="000000"/>
                              </a:solidFill>
                              <a:latin typeface="Cambria Math" panose="02040503050406030204" pitchFamily="18" charset="0"/>
                              <a:sym typeface="Times New Roman" panose="02020603050405020304" pitchFamily="18" charset="0"/>
                            </a:rPr>
                            <m:t>ℎ</m:t>
                          </m:r>
                          <m:r>
                            <a:rPr lang="zh-CN" altLang="en-US" sz="1600" b="0" i="1">
                              <a:solidFill>
                                <a:srgbClr val="000000"/>
                              </a:solidFill>
                              <a:latin typeface="Cambria Math" panose="02040503050406030204" pitchFamily="18" charset="0"/>
                              <a:sym typeface="Times New Roman" panose="02020603050405020304" pitchFamily="18" charset="0"/>
                            </a:rPr>
                            <m:t>𝜈</m:t>
                          </m:r>
                          <m:r>
                            <a:rPr lang="zh-CN" altLang="en-US" sz="1600" b="0" i="1">
                              <a:solidFill>
                                <a:srgbClr val="000000"/>
                              </a:solidFill>
                              <a:latin typeface="Cambria Math" panose="02040503050406030204" pitchFamily="18" charset="0"/>
                              <a:sym typeface="Times New Roman" panose="02020603050405020304" pitchFamily="18" charset="0"/>
                            </a:rPr>
                            <m:t> </m:t>
                          </m:r>
                        </m:e>
                      </m:groupChr>
                      <m:r>
                        <m:rPr>
                          <m:nor/>
                        </m:rPr>
                        <a:rPr lang="zh-CN" altLang="en-US" sz="16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NO</m:t>
                      </m:r>
                      <m:r>
                        <a:rPr lang="zh-CN" altLang="en-US" sz="1600" b="0" i="1">
                          <a:solidFill>
                            <a:srgbClr val="000000"/>
                          </a:solidFill>
                          <a:latin typeface="Cambria Math" panose="02040503050406030204" pitchFamily="18" charset="0"/>
                          <a:sym typeface="Times New Roman" panose="02020603050405020304" pitchFamily="18" charset="0"/>
                        </a:rPr>
                        <m:t>•+</m:t>
                      </m:r>
                      <m:r>
                        <m:rPr>
                          <m:sty m:val="p"/>
                        </m:rPr>
                        <a:rPr lang="zh-CN" altLang="en-US" sz="1600" b="0" i="0">
                          <a:solidFill>
                            <a:srgbClr val="000000"/>
                          </a:solidFill>
                          <a:latin typeface="Cambria Math" panose="02040503050406030204" pitchFamily="18" charset="0"/>
                          <a:sym typeface="Times New Roman" panose="02020603050405020304" pitchFamily="18" charset="0"/>
                        </a:rPr>
                        <m:t>O</m:t>
                      </m:r>
                      <m:r>
                        <a:rPr lang="zh-CN" altLang="en-US" sz="1600" b="0" i="1">
                          <a:solidFill>
                            <a:srgbClr val="000000"/>
                          </a:solidFill>
                          <a:latin typeface="Cambria Math" panose="02040503050406030204" pitchFamily="18" charset="0"/>
                          <a:sym typeface="Times New Roman" panose="02020603050405020304" pitchFamily="18" charset="0"/>
                        </a:rPr>
                        <m:t>•</m:t>
                      </m:r>
                    </m:oMath>
                  </m:oMathPara>
                </a14:m>
                <a:endParaRPr lang="zh-CN" altLang="en-US" sz="1600" dirty="0">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20482" name="Object 10"/>
              <p:cNvSpPr txBox="1">
                <a:spLocks noRot="1" noChangeAspect="1" noMove="1" noResize="1" noEditPoints="1" noAdjustHandles="1" noChangeArrowheads="1" noChangeShapeType="1" noTextEdit="1"/>
              </p:cNvSpPr>
              <p:nvPr/>
            </p:nvSpPr>
            <p:spPr bwMode="auto">
              <a:xfrm>
                <a:off x="3434487" y="2713980"/>
                <a:ext cx="4172446" cy="1498600"/>
              </a:xfrm>
              <a:prstGeom prst="rect">
                <a:avLst/>
              </a:prstGeom>
              <a:blipFill rotWithShape="1">
                <a:blip r:embed="rId1"/>
                <a:stretch>
                  <a:fillRect l="-10" t="-42" r="6" b="42"/>
                </a:stretch>
              </a:blipFill>
              <a:ln>
                <a:noFill/>
              </a:ln>
            </p:spPr>
            <p:txBody>
              <a:bodyPr/>
              <a:lstStyle/>
              <a:p>
                <a:r>
                  <a:rPr lang="zh-CN" altLang="en-US">
                    <a:noFill/>
                  </a:rPr>
                  <a:t> </a:t>
                </a:r>
              </a:p>
            </p:txBody>
          </p:sp>
        </mc:Fallback>
      </mc:AlternateContent>
      <p:sp>
        <p:nvSpPr>
          <p:cNvPr id="20488" name="Rectangle 13"/>
          <p:cNvSpPr>
            <a:spLocks noChangeArrowheads="1"/>
          </p:cNvSpPr>
          <p:nvPr/>
        </p:nvSpPr>
        <p:spPr bwMode="auto">
          <a:xfrm>
            <a:off x="734696" y="1922872"/>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9" name="文本框 8"/>
          <p:cNvSpPr txBox="1"/>
          <p:nvPr/>
        </p:nvSpPr>
        <p:spPr>
          <a:xfrm>
            <a:off x="914207" y="759513"/>
            <a:ext cx="8280920" cy="525465"/>
          </a:xfrm>
          <a:prstGeom prst="rect">
            <a:avLst/>
          </a:prstGeom>
          <a:noFill/>
        </p:spPr>
        <p:txBody>
          <a:bodyPr wrap="square">
            <a:spAutoFit/>
          </a:bodyPr>
          <a:lstStyle/>
          <a:p>
            <a:pPr marL="0" marR="0" lvl="0" indent="0" algn="l" defTabSz="914400" rtl="0" eaLnBrk="1" fontAlgn="base" latinLnBrk="0" hangingPunct="1">
              <a:lnSpc>
                <a:spcPct val="130000"/>
              </a:lnSpc>
              <a:spcBef>
                <a:spcPct val="0"/>
              </a:spcBef>
              <a:spcAft>
                <a:spcPct val="0"/>
              </a:spcAft>
              <a:buClr>
                <a:srgbClr val="009900"/>
              </a:buClr>
              <a:buSzTx/>
              <a:buFont typeface="Wingdings" panose="05000000000000000000" pitchFamily="2" charset="2"/>
              <a:buNone/>
              <a:defRPr/>
            </a:pPr>
            <a:r>
              <a:rPr kumimoji="0" lang="en-US" altLang="zh-CN" sz="2400" b="1" i="0" u="none" strike="noStrike" kern="1200" cap="none" spc="0" normalizeH="0" baseline="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(1) </a:t>
            </a:r>
            <a:r>
              <a:rPr kumimoji="0" lang="zh-CN" altLang="en-US" sz="2400" b="1" i="0" u="none" strike="noStrike" kern="1200" cap="none" spc="0" normalizeH="0" baseline="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自由基的产生方法</a:t>
            </a:r>
            <a:r>
              <a:rPr kumimoji="0" lang="en-US" altLang="zh-CN" sz="2400" b="1" i="0" u="none" strike="noStrike" kern="1200" cap="none" spc="0" normalizeH="0" baseline="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a:t>
            </a:r>
            <a:r>
              <a:rPr kumimoji="0" lang="zh-CN" altLang="en-US" sz="2400" b="1" i="0" u="none" strike="noStrike" kern="1200" cap="none" spc="0" normalizeH="0" baseline="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途径）</a:t>
            </a:r>
            <a:r>
              <a:rPr kumimoji="0" lang="en-US" altLang="zh-CN" sz="2400" b="1" i="0" u="none" strike="noStrike" kern="1200" cap="none" spc="0" normalizeH="0" baseline="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 </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(Formation of Free Radicals)</a:t>
            </a:r>
            <a:endParaRPr kumimoji="0" lang="zh-CN" alt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 name="文本框 1"/>
          <p:cNvSpPr txBox="1"/>
          <p:nvPr/>
        </p:nvSpPr>
        <p:spPr>
          <a:xfrm>
            <a:off x="1271270" y="4220210"/>
            <a:ext cx="12244705" cy="939800"/>
          </a:xfrm>
          <a:prstGeom prst="rect">
            <a:avLst/>
          </a:prstGeom>
          <a:noFill/>
        </p:spPr>
        <p:txBody>
          <a:bodyPr wrap="square">
            <a:spAutoFit/>
          </a:bodyPr>
          <a:lstStyle/>
          <a:p>
            <a:pPr marL="0" marR="0" lvl="0" indent="0" algn="l" defTabSz="914400" rtl="0" eaLnBrk="1" fontAlgn="base" latinLnBrk="0" hangingPunct="1">
              <a:lnSpc>
                <a:spcPct val="130000"/>
              </a:lnSpc>
              <a:spcBef>
                <a:spcPct val="0"/>
              </a:spcBef>
              <a:spcAft>
                <a:spcPct val="0"/>
              </a:spcAft>
              <a:buClr>
                <a:srgbClr val="009900"/>
              </a:buClr>
              <a:buSzTx/>
              <a:buFont typeface="Wingdings" panose="05000000000000000000" pitchFamily="2" charset="2"/>
              <a:buNone/>
              <a:defRPr/>
            </a:pPr>
            <a:r>
              <a:rPr kumimoji="0" lang="en-US" altLang="zh-CN" sz="2400" b="1" i="0" u="none" strike="noStrike" kern="1200" cap="none" spc="0" normalizeH="0" baseline="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400" b="1" dirty="0">
                <a:solidFill>
                  <a:srgbClr val="CCECFF">
                    <a:lumMod val="50000"/>
                  </a:srgbClr>
                </a:solidFill>
                <a:latin typeface="Times New Roman" panose="02020603050405020304" pitchFamily="18" charset="0"/>
                <a:ea typeface="微软雅黑" panose="020B0503020204020204" pitchFamily="34" charset="-122"/>
                <a:sym typeface="Times New Roman" panose="02020603050405020304" pitchFamily="18" charset="0"/>
              </a:rPr>
              <a:t>)</a:t>
            </a:r>
            <a:r>
              <a:rPr kumimoji="0" lang="zh-CN" altLang="en-US" sz="2400" b="1" i="0" u="none" strike="noStrike" kern="1200" cap="none" spc="0" normalizeH="0" baseline="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自由基的结构和性质的关系</a:t>
            </a:r>
            <a:endParaRPr kumimoji="0" lang="en-US" altLang="zh-CN" sz="2400" b="1" i="0" u="none" strike="noStrike" kern="1200" cap="none" spc="0" normalizeH="0" baseline="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
                <a:srgbClr val="009900"/>
              </a:buClr>
              <a:buSzTx/>
              <a:buFont typeface="Wingdings" panose="05000000000000000000" pitchFamily="2" charset="2"/>
              <a:buNone/>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(Relationship between Free Radical’s Structure and Characteristics)</a:t>
            </a:r>
            <a:endParaRPr kumimoji="0" lang="zh-CN" alt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 name="Rectangle 3"/>
          <p:cNvSpPr txBox="1">
            <a:spLocks noChangeArrowheads="1"/>
          </p:cNvSpPr>
          <p:nvPr/>
        </p:nvSpPr>
        <p:spPr bwMode="auto">
          <a:xfrm>
            <a:off x="1219835" y="5156835"/>
            <a:ext cx="10219690" cy="1604010"/>
          </a:xfrm>
          <a:prstGeom prst="rect">
            <a:avLst/>
          </a:prstGeom>
          <a:noFill/>
          <a:ln w="9525">
            <a:noFill/>
            <a:miter lim="800000"/>
          </a:ln>
          <a:effec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449580" indent="-449580" eaLnBrk="1" hangingPunct="1">
              <a:lnSpc>
                <a:spcPct val="140000"/>
              </a:lnSpc>
              <a:spcBef>
                <a:spcPts val="0"/>
              </a:spcBef>
              <a:spcAft>
                <a:spcPts val="0"/>
              </a:spcAft>
              <a:buClr>
                <a:schemeClr val="tx1"/>
              </a:buClr>
              <a:buSzPct val="100000"/>
            </a:pPr>
            <a:r>
              <a:rPr lang="zh-CN" altLang="en-US" sz="2200"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自由基的稳定性：</a:t>
            </a:r>
            <a:r>
              <a:rPr lang="zh-CN" altLang="en-US" sz="2200" kern="0" dirty="0">
                <a:solidFill>
                  <a:schemeClr val="tx2"/>
                </a:solidFill>
                <a:effectLst/>
                <a:latin typeface="Times New Roman" panose="02020603050405020304" pitchFamily="18" charset="0"/>
                <a:ea typeface="微软雅黑" panose="020B0503020204020204" pitchFamily="34" charset="-122"/>
                <a:sym typeface="Times New Roman" panose="02020603050405020304" pitchFamily="18" charset="0"/>
              </a:rPr>
              <a:t>是指自由基解离成较小碎片，或通过键断裂进行重排的倾向。</a:t>
            </a:r>
            <a:endParaRPr lang="zh-CN" altLang="en-US" sz="2200" kern="0" dirty="0">
              <a:solidFill>
                <a:schemeClr val="tx2"/>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449580" indent="-449580" eaLnBrk="1" hangingPunct="1">
              <a:lnSpc>
                <a:spcPct val="140000"/>
              </a:lnSpc>
              <a:spcBef>
                <a:spcPts val="0"/>
              </a:spcBef>
              <a:spcAft>
                <a:spcPts val="0"/>
              </a:spcAft>
              <a:buClr>
                <a:schemeClr val="tx1"/>
              </a:buClr>
              <a:buSzPct val="100000"/>
            </a:pPr>
            <a:r>
              <a:rPr lang="zh-CN" altLang="en-US" sz="2200"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自由基的活性：</a:t>
            </a:r>
            <a:r>
              <a:rPr lang="zh-CN" altLang="en-US" sz="2200" kern="0" dirty="0">
                <a:solidFill>
                  <a:schemeClr val="tx2"/>
                </a:solidFill>
                <a:effectLst/>
                <a:latin typeface="Times New Roman" panose="02020603050405020304" pitchFamily="18" charset="0"/>
                <a:ea typeface="微软雅黑" panose="020B0503020204020204" pitchFamily="34" charset="-122"/>
                <a:sym typeface="Times New Roman" panose="02020603050405020304" pitchFamily="18" charset="0"/>
              </a:rPr>
              <a:t>是指一种自由基和其他作用物反应的难易程度。</a:t>
            </a:r>
            <a:endParaRPr lang="zh-CN" altLang="en-US" sz="2200" kern="0" dirty="0">
              <a:solidFill>
                <a:schemeClr val="tx2"/>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EBC9907C-0817-4718-8247-70608F82053D}"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mc:AlternateContent xmlns:mc="http://schemas.openxmlformats.org/markup-compatibility/2006">
        <mc:Choice xmlns:a14="http://schemas.microsoft.com/office/drawing/2010/main" Requires="a14">
          <p:sp>
            <p:nvSpPr>
              <p:cNvPr id="120835" name="Text Box 4"/>
              <p:cNvSpPr txBox="1">
                <a:spLocks noChangeArrowheads="1"/>
              </p:cNvSpPr>
              <p:nvPr/>
            </p:nvSpPr>
            <p:spPr bwMode="auto">
              <a:xfrm>
                <a:off x="622732" y="836320"/>
                <a:ext cx="8351837" cy="4478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marL="609600" indent="-609600">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buClr>
                    <a:schemeClr val="tx1"/>
                  </a:buClr>
                  <a:buFont typeface="+mj-ea"/>
                  <a:buAutoNum type="circleNumDbPlain"/>
                </a:pPr>
                <a:r>
                  <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自由基的结构与稳定性</a:t>
                </a:r>
                <a:r>
                  <a:rPr lang="zh-CN" altLang="en-US" sz="18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(Structure and Stability of Radicals)</a:t>
                </a:r>
                <a:endParaRPr lang="zh-CN" altLang="en-US"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buClr>
                    <a:schemeClr val="tx1"/>
                  </a:buClr>
                  <a:buFont typeface="Wingdings" panose="05000000000000000000" pitchFamily="2" charset="2"/>
                  <a:buAutoNum type="romanUcPeriod"/>
                </a:pP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R—H</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键的解离能（</a:t>
                </a:r>
                <a:r>
                  <a:rPr lang="en-US" altLang="zh-CN" sz="2200" i="1" dirty="0">
                    <a:latin typeface="Times New Roman" panose="02020603050405020304" pitchFamily="18" charset="0"/>
                    <a:ea typeface="微软雅黑" panose="020B0503020204020204" pitchFamily="34" charset="-122"/>
                    <a:sym typeface="Times New Roman" panose="02020603050405020304" pitchFamily="18" charset="0"/>
                  </a:rPr>
                  <a:t>D</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值）越大，</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R</a:t>
                </a:r>
                <a14:m>
                  <m:oMath xmlns:m="http://schemas.openxmlformats.org/officeDocument/2006/math">
                    <m:r>
                      <m:rPr>
                        <m:aln/>
                      </m:rPr>
                      <a:rPr lang="zh-CN" altLang="en-US" sz="2200" b="0" i="1" smtClean="0">
                        <a:solidFill>
                          <a:srgbClr val="000000"/>
                        </a:solidFill>
                        <a:latin typeface="Cambria Math" panose="02040503050406030204" pitchFamily="18" charset="0"/>
                        <a:sym typeface="Times New Roman" panose="02020603050405020304" pitchFamily="18" charset="0"/>
                      </a:rPr>
                      <m:t>•</m:t>
                    </m:r>
                  </m:oMath>
                </a14:m>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越不稳定</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buClr>
                    <a:schemeClr val="tx1"/>
                  </a:buClr>
                  <a:buFont typeface="Wingdings" panose="05000000000000000000" pitchFamily="2" charset="2"/>
                  <a:buAutoNum type="romanUcPeriod"/>
                </a:pP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碳原子取代烷基越多越稳定</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buClr>
                    <a:schemeClr val="tx1"/>
                  </a:buClr>
                  <a:buFont typeface="Wingdings" panose="05000000000000000000" pitchFamily="2" charset="2"/>
                  <a:buAutoNum type="romanUcPeriod"/>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共轭增加稳定性</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buClr>
                    <a:schemeClr val="tx1"/>
                  </a:buClr>
                  <a:buFont typeface="Wingdings" panose="05000000000000000000" pitchFamily="2" charset="2"/>
                  <a:buAutoNum type="romanUcPeriod"/>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不饱和碳自由基稳定性小于饱和碳</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buClr>
                    <a:schemeClr val="folHlink"/>
                  </a:buClr>
                </a:pPr>
                <a:r>
                  <a:rPr lang="zh-CN" altLang="en-US" sz="1600" dirty="0">
                    <a:latin typeface="Times New Roman" panose="02020603050405020304" pitchFamily="18" charset="0"/>
                    <a:ea typeface="微软雅黑" panose="020B0503020204020204" pitchFamily="34" charset="-122"/>
                    <a:sym typeface="Times New Roman" panose="02020603050405020304" pitchFamily="18" charset="0"/>
                  </a:rPr>
                  <a:t>稳定性： </a:t>
                </a:r>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C</a:t>
                </a:r>
                <a:r>
                  <a:rPr lang="en-US" altLang="zh-CN" sz="1600" baseline="-25000" dirty="0">
                    <a:latin typeface="Times New Roman" panose="02020603050405020304" pitchFamily="18" charset="0"/>
                    <a:ea typeface="微软雅黑" panose="020B0503020204020204" pitchFamily="34" charset="-122"/>
                    <a:sym typeface="Times New Roman" panose="02020603050405020304" pitchFamily="18" charset="0"/>
                  </a:rPr>
                  <a:t>6</a:t>
                </a:r>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H</a:t>
                </a:r>
                <a:r>
                  <a:rPr lang="en-US" altLang="zh-CN" sz="1600" baseline="-25000" dirty="0">
                    <a:latin typeface="Times New Roman" panose="02020603050405020304" pitchFamily="18" charset="0"/>
                    <a:ea typeface="微软雅黑" panose="020B0503020204020204" pitchFamily="34" charset="-122"/>
                    <a:sym typeface="Times New Roman" panose="02020603050405020304" pitchFamily="18" charset="0"/>
                  </a:rPr>
                  <a:t>5</a:t>
                </a:r>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1600" baseline="-25000" dirty="0">
                    <a:latin typeface="Times New Roman" panose="02020603050405020304" pitchFamily="18" charset="0"/>
                    <a:ea typeface="微软雅黑" panose="020B0503020204020204" pitchFamily="34" charset="-122"/>
                    <a:sym typeface="Times New Roman" panose="02020603050405020304" pitchFamily="18" charset="0"/>
                  </a:rPr>
                  <a:t>2</a:t>
                </a:r>
                <a14:m>
                  <m:oMath xmlns:m="http://schemas.openxmlformats.org/officeDocument/2006/math">
                    <m:r>
                      <m:rPr>
                        <m:aln/>
                      </m:rPr>
                      <a:rPr lang="zh-CN" altLang="en-US" sz="1600" b="0" i="1" smtClean="0">
                        <a:solidFill>
                          <a:srgbClr val="000000"/>
                        </a:solidFill>
                        <a:latin typeface="Cambria Math" panose="02040503050406030204" pitchFamily="18" charset="0"/>
                        <a:sym typeface="Times New Roman" panose="02020603050405020304" pitchFamily="18" charset="0"/>
                      </a:rPr>
                      <m:t>•</m:t>
                    </m:r>
                  </m:oMath>
                </a14:m>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1600" dirty="0">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 CH</a:t>
                </a:r>
                <a:r>
                  <a:rPr lang="en-US" altLang="zh-CN" sz="16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=CHCH</a:t>
                </a:r>
                <a:r>
                  <a:rPr lang="en-US" altLang="zh-CN" sz="1600" baseline="-25000" dirty="0">
                    <a:latin typeface="Times New Roman" panose="02020603050405020304" pitchFamily="18" charset="0"/>
                    <a:ea typeface="微软雅黑" panose="020B0503020204020204" pitchFamily="34" charset="-122"/>
                    <a:sym typeface="Times New Roman" panose="02020603050405020304" pitchFamily="18" charset="0"/>
                  </a:rPr>
                  <a:t>2</a:t>
                </a:r>
                <a14:m>
                  <m:oMath xmlns:m="http://schemas.openxmlformats.org/officeDocument/2006/math">
                    <m:r>
                      <m:rPr>
                        <m:aln/>
                      </m:rPr>
                      <a:rPr lang="zh-CN" altLang="en-US" sz="1600" b="0" i="1" smtClean="0">
                        <a:solidFill>
                          <a:srgbClr val="000000"/>
                        </a:solidFill>
                        <a:latin typeface="Cambria Math" panose="02040503050406030204" pitchFamily="18" charset="0"/>
                        <a:sym typeface="Times New Roman" panose="02020603050405020304" pitchFamily="18" charset="0"/>
                      </a:rPr>
                      <m:t>•</m:t>
                    </m:r>
                  </m:oMath>
                </a14:m>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 &gt; (CH</a:t>
                </a:r>
                <a:r>
                  <a:rPr lang="en-US" altLang="zh-CN" sz="16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16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C</a:t>
                </a:r>
                <a14:m>
                  <m:oMath xmlns:m="http://schemas.openxmlformats.org/officeDocument/2006/math">
                    <m:r>
                      <m:rPr>
                        <m:aln/>
                      </m:rPr>
                      <a:rPr lang="zh-CN" altLang="en-US" sz="1600" b="0" i="1" smtClean="0">
                        <a:solidFill>
                          <a:srgbClr val="000000"/>
                        </a:solidFill>
                        <a:latin typeface="Cambria Math" panose="02040503050406030204" pitchFamily="18" charset="0"/>
                        <a:sym typeface="Times New Roman" panose="02020603050405020304" pitchFamily="18" charset="0"/>
                      </a:rPr>
                      <m:t>•</m:t>
                    </m:r>
                  </m:oMath>
                </a14:m>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 &gt; (CH</a:t>
                </a:r>
                <a:r>
                  <a:rPr lang="en-US" altLang="zh-CN" sz="16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16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CH </a:t>
                </a:r>
                <a14:m>
                  <m:oMath xmlns:m="http://schemas.openxmlformats.org/officeDocument/2006/math">
                    <m:r>
                      <m:rPr>
                        <m:aln/>
                      </m:rPr>
                      <a:rPr lang="zh-CN" altLang="en-US" sz="1600" b="0" i="1" smtClean="0">
                        <a:solidFill>
                          <a:srgbClr val="000000"/>
                        </a:solidFill>
                        <a:latin typeface="Cambria Math" panose="02040503050406030204" pitchFamily="18" charset="0"/>
                        <a:sym typeface="Times New Roman" panose="02020603050405020304" pitchFamily="18" charset="0"/>
                      </a:rPr>
                      <m:t>•</m:t>
                    </m:r>
                  </m:oMath>
                </a14:m>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 &gt; </a:t>
                </a:r>
                <a14:m>
                  <m:oMath xmlns:m="http://schemas.openxmlformats.org/officeDocument/2006/math">
                    <m:r>
                      <m:rPr>
                        <m:aln/>
                      </m:rPr>
                      <a:rPr lang="zh-CN" altLang="en-US" sz="1600" b="0" i="1" smtClean="0">
                        <a:solidFill>
                          <a:srgbClr val="000000"/>
                        </a:solidFill>
                        <a:latin typeface="Cambria Math" panose="02040503050406030204" pitchFamily="18" charset="0"/>
                        <a:sym typeface="Times New Roman" panose="02020603050405020304" pitchFamily="18" charset="0"/>
                      </a:rPr>
                      <m:t>•</m:t>
                    </m:r>
                  </m:oMath>
                </a14:m>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 CCl</a:t>
                </a:r>
                <a:r>
                  <a:rPr lang="en-US" altLang="zh-CN" sz="1600" baseline="-25000" dirty="0">
                    <a:latin typeface="Times New Roman" panose="02020603050405020304" pitchFamily="18" charset="0"/>
                    <a:ea typeface="微软雅黑" panose="020B0503020204020204" pitchFamily="34" charset="-122"/>
                    <a:sym typeface="Times New Roman" panose="02020603050405020304" pitchFamily="18" charset="0"/>
                  </a:rPr>
                  <a:t>3 </a:t>
                </a:r>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&gt; CH</a:t>
                </a:r>
                <a:r>
                  <a:rPr lang="en-US" altLang="zh-CN" sz="16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16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1600" baseline="-25000" dirty="0">
                    <a:latin typeface="Times New Roman" panose="02020603050405020304" pitchFamily="18" charset="0"/>
                    <a:ea typeface="微软雅黑" panose="020B0503020204020204" pitchFamily="34" charset="-122"/>
                    <a:sym typeface="Times New Roman" panose="02020603050405020304" pitchFamily="18" charset="0"/>
                  </a:rPr>
                  <a:t>2</a:t>
                </a:r>
                <a14:m>
                  <m:oMath xmlns:m="http://schemas.openxmlformats.org/officeDocument/2006/math">
                    <m:r>
                      <m:rPr>
                        <m:aln/>
                      </m:rPr>
                      <a:rPr lang="zh-CN" altLang="en-US" sz="1600" b="0" i="1" smtClean="0">
                        <a:solidFill>
                          <a:srgbClr val="000000"/>
                        </a:solidFill>
                        <a:latin typeface="Cambria Math" panose="02040503050406030204" pitchFamily="18" charset="0"/>
                        <a:sym typeface="Times New Roman" panose="02020603050405020304" pitchFamily="18" charset="0"/>
                      </a:rPr>
                      <m:t>•</m:t>
                    </m:r>
                  </m:oMath>
                </a14:m>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1600"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buClr>
                    <a:schemeClr val="folHlink"/>
                  </a:buClr>
                  <a:buFont typeface="Wingdings" panose="05000000000000000000" pitchFamily="2" charset="2"/>
                  <a:buNone/>
                </a:pPr>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D/kJ·mol</a:t>
                </a:r>
                <a:r>
                  <a:rPr lang="en-US" altLang="zh-CN" sz="1600" baseline="30000" dirty="0">
                    <a:latin typeface="Times New Roman" panose="02020603050405020304" pitchFamily="18" charset="0"/>
                    <a:ea typeface="微软雅黑" panose="020B0503020204020204" pitchFamily="34" charset="-122"/>
                    <a:sym typeface="Times New Roman" panose="02020603050405020304" pitchFamily="18" charset="0"/>
                  </a:rPr>
                  <a:t>-1</a:t>
                </a:r>
                <a:r>
                  <a:rPr lang="zh-CN" altLang="en-US" sz="16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355               355             </a:t>
                </a:r>
                <a:r>
                  <a:rPr lang="zh-CN" altLang="en-US" sz="16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    380          </a:t>
                </a:r>
                <a:r>
                  <a:rPr lang="zh-CN" altLang="en-US" sz="16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  397            401           410</a:t>
                </a:r>
                <a:endParaRPr lang="en-US" altLang="zh-CN" sz="1600"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buClr>
                    <a:schemeClr val="folHlink"/>
                  </a:buClr>
                  <a:buFont typeface="Wingdings" panose="05000000000000000000" pitchFamily="2" charset="2"/>
                  <a:buNone/>
                </a:pPr>
                <a:endParaRPr lang="en-US" altLang="zh-CN" sz="1600"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buClr>
                    <a:schemeClr val="folHlink"/>
                  </a:buClr>
                </a:pPr>
                <a:r>
                  <a:rPr lang="zh-CN" altLang="en-US" sz="1600" dirty="0">
                    <a:latin typeface="Times New Roman" panose="02020603050405020304" pitchFamily="18" charset="0"/>
                    <a:ea typeface="微软雅黑" panose="020B0503020204020204" pitchFamily="34" charset="-122"/>
                    <a:sym typeface="Times New Roman" panose="02020603050405020304" pitchFamily="18" charset="0"/>
                  </a:rPr>
                  <a:t>稳定性：    </a:t>
                </a:r>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C</a:t>
                </a:r>
                <a:r>
                  <a:rPr lang="en-US" altLang="zh-CN" sz="16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H</a:t>
                </a:r>
                <a:r>
                  <a:rPr lang="en-US" altLang="zh-CN" sz="1600" baseline="-25000" dirty="0">
                    <a:latin typeface="Times New Roman" panose="02020603050405020304" pitchFamily="18" charset="0"/>
                    <a:ea typeface="微软雅黑" panose="020B0503020204020204" pitchFamily="34" charset="-122"/>
                    <a:sym typeface="Times New Roman" panose="02020603050405020304" pitchFamily="18" charset="0"/>
                  </a:rPr>
                  <a:t>5</a:t>
                </a:r>
                <a14:m>
                  <m:oMath xmlns:m="http://schemas.openxmlformats.org/officeDocument/2006/math">
                    <m:r>
                      <m:rPr>
                        <m:aln/>
                      </m:rPr>
                      <a:rPr lang="zh-CN" altLang="en-US" sz="1600" b="0" i="1" smtClean="0">
                        <a:solidFill>
                          <a:srgbClr val="000000"/>
                        </a:solidFill>
                        <a:latin typeface="Cambria Math" panose="02040503050406030204" pitchFamily="18" charset="0"/>
                        <a:sym typeface="Times New Roman" panose="02020603050405020304" pitchFamily="18" charset="0"/>
                      </a:rPr>
                      <m:t>•</m:t>
                    </m:r>
                  </m:oMath>
                </a14:m>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 &gt; (CH</a:t>
                </a:r>
                <a:r>
                  <a:rPr lang="en-US" altLang="zh-CN" sz="16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16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CCH</a:t>
                </a:r>
                <a:r>
                  <a:rPr lang="en-US" altLang="zh-CN" sz="1600" baseline="-25000" dirty="0">
                    <a:latin typeface="Times New Roman" panose="02020603050405020304" pitchFamily="18" charset="0"/>
                    <a:ea typeface="微软雅黑" panose="020B0503020204020204" pitchFamily="34" charset="-122"/>
                    <a:sym typeface="Times New Roman" panose="02020603050405020304" pitchFamily="18" charset="0"/>
                  </a:rPr>
                  <a:t>2</a:t>
                </a:r>
                <a14:m>
                  <m:oMath xmlns:m="http://schemas.openxmlformats.org/officeDocument/2006/math">
                    <m:r>
                      <m:rPr>
                        <m:aln/>
                      </m:rPr>
                      <a:rPr lang="zh-CN" altLang="en-US" sz="1600" b="0" i="1" smtClean="0">
                        <a:solidFill>
                          <a:srgbClr val="000000"/>
                        </a:solidFill>
                        <a:latin typeface="Cambria Math" panose="02040503050406030204" pitchFamily="18" charset="0"/>
                        <a:sym typeface="Times New Roman" panose="02020603050405020304" pitchFamily="18" charset="0"/>
                      </a:rPr>
                      <m:t>•</m:t>
                    </m:r>
                  </m:oMath>
                </a14:m>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 &gt; CH</a:t>
                </a:r>
                <a:r>
                  <a:rPr lang="en-US" altLang="zh-CN" sz="16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=CH</a:t>
                </a:r>
                <a14:m>
                  <m:oMath xmlns:m="http://schemas.openxmlformats.org/officeDocument/2006/math">
                    <m:r>
                      <m:rPr>
                        <m:aln/>
                      </m:rPr>
                      <a:rPr lang="zh-CN" altLang="en-US" sz="1600" b="0" i="1" smtClean="0">
                        <a:solidFill>
                          <a:srgbClr val="000000"/>
                        </a:solidFill>
                        <a:latin typeface="Cambria Math" panose="02040503050406030204" pitchFamily="18" charset="0"/>
                        <a:sym typeface="Times New Roman" panose="02020603050405020304" pitchFamily="18" charset="0"/>
                      </a:rPr>
                      <m:t>•</m:t>
                    </m:r>
                  </m:oMath>
                </a14:m>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 &gt; C</a:t>
                </a:r>
                <a:r>
                  <a:rPr lang="en-US" altLang="zh-CN" sz="1600" baseline="-25000" dirty="0">
                    <a:latin typeface="Times New Roman" panose="02020603050405020304" pitchFamily="18" charset="0"/>
                    <a:ea typeface="微软雅黑" panose="020B0503020204020204" pitchFamily="34" charset="-122"/>
                    <a:sym typeface="Times New Roman" panose="02020603050405020304" pitchFamily="18" charset="0"/>
                  </a:rPr>
                  <a:t>6</a:t>
                </a:r>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H</a:t>
                </a:r>
                <a:r>
                  <a:rPr lang="en-US" altLang="zh-CN" sz="1600" baseline="-25000" dirty="0">
                    <a:latin typeface="Times New Roman" panose="02020603050405020304" pitchFamily="18" charset="0"/>
                    <a:ea typeface="微软雅黑" panose="020B0503020204020204" pitchFamily="34" charset="-122"/>
                    <a:sym typeface="Times New Roman" panose="02020603050405020304" pitchFamily="18" charset="0"/>
                  </a:rPr>
                  <a:t>5</a:t>
                </a:r>
                <a14:m>
                  <m:oMath xmlns:m="http://schemas.openxmlformats.org/officeDocument/2006/math">
                    <m:r>
                      <m:rPr>
                        <m:aln/>
                      </m:rPr>
                      <a:rPr lang="zh-CN" altLang="en-US" sz="1600" b="0" i="1" smtClean="0">
                        <a:solidFill>
                          <a:srgbClr val="000000"/>
                        </a:solidFill>
                        <a:latin typeface="Cambria Math" panose="02040503050406030204" pitchFamily="18" charset="0"/>
                        <a:sym typeface="Times New Roman" panose="02020603050405020304" pitchFamily="18" charset="0"/>
                      </a:rPr>
                      <m:t>•</m:t>
                    </m:r>
                  </m:oMath>
                </a14:m>
                <a:r>
                  <a:rPr lang="zh-CN" altLang="en-US" sz="1600" dirty="0">
                    <a:latin typeface="Times New Roman" panose="02020603050405020304" pitchFamily="18" charset="0"/>
                    <a:ea typeface="微软雅黑" panose="020B0503020204020204" pitchFamily="34" charset="-122"/>
                    <a:sym typeface="Times New Roman" panose="02020603050405020304" pitchFamily="18" charset="0"/>
                  </a:rPr>
                  <a:t> 和</a:t>
                </a:r>
                <a14:m>
                  <m:oMath xmlns:m="http://schemas.openxmlformats.org/officeDocument/2006/math">
                    <m:r>
                      <a:rPr lang="en-US" altLang="zh-CN" sz="1600" b="0" i="0" smtClean="0">
                        <a:solidFill>
                          <a:srgbClr val="000000"/>
                        </a:solidFill>
                        <a:latin typeface="Cambria Math" panose="02040503050406030204" pitchFamily="18" charset="0"/>
                        <a:sym typeface="Times New Roman" panose="02020603050405020304" pitchFamily="18" charset="0"/>
                      </a:rPr>
                      <m:t> </m:t>
                    </m:r>
                    <m:r>
                      <m:rPr>
                        <m:aln/>
                      </m:rPr>
                      <a:rPr lang="zh-CN" altLang="en-US" sz="1600" b="0" i="1" smtClean="0">
                        <a:solidFill>
                          <a:srgbClr val="000000"/>
                        </a:solidFill>
                        <a:latin typeface="Cambria Math" panose="02040503050406030204" pitchFamily="18" charset="0"/>
                        <a:sym typeface="Times New Roman" panose="02020603050405020304" pitchFamily="18" charset="0"/>
                      </a:rPr>
                      <m:t>•</m:t>
                    </m:r>
                  </m:oMath>
                </a14:m>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16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 &gt; </a:t>
                </a:r>
                <a14:m>
                  <m:oMath xmlns:m="http://schemas.openxmlformats.org/officeDocument/2006/math">
                    <m:r>
                      <m:rPr>
                        <m:aln/>
                      </m:rPr>
                      <a:rPr lang="zh-CN" altLang="en-US" sz="1600" b="0" i="1" smtClean="0">
                        <a:solidFill>
                          <a:srgbClr val="000000"/>
                        </a:solidFill>
                        <a:latin typeface="Cambria Math" panose="02040503050406030204" pitchFamily="18" charset="0"/>
                        <a:sym typeface="Times New Roman" panose="02020603050405020304" pitchFamily="18" charset="0"/>
                      </a:rPr>
                      <m:t>•</m:t>
                    </m:r>
                  </m:oMath>
                </a14:m>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CF</a:t>
                </a:r>
                <a:r>
                  <a:rPr lang="en-US" altLang="zh-CN" sz="1600" baseline="-25000" dirty="0">
                    <a:latin typeface="Times New Roman" panose="02020603050405020304" pitchFamily="18" charset="0"/>
                    <a:ea typeface="微软雅黑" panose="020B0503020204020204" pitchFamily="34" charset="-122"/>
                    <a:sym typeface="Times New Roman" panose="02020603050405020304" pitchFamily="18" charset="0"/>
                  </a:rPr>
                  <a:t>3 </a:t>
                </a:r>
                <a:endParaRPr lang="zh-CN" altLang="en-US" sz="1600"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buClr>
                    <a:schemeClr val="folHlink"/>
                  </a:buClr>
                  <a:buFont typeface="Wingdings" panose="05000000000000000000" pitchFamily="2" charset="2"/>
                  <a:buNone/>
                </a:pPr>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D/kJ·mol</a:t>
                </a:r>
                <a:r>
                  <a:rPr lang="en-US" altLang="zh-CN" sz="1600" baseline="30000" dirty="0">
                    <a:latin typeface="Times New Roman" panose="02020603050405020304" pitchFamily="18" charset="0"/>
                    <a:ea typeface="微软雅黑" panose="020B0503020204020204" pitchFamily="34" charset="-122"/>
                    <a:sym typeface="Times New Roman" panose="02020603050405020304" pitchFamily="18" charset="0"/>
                  </a:rPr>
                  <a:t>-1</a:t>
                </a:r>
                <a:r>
                  <a:rPr lang="zh-CN" altLang="en-US" sz="16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1600" dirty="0">
                    <a:latin typeface="Times New Roman" panose="02020603050405020304" pitchFamily="18" charset="0"/>
                    <a:ea typeface="微软雅黑" panose="020B0503020204020204" pitchFamily="34" charset="-122"/>
                    <a:sym typeface="Times New Roman" panose="02020603050405020304" pitchFamily="18" charset="0"/>
                  </a:rPr>
                  <a:t>410               415                 431           435       435      443</a:t>
                </a:r>
                <a:endParaRPr lang="en-US" altLang="zh-CN" sz="1600"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buClr>
                    <a:schemeClr val="folHlink"/>
                  </a:buClr>
                  <a:buFont typeface="Wingdings" panose="05000000000000000000" pitchFamily="2" charset="2"/>
                  <a:buNone/>
                </a:pPr>
                <a:endParaRPr lang="en-US" altLang="zh-CN" sz="1600"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buClr>
                    <a:schemeClr val="folHlink"/>
                  </a:buClr>
                  <a:buFont typeface="Wingdings" panose="05000000000000000000" pitchFamily="2" charset="2"/>
                  <a:buNone/>
                </a:pPr>
                <a:endParaRPr lang="en-US" altLang="zh-CN" sz="1600" dirty="0">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120835" name="Text Box 4"/>
              <p:cNvSpPr txBox="1">
                <a:spLocks noRot="1" noChangeAspect="1" noMove="1" noResize="1" noEditPoints="1" noAdjustHandles="1" noChangeArrowheads="1" noChangeShapeType="1" noTextEdit="1"/>
              </p:cNvSpPr>
              <p:nvPr/>
            </p:nvSpPr>
            <p:spPr bwMode="auto">
              <a:xfrm>
                <a:off x="622732" y="836320"/>
                <a:ext cx="8351837" cy="4478655"/>
              </a:xfrm>
              <a:prstGeom prst="rect">
                <a:avLst/>
              </a:prstGeom>
              <a:blipFill rotWithShape="1">
                <a:blip r:embed="rId1"/>
                <a:stretch>
                  <a:fillRect l="-5" t="-1" r="1" b="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zh-CN" altLang="en-US">
                    <a:noFill/>
                  </a:rPr>
                  <a:t> </a:t>
                </a:r>
              </a:p>
            </p:txBody>
          </p:sp>
        </mc:Fallback>
      </mc:AlternateContent>
      <p:sp>
        <p:nvSpPr>
          <p:cNvPr id="120836" name="Line 6"/>
          <p:cNvSpPr>
            <a:spLocks noChangeShapeType="1"/>
          </p:cNvSpPr>
          <p:nvPr/>
        </p:nvSpPr>
        <p:spPr bwMode="auto">
          <a:xfrm>
            <a:off x="1702233" y="3716640"/>
            <a:ext cx="6192837" cy="0"/>
          </a:xfrm>
          <a:prstGeom prst="line">
            <a:avLst/>
          </a:prstGeom>
          <a:noFill/>
          <a:ln w="38100">
            <a:solidFill>
              <a:srgbClr val="FF0000"/>
            </a:solidFill>
            <a:round/>
            <a:tailEnd type="triangle" w="med" len="med"/>
          </a:ln>
          <a:extLst>
            <a:ext uri="{909E8E84-426E-40DD-AFC4-6F175D3DCCD1}">
              <a14:hiddenFill xmlns:a14="http://schemas.microsoft.com/office/drawing/2010/main">
                <a:noFill/>
              </a14:hiddenFill>
            </a:ext>
          </a:extLst>
        </p:spPr>
        <p:txBody>
          <a:bodyPr lIns="0" tIns="0" rIns="0" bIns="0">
            <a:spAutoFit/>
          </a:bodyPr>
          <a:lstStyle/>
          <a:p>
            <a:pPr>
              <a:lnSpc>
                <a:spcPct val="130000"/>
              </a:lnSpc>
            </a:pPr>
            <a:endParaRPr lang="zh-CN" altLang="en-US">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20837" name="Line 7"/>
          <p:cNvSpPr>
            <a:spLocks noChangeShapeType="1"/>
          </p:cNvSpPr>
          <p:nvPr/>
        </p:nvSpPr>
        <p:spPr bwMode="auto">
          <a:xfrm flipV="1">
            <a:off x="1727484" y="4652643"/>
            <a:ext cx="4752528" cy="1"/>
          </a:xfrm>
          <a:prstGeom prst="line">
            <a:avLst/>
          </a:prstGeom>
          <a:noFill/>
          <a:ln w="38100">
            <a:solidFill>
              <a:srgbClr val="FF0000"/>
            </a:solidFill>
            <a:round/>
            <a:tailEnd type="triangle" w="med" len="med"/>
          </a:ln>
          <a:extLst>
            <a:ext uri="{909E8E84-426E-40DD-AFC4-6F175D3DCCD1}">
              <a14:hiddenFill xmlns:a14="http://schemas.microsoft.com/office/drawing/2010/main">
                <a:noFill/>
              </a14:hiddenFill>
            </a:ext>
          </a:extLst>
        </p:spPr>
        <p:txBody>
          <a:bodyPr wrap="square" lIns="0" tIns="0" rIns="0" bIns="0">
            <a:spAutoFit/>
          </a:bodyPr>
          <a:lstStyle/>
          <a:p>
            <a:pPr>
              <a:lnSpc>
                <a:spcPct val="130000"/>
              </a:lnSpc>
            </a:pPr>
            <a:endParaRPr lang="zh-CN" altLang="en-US">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20838" name="Oval 8"/>
          <p:cNvSpPr>
            <a:spLocks noChangeArrowheads="1"/>
          </p:cNvSpPr>
          <p:nvPr/>
        </p:nvSpPr>
        <p:spPr bwMode="auto">
          <a:xfrm>
            <a:off x="3959731" y="3003934"/>
            <a:ext cx="4608512" cy="455874"/>
          </a:xfrm>
          <a:prstGeom prst="ellipse">
            <a:avLst/>
          </a:prstGeom>
          <a:noFill/>
          <a:ln w="38100" algn="ctr">
            <a:solidFill>
              <a:schemeClr val="accent1">
                <a:lumMod val="50000"/>
              </a:schemeClr>
            </a:solidFill>
            <a:round/>
          </a:ln>
          <a:extLst>
            <a:ext uri="{909E8E84-426E-40DD-AFC4-6F175D3DCCD1}">
              <a14:hiddenFill xmlns:a14="http://schemas.microsoft.com/office/drawing/2010/main">
                <a:solidFill>
                  <a:srgbClr val="FFFFFF"/>
                </a:solidFill>
              </a14:hiddenFill>
            </a:ext>
          </a:extLst>
        </p:spPr>
        <p:txBody>
          <a:bodyPr wrap="squar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20839" name="Oval 9"/>
          <p:cNvSpPr>
            <a:spLocks noChangeArrowheads="1"/>
          </p:cNvSpPr>
          <p:nvPr/>
        </p:nvSpPr>
        <p:spPr bwMode="auto">
          <a:xfrm>
            <a:off x="1295435" y="3003934"/>
            <a:ext cx="3744416" cy="455874"/>
          </a:xfrm>
          <a:prstGeom prst="ellipse">
            <a:avLst/>
          </a:prstGeom>
          <a:noFill/>
          <a:ln w="38100" algn="ctr">
            <a:solidFill>
              <a:schemeClr val="accent1">
                <a:lumMod val="50000"/>
              </a:schemeClr>
            </a:solidFill>
            <a:round/>
          </a:ln>
          <a:extLst>
            <a:ext uri="{909E8E84-426E-40DD-AFC4-6F175D3DCCD1}">
              <a14:hiddenFill xmlns:a14="http://schemas.microsoft.com/office/drawing/2010/main">
                <a:solidFill>
                  <a:srgbClr val="FFFFFF"/>
                </a:solidFill>
              </a14:hiddenFill>
            </a:ext>
          </a:extLst>
        </p:spPr>
        <p:txBody>
          <a:bodyPr wrap="squar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20840" name="Oval 10"/>
          <p:cNvSpPr>
            <a:spLocks noChangeArrowheads="1"/>
          </p:cNvSpPr>
          <p:nvPr/>
        </p:nvSpPr>
        <p:spPr bwMode="auto">
          <a:xfrm>
            <a:off x="1439451" y="3939936"/>
            <a:ext cx="3312368" cy="455874"/>
          </a:xfrm>
          <a:prstGeom prst="ellipse">
            <a:avLst/>
          </a:prstGeom>
          <a:noFill/>
          <a:ln w="38100" algn="ctr">
            <a:solidFill>
              <a:schemeClr val="accent1">
                <a:lumMod val="50000"/>
              </a:schemeClr>
            </a:solidFill>
            <a:round/>
          </a:ln>
          <a:extLst>
            <a:ext uri="{909E8E84-426E-40DD-AFC4-6F175D3DCCD1}">
              <a14:hiddenFill xmlns:a14="http://schemas.microsoft.com/office/drawing/2010/main">
                <a:solidFill>
                  <a:srgbClr val="FFFFFF"/>
                </a:solidFill>
              </a14:hiddenFill>
            </a:ext>
          </a:extLst>
        </p:spPr>
        <p:txBody>
          <a:bodyPr wrap="squar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 name="Text Box 4"/>
          <p:cNvSpPr txBox="1">
            <a:spLocks noChangeArrowheads="1"/>
          </p:cNvSpPr>
          <p:nvPr/>
        </p:nvSpPr>
        <p:spPr bwMode="auto">
          <a:xfrm>
            <a:off x="649605" y="4867275"/>
            <a:ext cx="9084310" cy="211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marL="609600" indent="-609600">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buClr>
                <a:schemeClr val="tx1"/>
              </a:buClr>
              <a:buFont typeface="+mj-ea"/>
              <a:buAutoNum type="circleNumDbPlain" startAt="2"/>
            </a:pPr>
            <a:r>
              <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自由基的结构和活性</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(Structure and Reactivity of</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Free Radicals)</a:t>
            </a:r>
            <a:endParaRPr lang="zh-CN" altLang="en-US" sz="2000"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buClr>
                <a:schemeClr val="tx1"/>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卤原子夺氢的活性是：</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F•&gt;Cl•&gt;Br• </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buClr>
                <a:schemeClr val="tx1"/>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伯</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&lt;</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仲</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&lt;</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叔，取代增多，活性增加</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buClr>
                <a:schemeClr val="tx1"/>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产生共轭，活性增加，如，</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=CH</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buClr>
                <a:schemeClr val="folHlink"/>
              </a:buClr>
              <a:buFont typeface="Wingdings" panose="05000000000000000000" pitchFamily="2" charset="2"/>
              <a:buNone/>
            </a:pPr>
            <a:endParaRPr lang="en-US" altLang="zh-CN" sz="16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 name="文本框 2"/>
          <p:cNvSpPr txBox="1"/>
          <p:nvPr/>
        </p:nvSpPr>
        <p:spPr>
          <a:xfrm>
            <a:off x="7319645" y="5372735"/>
            <a:ext cx="3847465" cy="1050290"/>
          </a:xfrm>
          <a:prstGeom prst="rect">
            <a:avLst/>
          </a:prstGeom>
          <a:noFill/>
        </p:spPr>
        <p:txBody>
          <a:bodyPr wrap="square">
            <a:spAutoFit/>
          </a:bodyPr>
          <a:lstStyle/>
          <a:p>
            <a:pPr eaLnBrk="1" hangingPunct="1">
              <a:lnSpc>
                <a:spcPct val="130000"/>
              </a:lnSpc>
              <a:defRPr/>
            </a:pPr>
            <a:r>
              <a:rPr lang="zh-CN" altLang="en-US" sz="2400"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生成键的键能越大，</a:t>
            </a:r>
            <a:endParaRPr lang="zh-CN" altLang="en-US" sz="2400"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defRPr/>
            </a:pPr>
            <a:r>
              <a:rPr lang="zh-CN" altLang="en-US" sz="2400"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反应的选择性的差异越小</a:t>
            </a:r>
            <a:endParaRPr lang="zh-CN" altLang="en-US" sz="2400"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B1DBD8A4-C97B-4DA0-A1C4-D3BC164F6FE4}"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0485" name="Rectangle 7"/>
          <p:cNvSpPr>
            <a:spLocks noChangeArrowheads="1"/>
          </p:cNvSpPr>
          <p:nvPr/>
        </p:nvSpPr>
        <p:spPr bwMode="auto">
          <a:xfrm>
            <a:off x="1524001" y="-162095"/>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0486" name="Rectangle 9"/>
          <p:cNvSpPr>
            <a:spLocks noChangeArrowheads="1"/>
          </p:cNvSpPr>
          <p:nvPr/>
        </p:nvSpPr>
        <p:spPr bwMode="auto">
          <a:xfrm>
            <a:off x="1524001" y="3360702"/>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0487" name="Rectangle 11"/>
          <p:cNvSpPr>
            <a:spLocks noChangeArrowheads="1"/>
          </p:cNvSpPr>
          <p:nvPr/>
        </p:nvSpPr>
        <p:spPr bwMode="auto">
          <a:xfrm>
            <a:off x="1524001" y="3360702"/>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0488" name="Rectangle 13"/>
          <p:cNvSpPr>
            <a:spLocks noChangeArrowheads="1"/>
          </p:cNvSpPr>
          <p:nvPr/>
        </p:nvSpPr>
        <p:spPr bwMode="auto">
          <a:xfrm>
            <a:off x="1524001" y="3374990"/>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9" name="文本框 8"/>
          <p:cNvSpPr txBox="1"/>
          <p:nvPr/>
        </p:nvSpPr>
        <p:spPr>
          <a:xfrm>
            <a:off x="551789" y="1232350"/>
            <a:ext cx="10369152" cy="1004699"/>
          </a:xfrm>
          <a:prstGeom prst="rect">
            <a:avLst/>
          </a:prstGeom>
          <a:noFill/>
        </p:spPr>
        <p:txBody>
          <a:bodyPr wrap="square">
            <a:spAutoFit/>
          </a:bodyPr>
          <a:lstStyle/>
          <a:p>
            <a:pPr marL="0" marR="0" lvl="0" indent="0" algn="l" defTabSz="914400" rtl="0" eaLnBrk="1" fontAlgn="base" latinLnBrk="0" hangingPunct="1">
              <a:lnSpc>
                <a:spcPct val="130000"/>
              </a:lnSpc>
              <a:spcBef>
                <a:spcPct val="0"/>
              </a:spcBef>
              <a:spcAft>
                <a:spcPct val="0"/>
              </a:spcAft>
              <a:buClr>
                <a:srgbClr val="009900"/>
              </a:buClr>
              <a:buSzTx/>
              <a:buFont typeface="Wingdings" panose="05000000000000000000" pitchFamily="2" charset="2"/>
              <a:buNone/>
              <a:defRPr/>
            </a:pPr>
            <a:r>
              <a:rPr kumimoji="0" lang="en-US" altLang="zh-CN" sz="2400" b="1" i="0" u="none" strike="noStrike" kern="1200" cap="none" spc="0" normalizeH="0" baseline="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400" b="1" dirty="0">
                <a:solidFill>
                  <a:srgbClr val="CCECFF">
                    <a:lumMod val="50000"/>
                  </a:srgbClr>
                </a:solidFill>
                <a:latin typeface="Times New Roman" panose="02020603050405020304" pitchFamily="18" charset="0"/>
                <a:ea typeface="微软雅黑" panose="020B0503020204020204" pitchFamily="34" charset="-122"/>
                <a:sym typeface="Times New Roman" panose="02020603050405020304" pitchFamily="18" charset="0"/>
              </a:rPr>
              <a:t>)</a:t>
            </a:r>
            <a:r>
              <a:rPr kumimoji="0" lang="zh-CN" altLang="en-US" sz="2400" b="1" i="0" u="none" strike="noStrike" kern="1200" cap="none" spc="0" normalizeH="0" baseline="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自由基反应</a:t>
            </a:r>
            <a:endParaRPr kumimoji="0" lang="en-US" altLang="zh-CN" sz="2400" b="1" i="0" u="none" strike="noStrike" kern="1200" cap="none" spc="0" normalizeH="0" baseline="0" noProof="0" dirty="0">
              <a:ln>
                <a:noFill/>
              </a:ln>
              <a:solidFill>
                <a:srgbClr val="CCECFF">
                  <a:lumMod val="50000"/>
                </a:srgbClr>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a:p>
            <a:pPr marL="0" marR="0" lvl="0" indent="0" algn="l" defTabSz="914400" rtl="0" eaLnBrk="1" fontAlgn="base" latinLnBrk="0" hangingPunct="1">
              <a:lnSpc>
                <a:spcPct val="130000"/>
              </a:lnSpc>
              <a:spcBef>
                <a:spcPct val="0"/>
              </a:spcBef>
              <a:spcAft>
                <a:spcPct val="0"/>
              </a:spcAft>
              <a:buClr>
                <a:srgbClr val="009900"/>
              </a:buClr>
              <a:buSzTx/>
              <a:buFont typeface="Wingdings" panose="05000000000000000000" pitchFamily="2" charset="2"/>
              <a:buNone/>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sym typeface="Times New Roman" panose="02020603050405020304" pitchFamily="18" charset="0"/>
              </a:rPr>
              <a:t>(Free Radical Reaction)</a:t>
            </a:r>
            <a:endParaRPr kumimoji="0" lang="zh-CN" alt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5" name="Text Box 4"/>
          <p:cNvSpPr txBox="1">
            <a:spLocks noChangeArrowheads="1"/>
          </p:cNvSpPr>
          <p:nvPr/>
        </p:nvSpPr>
        <p:spPr bwMode="auto">
          <a:xfrm>
            <a:off x="1919289" y="2270649"/>
            <a:ext cx="8351837" cy="296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marL="609600" indent="-609600">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marL="449580" indent="-449580" eaLnBrk="1" hangingPunct="1">
              <a:lnSpc>
                <a:spcPct val="130000"/>
              </a:lnSpc>
              <a:buClr>
                <a:schemeClr val="tx1"/>
              </a:buClr>
              <a:buFont typeface="+mj-ea"/>
              <a:buAutoNum type="circleNumDbPlain"/>
            </a:pPr>
            <a:r>
              <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自由基反应的类型</a:t>
            </a:r>
            <a:r>
              <a:rPr lang="en-US" altLang="zh-CN" sz="1800" dirty="0">
                <a:latin typeface="Times New Roman" panose="02020603050405020304" pitchFamily="18" charset="0"/>
                <a:ea typeface="微软雅黑" panose="020B0503020204020204" pitchFamily="34" charset="-122"/>
                <a:sym typeface="Times New Roman" panose="02020603050405020304" pitchFamily="18" charset="0"/>
              </a:rPr>
              <a:t>(Classification)</a:t>
            </a:r>
            <a:endParaRPr lang="zh-CN" altLang="en-US" sz="1800" dirty="0">
              <a:latin typeface="Times New Roman" panose="02020603050405020304" pitchFamily="18" charset="0"/>
              <a:ea typeface="微软雅黑" panose="020B0503020204020204" pitchFamily="34" charset="-122"/>
              <a:sym typeface="Times New Roman" panose="02020603050405020304" pitchFamily="18" charset="0"/>
            </a:endParaRPr>
          </a:p>
          <a:p>
            <a:pPr marL="457200" indent="-457200" eaLnBrk="1" hangingPunct="1">
              <a:lnSpc>
                <a:spcPct val="130000"/>
              </a:lnSpc>
              <a:buClr>
                <a:schemeClr val="tx1"/>
              </a:buClr>
              <a:buFont typeface="+mj-lt"/>
              <a:buAutoNum type="alphaUcPeriod"/>
            </a:pP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自由基反应：</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自由基不稳定，发生碎裂或重排</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marL="457200" indent="-457200" eaLnBrk="1" hangingPunct="1">
              <a:lnSpc>
                <a:spcPct val="130000"/>
              </a:lnSpc>
              <a:buClr>
                <a:schemeClr val="tx1"/>
              </a:buClr>
              <a:buFont typeface="+mj-lt"/>
              <a:buAutoNum type="alphaUcPeriod"/>
            </a:pP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marL="457200" indent="-457200" eaLnBrk="1" hangingPunct="1">
              <a:lnSpc>
                <a:spcPct val="130000"/>
              </a:lnSpc>
              <a:buClr>
                <a:schemeClr val="tx1"/>
              </a:buClr>
              <a:buFont typeface="+mj-lt"/>
              <a:buAutoNum type="alphaUcPeriod"/>
            </a:pP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marL="457200" indent="-457200" eaLnBrk="1" hangingPunct="1">
              <a:lnSpc>
                <a:spcPct val="130000"/>
              </a:lnSpc>
              <a:buClr>
                <a:schemeClr val="tx1"/>
              </a:buClr>
              <a:buFont typeface="+mj-lt"/>
              <a:buAutoNum type="alphaUcPeriod"/>
            </a:pP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自由基</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分子相互作用：</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一是加成反应，一是取代反应。</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buClr>
                <a:schemeClr val="folHlink"/>
              </a:buClr>
            </a:pPr>
            <a:endParaRPr lang="zh-CN" altLang="en-US" sz="2200" dirty="0">
              <a:solidFill>
                <a:schemeClr val="bg2"/>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buClr>
                <a:schemeClr val="folHlink"/>
              </a:buClr>
              <a:buFont typeface="Wingdings" panose="05000000000000000000" pitchFamily="2" charset="2"/>
              <a:buNone/>
            </a:pPr>
            <a:endParaRPr lang="en-US" altLang="zh-CN" sz="1600" dirty="0">
              <a:latin typeface="Times New Roman" panose="02020603050405020304" pitchFamily="18" charset="0"/>
              <a:ea typeface="微软雅黑" panose="020B0503020204020204" pitchFamily="34" charset="-122"/>
              <a:sym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Object 7"/>
              <p:cNvSpPr txBox="1"/>
              <p:nvPr/>
            </p:nvSpPr>
            <p:spPr bwMode="auto">
              <a:xfrm>
                <a:off x="4583832" y="3374990"/>
                <a:ext cx="2844800" cy="434975"/>
              </a:xfrm>
              <a:prstGeom prst="rect">
                <a:avLst/>
              </a:prstGeom>
              <a:noFill/>
              <a:ln>
                <a:noFill/>
              </a:ln>
            </p:spPr>
            <p:txBody>
              <a:bodyPr>
                <a:normAutofit/>
              </a:bodyPr>
              <a:lstStyle/>
              <a:p>
                <a14:m>
                  <m:oMathPara xmlns:m="http://schemas.openxmlformats.org/officeDocument/2006/math">
                    <m:oMathParaPr>
                      <m:jc m:val="left"/>
                    </m:oMathParaPr>
                    <m:oMath xmlns:m="http://schemas.openxmlformats.org/officeDocument/2006/math">
                      <m:r>
                        <m:rPr>
                          <m:nor/>
                        </m:rPr>
                        <a:rPr lang="zh-CN" altLang="en-US" sz="2200" i="0" smtClean="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RC</m:t>
                      </m:r>
                      <m:r>
                        <a:rPr lang="zh-CN" altLang="en-US" sz="2200" b="0" i="1">
                          <a:solidFill>
                            <a:srgbClr val="000000"/>
                          </a:solidFill>
                          <a:latin typeface="Cambria Math" panose="02040503050406030204" pitchFamily="18" charset="0"/>
                          <a:sym typeface="Times New Roman" panose="02020603050405020304" pitchFamily="18" charset="0"/>
                        </a:rPr>
                        <m:t>(</m:t>
                      </m:r>
                      <m:r>
                        <m:rPr>
                          <m:sty m:val="p"/>
                        </m:rPr>
                        <a:rPr lang="en-US" altLang="zh-CN" sz="2200" b="0" i="0" smtClean="0">
                          <a:solidFill>
                            <a:srgbClr val="000000"/>
                          </a:solidFill>
                          <a:latin typeface="Cambria Math" panose="02040503050406030204" pitchFamily="18" charset="0"/>
                          <a:sym typeface="Times New Roman" panose="02020603050405020304" pitchFamily="18" charset="0"/>
                        </a:rPr>
                        <m:t>O</m:t>
                      </m:r>
                      <m:r>
                        <a:rPr lang="zh-CN" altLang="en-US" sz="2200" b="0" i="1">
                          <a:solidFill>
                            <a:srgbClr val="000000"/>
                          </a:solidFill>
                          <a:latin typeface="Cambria Math" panose="02040503050406030204" pitchFamily="18" charset="0"/>
                          <a:sym typeface="Times New Roman" panose="02020603050405020304" pitchFamily="18" charset="0"/>
                        </a:rPr>
                        <m:t>)</m:t>
                      </m:r>
                      <m:r>
                        <m:rPr>
                          <m:sty m:val="p"/>
                        </m:rPr>
                        <a:rPr lang="zh-CN" altLang="en-US" sz="2200" b="0" i="0">
                          <a:solidFill>
                            <a:srgbClr val="000000"/>
                          </a:solidFill>
                          <a:latin typeface="Cambria Math" panose="02040503050406030204" pitchFamily="18" charset="0"/>
                          <a:sym typeface="Times New Roman" panose="02020603050405020304" pitchFamily="18" charset="0"/>
                        </a:rPr>
                        <m:t>O</m:t>
                      </m:r>
                      <m:r>
                        <a:rPr lang="zh-CN" altLang="en-US" sz="2200" b="0" i="1">
                          <a:solidFill>
                            <a:srgbClr val="000000"/>
                          </a:solidFill>
                          <a:latin typeface="Cambria Math" panose="02040503050406030204" pitchFamily="18" charset="0"/>
                          <a:sym typeface="Times New Roman" panose="02020603050405020304" pitchFamily="18" charset="0"/>
                        </a:rPr>
                        <m:t>•→</m:t>
                      </m:r>
                      <m:r>
                        <m:rPr>
                          <m:sty m:val="p"/>
                        </m:rPr>
                        <a:rPr lang="zh-CN" altLang="en-US" sz="2200" b="0" i="0">
                          <a:solidFill>
                            <a:srgbClr val="000000"/>
                          </a:solidFill>
                          <a:latin typeface="Cambria Math" panose="02040503050406030204" pitchFamily="18" charset="0"/>
                          <a:sym typeface="Times New Roman" panose="02020603050405020304" pitchFamily="18" charset="0"/>
                        </a:rPr>
                        <m:t>R</m:t>
                      </m:r>
                      <m:r>
                        <a:rPr lang="zh-CN" altLang="en-US" sz="2200" b="0" i="1">
                          <a:solidFill>
                            <a:srgbClr val="000000"/>
                          </a:solidFill>
                          <a:latin typeface="Cambria Math" panose="02040503050406030204" pitchFamily="18" charset="0"/>
                          <a:sym typeface="Times New Roman" panose="02020603050405020304" pitchFamily="18" charset="0"/>
                        </a:rPr>
                        <m:t>•+</m:t>
                      </m:r>
                      <m:r>
                        <m:rPr>
                          <m:nor/>
                        </m:rPr>
                        <a:rPr lang="zh-CN" altLang="en-US" sz="22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C</m:t>
                      </m:r>
                      <m:sSub>
                        <m:sSubPr>
                          <m:ctrlPr>
                            <a:rPr lang="zh-CN" altLang="en-US" sz="2200" i="1">
                              <a:solidFill>
                                <a:srgbClr val="000000"/>
                              </a:solidFill>
                              <a:latin typeface="Cambria Math" panose="02040503050406030204" pitchFamily="18" charset="0"/>
                              <a:sym typeface="Times New Roman" panose="02020603050405020304" pitchFamily="18" charset="0"/>
                            </a:rPr>
                          </m:ctrlPr>
                        </m:sSubPr>
                        <m:e>
                          <m:r>
                            <m:rPr>
                              <m:nor/>
                            </m:rPr>
                            <a:rPr lang="zh-CN" altLang="en-US" sz="22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O</m:t>
                          </m:r>
                        </m:e>
                        <m:sub>
                          <m:r>
                            <a:rPr lang="zh-CN" altLang="en-US" sz="2200" b="0" i="0">
                              <a:solidFill>
                                <a:srgbClr val="000000"/>
                              </a:solidFill>
                              <a:latin typeface="Cambria Math" panose="02040503050406030204" pitchFamily="18" charset="0"/>
                              <a:sym typeface="Times New Roman" panose="02020603050405020304" pitchFamily="18" charset="0"/>
                            </a:rPr>
                            <m:t>2</m:t>
                          </m:r>
                        </m:sub>
                      </m:sSub>
                    </m:oMath>
                  </m:oMathPara>
                </a14:m>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6" name="Object 7"/>
              <p:cNvSpPr txBox="1">
                <a:spLocks noRot="1" noChangeAspect="1" noMove="1" noResize="1" noEditPoints="1" noAdjustHandles="1" noChangeArrowheads="1" noChangeShapeType="1" noTextEdit="1"/>
              </p:cNvSpPr>
              <p:nvPr/>
            </p:nvSpPr>
            <p:spPr bwMode="auto">
              <a:xfrm>
                <a:off x="4583832" y="3374990"/>
                <a:ext cx="2844800" cy="434975"/>
              </a:xfrm>
              <a:prstGeom prst="rect">
                <a:avLst/>
              </a:prstGeom>
              <a:blipFill rotWithShape="1">
                <a:blip r:embed="rId1"/>
                <a:stretch>
                  <a:fillRect l="-14" t="-138" r="14" b="138"/>
                </a:stretch>
              </a:blipFill>
              <a:ln>
                <a:noFill/>
              </a:ln>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7" name="Rectangle 22"/>
              <p:cNvSpPr>
                <a:spLocks noChangeArrowheads="1"/>
              </p:cNvSpPr>
              <p:nvPr/>
            </p:nvSpPr>
            <p:spPr bwMode="auto">
              <a:xfrm>
                <a:off x="3143251" y="4688922"/>
                <a:ext cx="3957815" cy="39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HO </a:t>
                </a:r>
                <a14:m>
                  <m:oMath xmlns:m="http://schemas.openxmlformats.org/officeDocument/2006/math">
                    <m:r>
                      <a:rPr lang="zh-CN" altLang="en-US" sz="2200" i="1">
                        <a:solidFill>
                          <a:srgbClr val="000000"/>
                        </a:solidFill>
                        <a:latin typeface="Cambria Math" panose="02040503050406030204" pitchFamily="18" charset="0"/>
                        <a:sym typeface="Times New Roman" panose="02020603050405020304" pitchFamily="18" charset="0"/>
                      </a:rPr>
                      <m:t>•</m:t>
                    </m:r>
                  </m:oMath>
                </a14:m>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 CH</a:t>
                </a:r>
                <a:r>
                  <a:rPr kumimoji="1"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=CH</a:t>
                </a:r>
                <a:r>
                  <a:rPr kumimoji="1"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→HOCH</a:t>
                </a:r>
                <a:r>
                  <a:rPr kumimoji="1"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-CH</a:t>
                </a:r>
                <a:r>
                  <a:rPr kumimoji="1"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a:t>
                </a:r>
                <a:endPar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7" name="Rectangle 22"/>
              <p:cNvSpPr>
                <a:spLocks noRot="1" noChangeAspect="1" noMove="1" noResize="1" noEditPoints="1" noAdjustHandles="1" noChangeArrowheads="1" noChangeShapeType="1" noTextEdit="1"/>
              </p:cNvSpPr>
              <p:nvPr/>
            </p:nvSpPr>
            <p:spPr bwMode="auto">
              <a:xfrm>
                <a:off x="3143251" y="4688922"/>
                <a:ext cx="3957815" cy="396262"/>
              </a:xfrm>
              <a:prstGeom prst="rect">
                <a:avLst/>
              </a:prstGeom>
              <a:blipFill rotWithShape="1">
                <a:blip r:embed="rId2"/>
                <a:stretch>
                  <a:fillRect t="-11879" r="-790" b="-1215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8" name="Rectangle 24"/>
              <p:cNvSpPr>
                <a:spLocks noChangeArrowheads="1"/>
              </p:cNvSpPr>
              <p:nvPr/>
            </p:nvSpPr>
            <p:spPr bwMode="auto">
              <a:xfrm>
                <a:off x="3627821" y="5240149"/>
                <a:ext cx="3945760" cy="836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indent="304800">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buClr>
                    <a:schemeClr val="folHlink"/>
                  </a:buClr>
                </a:pPr>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RH + HO </a:t>
                </a:r>
                <a14:m>
                  <m:oMath xmlns:m="http://schemas.openxmlformats.org/officeDocument/2006/math">
                    <m:r>
                      <a:rPr lang="zh-CN" altLang="en-US" sz="2200" i="1">
                        <a:solidFill>
                          <a:srgbClr val="000000"/>
                        </a:solidFill>
                        <a:latin typeface="Cambria Math" panose="02040503050406030204" pitchFamily="18" charset="0"/>
                        <a:sym typeface="Times New Roman" panose="02020603050405020304" pitchFamily="18" charset="0"/>
                      </a:rPr>
                      <m:t>•</m:t>
                    </m:r>
                  </m:oMath>
                </a14:m>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 R • + H</a:t>
                </a:r>
                <a:r>
                  <a:rPr kumimoji="1"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O</a:t>
                </a:r>
                <a:endPar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algn="ctr" eaLnBrk="1" hangingPunct="1">
                  <a:lnSpc>
                    <a:spcPct val="130000"/>
                  </a:lnSpc>
                  <a:buClr>
                    <a:schemeClr val="folHlink"/>
                  </a:buClr>
                  <a:buFont typeface="Wingdings" panose="05000000000000000000" pitchFamily="2" charset="2"/>
                  <a:buNone/>
                </a:pPr>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Ph • + Br-CCl</a:t>
                </a:r>
                <a:r>
                  <a:rPr kumimoji="1"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 </a:t>
                </a:r>
                <a:r>
                  <a:rPr kumimoji="1" lang="en-US" altLang="zh-CN" sz="2200" dirty="0" err="1">
                    <a:latin typeface="Times New Roman" panose="02020603050405020304" pitchFamily="18" charset="0"/>
                    <a:ea typeface="微软雅黑" panose="020B0503020204020204" pitchFamily="34" charset="-122"/>
                    <a:sym typeface="Times New Roman" panose="02020603050405020304" pitchFamily="18" charset="0"/>
                  </a:rPr>
                  <a:t>PhBr</a:t>
                </a:r>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 •CCl</a:t>
                </a:r>
                <a:r>
                  <a:rPr kumimoji="1"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3</a:t>
                </a:r>
                <a:endParaRPr kumimoji="1"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8" name="Rectangle 24"/>
              <p:cNvSpPr>
                <a:spLocks noRot="1" noChangeAspect="1" noMove="1" noResize="1" noEditPoints="1" noAdjustHandles="1" noChangeArrowheads="1" noChangeShapeType="1" noTextEdit="1"/>
              </p:cNvSpPr>
              <p:nvPr/>
            </p:nvSpPr>
            <p:spPr bwMode="auto">
              <a:xfrm>
                <a:off x="3627821" y="5240149"/>
                <a:ext cx="3945760" cy="836383"/>
              </a:xfrm>
              <a:prstGeom prst="rect">
                <a:avLst/>
              </a:prstGeom>
              <a:blipFill rotWithShape="1">
                <a:blip r:embed="rId3"/>
                <a:stretch>
                  <a:fillRect l="-2" t="-5406" r="-694" b="-544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zh-CN" altLang="en-US">
                    <a:noFill/>
                  </a:rPr>
                  <a:t> </a:t>
                </a:r>
              </a:p>
            </p:txBody>
          </p:sp>
        </mc:Fallback>
      </mc:AlternateContent>
      <p:sp>
        <p:nvSpPr>
          <p:cNvPr id="10" name="TextBox 25"/>
          <p:cNvSpPr txBox="1">
            <a:spLocks noChangeArrowheads="1"/>
          </p:cNvSpPr>
          <p:nvPr/>
        </p:nvSpPr>
        <p:spPr bwMode="auto">
          <a:xfrm>
            <a:off x="7824192" y="5085184"/>
            <a:ext cx="3831826" cy="104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altLang="zh-CN" sz="2200" b="1" dirty="0">
                <a:latin typeface="Times New Roman" panose="02020603050405020304" pitchFamily="18" charset="0"/>
                <a:ea typeface="微软雅黑" panose="020B0503020204020204" pitchFamily="34" charset="-122"/>
                <a:sym typeface="Times New Roman" panose="02020603050405020304" pitchFamily="18" charset="0"/>
              </a:rPr>
              <a:t>Addition reaction</a:t>
            </a:r>
            <a:endParaRPr lang="en-US" altLang="zh-CN" sz="2200"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pPr>
            <a:r>
              <a:rPr lang="en-US" altLang="zh-CN" sz="2200" b="1" dirty="0">
                <a:latin typeface="Times New Roman" panose="02020603050405020304" pitchFamily="18" charset="0"/>
                <a:ea typeface="微软雅黑" panose="020B0503020204020204" pitchFamily="34" charset="-122"/>
                <a:sym typeface="Times New Roman" panose="02020603050405020304" pitchFamily="18" charset="0"/>
              </a:rPr>
              <a:t>Substitution reaction</a:t>
            </a:r>
            <a:endParaRPr lang="zh-CN" altLang="en-US" sz="2200" b="1" dirty="0">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6"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61C7F8EE-B499-461D-9260-98747C0FB74B}"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mc:AlternateContent xmlns:mc="http://schemas.openxmlformats.org/markup-compatibility/2006">
        <mc:Choice xmlns:a14="http://schemas.microsoft.com/office/drawing/2010/main" Requires="a14">
          <p:sp>
            <p:nvSpPr>
              <p:cNvPr id="22537" name="Text Box 4"/>
              <p:cNvSpPr txBox="1">
                <a:spLocks noChangeArrowheads="1"/>
              </p:cNvSpPr>
              <p:nvPr/>
            </p:nvSpPr>
            <p:spPr bwMode="auto">
              <a:xfrm>
                <a:off x="1919288" y="1124744"/>
                <a:ext cx="9217272" cy="1619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marL="457200" indent="-457200" eaLnBrk="1" hangingPunct="1">
                  <a:lnSpc>
                    <a:spcPct val="130000"/>
                  </a:lnSpc>
                  <a:buClr>
                    <a:schemeClr val="tx1"/>
                  </a:buClr>
                  <a:buFont typeface="+mj-lt"/>
                  <a:buAutoNum type="alphaUcPeriod" startAt="3"/>
                </a:pPr>
                <a:r>
                  <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自由基</a:t>
                </a:r>
                <a:r>
                  <a:rPr lang="en-US" altLang="zh-CN"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自由基</a:t>
                </a:r>
                <a:endPar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algn="ctr" eaLnBrk="1" hangingPunct="1">
                  <a:lnSpc>
                    <a:spcPct val="130000"/>
                  </a:lnSpc>
                  <a:buClr>
                    <a:schemeClr val="folHlink"/>
                  </a:buClr>
                  <a:buFont typeface="Wingdings" panose="05000000000000000000" pitchFamily="2" charset="2"/>
                  <a:buNone/>
                </a:pP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HO • + HO • </a:t>
                </a:r>
                <a14:m>
                  <m:oMath xmlns:m="http://schemas.openxmlformats.org/officeDocument/2006/math">
                    <m:groupChr>
                      <m:groupChrPr>
                        <m:chr m:val="→"/>
                        <m:vertJc m:val="bot"/>
                        <m:ctrlPr>
                          <a:rPr lang="zh-CN" altLang="en-US" sz="1800" i="1" dirty="0" smtClean="0">
                            <a:latin typeface="Cambria Math" panose="02040503050406030204" pitchFamily="18" charset="0"/>
                            <a:ea typeface="微软雅黑" panose="020B0503020204020204" pitchFamily="34" charset="-122"/>
                            <a:sym typeface="Times New Roman" panose="02020603050405020304" pitchFamily="18" charset="0"/>
                          </a:rPr>
                        </m:ctrlPr>
                      </m:groupChrPr>
                      <m:e>
                        <m:r>
                          <m:rPr>
                            <m:brk m:alnAt="2"/>
                          </m:rPr>
                          <a:rPr lang="zh-CN" altLang="en-US" sz="1800" i="1" dirty="0">
                            <a:latin typeface="Cambria Math" panose="02040503050406030204" pitchFamily="18" charset="0"/>
                            <a:ea typeface="微软雅黑" panose="020B0503020204020204" pitchFamily="34" charset="-122"/>
                            <a:sym typeface="Times New Roman" panose="02020603050405020304" pitchFamily="18" charset="0"/>
                          </a:rPr>
                          <m:t>二</m:t>
                        </m:r>
                        <m:r>
                          <a:rPr lang="zh-CN" altLang="en-US" sz="1800" i="1" dirty="0" smtClean="0">
                            <a:latin typeface="Cambria Math" panose="02040503050406030204" pitchFamily="18" charset="0"/>
                            <a:ea typeface="微软雅黑" panose="020B0503020204020204" pitchFamily="34" charset="-122"/>
                            <a:sym typeface="Times New Roman" panose="02020603050405020304" pitchFamily="18" charset="0"/>
                          </a:rPr>
                          <m:t>聚</m:t>
                        </m:r>
                      </m:e>
                    </m:groupChr>
                  </m:oMath>
                </a14:m>
                <a:r>
                  <a:rPr lang="en-US" altLang="zh-CN" sz="18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H</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两个相同的自由基结合</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000" dirty="0">
                  <a:latin typeface="Times New Roman" panose="02020603050405020304" pitchFamily="18" charset="0"/>
                  <a:ea typeface="微软雅黑" panose="020B0503020204020204" pitchFamily="34" charset="-122"/>
                  <a:sym typeface="Times New Roman" panose="02020603050405020304" pitchFamily="18" charset="0"/>
                </a:endParaRPr>
              </a:p>
              <a:p>
                <a:pPr algn="ctr" eaLnBrk="1" hangingPunct="1">
                  <a:lnSpc>
                    <a:spcPct val="130000"/>
                  </a:lnSpc>
                  <a:buClr>
                    <a:schemeClr val="folHlink"/>
                  </a:buClr>
                </a:pP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2HO • + 2HO</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a:t>
                </a:r>
                <a14:m>
                  <m:oMath xmlns:m="http://schemas.openxmlformats.org/officeDocument/2006/math">
                    <m:groupChr>
                      <m:groupChrPr>
                        <m:chr m:val="→"/>
                        <m:vertJc m:val="bot"/>
                        <m:ctrlPr>
                          <a:rPr lang="zh-CN" altLang="en-US" sz="1800" i="1" dirty="0">
                            <a:latin typeface="Cambria Math" panose="02040503050406030204" pitchFamily="18" charset="0"/>
                            <a:ea typeface="微软雅黑" panose="020B0503020204020204" pitchFamily="34" charset="-122"/>
                            <a:sym typeface="Times New Roman" panose="02020603050405020304" pitchFamily="18" charset="0"/>
                          </a:rPr>
                        </m:ctrlPr>
                      </m:groupChrPr>
                      <m:e>
                        <m:r>
                          <m:rPr>
                            <m:brk m:alnAt="2"/>
                          </m:rPr>
                          <a:rPr lang="zh-CN" altLang="en-US" sz="1800" i="1" dirty="0" smtClean="0">
                            <a:latin typeface="Cambria Math" panose="02040503050406030204" pitchFamily="18" charset="0"/>
                            <a:ea typeface="微软雅黑" panose="020B0503020204020204" pitchFamily="34" charset="-122"/>
                            <a:sym typeface="Times New Roman" panose="02020603050405020304" pitchFamily="18" charset="0"/>
                          </a:rPr>
                          <m:t>偶</m:t>
                        </m:r>
                        <m:r>
                          <a:rPr lang="zh-CN" altLang="en-US" sz="1800" i="1" dirty="0" smtClean="0">
                            <a:latin typeface="Cambria Math" panose="02040503050406030204" pitchFamily="18" charset="0"/>
                            <a:ea typeface="微软雅黑" panose="020B0503020204020204" pitchFamily="34" charset="-122"/>
                            <a:sym typeface="Times New Roman" panose="02020603050405020304" pitchFamily="18" charset="0"/>
                          </a:rPr>
                          <m:t>联</m:t>
                        </m:r>
                        <m:r>
                          <a:rPr lang="zh-CN" altLang="en-US" sz="1800" i="1" dirty="0">
                            <a:latin typeface="Cambria Math" panose="02040503050406030204" pitchFamily="18" charset="0"/>
                            <a:ea typeface="微软雅黑" panose="020B0503020204020204" pitchFamily="34" charset="-122"/>
                            <a:sym typeface="Times New Roman" panose="02020603050405020304" pitchFamily="18" charset="0"/>
                          </a:rPr>
                          <m:t>或者</m:t>
                        </m:r>
                        <m:r>
                          <a:rPr lang="zh-CN" altLang="en-US" sz="1800" i="1" dirty="0" smtClean="0">
                            <a:latin typeface="Cambria Math" panose="02040503050406030204" pitchFamily="18" charset="0"/>
                            <a:ea typeface="微软雅黑" panose="020B0503020204020204" pitchFamily="34" charset="-122"/>
                            <a:sym typeface="Times New Roman" panose="02020603050405020304" pitchFamily="18" charset="0"/>
                          </a:rPr>
                          <m:t>化合</m:t>
                        </m:r>
                      </m:e>
                    </m:groupChr>
                  </m:oMath>
                </a14:m>
                <a:r>
                  <a:rPr lang="en-US" altLang="zh-CN" sz="18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2H</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+O</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两个不同的自由基结合</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000" dirty="0">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22537" name="Text Box 4"/>
              <p:cNvSpPr txBox="1">
                <a:spLocks noRot="1" noChangeAspect="1" noMove="1" noResize="1" noEditPoints="1" noAdjustHandles="1" noChangeArrowheads="1" noChangeShapeType="1" noTextEdit="1"/>
              </p:cNvSpPr>
              <p:nvPr/>
            </p:nvSpPr>
            <p:spPr bwMode="auto">
              <a:xfrm>
                <a:off x="1919288" y="1124744"/>
                <a:ext cx="9217272" cy="1619098"/>
              </a:xfrm>
              <a:prstGeom prst="rect">
                <a:avLst/>
              </a:prstGeom>
              <a:blipFill rotWithShape="1">
                <a:blip r:embed="rId1"/>
                <a:stretch>
                  <a:fillRect l="-3" t="-10" r="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zh-CN" altLang="en-US">
                    <a:noFill/>
                  </a:rPr>
                  <a:t> </a:t>
                </a:r>
              </a:p>
            </p:txBody>
          </p:sp>
        </mc:Fallback>
      </mc:AlternateContent>
      <p:sp>
        <p:nvSpPr>
          <p:cNvPr id="22538" name="Text Box 12"/>
          <p:cNvSpPr txBox="1">
            <a:spLocks noChangeArrowheads="1"/>
          </p:cNvSpPr>
          <p:nvPr/>
        </p:nvSpPr>
        <p:spPr bwMode="auto">
          <a:xfrm>
            <a:off x="1919288" y="2855411"/>
            <a:ext cx="6121400" cy="433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marL="457200" indent="-457200" eaLnBrk="1" hangingPunct="1">
              <a:lnSpc>
                <a:spcPct val="130000"/>
              </a:lnSpc>
              <a:buClr>
                <a:schemeClr val="tx1"/>
              </a:buClr>
              <a:buFont typeface="+mj-ea"/>
              <a:buAutoNum type="circleNumDbPlain" startAt="2"/>
            </a:pPr>
            <a:r>
              <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自由基链反应 </a:t>
            </a:r>
            <a:r>
              <a:rPr lang="en-US" altLang="zh-CN" sz="1800" dirty="0">
                <a:latin typeface="Times New Roman" panose="02020603050405020304" pitchFamily="18" charset="0"/>
                <a:ea typeface="微软雅黑" panose="020B0503020204020204" pitchFamily="34" charset="-122"/>
                <a:sym typeface="Times New Roman" panose="02020603050405020304" pitchFamily="18" charset="0"/>
              </a:rPr>
              <a:t>(Chain Reaction)</a:t>
            </a:r>
            <a:endParaRPr lang="en-US" altLang="zh-CN" sz="1800" dirty="0">
              <a:latin typeface="Times New Roman" panose="02020603050405020304" pitchFamily="18" charset="0"/>
              <a:ea typeface="微软雅黑" panose="020B0503020204020204" pitchFamily="34" charset="-122"/>
              <a:sym typeface="Times New Roman" panose="02020603050405020304" pitchFamily="18" charset="0"/>
            </a:endParaRPr>
          </a:p>
        </p:txBody>
      </p:sp>
      <mc:AlternateContent xmlns:mc="http://schemas.openxmlformats.org/markup-compatibility/2006">
        <mc:Choice xmlns:a14="http://schemas.microsoft.com/office/drawing/2010/main" Requires="a14">
          <p:sp>
            <p:nvSpPr>
              <p:cNvPr id="22530" name="Object 13"/>
              <p:cNvSpPr txBox="1"/>
              <p:nvPr/>
            </p:nvSpPr>
            <p:spPr bwMode="auto">
              <a:xfrm>
                <a:off x="3431705" y="3287211"/>
                <a:ext cx="1912937" cy="465137"/>
              </a:xfrm>
              <a:prstGeom prst="rect">
                <a:avLst/>
              </a:prstGeom>
              <a:noFill/>
              <a:ln>
                <a:noFill/>
              </a:ln>
            </p:spPr>
            <p:txBody>
              <a:bodyPr>
                <a:noAutofit/>
              </a:bodyPr>
              <a:lstStyle/>
              <a:p>
                <a14:m>
                  <m:oMathPara xmlns:m="http://schemas.openxmlformats.org/officeDocument/2006/math">
                    <m:oMathParaPr>
                      <m:jc m:val="left"/>
                    </m:oMathParaPr>
                    <m:oMath xmlns:m="http://schemas.openxmlformats.org/officeDocument/2006/math">
                      <m:sSub>
                        <m:sSubPr>
                          <m:ctrlPr>
                            <a:rPr lang="zh-CN" altLang="en-US" sz="2200" i="1">
                              <a:solidFill>
                                <a:srgbClr val="000000"/>
                              </a:solidFill>
                              <a:latin typeface="Cambria Math" panose="02040503050406030204" pitchFamily="18" charset="0"/>
                              <a:sym typeface="Times New Roman" panose="02020603050405020304" pitchFamily="18" charset="0"/>
                            </a:rPr>
                          </m:ctrlPr>
                        </m:sSubPr>
                        <m:e>
                          <m:r>
                            <m:rPr>
                              <m:sty m:val="p"/>
                            </m:rPr>
                            <a:rPr lang="zh-CN" altLang="en-US" sz="2200" b="0" i="0">
                              <a:solidFill>
                                <a:srgbClr val="000000"/>
                              </a:solidFill>
                              <a:latin typeface="Cambria Math" panose="02040503050406030204" pitchFamily="18" charset="0"/>
                              <a:sym typeface="Times New Roman" panose="02020603050405020304" pitchFamily="18" charset="0"/>
                            </a:rPr>
                            <m:t>X</m:t>
                          </m:r>
                        </m:e>
                        <m:sub>
                          <m:r>
                            <a:rPr lang="zh-CN" altLang="en-US" sz="2200" b="0" i="0">
                              <a:solidFill>
                                <a:srgbClr val="000000"/>
                              </a:solidFill>
                              <a:latin typeface="Cambria Math" panose="02040503050406030204" pitchFamily="18" charset="0"/>
                              <a:sym typeface="Times New Roman" panose="02020603050405020304" pitchFamily="18" charset="0"/>
                            </a:rPr>
                            <m:t>2</m:t>
                          </m:r>
                        </m:sub>
                      </m:sSub>
                      <m:groupChr>
                        <m:groupChrPr>
                          <m:chr m:val="→"/>
                          <m:vertJc m:val="bot"/>
                          <m:ctrlPr>
                            <a:rPr lang="zh-CN" altLang="en-US" sz="2200" i="1">
                              <a:solidFill>
                                <a:srgbClr val="000000"/>
                              </a:solidFill>
                              <a:latin typeface="Cambria Math" panose="02040503050406030204" pitchFamily="18" charset="0"/>
                              <a:sym typeface="Times New Roman" panose="02020603050405020304" pitchFamily="18" charset="0"/>
                            </a:rPr>
                          </m:ctrlPr>
                        </m:groupChrPr>
                        <m:e>
                          <m:r>
                            <a:rPr lang="zh-CN" altLang="en-US" sz="2200" b="0" i="1">
                              <a:solidFill>
                                <a:srgbClr val="000000"/>
                              </a:solidFill>
                              <a:latin typeface="Cambria Math" panose="02040503050406030204" pitchFamily="18" charset="0"/>
                              <a:sym typeface="Times New Roman" panose="02020603050405020304" pitchFamily="18" charset="0"/>
                            </a:rPr>
                            <m:t> </m:t>
                          </m:r>
                          <m:r>
                            <a:rPr lang="zh-CN" altLang="en-US" sz="2200" b="0" i="1">
                              <a:solidFill>
                                <a:srgbClr val="000000"/>
                              </a:solidFill>
                              <a:latin typeface="Cambria Math" panose="02040503050406030204" pitchFamily="18" charset="0"/>
                              <a:sym typeface="Times New Roman" panose="02020603050405020304" pitchFamily="18" charset="0"/>
                            </a:rPr>
                            <m:t>ℎ</m:t>
                          </m:r>
                          <m:r>
                            <a:rPr lang="zh-CN" altLang="en-US" sz="2200" b="0" i="1">
                              <a:solidFill>
                                <a:srgbClr val="000000"/>
                              </a:solidFill>
                              <a:latin typeface="Cambria Math" panose="02040503050406030204" pitchFamily="18" charset="0"/>
                              <a:sym typeface="Times New Roman" panose="02020603050405020304" pitchFamily="18" charset="0"/>
                            </a:rPr>
                            <m:t>𝜈</m:t>
                          </m:r>
                          <m:r>
                            <a:rPr lang="zh-CN" altLang="en-US" sz="2200" b="0" i="1">
                              <a:solidFill>
                                <a:srgbClr val="000000"/>
                              </a:solidFill>
                              <a:latin typeface="Cambria Math" panose="02040503050406030204" pitchFamily="18" charset="0"/>
                              <a:sym typeface="Times New Roman" panose="02020603050405020304" pitchFamily="18" charset="0"/>
                            </a:rPr>
                            <m:t> </m:t>
                          </m:r>
                        </m:e>
                      </m:groupChr>
                      <m:r>
                        <m:rPr>
                          <m:nor/>
                        </m:rPr>
                        <a:rPr lang="zh-CN" altLang="en-US" sz="22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2</m:t>
                      </m:r>
                      <m:r>
                        <m:rPr>
                          <m:nor/>
                        </m:rPr>
                        <a:rPr lang="zh-CN" altLang="en-US" sz="22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X</m:t>
                      </m:r>
                      <m:r>
                        <a:rPr lang="zh-CN" altLang="en-US" sz="2200" b="0" i="1">
                          <a:solidFill>
                            <a:srgbClr val="000000"/>
                          </a:solidFill>
                          <a:latin typeface="Cambria Math" panose="02040503050406030204" pitchFamily="18" charset="0"/>
                          <a:sym typeface="Times New Roman" panose="02020603050405020304" pitchFamily="18" charset="0"/>
                        </a:rPr>
                        <m:t>•</m:t>
                      </m:r>
                    </m:oMath>
                  </m:oMathPara>
                </a14:m>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22530" name="Object 13"/>
              <p:cNvSpPr txBox="1">
                <a:spLocks noRot="1" noChangeAspect="1" noMove="1" noResize="1" noEditPoints="1" noAdjustHandles="1" noChangeArrowheads="1" noChangeShapeType="1" noTextEdit="1"/>
              </p:cNvSpPr>
              <p:nvPr/>
            </p:nvSpPr>
            <p:spPr bwMode="auto">
              <a:xfrm>
                <a:off x="3431705" y="3287211"/>
                <a:ext cx="1912937" cy="465137"/>
              </a:xfrm>
              <a:prstGeom prst="rect">
                <a:avLst/>
              </a:prstGeom>
              <a:blipFill rotWithShape="1">
                <a:blip r:embed="rId2"/>
                <a:stretch>
                  <a:fillRect l="-9" t="-97" r="25" b="-6934"/>
                </a:stretch>
              </a:blipFill>
              <a:ln>
                <a:noFill/>
              </a:ln>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2531" name="Object 15"/>
              <p:cNvSpPr txBox="1"/>
              <p:nvPr/>
            </p:nvSpPr>
            <p:spPr bwMode="auto">
              <a:xfrm>
                <a:off x="3431704" y="3896810"/>
                <a:ext cx="3416300" cy="444500"/>
              </a:xfrm>
              <a:prstGeom prst="rect">
                <a:avLst/>
              </a:prstGeom>
              <a:noFill/>
              <a:ln>
                <a:noFill/>
              </a:ln>
            </p:spPr>
            <p:txBody>
              <a:bodyPr>
                <a:noAutofit/>
              </a:bodyPr>
              <a:lstStyle/>
              <a:p>
                <a14:m>
                  <m:oMathPara xmlns:m="http://schemas.openxmlformats.org/officeDocument/2006/math">
                    <m:oMathParaPr>
                      <m:jc m:val="left"/>
                    </m:oMathParaPr>
                    <m:oMath xmlns:m="http://schemas.openxmlformats.org/officeDocument/2006/math">
                      <m:r>
                        <m:rPr>
                          <m:nor/>
                        </m:rPr>
                        <a:rPr lang="zh-CN" altLang="en-US" sz="22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RH</m:t>
                      </m:r>
                      <m:r>
                        <a:rPr lang="zh-CN" altLang="en-US" sz="2200" b="0" i="1">
                          <a:solidFill>
                            <a:srgbClr val="000000"/>
                          </a:solidFill>
                          <a:latin typeface="Cambria Math" panose="02040503050406030204" pitchFamily="18" charset="0"/>
                          <a:sym typeface="Times New Roman" panose="02020603050405020304" pitchFamily="18" charset="0"/>
                        </a:rPr>
                        <m:t>+</m:t>
                      </m:r>
                      <m:r>
                        <m:rPr>
                          <m:sty m:val="p"/>
                        </m:rPr>
                        <a:rPr lang="zh-CN" altLang="en-US" sz="2200" b="0" i="0">
                          <a:solidFill>
                            <a:srgbClr val="000000"/>
                          </a:solidFill>
                          <a:latin typeface="Cambria Math" panose="02040503050406030204" pitchFamily="18" charset="0"/>
                          <a:sym typeface="Times New Roman" panose="02020603050405020304" pitchFamily="18" charset="0"/>
                        </a:rPr>
                        <m:t>X</m:t>
                      </m:r>
                      <m:r>
                        <a:rPr lang="zh-CN" altLang="en-US" sz="2200" b="0" i="1">
                          <a:solidFill>
                            <a:srgbClr val="000000"/>
                          </a:solidFill>
                          <a:latin typeface="Cambria Math" panose="02040503050406030204" pitchFamily="18" charset="0"/>
                          <a:sym typeface="Times New Roman" panose="02020603050405020304" pitchFamily="18" charset="0"/>
                        </a:rPr>
                        <m:t>•</m:t>
                      </m:r>
                      <m:groupChr>
                        <m:groupChrPr>
                          <m:chr m:val="→"/>
                          <m:vertJc m:val="bot"/>
                          <m:ctrlPr>
                            <a:rPr lang="zh-CN" altLang="en-US" sz="2200" i="1">
                              <a:solidFill>
                                <a:srgbClr val="000000"/>
                              </a:solidFill>
                              <a:latin typeface="Cambria Math" panose="02040503050406030204" pitchFamily="18" charset="0"/>
                              <a:sym typeface="Times New Roman" panose="02020603050405020304" pitchFamily="18" charset="0"/>
                            </a:rPr>
                          </m:ctrlPr>
                        </m:groupChrPr>
                        <m:e>
                          <m:r>
                            <a:rPr lang="zh-CN" altLang="en-US" sz="2200" b="0" i="1">
                              <a:solidFill>
                                <a:srgbClr val="000000"/>
                              </a:solidFill>
                              <a:latin typeface="Cambria Math" panose="02040503050406030204" pitchFamily="18" charset="0"/>
                              <a:sym typeface="Times New Roman" panose="02020603050405020304" pitchFamily="18" charset="0"/>
                            </a:rPr>
                            <m:t>  </m:t>
                          </m:r>
                        </m:e>
                      </m:groupChr>
                      <m:r>
                        <m:rPr>
                          <m:sty m:val="p"/>
                        </m:rPr>
                        <a:rPr lang="zh-CN" altLang="en-US" sz="2200" b="0" i="0">
                          <a:solidFill>
                            <a:srgbClr val="000000"/>
                          </a:solidFill>
                          <a:latin typeface="Cambria Math" panose="02040503050406030204" pitchFamily="18" charset="0"/>
                          <a:sym typeface="Times New Roman" panose="02020603050405020304" pitchFamily="18" charset="0"/>
                        </a:rPr>
                        <m:t>R</m:t>
                      </m:r>
                      <m:r>
                        <a:rPr lang="zh-CN" altLang="en-US" sz="2200" b="0" i="1">
                          <a:solidFill>
                            <a:srgbClr val="000000"/>
                          </a:solidFill>
                          <a:latin typeface="Cambria Math" panose="02040503050406030204" pitchFamily="18" charset="0"/>
                          <a:sym typeface="Times New Roman" panose="02020603050405020304" pitchFamily="18" charset="0"/>
                        </a:rPr>
                        <m:t>•+</m:t>
                      </m:r>
                      <m:r>
                        <m:rPr>
                          <m:nor/>
                        </m:rPr>
                        <a:rPr lang="zh-CN" altLang="en-US" sz="22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HX</m:t>
                      </m:r>
                    </m:oMath>
                  </m:oMathPara>
                </a14:m>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22531" name="Object 15"/>
              <p:cNvSpPr txBox="1">
                <a:spLocks noRot="1" noChangeAspect="1" noMove="1" noResize="1" noEditPoints="1" noAdjustHandles="1" noChangeArrowheads="1" noChangeShapeType="1" noTextEdit="1"/>
              </p:cNvSpPr>
              <p:nvPr/>
            </p:nvSpPr>
            <p:spPr bwMode="auto">
              <a:xfrm>
                <a:off x="3431704" y="3896810"/>
                <a:ext cx="3416300" cy="444500"/>
              </a:xfrm>
              <a:prstGeom prst="rect">
                <a:avLst/>
              </a:prstGeom>
              <a:blipFill rotWithShape="1">
                <a:blip r:embed="rId3"/>
                <a:stretch>
                  <a:fillRect l="-5" t="-101" r="5" b="101"/>
                </a:stretch>
              </a:blipFill>
              <a:ln>
                <a:noFill/>
              </a:ln>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2532" name="Object 17"/>
              <p:cNvSpPr txBox="1"/>
              <p:nvPr/>
            </p:nvSpPr>
            <p:spPr bwMode="auto">
              <a:xfrm>
                <a:off x="7159155" y="3876172"/>
                <a:ext cx="3019425" cy="465138"/>
              </a:xfrm>
              <a:prstGeom prst="rect">
                <a:avLst/>
              </a:prstGeom>
              <a:noFill/>
              <a:ln>
                <a:noFill/>
              </a:ln>
            </p:spPr>
            <p:txBody>
              <a:bodyPr>
                <a:noAutofit/>
              </a:bodyPr>
              <a:lstStyle/>
              <a:p>
                <a14:m>
                  <m:oMathPara xmlns:m="http://schemas.openxmlformats.org/officeDocument/2006/math">
                    <m:oMathParaPr>
                      <m:jc m:val="left"/>
                    </m:oMathParaPr>
                    <m:oMath xmlns:m="http://schemas.openxmlformats.org/officeDocument/2006/math">
                      <m:r>
                        <m:rPr>
                          <m:sty m:val="p"/>
                        </m:rPr>
                        <a:rPr lang="zh-CN" altLang="en-US" sz="2200" b="0" i="0">
                          <a:solidFill>
                            <a:srgbClr val="000000"/>
                          </a:solidFill>
                          <a:latin typeface="Cambria Math" panose="02040503050406030204" pitchFamily="18" charset="0"/>
                          <a:sym typeface="Times New Roman" panose="02020603050405020304" pitchFamily="18" charset="0"/>
                        </a:rPr>
                        <m:t>R</m:t>
                      </m:r>
                      <m:r>
                        <a:rPr lang="zh-CN" altLang="en-US" sz="2200" b="0" i="1">
                          <a:solidFill>
                            <a:srgbClr val="000000"/>
                          </a:solidFill>
                          <a:latin typeface="Cambria Math" panose="02040503050406030204" pitchFamily="18" charset="0"/>
                          <a:sym typeface="Times New Roman" panose="02020603050405020304" pitchFamily="18" charset="0"/>
                        </a:rPr>
                        <m:t>•+</m:t>
                      </m:r>
                      <m:sSub>
                        <m:sSubPr>
                          <m:ctrlPr>
                            <a:rPr lang="zh-CN" altLang="en-US" sz="2200" i="1">
                              <a:solidFill>
                                <a:srgbClr val="000000"/>
                              </a:solidFill>
                              <a:latin typeface="Cambria Math" panose="02040503050406030204" pitchFamily="18" charset="0"/>
                              <a:sym typeface="Times New Roman" panose="02020603050405020304" pitchFamily="18" charset="0"/>
                            </a:rPr>
                          </m:ctrlPr>
                        </m:sSubPr>
                        <m:e>
                          <m:r>
                            <m:rPr>
                              <m:sty m:val="p"/>
                            </m:rPr>
                            <a:rPr lang="zh-CN" altLang="en-US" sz="2200" b="0" i="0">
                              <a:solidFill>
                                <a:srgbClr val="000000"/>
                              </a:solidFill>
                              <a:latin typeface="Cambria Math" panose="02040503050406030204" pitchFamily="18" charset="0"/>
                              <a:sym typeface="Times New Roman" panose="02020603050405020304" pitchFamily="18" charset="0"/>
                            </a:rPr>
                            <m:t>X</m:t>
                          </m:r>
                        </m:e>
                        <m:sub>
                          <m:r>
                            <a:rPr lang="zh-CN" altLang="en-US" sz="2200" b="0" i="0">
                              <a:solidFill>
                                <a:srgbClr val="000000"/>
                              </a:solidFill>
                              <a:latin typeface="Cambria Math" panose="02040503050406030204" pitchFamily="18" charset="0"/>
                              <a:sym typeface="Times New Roman" panose="02020603050405020304" pitchFamily="18" charset="0"/>
                            </a:rPr>
                            <m:t>2</m:t>
                          </m:r>
                        </m:sub>
                      </m:sSub>
                      <m:groupChr>
                        <m:groupChrPr>
                          <m:chr m:val="→"/>
                          <m:vertJc m:val="bot"/>
                          <m:ctrlPr>
                            <a:rPr lang="zh-CN" altLang="en-US" sz="2200" i="1">
                              <a:solidFill>
                                <a:srgbClr val="000000"/>
                              </a:solidFill>
                              <a:latin typeface="Cambria Math" panose="02040503050406030204" pitchFamily="18" charset="0"/>
                              <a:sym typeface="Times New Roman" panose="02020603050405020304" pitchFamily="18" charset="0"/>
                            </a:rPr>
                          </m:ctrlPr>
                        </m:groupChrPr>
                        <m:e>
                          <m:r>
                            <a:rPr lang="zh-CN" altLang="en-US" sz="2200" b="0" i="1">
                              <a:solidFill>
                                <a:srgbClr val="000000"/>
                              </a:solidFill>
                              <a:latin typeface="Cambria Math" panose="02040503050406030204" pitchFamily="18" charset="0"/>
                              <a:sym typeface="Times New Roman" panose="02020603050405020304" pitchFamily="18" charset="0"/>
                            </a:rPr>
                            <m:t>  </m:t>
                          </m:r>
                        </m:e>
                      </m:groupChr>
                      <m:r>
                        <m:rPr>
                          <m:nor/>
                        </m:rPr>
                        <a:rPr lang="zh-CN" altLang="en-US" sz="2200" i="0">
                          <a:solidFill>
                            <a:srgbClr val="000000"/>
                          </a:solidFill>
                          <a:latin typeface="Times New Roman" panose="02020603050405020304" pitchFamily="18" charset="0"/>
                          <a:ea typeface="微软雅黑" panose="020B0503020204020204" pitchFamily="34" charset="-122"/>
                          <a:sym typeface="Times New Roman" panose="02020603050405020304" pitchFamily="18" charset="0"/>
                        </a:rPr>
                        <m:t>RX</m:t>
                      </m:r>
                      <m:r>
                        <a:rPr lang="zh-CN" altLang="en-US" sz="2200" b="0" i="1">
                          <a:solidFill>
                            <a:srgbClr val="000000"/>
                          </a:solidFill>
                          <a:latin typeface="Cambria Math" panose="02040503050406030204" pitchFamily="18" charset="0"/>
                          <a:sym typeface="Times New Roman" panose="02020603050405020304" pitchFamily="18" charset="0"/>
                        </a:rPr>
                        <m:t>+</m:t>
                      </m:r>
                      <m:r>
                        <m:rPr>
                          <m:sty m:val="p"/>
                        </m:rPr>
                        <a:rPr lang="zh-CN" altLang="en-US" sz="2200" b="0" i="0">
                          <a:solidFill>
                            <a:srgbClr val="000000"/>
                          </a:solidFill>
                          <a:latin typeface="Cambria Math" panose="02040503050406030204" pitchFamily="18" charset="0"/>
                          <a:sym typeface="Times New Roman" panose="02020603050405020304" pitchFamily="18" charset="0"/>
                        </a:rPr>
                        <m:t>X</m:t>
                      </m:r>
                      <m:r>
                        <a:rPr lang="zh-CN" altLang="en-US" sz="2200" b="0" i="1">
                          <a:solidFill>
                            <a:srgbClr val="000000"/>
                          </a:solidFill>
                          <a:latin typeface="Cambria Math" panose="02040503050406030204" pitchFamily="18" charset="0"/>
                          <a:sym typeface="Times New Roman" panose="02020603050405020304" pitchFamily="18" charset="0"/>
                        </a:rPr>
                        <m:t>•</m:t>
                      </m:r>
                    </m:oMath>
                  </m:oMathPara>
                </a14:m>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22532" name="Object 17"/>
              <p:cNvSpPr txBox="1">
                <a:spLocks noRot="1" noChangeAspect="1" noMove="1" noResize="1" noEditPoints="1" noAdjustHandles="1" noChangeArrowheads="1" noChangeShapeType="1" noTextEdit="1"/>
              </p:cNvSpPr>
              <p:nvPr/>
            </p:nvSpPr>
            <p:spPr bwMode="auto">
              <a:xfrm>
                <a:off x="7159155" y="3876172"/>
                <a:ext cx="3019425" cy="465138"/>
              </a:xfrm>
              <a:prstGeom prst="rect">
                <a:avLst/>
              </a:prstGeom>
              <a:blipFill rotWithShape="1">
                <a:blip r:embed="rId4"/>
                <a:stretch>
                  <a:fillRect l="-5" t="-28" r="5" b="97"/>
                </a:stretch>
              </a:blipFill>
              <a:ln>
                <a:noFill/>
              </a:ln>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2533" name="Object 19"/>
              <p:cNvSpPr txBox="1"/>
              <p:nvPr/>
            </p:nvSpPr>
            <p:spPr bwMode="auto">
              <a:xfrm>
                <a:off x="3431705" y="4487360"/>
                <a:ext cx="2981325" cy="455612"/>
              </a:xfrm>
              <a:prstGeom prst="rect">
                <a:avLst/>
              </a:prstGeom>
              <a:noFill/>
              <a:ln>
                <a:noFill/>
              </a:ln>
            </p:spPr>
            <p:txBody>
              <a:bodyPr>
                <a:noAutofit/>
              </a:bodyPr>
              <a:lstStyle/>
              <a:p>
                <a14:m>
                  <m:oMathPara xmlns:m="http://schemas.openxmlformats.org/officeDocument/2006/math">
                    <m:oMathParaPr>
                      <m:jc m:val="left"/>
                    </m:oMathParaPr>
                    <m:oMath xmlns:m="http://schemas.openxmlformats.org/officeDocument/2006/math">
                      <m:r>
                        <m:rPr>
                          <m:sty m:val="p"/>
                        </m:rPr>
                        <a:rPr lang="zh-CN" altLang="en-US" sz="2200" b="0" i="0">
                          <a:solidFill>
                            <a:srgbClr val="000000"/>
                          </a:solidFill>
                          <a:latin typeface="Cambria Math" panose="02040503050406030204" pitchFamily="18" charset="0"/>
                          <a:sym typeface="Times New Roman" panose="02020603050405020304" pitchFamily="18" charset="0"/>
                        </a:rPr>
                        <m:t>R</m:t>
                      </m:r>
                      <m:r>
                        <a:rPr lang="zh-CN" altLang="en-US" sz="2200" b="0" i="1">
                          <a:solidFill>
                            <a:srgbClr val="000000"/>
                          </a:solidFill>
                          <a:latin typeface="Cambria Math" panose="02040503050406030204" pitchFamily="18" charset="0"/>
                          <a:sym typeface="Times New Roman" panose="02020603050405020304" pitchFamily="18" charset="0"/>
                        </a:rPr>
                        <m:t>•+</m:t>
                      </m:r>
                      <m:r>
                        <m:rPr>
                          <m:sty m:val="p"/>
                        </m:rPr>
                        <a:rPr lang="zh-CN" altLang="en-US" sz="2200" b="0" i="0">
                          <a:solidFill>
                            <a:srgbClr val="000000"/>
                          </a:solidFill>
                          <a:latin typeface="Cambria Math" panose="02040503050406030204" pitchFamily="18" charset="0"/>
                          <a:sym typeface="Times New Roman" panose="02020603050405020304" pitchFamily="18" charset="0"/>
                        </a:rPr>
                        <m:t>R</m:t>
                      </m:r>
                      <m:r>
                        <a:rPr lang="zh-CN" altLang="en-US" sz="2200" b="0" i="1">
                          <a:solidFill>
                            <a:srgbClr val="000000"/>
                          </a:solidFill>
                          <a:latin typeface="Cambria Math" panose="02040503050406030204" pitchFamily="18" charset="0"/>
                          <a:sym typeface="Times New Roman" panose="02020603050405020304" pitchFamily="18" charset="0"/>
                        </a:rPr>
                        <m:t>•</m:t>
                      </m:r>
                      <m:groupChr>
                        <m:groupChrPr>
                          <m:chr m:val="→"/>
                          <m:vertJc m:val="bot"/>
                          <m:ctrlPr>
                            <a:rPr lang="zh-CN" altLang="en-US" sz="2200" i="1">
                              <a:solidFill>
                                <a:srgbClr val="000000"/>
                              </a:solidFill>
                              <a:latin typeface="Cambria Math" panose="02040503050406030204" pitchFamily="18" charset="0"/>
                              <a:sym typeface="Times New Roman" panose="02020603050405020304" pitchFamily="18" charset="0"/>
                            </a:rPr>
                          </m:ctrlPr>
                        </m:groupChrPr>
                        <m:e>
                          <m:r>
                            <a:rPr lang="zh-CN" altLang="en-US" sz="2200" b="0" i="1">
                              <a:solidFill>
                                <a:srgbClr val="000000"/>
                              </a:solidFill>
                              <a:latin typeface="Cambria Math" panose="02040503050406030204" pitchFamily="18" charset="0"/>
                              <a:sym typeface="Times New Roman" panose="02020603050405020304" pitchFamily="18" charset="0"/>
                            </a:rPr>
                            <m:t>  </m:t>
                          </m:r>
                        </m:e>
                      </m:groupChr>
                      <m:r>
                        <m:rPr>
                          <m:sty m:val="p"/>
                        </m:rPr>
                        <a:rPr lang="zh-CN" altLang="en-US" sz="2200" b="0" i="0">
                          <a:solidFill>
                            <a:srgbClr val="000000"/>
                          </a:solidFill>
                          <a:latin typeface="Cambria Math" panose="02040503050406030204" pitchFamily="18" charset="0"/>
                          <a:sym typeface="Times New Roman" panose="02020603050405020304" pitchFamily="18" charset="0"/>
                        </a:rPr>
                        <m:t>R</m:t>
                      </m:r>
                      <m:r>
                        <a:rPr lang="zh-CN" altLang="en-US" sz="2200" b="0" i="1">
                          <a:solidFill>
                            <a:srgbClr val="000000"/>
                          </a:solidFill>
                          <a:latin typeface="Cambria Math" panose="02040503050406030204" pitchFamily="18" charset="0"/>
                          <a:sym typeface="Times New Roman" panose="02020603050405020304" pitchFamily="18" charset="0"/>
                        </a:rPr>
                        <m:t>−</m:t>
                      </m:r>
                      <m:r>
                        <m:rPr>
                          <m:sty m:val="p"/>
                        </m:rPr>
                        <a:rPr lang="zh-CN" altLang="en-US" sz="2200" b="0" i="0">
                          <a:solidFill>
                            <a:srgbClr val="000000"/>
                          </a:solidFill>
                          <a:latin typeface="Cambria Math" panose="02040503050406030204" pitchFamily="18" charset="0"/>
                          <a:sym typeface="Times New Roman" panose="02020603050405020304" pitchFamily="18" charset="0"/>
                        </a:rPr>
                        <m:t>R</m:t>
                      </m:r>
                    </m:oMath>
                  </m:oMathPara>
                </a14:m>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22533" name="Object 19"/>
              <p:cNvSpPr txBox="1">
                <a:spLocks noRot="1" noChangeAspect="1" noMove="1" noResize="1" noEditPoints="1" noAdjustHandles="1" noChangeArrowheads="1" noChangeShapeType="1" noTextEdit="1"/>
              </p:cNvSpPr>
              <p:nvPr/>
            </p:nvSpPr>
            <p:spPr bwMode="auto">
              <a:xfrm>
                <a:off x="3431705" y="4487360"/>
                <a:ext cx="2981325" cy="455612"/>
              </a:xfrm>
              <a:prstGeom prst="rect">
                <a:avLst/>
              </a:prstGeom>
              <a:blipFill rotWithShape="1">
                <a:blip r:embed="rId5"/>
                <a:stretch>
                  <a:fillRect l="-6" t="-99" r="6" b="29"/>
                </a:stretch>
              </a:blipFill>
              <a:ln>
                <a:noFill/>
              </a:ln>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2534" name="Object 21"/>
              <p:cNvSpPr txBox="1"/>
              <p:nvPr/>
            </p:nvSpPr>
            <p:spPr bwMode="auto">
              <a:xfrm>
                <a:off x="7159154" y="4487361"/>
                <a:ext cx="2870200" cy="433387"/>
              </a:xfrm>
              <a:prstGeom prst="rect">
                <a:avLst/>
              </a:prstGeom>
              <a:noFill/>
              <a:ln>
                <a:noFill/>
              </a:ln>
            </p:spPr>
            <p:txBody>
              <a:bodyPr>
                <a:noAutofit/>
              </a:bodyPr>
              <a:lstStyle/>
              <a:p>
                <a14:m>
                  <m:oMathPara xmlns:m="http://schemas.openxmlformats.org/officeDocument/2006/math">
                    <m:oMathParaPr>
                      <m:jc m:val="left"/>
                    </m:oMathParaPr>
                    <m:oMath xmlns:m="http://schemas.openxmlformats.org/officeDocument/2006/math">
                      <m:r>
                        <m:rPr>
                          <m:sty m:val="p"/>
                        </m:rPr>
                        <a:rPr lang="zh-CN" altLang="en-US" sz="2200" b="0" i="0">
                          <a:solidFill>
                            <a:srgbClr val="000000"/>
                          </a:solidFill>
                          <a:latin typeface="Cambria Math" panose="02040503050406030204" pitchFamily="18" charset="0"/>
                          <a:sym typeface="Times New Roman" panose="02020603050405020304" pitchFamily="18" charset="0"/>
                        </a:rPr>
                        <m:t>R</m:t>
                      </m:r>
                      <m:r>
                        <a:rPr lang="zh-CN" altLang="en-US" sz="2200" b="0" i="1">
                          <a:solidFill>
                            <a:srgbClr val="000000"/>
                          </a:solidFill>
                          <a:latin typeface="Cambria Math" panose="02040503050406030204" pitchFamily="18" charset="0"/>
                          <a:sym typeface="Times New Roman" panose="02020603050405020304" pitchFamily="18" charset="0"/>
                        </a:rPr>
                        <m:t>•+</m:t>
                      </m:r>
                      <m:r>
                        <m:rPr>
                          <m:sty m:val="p"/>
                        </m:rPr>
                        <a:rPr lang="zh-CN" altLang="en-US" sz="2200" b="0" i="0">
                          <a:solidFill>
                            <a:srgbClr val="000000"/>
                          </a:solidFill>
                          <a:latin typeface="Cambria Math" panose="02040503050406030204" pitchFamily="18" charset="0"/>
                          <a:sym typeface="Times New Roman" panose="02020603050405020304" pitchFamily="18" charset="0"/>
                        </a:rPr>
                        <m:t>X</m:t>
                      </m:r>
                      <m:r>
                        <a:rPr lang="zh-CN" altLang="en-US" sz="2200" b="0" i="1">
                          <a:solidFill>
                            <a:srgbClr val="000000"/>
                          </a:solidFill>
                          <a:latin typeface="Cambria Math" panose="02040503050406030204" pitchFamily="18" charset="0"/>
                          <a:sym typeface="Times New Roman" panose="02020603050405020304" pitchFamily="18" charset="0"/>
                        </a:rPr>
                        <m:t>•</m:t>
                      </m:r>
                      <m:groupChr>
                        <m:groupChrPr>
                          <m:chr m:val="→"/>
                          <m:vertJc m:val="bot"/>
                          <m:ctrlPr>
                            <a:rPr lang="zh-CN" altLang="en-US" sz="2200" i="1">
                              <a:solidFill>
                                <a:srgbClr val="000000"/>
                              </a:solidFill>
                              <a:latin typeface="Cambria Math" panose="02040503050406030204" pitchFamily="18" charset="0"/>
                              <a:sym typeface="Times New Roman" panose="02020603050405020304" pitchFamily="18" charset="0"/>
                            </a:rPr>
                          </m:ctrlPr>
                        </m:groupChrPr>
                        <m:e>
                          <m:r>
                            <a:rPr lang="zh-CN" altLang="en-US" sz="2200" b="0" i="1">
                              <a:solidFill>
                                <a:srgbClr val="000000"/>
                              </a:solidFill>
                              <a:latin typeface="Cambria Math" panose="02040503050406030204" pitchFamily="18" charset="0"/>
                              <a:sym typeface="Times New Roman" panose="02020603050405020304" pitchFamily="18" charset="0"/>
                            </a:rPr>
                            <m:t>  </m:t>
                          </m:r>
                        </m:e>
                      </m:groupChr>
                      <m:r>
                        <m:rPr>
                          <m:sty m:val="p"/>
                        </m:rPr>
                        <a:rPr lang="zh-CN" altLang="en-US" sz="2200" b="0" i="0">
                          <a:solidFill>
                            <a:srgbClr val="000000"/>
                          </a:solidFill>
                          <a:latin typeface="Cambria Math" panose="02040503050406030204" pitchFamily="18" charset="0"/>
                          <a:sym typeface="Times New Roman" panose="02020603050405020304" pitchFamily="18" charset="0"/>
                        </a:rPr>
                        <m:t>R</m:t>
                      </m:r>
                      <m:r>
                        <a:rPr lang="zh-CN" altLang="en-US" sz="2200" b="0" i="1">
                          <a:solidFill>
                            <a:srgbClr val="000000"/>
                          </a:solidFill>
                          <a:latin typeface="Cambria Math" panose="02040503050406030204" pitchFamily="18" charset="0"/>
                          <a:sym typeface="Times New Roman" panose="02020603050405020304" pitchFamily="18" charset="0"/>
                        </a:rPr>
                        <m:t>−</m:t>
                      </m:r>
                      <m:r>
                        <m:rPr>
                          <m:sty m:val="p"/>
                        </m:rPr>
                        <a:rPr lang="zh-CN" altLang="en-US" sz="2200" b="0" i="0">
                          <a:solidFill>
                            <a:srgbClr val="000000"/>
                          </a:solidFill>
                          <a:latin typeface="Cambria Math" panose="02040503050406030204" pitchFamily="18" charset="0"/>
                          <a:sym typeface="Times New Roman" panose="02020603050405020304" pitchFamily="18" charset="0"/>
                        </a:rPr>
                        <m:t>X</m:t>
                      </m:r>
                    </m:oMath>
                  </m:oMathPara>
                </a14:m>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22534" name="Object 21"/>
              <p:cNvSpPr txBox="1">
                <a:spLocks noRot="1" noChangeAspect="1" noMove="1" noResize="1" noEditPoints="1" noAdjustHandles="1" noChangeArrowheads="1" noChangeShapeType="1" noTextEdit="1"/>
              </p:cNvSpPr>
              <p:nvPr/>
            </p:nvSpPr>
            <p:spPr bwMode="auto">
              <a:xfrm>
                <a:off x="7159154" y="4487361"/>
                <a:ext cx="2870200" cy="433387"/>
              </a:xfrm>
              <a:prstGeom prst="rect">
                <a:avLst/>
              </a:prstGeom>
              <a:blipFill rotWithShape="1">
                <a:blip r:embed="rId6"/>
                <a:stretch>
                  <a:fillRect l="-6" t="-104" r="6" b="31"/>
                </a:stretch>
              </a:blipFill>
              <a:ln>
                <a:noFill/>
              </a:ln>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22535" name="Object 23"/>
              <p:cNvSpPr txBox="1"/>
              <p:nvPr/>
            </p:nvSpPr>
            <p:spPr bwMode="auto">
              <a:xfrm>
                <a:off x="3431704" y="5041098"/>
                <a:ext cx="2901950" cy="439737"/>
              </a:xfrm>
              <a:prstGeom prst="rect">
                <a:avLst/>
              </a:prstGeom>
              <a:noFill/>
              <a:ln>
                <a:noFill/>
              </a:ln>
            </p:spPr>
            <p:txBody>
              <a:bodyPr>
                <a:noAutofit/>
              </a:bodyPr>
              <a:lstStyle/>
              <a:p>
                <a14:m>
                  <m:oMathPara xmlns:m="http://schemas.openxmlformats.org/officeDocument/2006/math">
                    <m:oMathParaPr>
                      <m:jc m:val="left"/>
                    </m:oMathParaPr>
                    <m:oMath xmlns:m="http://schemas.openxmlformats.org/officeDocument/2006/math">
                      <m:r>
                        <m:rPr>
                          <m:sty m:val="p"/>
                        </m:rPr>
                        <a:rPr lang="zh-CN" altLang="en-US" sz="2200" b="0" i="0">
                          <a:solidFill>
                            <a:srgbClr val="000000"/>
                          </a:solidFill>
                          <a:latin typeface="Cambria Math" panose="02040503050406030204" pitchFamily="18" charset="0"/>
                          <a:sym typeface="Times New Roman" panose="02020603050405020304" pitchFamily="18" charset="0"/>
                        </a:rPr>
                        <m:t>X</m:t>
                      </m:r>
                      <m:r>
                        <a:rPr lang="zh-CN" altLang="en-US" sz="2200" b="0" i="1">
                          <a:solidFill>
                            <a:srgbClr val="000000"/>
                          </a:solidFill>
                          <a:latin typeface="Cambria Math" panose="02040503050406030204" pitchFamily="18" charset="0"/>
                          <a:sym typeface="Times New Roman" panose="02020603050405020304" pitchFamily="18" charset="0"/>
                        </a:rPr>
                        <m:t>•+</m:t>
                      </m:r>
                      <m:r>
                        <m:rPr>
                          <m:sty m:val="p"/>
                        </m:rPr>
                        <a:rPr lang="zh-CN" altLang="en-US" sz="2200" b="0" i="0">
                          <a:solidFill>
                            <a:srgbClr val="000000"/>
                          </a:solidFill>
                          <a:latin typeface="Cambria Math" panose="02040503050406030204" pitchFamily="18" charset="0"/>
                          <a:sym typeface="Times New Roman" panose="02020603050405020304" pitchFamily="18" charset="0"/>
                        </a:rPr>
                        <m:t>X</m:t>
                      </m:r>
                      <m:r>
                        <a:rPr lang="zh-CN" altLang="en-US" sz="2200" b="0" i="1">
                          <a:solidFill>
                            <a:srgbClr val="000000"/>
                          </a:solidFill>
                          <a:latin typeface="Cambria Math" panose="02040503050406030204" pitchFamily="18" charset="0"/>
                          <a:sym typeface="Times New Roman" panose="02020603050405020304" pitchFamily="18" charset="0"/>
                        </a:rPr>
                        <m:t>•</m:t>
                      </m:r>
                      <m:groupChr>
                        <m:groupChrPr>
                          <m:chr m:val="→"/>
                          <m:vertJc m:val="bot"/>
                          <m:ctrlPr>
                            <a:rPr lang="zh-CN" altLang="en-US" sz="2200" i="1">
                              <a:solidFill>
                                <a:srgbClr val="000000"/>
                              </a:solidFill>
                              <a:latin typeface="Cambria Math" panose="02040503050406030204" pitchFamily="18" charset="0"/>
                              <a:sym typeface="Times New Roman" panose="02020603050405020304" pitchFamily="18" charset="0"/>
                            </a:rPr>
                          </m:ctrlPr>
                        </m:groupChrPr>
                        <m:e>
                          <m:r>
                            <a:rPr lang="zh-CN" altLang="en-US" sz="2200" b="0" i="1">
                              <a:solidFill>
                                <a:srgbClr val="000000"/>
                              </a:solidFill>
                              <a:latin typeface="Cambria Math" panose="02040503050406030204" pitchFamily="18" charset="0"/>
                              <a:sym typeface="Times New Roman" panose="02020603050405020304" pitchFamily="18" charset="0"/>
                            </a:rPr>
                            <m:t>  </m:t>
                          </m:r>
                        </m:e>
                      </m:groupChr>
                      <m:r>
                        <m:rPr>
                          <m:sty m:val="p"/>
                        </m:rPr>
                        <a:rPr lang="zh-CN" altLang="en-US" sz="2200" b="0" i="0">
                          <a:solidFill>
                            <a:srgbClr val="000000"/>
                          </a:solidFill>
                          <a:latin typeface="Cambria Math" panose="02040503050406030204" pitchFamily="18" charset="0"/>
                          <a:sym typeface="Times New Roman" panose="02020603050405020304" pitchFamily="18" charset="0"/>
                        </a:rPr>
                        <m:t>X</m:t>
                      </m:r>
                      <m:r>
                        <a:rPr lang="zh-CN" altLang="en-US" sz="2200" b="0" i="1">
                          <a:solidFill>
                            <a:srgbClr val="000000"/>
                          </a:solidFill>
                          <a:latin typeface="Cambria Math" panose="02040503050406030204" pitchFamily="18" charset="0"/>
                          <a:sym typeface="Times New Roman" panose="02020603050405020304" pitchFamily="18" charset="0"/>
                        </a:rPr>
                        <m:t>−</m:t>
                      </m:r>
                      <m:r>
                        <m:rPr>
                          <m:sty m:val="p"/>
                        </m:rPr>
                        <a:rPr lang="zh-CN" altLang="en-US" sz="2200" b="0" i="0">
                          <a:solidFill>
                            <a:srgbClr val="000000"/>
                          </a:solidFill>
                          <a:latin typeface="Cambria Math" panose="02040503050406030204" pitchFamily="18" charset="0"/>
                          <a:sym typeface="Times New Roman" panose="02020603050405020304" pitchFamily="18" charset="0"/>
                        </a:rPr>
                        <m:t>X</m:t>
                      </m:r>
                    </m:oMath>
                  </m:oMathPara>
                </a14:m>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22535" name="Object 23"/>
              <p:cNvSpPr txBox="1">
                <a:spLocks noRot="1" noChangeAspect="1" noMove="1" noResize="1" noEditPoints="1" noAdjustHandles="1" noChangeArrowheads="1" noChangeShapeType="1" noTextEdit="1"/>
              </p:cNvSpPr>
              <p:nvPr/>
            </p:nvSpPr>
            <p:spPr bwMode="auto">
              <a:xfrm>
                <a:off x="3431704" y="5041098"/>
                <a:ext cx="2901950" cy="439737"/>
              </a:xfrm>
              <a:prstGeom prst="rect">
                <a:avLst/>
              </a:prstGeom>
              <a:blipFill rotWithShape="1">
                <a:blip r:embed="rId7"/>
                <a:stretch>
                  <a:fillRect l="-6" t="-106" r="6" b="34"/>
                </a:stretch>
              </a:blipFill>
              <a:ln>
                <a:noFill/>
              </a:ln>
            </p:spPr>
            <p:txBody>
              <a:bodyPr/>
              <a:lstStyle/>
              <a:p>
                <a:r>
                  <a:rPr lang="zh-CN" altLang="en-US">
                    <a:noFill/>
                  </a:rPr>
                  <a:t> </a:t>
                </a:r>
              </a:p>
            </p:txBody>
          </p:sp>
        </mc:Fallback>
      </mc:AlternateContent>
      <p:sp>
        <p:nvSpPr>
          <p:cNvPr id="22545" name="Text Box 25"/>
          <p:cNvSpPr txBox="1">
            <a:spLocks noChangeArrowheads="1"/>
          </p:cNvSpPr>
          <p:nvPr/>
        </p:nvSpPr>
        <p:spPr bwMode="auto">
          <a:xfrm>
            <a:off x="2207568" y="3520729"/>
            <a:ext cx="1137096" cy="139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buClr>
                <a:schemeClr val="folHlink"/>
              </a:buClr>
              <a:buFont typeface="Wingdings" panose="05000000000000000000" pitchFamily="2" charset="2"/>
              <a:buNone/>
            </a:pPr>
            <a:r>
              <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引发</a:t>
            </a:r>
            <a:endPar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algn="ctr" eaLnBrk="1" hangingPunct="1">
              <a:lnSpc>
                <a:spcPct val="130000"/>
              </a:lnSpc>
              <a:buClr>
                <a:schemeClr val="folHlink"/>
              </a:buClr>
              <a:buFont typeface="Wingdings" panose="05000000000000000000" pitchFamily="2" charset="2"/>
              <a:buNone/>
            </a:pPr>
            <a:r>
              <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增长</a:t>
            </a:r>
            <a:endPar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algn="ctr" eaLnBrk="1" hangingPunct="1">
              <a:lnSpc>
                <a:spcPct val="130000"/>
              </a:lnSpc>
              <a:buClr>
                <a:schemeClr val="folHlink"/>
              </a:buClr>
              <a:buFont typeface="Wingdings" panose="05000000000000000000" pitchFamily="2" charset="2"/>
              <a:buNone/>
            </a:pPr>
            <a:r>
              <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终止</a:t>
            </a:r>
            <a:endPar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2546" name="Rectangle 26"/>
          <p:cNvSpPr>
            <a:spLocks noChangeArrowheads="1"/>
          </p:cNvSpPr>
          <p:nvPr/>
        </p:nvSpPr>
        <p:spPr bwMode="auto">
          <a:xfrm>
            <a:off x="2437929" y="5620536"/>
            <a:ext cx="7777162" cy="908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buClr>
                <a:schemeClr val="folHlink"/>
              </a:buClr>
              <a:buFont typeface="Wingdings" panose="05000000000000000000" pitchFamily="2" charset="2"/>
              <a:buNone/>
            </a:pPr>
            <a:r>
              <a:rPr kumimoji="1"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偶联    </a:t>
            </a:r>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CH</a:t>
            </a:r>
            <a:r>
              <a:rPr kumimoji="1"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CH</a:t>
            </a:r>
            <a:r>
              <a:rPr kumimoji="1"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•+•CH</a:t>
            </a:r>
            <a:r>
              <a:rPr kumimoji="1"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CH</a:t>
            </a:r>
            <a:r>
              <a:rPr kumimoji="1"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→CH</a:t>
            </a:r>
            <a:r>
              <a:rPr kumimoji="1"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CH</a:t>
            </a:r>
            <a:r>
              <a:rPr kumimoji="1"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kumimoji="1"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CH</a:t>
            </a:r>
            <a:r>
              <a:rPr kumimoji="1"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CH</a:t>
            </a:r>
            <a:r>
              <a:rPr kumimoji="1"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3</a:t>
            </a:r>
            <a:endPar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buClr>
                <a:schemeClr val="folHlink"/>
              </a:buClr>
              <a:buFont typeface="Wingdings" panose="05000000000000000000" pitchFamily="2" charset="2"/>
              <a:buNone/>
            </a:pPr>
            <a:r>
              <a:rPr kumimoji="1"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歧化    </a:t>
            </a:r>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CH</a:t>
            </a:r>
            <a:r>
              <a:rPr kumimoji="1"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CH</a:t>
            </a:r>
            <a:r>
              <a:rPr kumimoji="1"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•+•CH</a:t>
            </a:r>
            <a:r>
              <a:rPr kumimoji="1"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CH</a:t>
            </a:r>
            <a:r>
              <a:rPr kumimoji="1"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→CH</a:t>
            </a:r>
            <a:r>
              <a:rPr kumimoji="1"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=CH</a:t>
            </a:r>
            <a:r>
              <a:rPr kumimoji="1"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kumimoji="1"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+CH</a:t>
            </a:r>
            <a:r>
              <a:rPr kumimoji="1"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kumimoji="1"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CH</a:t>
            </a:r>
            <a:r>
              <a:rPr kumimoji="1"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3</a:t>
            </a:r>
            <a:endParaRPr kumimoji="1"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8B2EA98E-51FA-410E-9EFB-FDF47107EE4E}"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81604" name="Rectangle 4"/>
          <p:cNvSpPr>
            <a:spLocks noRot="1" noChangeArrowheads="1"/>
          </p:cNvSpPr>
          <p:nvPr/>
        </p:nvSpPr>
        <p:spPr bwMode="auto">
          <a:xfrm>
            <a:off x="623392" y="702790"/>
            <a:ext cx="8540750" cy="1143000"/>
          </a:xfrm>
          <a:prstGeom prst="rect">
            <a:avLst/>
          </a:prstGeom>
          <a:noFill/>
          <a:ln w="9525">
            <a:noFill/>
            <a:miter lim="800000"/>
          </a:ln>
          <a:effectLst/>
        </p:spPr>
        <p:txBody>
          <a:bodyPr anchor="ctr"/>
          <a:lstStyle/>
          <a:p>
            <a:pPr eaLnBrk="1" hangingPunct="1">
              <a:lnSpc>
                <a:spcPct val="130000"/>
              </a:lnSpc>
              <a:defRPr/>
            </a:pPr>
            <a:r>
              <a:rPr lang="en-US" altLang="zh-CN" sz="3000" b="1"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1.2 </a:t>
            </a:r>
            <a:r>
              <a:rPr lang="zh-CN" altLang="en-US" sz="3000" b="1"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光化学反应过程</a:t>
            </a:r>
            <a:br>
              <a:rPr lang="zh-CN" altLang="en-US" sz="2800" b="1" dirty="0">
                <a:solidFill>
                  <a:srgbClr val="FFFF00"/>
                </a:solidFill>
                <a:effectLst>
                  <a:outerShdw blurRad="38100" dist="38100" dir="2700000" algn="tl">
                    <a:srgbClr val="000000"/>
                  </a:outerShdw>
                </a:effectLst>
                <a:latin typeface="Times New Roman" panose="02020603050405020304" pitchFamily="18" charset="0"/>
                <a:ea typeface="微软雅黑" panose="020B0503020204020204" pitchFamily="34" charset="-122"/>
                <a:sym typeface="Times New Roman" panose="02020603050405020304" pitchFamily="18" charset="0"/>
              </a:rPr>
            </a:br>
            <a:r>
              <a:rPr lang="en-US" altLang="zh-CN" sz="2400" b="1" dirty="0">
                <a:latin typeface="Times New Roman" panose="02020603050405020304" pitchFamily="18" charset="0"/>
                <a:ea typeface="微软雅黑" panose="020B0503020204020204" pitchFamily="34" charset="-122"/>
                <a:sym typeface="Times New Roman" panose="02020603050405020304" pitchFamily="18" charset="0"/>
              </a:rPr>
              <a:t>(Process of Photochemical Reactions)</a:t>
            </a:r>
            <a:endParaRPr lang="zh-CN" altLang="en-US" sz="2400" b="1"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88" name="Text Box 5"/>
          <p:cNvSpPr txBox="1">
            <a:spLocks noChangeArrowheads="1"/>
          </p:cNvSpPr>
          <p:nvPr/>
        </p:nvSpPr>
        <p:spPr bwMode="auto">
          <a:xfrm>
            <a:off x="1631246" y="1916920"/>
            <a:ext cx="8469245" cy="101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marL="342900" indent="-342900" eaLnBrk="1" hangingPunct="1">
              <a:lnSpc>
                <a:spcPct val="150000"/>
              </a:lnSpc>
              <a:buClr>
                <a:schemeClr val="tx1"/>
              </a:buClr>
              <a:buFont typeface="Wingdings" panose="05000000000000000000" pitchFamily="2" charset="2"/>
              <a:buChar char="n"/>
            </a:pP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分子、原子、自由基或离子</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吸收光子而发生的化学反应。</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eaLnBrk="1" hangingPunct="1">
              <a:lnSpc>
                <a:spcPct val="150000"/>
              </a:lnSpc>
              <a:buClr>
                <a:schemeClr val="tx1"/>
              </a:buClr>
              <a:buFont typeface="Wingdings" panose="05000000000000000000" pitchFamily="2" charset="2"/>
              <a:buChar char="n"/>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化学物种吸收光量子后可产生光化学反应的</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初级过程</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和</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次级过程</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89" name="Rectangle 7"/>
          <p:cNvSpPr>
            <a:spLocks noChangeArrowheads="1"/>
          </p:cNvSpPr>
          <p:nvPr/>
        </p:nvSpPr>
        <p:spPr bwMode="auto">
          <a:xfrm>
            <a:off x="1524001" y="-162095"/>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90" name="Rectangle 9"/>
          <p:cNvSpPr>
            <a:spLocks noChangeArrowheads="1"/>
          </p:cNvSpPr>
          <p:nvPr/>
        </p:nvSpPr>
        <p:spPr bwMode="auto">
          <a:xfrm>
            <a:off x="1524001" y="3152606"/>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91" name="Rectangle 11"/>
          <p:cNvSpPr>
            <a:spLocks noChangeArrowheads="1"/>
          </p:cNvSpPr>
          <p:nvPr/>
        </p:nvSpPr>
        <p:spPr bwMode="auto">
          <a:xfrm>
            <a:off x="1524001" y="3152606"/>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92" name="Rectangle 13"/>
          <p:cNvSpPr>
            <a:spLocks noChangeArrowheads="1"/>
          </p:cNvSpPr>
          <p:nvPr/>
        </p:nvSpPr>
        <p:spPr bwMode="auto">
          <a:xfrm>
            <a:off x="1524001" y="3166894"/>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7421" name="Rectangle 13"/>
          <p:cNvSpPr>
            <a:spLocks noGrp="1" noRot="1" noChangeArrowheads="1"/>
          </p:cNvSpPr>
          <p:nvPr>
            <p:ph type="title" idx="4294967295"/>
          </p:nvPr>
        </p:nvSpPr>
        <p:spPr>
          <a:xfrm>
            <a:off x="2011045" y="2924711"/>
            <a:ext cx="8229600" cy="1031875"/>
          </a:xfrm>
        </p:spPr>
        <p:txBody>
          <a:bodyPr/>
          <a:lstStyle/>
          <a:p>
            <a:pPr eaLnBrk="1" hangingPunct="1">
              <a:lnSpc>
                <a:spcPct val="130000"/>
              </a:lnSpc>
              <a:defRPr/>
            </a:pPr>
            <a:r>
              <a:rPr lang="zh-CN" altLang="en-US" sz="36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光化学定律</a:t>
            </a:r>
            <a:endParaRPr lang="zh-CN" altLang="en-US" sz="36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7411" name="Rectangle 3"/>
          <p:cNvSpPr>
            <a:spLocks noGrp="1" noChangeArrowheads="1"/>
          </p:cNvSpPr>
          <p:nvPr/>
        </p:nvSpPr>
        <p:spPr>
          <a:xfrm>
            <a:off x="1559560" y="3491230"/>
            <a:ext cx="8450580" cy="3009900"/>
          </a:xfrm>
          <a:prstGeom prst="rect">
            <a:avLst/>
          </a:prstGeom>
          <a:noFill/>
          <a:ln w="9525">
            <a:noFill/>
            <a:miter lim="800000"/>
          </a:ln>
          <a:effec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algn="ctr" eaLnBrk="1" hangingPunct="1">
              <a:lnSpc>
                <a:spcPct val="130000"/>
              </a:lnSpc>
              <a:spcBef>
                <a:spcPct val="0"/>
              </a:spcBef>
              <a:buFont typeface="Wingdings" panose="05000000000000000000" pitchFamily="2" charset="2"/>
              <a:buNone/>
            </a:pPr>
            <a:endParaRPr lang="zh-CN" altLang="en-US" sz="2400" dirty="0">
              <a:solidFill>
                <a:srgbClr val="FFFF00"/>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Clr>
                <a:schemeClr val="tx1"/>
              </a:buClr>
              <a:buSzPct val="100000"/>
            </a:pPr>
            <a:r>
              <a:rPr lang="zh-CN" altLang="en-US" sz="2200" b="1" u="sng"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光化学第一定律</a:t>
            </a:r>
            <a:r>
              <a:rPr lang="zh-CN" altLang="en-US" sz="2200" b="1"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光子的能量大于化学键能时，且分子对某特定波长的光要有特征吸收光谱才能引起光解反应。</a:t>
            </a:r>
            <a:endParaRPr lang="zh-CN" altLang="en-US" sz="2200" b="1"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Clr>
                <a:schemeClr val="tx1"/>
              </a:buClr>
              <a:buSzPct val="100000"/>
            </a:pPr>
            <a:r>
              <a:rPr lang="zh-CN" altLang="en-US" sz="2200" b="1" u="sng"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光化学第二定律</a:t>
            </a:r>
            <a:r>
              <a:rPr lang="zh-CN" altLang="en-US" sz="2200" b="1"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分子吸收光的过程是单光子过程，该定律的基础是电子激发态分子的寿命很短，≤10</a:t>
            </a:r>
            <a:r>
              <a:rPr lang="en-US" altLang="zh-CN" sz="2200" baseline="30000" dirty="0">
                <a:effectLst/>
                <a:latin typeface="Times New Roman" panose="02020603050405020304" pitchFamily="18" charset="0"/>
                <a:ea typeface="微软雅黑" panose="020B0503020204020204" pitchFamily="34" charset="-122"/>
                <a:sym typeface="Times New Roman" panose="02020603050405020304" pitchFamily="18" charset="0"/>
              </a:rPr>
              <a:t>-8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s</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，在这样短的时间内，辐射强度比较弱的情况下，再吸收第二个光子的几率很小。</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F1DB48E6-6C8C-42D3-807A-0D8998635274}"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7421" name="Rectangle 13"/>
          <p:cNvSpPr>
            <a:spLocks noGrp="1" noRot="1" noChangeArrowheads="1"/>
          </p:cNvSpPr>
          <p:nvPr>
            <p:ph type="title" idx="4294967295"/>
          </p:nvPr>
        </p:nvSpPr>
        <p:spPr>
          <a:xfrm>
            <a:off x="-816768" y="980728"/>
            <a:ext cx="8229600" cy="1031875"/>
          </a:xfrm>
        </p:spPr>
        <p:txBody>
          <a:bodyPr/>
          <a:lstStyle/>
          <a:p>
            <a:pPr eaLnBrk="1" hangingPunct="1">
              <a:lnSpc>
                <a:spcPct val="130000"/>
              </a:lnSpc>
              <a:defRPr/>
            </a:pPr>
            <a:r>
              <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光量子能量和化学键之间的对应关系</a:t>
            </a:r>
            <a:r>
              <a:rPr lang="en-US" altLang="zh-CN"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7411" name="Rectangle 3"/>
          <p:cNvSpPr>
            <a:spLocks noGrp="1" noChangeArrowheads="1"/>
          </p:cNvSpPr>
          <p:nvPr>
            <p:ph type="body" idx="4294967295"/>
          </p:nvPr>
        </p:nvSpPr>
        <p:spPr>
          <a:xfrm>
            <a:off x="2063552" y="1844824"/>
            <a:ext cx="8424936" cy="4824412"/>
          </a:xfrm>
        </p:spPr>
        <p:txBody>
          <a:bodyPr/>
          <a:lstStyle/>
          <a:p>
            <a:pPr marL="0" indent="17780" eaLnBrk="1" hangingPunct="1">
              <a:lnSpc>
                <a:spcPct val="130000"/>
              </a:lnSpc>
              <a:spcBef>
                <a:spcPct val="0"/>
              </a:spcBef>
              <a:buNone/>
              <a:defRPr/>
            </a:pPr>
            <a:r>
              <a:rPr lang="en-US" altLang="zh-CN" sz="2400" b="1" dirty="0">
                <a:solidFill>
                  <a:srgbClr val="00FF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i="1"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E</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 </a:t>
            </a:r>
            <a:r>
              <a:rPr lang="en-US" altLang="zh-CN" sz="2200" i="1"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hv</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 </a:t>
            </a:r>
            <a:r>
              <a:rPr lang="en-US" altLang="zh-CN" sz="2200" i="1"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hc</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i="1"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λ</a:t>
            </a:r>
            <a:endParaRPr lang="en-US" altLang="zh-CN" sz="2200" i="1"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17780" eaLnBrk="1" hangingPunct="1">
              <a:lnSpc>
                <a:spcPct val="130000"/>
              </a:lnSpc>
              <a:spcBef>
                <a:spcPct val="0"/>
              </a:spcBef>
              <a:buNone/>
              <a:defRPr/>
            </a:pP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式中：</a:t>
            </a:r>
            <a:r>
              <a:rPr lang="en-US" altLang="zh-CN" sz="2200" i="1" dirty="0">
                <a:effectLst/>
                <a:latin typeface="Times New Roman" panose="02020603050405020304" pitchFamily="18" charset="0"/>
                <a:ea typeface="微软雅黑" panose="020B0503020204020204" pitchFamily="34" charset="-122"/>
                <a:sym typeface="Times New Roman" panose="02020603050405020304" pitchFamily="18" charset="0"/>
              </a:rPr>
              <a:t>E</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光量子能量；  </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17780" eaLnBrk="1" hangingPunct="1">
              <a:lnSpc>
                <a:spcPct val="130000"/>
              </a:lnSpc>
              <a:spcBef>
                <a:spcPct val="0"/>
              </a:spcBef>
              <a:buNone/>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i="1" dirty="0">
                <a:effectLst/>
                <a:latin typeface="Times New Roman" panose="02020603050405020304" pitchFamily="18" charset="0"/>
                <a:ea typeface="微软雅黑" panose="020B0503020204020204" pitchFamily="34" charset="-122"/>
                <a:sym typeface="Times New Roman" panose="02020603050405020304" pitchFamily="18" charset="0"/>
              </a:rPr>
              <a:t>h</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普朗克常量，6.626×10</a:t>
            </a:r>
            <a:r>
              <a:rPr lang="zh-CN" altLang="en-US" sz="2200" baseline="30000" dirty="0">
                <a:effectLst/>
                <a:latin typeface="Times New Roman" panose="02020603050405020304" pitchFamily="18" charset="0"/>
                <a:ea typeface="微软雅黑" panose="020B0503020204020204" pitchFamily="34" charset="-122"/>
                <a:sym typeface="Times New Roman" panose="02020603050405020304" pitchFamily="18" charset="0"/>
              </a:rPr>
              <a:t>-34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J · s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光量子</a:t>
            </a:r>
            <a:r>
              <a:rPr lang="en-US" altLang="zh-CN" sz="2200" baseline="30000" dirty="0">
                <a:effectLst/>
                <a:latin typeface="Times New Roman" panose="02020603050405020304" pitchFamily="18" charset="0"/>
                <a:ea typeface="微软雅黑" panose="020B0503020204020204" pitchFamily="34" charset="-122"/>
                <a:sym typeface="Times New Roman" panose="02020603050405020304" pitchFamily="18" charset="0"/>
              </a:rPr>
              <a:t>-1</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17780" eaLnBrk="1" hangingPunct="1">
              <a:lnSpc>
                <a:spcPct val="130000"/>
              </a:lnSpc>
              <a:spcBef>
                <a:spcPct val="0"/>
              </a:spcBef>
              <a:buNone/>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i="1" dirty="0">
                <a:effectLst/>
                <a:latin typeface="Times New Roman" panose="02020603050405020304" pitchFamily="18" charset="0"/>
                <a:ea typeface="微软雅黑" panose="020B0503020204020204" pitchFamily="34" charset="-122"/>
                <a:sym typeface="Times New Roman" panose="02020603050405020304" pitchFamily="18" charset="0"/>
              </a:rPr>
              <a:t>c</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光速，2.9</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9</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79×10</a:t>
            </a:r>
            <a:r>
              <a:rPr lang="zh-CN" altLang="en-US" sz="2200" baseline="30000" dirty="0">
                <a:effectLst/>
                <a:latin typeface="Times New Roman" panose="02020603050405020304" pitchFamily="18" charset="0"/>
                <a:ea typeface="微软雅黑" panose="020B0503020204020204" pitchFamily="34" charset="-122"/>
                <a:sym typeface="Times New Roman" panose="02020603050405020304" pitchFamily="18" charset="0"/>
              </a:rPr>
              <a:t>10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cm · s</a:t>
            </a:r>
            <a:r>
              <a:rPr lang="en-US" altLang="zh-CN" sz="2200" baseline="30000" dirty="0">
                <a:effectLst/>
                <a:latin typeface="Times New Roman" panose="02020603050405020304" pitchFamily="18" charset="0"/>
                <a:ea typeface="微软雅黑" panose="020B0503020204020204" pitchFamily="34" charset="-122"/>
                <a:sym typeface="Times New Roman" panose="02020603050405020304" pitchFamily="18" charset="0"/>
              </a:rPr>
              <a:t>-1</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17780" eaLnBrk="1" hangingPunct="1">
              <a:lnSpc>
                <a:spcPct val="130000"/>
              </a:lnSpc>
              <a:spcBef>
                <a:spcPct val="0"/>
              </a:spcBef>
              <a:buNone/>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1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mol</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分子吸收的总能量为：</a:t>
            </a:r>
            <a:r>
              <a:rPr lang="en-US" altLang="zh-CN" sz="2200" i="1" dirty="0">
                <a:effectLst/>
                <a:latin typeface="Times New Roman" panose="02020603050405020304" pitchFamily="18" charset="0"/>
                <a:ea typeface="微软雅黑" panose="020B0503020204020204" pitchFamily="34" charset="-122"/>
                <a:sym typeface="Times New Roman" panose="02020603050405020304" pitchFamily="18" charset="0"/>
              </a:rPr>
              <a:t>E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i="1" dirty="0">
                <a:effectLst/>
                <a:latin typeface="Times New Roman" panose="02020603050405020304" pitchFamily="18" charset="0"/>
                <a:ea typeface="微软雅黑" panose="020B0503020204020204" pitchFamily="34" charset="-122"/>
                <a:sym typeface="Times New Roman" panose="02020603050405020304" pitchFamily="18" charset="0"/>
              </a:rPr>
              <a:t>N</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0</a:t>
            </a:r>
            <a:r>
              <a:rPr lang="en-US" altLang="zh-CN" sz="2200" i="1" dirty="0">
                <a:effectLst/>
                <a:latin typeface="Times New Roman" panose="02020603050405020304" pitchFamily="18" charset="0"/>
                <a:ea typeface="微软雅黑" panose="020B0503020204020204" pitchFamily="34" charset="-122"/>
                <a:sym typeface="Times New Roman" panose="02020603050405020304" pitchFamily="18" charset="0"/>
              </a:rPr>
              <a:t>hv</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17780" eaLnBrk="1" hangingPunct="1">
              <a:lnSpc>
                <a:spcPct val="130000"/>
              </a:lnSpc>
              <a:spcBef>
                <a:spcPct val="0"/>
              </a:spcBef>
              <a:buNone/>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式中：</a:t>
            </a:r>
            <a:r>
              <a:rPr lang="en-US" altLang="zh-CN" sz="2200" i="1" dirty="0">
                <a:effectLst/>
                <a:latin typeface="Times New Roman" panose="02020603050405020304" pitchFamily="18" charset="0"/>
                <a:ea typeface="微软雅黑" panose="020B0503020204020204" pitchFamily="34" charset="-122"/>
                <a:sym typeface="Times New Roman" panose="02020603050405020304" pitchFamily="18" charset="0"/>
              </a:rPr>
              <a:t>N</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0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阿伏加德罗常数，</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6.022×10</a:t>
            </a:r>
            <a:r>
              <a:rPr lang="en-US" altLang="zh-CN" sz="2200" baseline="30000" dirty="0">
                <a:effectLst/>
                <a:latin typeface="Times New Roman" panose="02020603050405020304" pitchFamily="18" charset="0"/>
                <a:ea typeface="微软雅黑" panose="020B0503020204020204" pitchFamily="34" charset="-122"/>
                <a:sym typeface="Times New Roman" panose="02020603050405020304" pitchFamily="18" charset="0"/>
              </a:rPr>
              <a:t>23</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mol</a:t>
            </a:r>
            <a:r>
              <a:rPr lang="en-US" altLang="zh-CN" sz="2200" baseline="30000" dirty="0">
                <a:effectLst/>
                <a:latin typeface="Times New Roman" panose="02020603050405020304" pitchFamily="18" charset="0"/>
                <a:ea typeface="微软雅黑" panose="020B0503020204020204" pitchFamily="34" charset="-122"/>
                <a:sym typeface="Times New Roman" panose="02020603050405020304" pitchFamily="18" charset="0"/>
              </a:rPr>
              <a:t>-1</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17780" eaLnBrk="1" hangingPunct="1">
              <a:lnSpc>
                <a:spcPct val="130000"/>
              </a:lnSpc>
              <a:spcBef>
                <a:spcPct val="0"/>
              </a:spcBef>
              <a:buNone/>
              <a:defRPr/>
            </a:pPr>
            <a:r>
              <a:rPr lang="en-US" altLang="zh-CN" sz="2200" i="1"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λ</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400 nm</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i="1"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E</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299.1 kJ · mol</a:t>
            </a:r>
            <a:r>
              <a:rPr lang="en-US" altLang="zh-CN" sz="2200" baseline="30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-1</a:t>
            </a:r>
            <a:endParaRPr lang="zh-CN" altLang="en-US" sz="2200" baseline="30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17780" eaLnBrk="1" hangingPunct="1">
              <a:lnSpc>
                <a:spcPct val="130000"/>
              </a:lnSpc>
              <a:spcBef>
                <a:spcPct val="0"/>
              </a:spcBef>
              <a:buNone/>
              <a:defRPr/>
            </a:pPr>
            <a:r>
              <a:rPr lang="en-US" altLang="zh-CN" sz="2200" i="1"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λ</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700 nm</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i="1"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E</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170.9 kJ · mol</a:t>
            </a:r>
            <a:r>
              <a:rPr lang="en-US" altLang="zh-CN" sz="2200" baseline="30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-1</a:t>
            </a:r>
            <a:endParaRPr lang="zh-CN" altLang="en-US" sz="2200" baseline="30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17780" eaLnBrk="1" hangingPunct="1">
              <a:lnSpc>
                <a:spcPct val="130000"/>
              </a:lnSpc>
              <a:spcBef>
                <a:spcPct val="0"/>
              </a:spcBef>
              <a:buNone/>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通常化学键的健能大于</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167.4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kJ · mol</a:t>
            </a:r>
            <a:r>
              <a:rPr lang="en-US" altLang="zh-CN" sz="2200" baseline="30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-1</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所以波长大于</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700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nm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的光就不能引起光化学解离。</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p:rand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24DFAAAD-8727-499C-8F02-8431C2E4B17E}"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07526" name="Text Box 6"/>
          <p:cNvSpPr txBox="1">
            <a:spLocks noChangeArrowheads="1"/>
          </p:cNvSpPr>
          <p:nvPr/>
        </p:nvSpPr>
        <p:spPr bwMode="auto">
          <a:xfrm>
            <a:off x="3537600" y="1336737"/>
            <a:ext cx="5400675" cy="577466"/>
          </a:xfrm>
          <a:prstGeom prst="rect">
            <a:avLst/>
          </a:prstGeom>
          <a:noFill/>
          <a:ln w="12700" algn="ctr">
            <a:noFill/>
            <a:miter lim="800000"/>
          </a:ln>
          <a:effectLst>
            <a:prstShdw prst="shdw17" dist="17961" dir="2700000">
              <a:schemeClr val="accent1">
                <a:gamma/>
                <a:shade val="60000"/>
                <a:invGamma/>
              </a:schemeClr>
            </a:prstShdw>
          </a:effectLst>
        </p:spPr>
        <p:txBody>
          <a:bodyPr lIns="0" tIns="0" rIns="0" bIns="0">
            <a:spAutoFit/>
          </a:bodyPr>
          <a:lstStyle/>
          <a:p>
            <a:pPr algn="ctr" eaLnBrk="1" hangingPunct="1">
              <a:lnSpc>
                <a:spcPct val="130000"/>
              </a:lnSpc>
              <a:defRPr/>
            </a:pPr>
            <a:r>
              <a:rPr lang="zh-CN" altLang="en-US" sz="3200" dirty="0">
                <a:latin typeface="Times New Roman" panose="02020603050405020304" pitchFamily="18" charset="0"/>
                <a:ea typeface="微软雅黑" panose="020B0503020204020204" pitchFamily="34" charset="-122"/>
                <a:sym typeface="Times New Roman" panose="02020603050405020304" pitchFamily="18" charset="0"/>
              </a:rPr>
              <a:t>化学键的平均键焓</a:t>
            </a:r>
            <a:endParaRPr lang="zh-CN" altLang="en-US" sz="3200" dirty="0">
              <a:latin typeface="Times New Roman" panose="02020603050405020304" pitchFamily="18" charset="0"/>
              <a:ea typeface="微软雅黑" panose="020B0503020204020204" pitchFamily="34" charset="-122"/>
              <a:sym typeface="Times New Roman" panose="02020603050405020304" pitchFamily="18" charset="0"/>
            </a:endParaRPr>
          </a:p>
        </p:txBody>
      </p:sp>
      <p:graphicFrame>
        <p:nvGraphicFramePr>
          <p:cNvPr id="8" name="表格 7"/>
          <p:cNvGraphicFramePr>
            <a:graphicFrameLocks noGrp="1"/>
          </p:cNvGraphicFramePr>
          <p:nvPr/>
        </p:nvGraphicFramePr>
        <p:xfrm>
          <a:off x="2711624" y="2204864"/>
          <a:ext cx="7052628" cy="3857625"/>
        </p:xfrm>
        <a:graphic>
          <a:graphicData uri="http://schemas.openxmlformats.org/drawingml/2006/table">
            <a:tbl>
              <a:tblPr/>
              <a:tblGrid>
                <a:gridCol w="1188848"/>
                <a:gridCol w="2311588"/>
                <a:gridCol w="1234491"/>
                <a:gridCol w="2317701"/>
              </a:tblGrid>
              <a:tr h="428625">
                <a:tc>
                  <a:txBody>
                    <a:bodyPr/>
                    <a:lstStyle/>
                    <a:p>
                      <a:pPr algn="ctr">
                        <a:lnSpc>
                          <a:spcPct val="130000"/>
                        </a:lnSpc>
                        <a:spcBef>
                          <a:spcPts val="0"/>
                        </a:spcBef>
                        <a:spcAft>
                          <a:spcPts val="0"/>
                        </a:spcAft>
                      </a:pPr>
                      <a:r>
                        <a:rPr 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化学键</a:t>
                      </a:r>
                      <a:endParaRPr 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30000"/>
                        </a:lnSpc>
                        <a:spcBef>
                          <a:spcPts val="0"/>
                        </a:spcBef>
                        <a:spcAft>
                          <a:spcPts val="0"/>
                        </a:spcAft>
                        <a:buClrTx/>
                        <a:buSzTx/>
                        <a:buFontTx/>
                        <a:buNone/>
                        <a:defRPr/>
                      </a:pPr>
                      <a:r>
                        <a:rPr 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键焓</a:t>
                      </a:r>
                      <a:r>
                        <a:rPr lang="en-US" altLang="zh-CN" sz="2000"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/(kJ · mol</a:t>
                      </a:r>
                      <a:r>
                        <a:rPr lang="en-US" altLang="zh-CN" sz="2000" kern="100" baseline="300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-1</a:t>
                      </a:r>
                      <a:r>
                        <a:rPr lang="en-US" alt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a:t>
                      </a:r>
                      <a:endParaRPr 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ct val="130000"/>
                        </a:lnSpc>
                        <a:spcBef>
                          <a:spcPts val="0"/>
                        </a:spcBef>
                        <a:spcAft>
                          <a:spcPts val="0"/>
                        </a:spcAft>
                      </a:pPr>
                      <a:r>
                        <a:rPr 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化学键</a:t>
                      </a:r>
                      <a:endParaRPr 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lnSpc>
                          <a:spcPct val="130000"/>
                        </a:lnSpc>
                        <a:spcBef>
                          <a:spcPts val="0"/>
                        </a:spcBef>
                        <a:spcAft>
                          <a:spcPts val="0"/>
                        </a:spcAft>
                      </a:pPr>
                      <a:r>
                        <a:rPr 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键焓</a:t>
                      </a:r>
                      <a:r>
                        <a:rPr lang="en-US" altLang="zh-CN" sz="2000"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/(kJ · mol</a:t>
                      </a:r>
                      <a:r>
                        <a:rPr lang="en-US" altLang="zh-CN" sz="2000" kern="100" baseline="300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-1</a:t>
                      </a:r>
                      <a:r>
                        <a:rPr lang="en-US" alt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a:t>
                      </a:r>
                      <a:endParaRPr 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428625">
                <a:tc>
                  <a:txBody>
                    <a:bodyPr/>
                    <a:lstStyle/>
                    <a:p>
                      <a:pPr algn="ctr">
                        <a:lnSpc>
                          <a:spcPct val="130000"/>
                        </a:lnSpc>
                        <a:spcBef>
                          <a:spcPts val="0"/>
                        </a:spcBef>
                        <a:spcAft>
                          <a:spcPts val="0"/>
                        </a:spcAft>
                      </a:pPr>
                      <a:r>
                        <a:rPr lang="en-US"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H-H</a:t>
                      </a:r>
                      <a:endParaRPr 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a:noFill/>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a:noFill/>
                    </a:lnB>
                  </a:tcPr>
                </a:tc>
                <a:tc>
                  <a:txBody>
                    <a:bodyPr/>
                    <a:lstStyle/>
                    <a:p>
                      <a:pPr algn="ctr">
                        <a:lnSpc>
                          <a:spcPct val="130000"/>
                        </a:lnSpc>
                        <a:spcBef>
                          <a:spcPts val="0"/>
                        </a:spcBef>
                        <a:spcAft>
                          <a:spcPts val="0"/>
                        </a:spcAft>
                      </a:pPr>
                      <a:r>
                        <a:rPr lang="en-US"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436</a:t>
                      </a:r>
                      <a:endParaRPr 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a:noFill/>
                    </a:lnB>
                  </a:tcPr>
                </a:tc>
                <a:tc>
                  <a:txBody>
                    <a:bodyPr/>
                    <a:lstStyle/>
                    <a:p>
                      <a:pPr algn="ctr">
                        <a:lnSpc>
                          <a:spcPct val="130000"/>
                        </a:lnSpc>
                        <a:spcBef>
                          <a:spcPts val="0"/>
                        </a:spcBef>
                        <a:spcAft>
                          <a:spcPts val="0"/>
                        </a:spcAft>
                      </a:pPr>
                      <a:r>
                        <a:rPr lang="en-US"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F-F</a:t>
                      </a:r>
                      <a:endParaRPr 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a:noFill/>
                    </a:lnB>
                  </a:tcPr>
                </a:tc>
                <a:tc>
                  <a:txBody>
                    <a:bodyPr/>
                    <a:lstStyle/>
                    <a:p>
                      <a:pPr algn="ctr">
                        <a:lnSpc>
                          <a:spcPct val="130000"/>
                        </a:lnSpc>
                        <a:spcBef>
                          <a:spcPts val="0"/>
                        </a:spcBef>
                        <a:spcAft>
                          <a:spcPts val="0"/>
                        </a:spcAft>
                      </a:pPr>
                      <a:r>
                        <a:rPr lang="en-US"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155</a:t>
                      </a:r>
                      <a:endParaRPr 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w="12700" cap="flat" cmpd="sng" algn="ctr">
                      <a:solidFill>
                        <a:schemeClr val="tx1"/>
                      </a:solid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a:noFill/>
                    </a:lnB>
                  </a:tcPr>
                </a:tc>
              </a:tr>
              <a:tr h="428625">
                <a:tc>
                  <a:txBody>
                    <a:bodyPr/>
                    <a:lstStyle/>
                    <a:p>
                      <a:pPr algn="ctr">
                        <a:lnSpc>
                          <a:spcPct val="130000"/>
                        </a:lnSpc>
                        <a:spcBef>
                          <a:spcPts val="0"/>
                        </a:spcBef>
                        <a:spcAft>
                          <a:spcPts val="0"/>
                        </a:spcAft>
                      </a:pPr>
                      <a:r>
                        <a:rPr lang="en-US"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H-F</a:t>
                      </a:r>
                      <a:endParaRPr 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a:lnSpc>
                          <a:spcPct val="130000"/>
                        </a:lnSpc>
                        <a:spcBef>
                          <a:spcPts val="0"/>
                        </a:spcBef>
                        <a:spcAft>
                          <a:spcPts val="0"/>
                        </a:spcAft>
                      </a:pPr>
                      <a:r>
                        <a:rPr lang="en-US"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566</a:t>
                      </a:r>
                      <a:endParaRPr 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a:lnSpc>
                          <a:spcPct val="130000"/>
                        </a:lnSpc>
                        <a:spcBef>
                          <a:spcPts val="0"/>
                        </a:spcBef>
                        <a:spcAft>
                          <a:spcPts val="0"/>
                        </a:spcAft>
                      </a:pPr>
                      <a:r>
                        <a:rPr lang="en-US" sz="2000" kern="100" dirty="0" err="1">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Cl-Cl</a:t>
                      </a:r>
                      <a:endParaRPr 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a:lnSpc>
                          <a:spcPct val="130000"/>
                        </a:lnSpc>
                        <a:spcBef>
                          <a:spcPts val="0"/>
                        </a:spcBef>
                        <a:spcAft>
                          <a:spcPts val="0"/>
                        </a:spcAft>
                      </a:pPr>
                      <a:r>
                        <a:rPr lang="en-US" sz="2000"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243</a:t>
                      </a:r>
                      <a:endParaRPr lang="zh-CN" sz="2000"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w="12700" cap="flat" cmpd="sng" algn="ctr">
                      <a:solidFill>
                        <a:schemeClr val="tx1"/>
                      </a:solidFill>
                      <a:prstDash val="solid"/>
                      <a:round/>
                      <a:headEnd type="none" w="med" len="med"/>
                      <a:tailEnd type="none" w="med" len="med"/>
                    </a:lnL>
                    <a:lnR>
                      <a:noFill/>
                    </a:lnR>
                    <a:lnT>
                      <a:noFill/>
                    </a:lnT>
                    <a:lnB>
                      <a:noFill/>
                    </a:lnB>
                  </a:tcPr>
                </a:tc>
              </a:tr>
              <a:tr h="428625">
                <a:tc>
                  <a:txBody>
                    <a:bodyPr/>
                    <a:lstStyle/>
                    <a:p>
                      <a:pPr algn="ctr">
                        <a:lnSpc>
                          <a:spcPct val="130000"/>
                        </a:lnSpc>
                        <a:spcBef>
                          <a:spcPts val="0"/>
                        </a:spcBef>
                        <a:spcAft>
                          <a:spcPts val="0"/>
                        </a:spcAft>
                      </a:pPr>
                      <a:r>
                        <a:rPr lang="en-US"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H-</a:t>
                      </a:r>
                      <a:r>
                        <a:rPr lang="en-US" sz="2000" kern="100" dirty="0" err="1">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Cl</a:t>
                      </a:r>
                      <a:endParaRPr 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a:lnSpc>
                          <a:spcPct val="130000"/>
                        </a:lnSpc>
                        <a:spcBef>
                          <a:spcPts val="0"/>
                        </a:spcBef>
                        <a:spcAft>
                          <a:spcPts val="0"/>
                        </a:spcAft>
                      </a:pPr>
                      <a:r>
                        <a:rPr lang="en-US"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432</a:t>
                      </a:r>
                      <a:endParaRPr 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a:lnSpc>
                          <a:spcPct val="130000"/>
                        </a:lnSpc>
                        <a:spcBef>
                          <a:spcPts val="0"/>
                        </a:spcBef>
                        <a:spcAft>
                          <a:spcPts val="0"/>
                        </a:spcAft>
                      </a:pPr>
                      <a:r>
                        <a:rPr lang="en-US"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Br-Br</a:t>
                      </a:r>
                      <a:endParaRPr 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a:lnSpc>
                          <a:spcPct val="130000"/>
                        </a:lnSpc>
                        <a:spcBef>
                          <a:spcPts val="0"/>
                        </a:spcBef>
                        <a:spcAft>
                          <a:spcPts val="0"/>
                        </a:spcAft>
                      </a:pPr>
                      <a:r>
                        <a:rPr lang="en-US" sz="2000"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193</a:t>
                      </a:r>
                      <a:endParaRPr lang="zh-CN" sz="2000"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w="12700" cap="flat" cmpd="sng" algn="ctr">
                      <a:solidFill>
                        <a:schemeClr val="tx1"/>
                      </a:solidFill>
                      <a:prstDash val="solid"/>
                      <a:round/>
                      <a:headEnd type="none" w="med" len="med"/>
                      <a:tailEnd type="none" w="med" len="med"/>
                    </a:lnL>
                    <a:lnR>
                      <a:noFill/>
                    </a:lnR>
                    <a:lnT>
                      <a:noFill/>
                    </a:lnT>
                    <a:lnB>
                      <a:noFill/>
                    </a:lnB>
                  </a:tcPr>
                </a:tc>
              </a:tr>
              <a:tr h="428625">
                <a:tc>
                  <a:txBody>
                    <a:bodyPr/>
                    <a:lstStyle/>
                    <a:p>
                      <a:pPr algn="ctr">
                        <a:lnSpc>
                          <a:spcPct val="130000"/>
                        </a:lnSpc>
                        <a:spcBef>
                          <a:spcPts val="0"/>
                        </a:spcBef>
                        <a:spcAft>
                          <a:spcPts val="0"/>
                        </a:spcAft>
                      </a:pPr>
                      <a:r>
                        <a:rPr lang="en-US"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H-Br</a:t>
                      </a:r>
                      <a:endParaRPr 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a:lnSpc>
                          <a:spcPct val="130000"/>
                        </a:lnSpc>
                        <a:spcBef>
                          <a:spcPts val="0"/>
                        </a:spcBef>
                        <a:spcAft>
                          <a:spcPts val="0"/>
                        </a:spcAft>
                      </a:pPr>
                      <a:r>
                        <a:rPr lang="en-US"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367</a:t>
                      </a:r>
                      <a:endParaRPr 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a:lnSpc>
                          <a:spcPct val="130000"/>
                        </a:lnSpc>
                        <a:spcBef>
                          <a:spcPts val="0"/>
                        </a:spcBef>
                        <a:spcAft>
                          <a:spcPts val="0"/>
                        </a:spcAft>
                      </a:pPr>
                      <a:r>
                        <a:rPr lang="en-US"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C-C</a:t>
                      </a:r>
                      <a:endParaRPr 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a:lnSpc>
                          <a:spcPct val="130000"/>
                        </a:lnSpc>
                        <a:spcBef>
                          <a:spcPts val="0"/>
                        </a:spcBef>
                        <a:spcAft>
                          <a:spcPts val="0"/>
                        </a:spcAft>
                      </a:pPr>
                      <a:r>
                        <a:rPr lang="en-US" sz="2000"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348</a:t>
                      </a:r>
                      <a:endParaRPr lang="zh-CN" sz="2000"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w="12700" cap="flat" cmpd="sng" algn="ctr">
                      <a:solidFill>
                        <a:schemeClr val="tx1"/>
                      </a:solidFill>
                      <a:prstDash val="solid"/>
                      <a:round/>
                      <a:headEnd type="none" w="med" len="med"/>
                      <a:tailEnd type="none" w="med" len="med"/>
                    </a:lnL>
                    <a:lnR>
                      <a:noFill/>
                    </a:lnR>
                    <a:lnT>
                      <a:noFill/>
                    </a:lnT>
                    <a:lnB>
                      <a:noFill/>
                    </a:lnB>
                  </a:tcPr>
                </a:tc>
              </a:tr>
              <a:tr h="428625">
                <a:tc>
                  <a:txBody>
                    <a:bodyPr/>
                    <a:lstStyle/>
                    <a:p>
                      <a:pPr algn="ctr">
                        <a:lnSpc>
                          <a:spcPct val="130000"/>
                        </a:lnSpc>
                        <a:spcBef>
                          <a:spcPts val="0"/>
                        </a:spcBef>
                        <a:spcAft>
                          <a:spcPts val="0"/>
                        </a:spcAft>
                      </a:pPr>
                      <a:r>
                        <a:rPr lang="en-US"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H-C</a:t>
                      </a:r>
                      <a:endParaRPr 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a:lnSpc>
                          <a:spcPct val="130000"/>
                        </a:lnSpc>
                        <a:spcBef>
                          <a:spcPts val="0"/>
                        </a:spcBef>
                        <a:spcAft>
                          <a:spcPts val="0"/>
                        </a:spcAft>
                      </a:pPr>
                      <a:r>
                        <a:rPr lang="en-US"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415</a:t>
                      </a:r>
                      <a:endParaRPr 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a:lnSpc>
                          <a:spcPct val="130000"/>
                        </a:lnSpc>
                        <a:spcBef>
                          <a:spcPts val="0"/>
                        </a:spcBef>
                        <a:spcAft>
                          <a:spcPts val="0"/>
                        </a:spcAft>
                      </a:pPr>
                      <a:r>
                        <a:rPr lang="en-US"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C=C</a:t>
                      </a:r>
                      <a:endParaRPr 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a:lnSpc>
                          <a:spcPct val="130000"/>
                        </a:lnSpc>
                        <a:spcBef>
                          <a:spcPts val="0"/>
                        </a:spcBef>
                        <a:spcAft>
                          <a:spcPts val="0"/>
                        </a:spcAft>
                      </a:pPr>
                      <a:r>
                        <a:rPr lang="en-US" sz="2000"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612</a:t>
                      </a:r>
                      <a:endParaRPr lang="zh-CN" sz="2000"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w="12700" cap="flat" cmpd="sng" algn="ctr">
                      <a:solidFill>
                        <a:schemeClr val="tx1"/>
                      </a:solidFill>
                      <a:prstDash val="solid"/>
                      <a:round/>
                      <a:headEnd type="none" w="med" len="med"/>
                      <a:tailEnd type="none" w="med" len="med"/>
                    </a:lnL>
                    <a:lnR>
                      <a:noFill/>
                    </a:lnR>
                    <a:lnT>
                      <a:noFill/>
                    </a:lnT>
                    <a:lnB>
                      <a:noFill/>
                    </a:lnB>
                  </a:tcPr>
                </a:tc>
              </a:tr>
              <a:tr h="428625">
                <a:tc>
                  <a:txBody>
                    <a:bodyPr/>
                    <a:lstStyle/>
                    <a:p>
                      <a:pPr algn="ctr">
                        <a:lnSpc>
                          <a:spcPct val="130000"/>
                        </a:lnSpc>
                        <a:spcBef>
                          <a:spcPts val="0"/>
                        </a:spcBef>
                        <a:spcAft>
                          <a:spcPts val="0"/>
                        </a:spcAft>
                      </a:pPr>
                      <a:r>
                        <a:rPr lang="en-US"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H-N</a:t>
                      </a:r>
                      <a:endParaRPr 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a:lnSpc>
                          <a:spcPct val="130000"/>
                        </a:lnSpc>
                        <a:spcBef>
                          <a:spcPts val="0"/>
                        </a:spcBef>
                        <a:spcAft>
                          <a:spcPts val="0"/>
                        </a:spcAft>
                      </a:pPr>
                      <a:r>
                        <a:rPr lang="en-US"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390</a:t>
                      </a:r>
                      <a:endParaRPr 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a:lnSpc>
                          <a:spcPct val="130000"/>
                        </a:lnSpc>
                        <a:spcBef>
                          <a:spcPts val="0"/>
                        </a:spcBef>
                        <a:spcAft>
                          <a:spcPts val="0"/>
                        </a:spcAft>
                      </a:pPr>
                      <a:r>
                        <a:rPr lang="en-US"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C=O</a:t>
                      </a:r>
                      <a:endParaRPr 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a:lnSpc>
                          <a:spcPct val="130000"/>
                        </a:lnSpc>
                        <a:spcBef>
                          <a:spcPts val="0"/>
                        </a:spcBef>
                        <a:spcAft>
                          <a:spcPts val="0"/>
                        </a:spcAft>
                      </a:pPr>
                      <a:r>
                        <a:rPr lang="en-US" sz="2000"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737</a:t>
                      </a:r>
                      <a:endParaRPr lang="zh-CN" sz="2000"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w="12700" cap="flat" cmpd="sng" algn="ctr">
                      <a:solidFill>
                        <a:schemeClr val="tx1"/>
                      </a:solidFill>
                      <a:prstDash val="solid"/>
                      <a:round/>
                      <a:headEnd type="none" w="med" len="med"/>
                      <a:tailEnd type="none" w="med" len="med"/>
                    </a:lnL>
                    <a:lnR>
                      <a:noFill/>
                    </a:lnR>
                    <a:lnT>
                      <a:noFill/>
                    </a:lnT>
                    <a:lnB>
                      <a:noFill/>
                    </a:lnB>
                  </a:tcPr>
                </a:tc>
              </a:tr>
              <a:tr h="428625">
                <a:tc>
                  <a:txBody>
                    <a:bodyPr/>
                    <a:lstStyle/>
                    <a:p>
                      <a:pPr algn="ctr">
                        <a:lnSpc>
                          <a:spcPct val="130000"/>
                        </a:lnSpc>
                        <a:spcBef>
                          <a:spcPts val="0"/>
                        </a:spcBef>
                        <a:spcAft>
                          <a:spcPts val="0"/>
                        </a:spcAft>
                      </a:pPr>
                      <a:r>
                        <a:rPr lang="en-US"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H-O</a:t>
                      </a:r>
                      <a:endParaRPr 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a:noFill/>
                    </a:lnL>
                    <a:lnR w="12700" cap="flat" cmpd="sng" algn="ctr">
                      <a:solidFill>
                        <a:schemeClr val="tx1"/>
                      </a:solidFill>
                      <a:prstDash val="solid"/>
                      <a:round/>
                      <a:headEnd type="none" w="med" len="med"/>
                      <a:tailEnd type="none" w="med" len="med"/>
                    </a:lnR>
                    <a:lnT>
                      <a:noFill/>
                    </a:lnT>
                    <a:lnB>
                      <a:noFill/>
                    </a:lnB>
                  </a:tcPr>
                </a:tc>
                <a:tc>
                  <a:txBody>
                    <a:bodyPr/>
                    <a:lstStyle/>
                    <a:p>
                      <a:pPr algn="ctr">
                        <a:lnSpc>
                          <a:spcPct val="130000"/>
                        </a:lnSpc>
                        <a:spcBef>
                          <a:spcPts val="0"/>
                        </a:spcBef>
                        <a:spcAft>
                          <a:spcPts val="0"/>
                        </a:spcAft>
                      </a:pPr>
                      <a:r>
                        <a:rPr lang="en-US"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465</a:t>
                      </a:r>
                      <a:endParaRPr 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a:lnSpc>
                          <a:spcPct val="130000"/>
                        </a:lnSpc>
                        <a:spcBef>
                          <a:spcPts val="0"/>
                        </a:spcBef>
                        <a:spcAft>
                          <a:spcPts val="0"/>
                        </a:spcAft>
                      </a:pPr>
                      <a:r>
                        <a:rPr lang="en-US"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C</a:t>
                      </a:r>
                      <a:r>
                        <a:rPr lang="en-US" altLang="zh-CN" sz="2000" kern="100" dirty="0">
                          <a:latin typeface="Calibri" panose="020F0502020204030204"/>
                          <a:ea typeface="宋体" panose="02010600030101010101" pitchFamily="2" charset="-122"/>
                          <a:cs typeface="Times New Roman" panose="02020603050405020304"/>
                          <a:sym typeface="Symbol" panose="05050102010706020507"/>
                        </a:rPr>
                        <a:t></a:t>
                      </a:r>
                      <a:r>
                        <a:rPr lang="en-US"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C</a:t>
                      </a:r>
                      <a:endParaRPr 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a:lnSpc>
                          <a:spcPct val="130000"/>
                        </a:lnSpc>
                        <a:spcBef>
                          <a:spcPts val="0"/>
                        </a:spcBef>
                        <a:spcAft>
                          <a:spcPts val="0"/>
                        </a:spcAft>
                      </a:pPr>
                      <a:r>
                        <a:rPr lang="en-US" sz="2000"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838</a:t>
                      </a:r>
                      <a:endParaRPr lang="zh-CN" sz="2000" kern="10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w="12700" cap="flat" cmpd="sng" algn="ctr">
                      <a:solidFill>
                        <a:schemeClr val="tx1"/>
                      </a:solidFill>
                      <a:prstDash val="solid"/>
                      <a:round/>
                      <a:headEnd type="none" w="med" len="med"/>
                      <a:tailEnd type="none" w="med" len="med"/>
                    </a:lnL>
                    <a:lnR>
                      <a:noFill/>
                    </a:lnR>
                    <a:lnT>
                      <a:noFill/>
                    </a:lnT>
                    <a:lnB>
                      <a:noFill/>
                    </a:lnB>
                  </a:tcPr>
                </a:tc>
              </a:tr>
              <a:tr h="428625">
                <a:tc>
                  <a:txBody>
                    <a:bodyPr/>
                    <a:lstStyle/>
                    <a:p>
                      <a:pPr algn="ctr">
                        <a:lnSpc>
                          <a:spcPct val="130000"/>
                        </a:lnSpc>
                        <a:spcBef>
                          <a:spcPts val="0"/>
                        </a:spcBef>
                        <a:spcAft>
                          <a:spcPts val="0"/>
                        </a:spcAft>
                      </a:pPr>
                      <a:r>
                        <a:rPr lang="en-US"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H-S</a:t>
                      </a:r>
                      <a:endParaRPr 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a:lnSpc>
                          <a:spcPct val="130000"/>
                        </a:lnSpc>
                        <a:spcBef>
                          <a:spcPts val="0"/>
                        </a:spcBef>
                        <a:spcAft>
                          <a:spcPts val="0"/>
                        </a:spcAft>
                      </a:pPr>
                      <a:r>
                        <a:rPr lang="en-US"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348</a:t>
                      </a:r>
                      <a:endParaRPr 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a:lnSpc>
                          <a:spcPct val="130000"/>
                        </a:lnSpc>
                        <a:spcBef>
                          <a:spcPts val="0"/>
                        </a:spcBef>
                        <a:spcAft>
                          <a:spcPts val="0"/>
                        </a:spcAft>
                      </a:pPr>
                      <a:r>
                        <a:rPr lang="en-US"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N</a:t>
                      </a:r>
                      <a:r>
                        <a:rPr lang="en-US" altLang="zh-CN" sz="2000" kern="100" dirty="0">
                          <a:latin typeface="Calibri" panose="020F0502020204030204"/>
                          <a:ea typeface="宋体" panose="02010600030101010101" pitchFamily="2" charset="-122"/>
                          <a:cs typeface="Times New Roman" panose="02020603050405020304"/>
                          <a:sym typeface="Symbol" panose="05050102010706020507"/>
                        </a:rPr>
                        <a:t></a:t>
                      </a:r>
                      <a:r>
                        <a:rPr lang="en-US"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N</a:t>
                      </a:r>
                      <a:endParaRPr 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a:lnSpc>
                          <a:spcPct val="130000"/>
                        </a:lnSpc>
                        <a:spcBef>
                          <a:spcPts val="0"/>
                        </a:spcBef>
                        <a:spcAft>
                          <a:spcPts val="0"/>
                        </a:spcAft>
                      </a:pPr>
                      <a:r>
                        <a:rPr lang="en-US"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rPr>
                        <a:t>946</a:t>
                      </a:r>
                      <a:endParaRPr lang="zh-CN" sz="2000" kern="100" dirty="0">
                        <a:latin typeface="Times New Roman" panose="02020603050405020304" pitchFamily="18" charset="0"/>
                        <a:ea typeface="微软雅黑" panose="020B0503020204020204" pitchFamily="34" charset="-122"/>
                        <a:cs typeface="Times New Roman" panose="02020603050405020304"/>
                        <a:sym typeface="Times New Roman" panose="02020603050405020304" pitchFamily="18" charset="0"/>
                      </a:endParaRPr>
                    </a:p>
                  </a:txBody>
                  <a:tcPr marL="68579" marR="68579"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ransition spd="slow">
    <p:zo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8B2EA98E-51FA-410E-9EFB-FDF47107EE4E}"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89" name="Rectangle 7"/>
          <p:cNvSpPr>
            <a:spLocks noChangeArrowheads="1"/>
          </p:cNvSpPr>
          <p:nvPr/>
        </p:nvSpPr>
        <p:spPr bwMode="auto">
          <a:xfrm>
            <a:off x="1524001" y="-162095"/>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mc:AlternateContent xmlns:mc="http://schemas.openxmlformats.org/markup-compatibility/2006">
        <mc:Choice xmlns:a14="http://schemas.microsoft.com/office/drawing/2010/main" Requires="a14">
          <p:sp>
            <p:nvSpPr>
              <p:cNvPr id="3" name="Rectangle 3"/>
              <p:cNvSpPr>
                <a:spLocks noGrp="1" noChangeArrowheads="1"/>
              </p:cNvSpPr>
              <p:nvPr>
                <p:ph idx="1"/>
              </p:nvPr>
            </p:nvSpPr>
            <p:spPr>
              <a:xfrm>
                <a:off x="1919288" y="117475"/>
                <a:ext cx="8001000" cy="5905500"/>
              </a:xfrm>
            </p:spPr>
            <p:txBody>
              <a:bodyPr/>
              <a:lstStyle/>
              <a:p>
                <a:pPr eaLnBrk="1" hangingPunct="1">
                  <a:lnSpc>
                    <a:spcPct val="80000"/>
                  </a:lnSpc>
                  <a:buFont typeface="Wingdings" panose="05000000000000000000" pitchFamily="2" charset="2"/>
                  <a:buNone/>
                </a:pPr>
                <a:endParaRPr lang="zh-CN" altLang="en-US" sz="24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eaLnBrk="1" hangingPunct="1">
                  <a:lnSpc>
                    <a:spcPct val="80000"/>
                  </a:lnSpc>
                  <a:buFont typeface="Wingdings" panose="05000000000000000000" pitchFamily="2" charset="2"/>
                  <a:buNone/>
                </a:pPr>
                <a:endParaRPr lang="zh-CN" altLang="en-US" sz="24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eaLnBrk="1" hangingPunct="1">
                  <a:lnSpc>
                    <a:spcPct val="95000"/>
                  </a:lnSpc>
                  <a:buFont typeface="Wingdings" panose="05000000000000000000" pitchFamily="2" charset="2"/>
                  <a:buNone/>
                </a:pPr>
                <a:r>
                  <a:rPr lang="zh-CN" altLang="en-US" sz="24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初级过程</a:t>
                </a:r>
                <a:r>
                  <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包括化学物种吸收光量子形成激发态物种，</a:t>
                </a:r>
                <a:endPar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eaLnBrk="1" hangingPunct="1">
                  <a:lnSpc>
                    <a:spcPct val="95000"/>
                  </a:lnSpc>
                  <a:buNone/>
                </a:pPr>
                <a:r>
                  <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其基本步骤为：</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 + </a:t>
                </a:r>
                <a:r>
                  <a:rPr lang="en-US" altLang="zh-CN" sz="2200" i="1"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a:t>
                </a:r>
                <a:r>
                  <a:rPr lang="zh-CN" altLang="en-US" sz="2200" dirty="0">
                    <a:solidFill>
                      <a:srgbClr val="000000"/>
                    </a:solidFill>
                    <a:sym typeface="Times New Roman" panose="02020603050405020304" pitchFamily="18" charset="0"/>
                  </a:rPr>
                  <a:t> </a:t>
                </a:r>
                <a14:m>
                  <m:oMath xmlns:m="http://schemas.openxmlformats.org/officeDocument/2006/math">
                    <m:r>
                      <a:rPr lang="zh-CN" altLang="en-US" sz="2200" i="1" smtClean="0">
                        <a:solidFill>
                          <a:srgbClr val="000000"/>
                        </a:solidFill>
                        <a:latin typeface="Cambria Math" panose="02040503050406030204" pitchFamily="18" charset="0"/>
                        <a:sym typeface="Times New Roman" panose="02020603050405020304" pitchFamily="18" charset="0"/>
                      </a:rPr>
                      <m:t>∙</m:t>
                    </m:r>
                  </m:oMath>
                </a14:m>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A</a:t>
                </a:r>
                <a:r>
                  <a:rPr lang="en-US" altLang="zh-CN" sz="2200" baseline="30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Excited State</a:t>
                </a:r>
                <a:endPar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eaLnBrk="1" hangingPunct="1">
                  <a:lnSpc>
                    <a:spcPct val="95000"/>
                  </a:lnSpc>
                  <a:buNone/>
                </a:pPr>
                <a:r>
                  <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式中：</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a:t>
                </a:r>
                <a:r>
                  <a:rPr lang="zh-CN" altLang="en-US" sz="2200" baseline="30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物种</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a:t>
                </a:r>
                <a:r>
                  <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的激发态；</a:t>
                </a:r>
                <a:r>
                  <a:rPr lang="en-US" altLang="zh-CN" sz="2200" i="1"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 </a:t>
                </a:r>
                <a:r>
                  <a:rPr lang="zh-CN" altLang="en-US" sz="2200" dirty="0">
                    <a:solidFill>
                      <a:srgbClr val="000000"/>
                    </a:solidFill>
                    <a:latin typeface="Cambria Math" panose="02040503050406030204" pitchFamily="18" charset="0"/>
                    <a:sym typeface="Times New Roman" panose="02020603050405020304" pitchFamily="18" charset="0"/>
                  </a:rPr>
                  <a:t>∙ </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光量子。</a:t>
                </a:r>
                <a:endPar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eaLnBrk="1" hangingPunct="1">
                  <a:lnSpc>
                    <a:spcPct val="95000"/>
                  </a:lnSpc>
                  <a:buFont typeface="Wingdings" panose="05000000000000000000" pitchFamily="2" charset="2"/>
                  <a:buNone/>
                </a:pPr>
                <a:r>
                  <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随后，激发态</a:t>
                </a:r>
                <a:r>
                  <a:rPr lang="en-US" altLang="zh-CN"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a:t>
                </a:r>
                <a:r>
                  <a:rPr lang="zh-CN" altLang="en-US" sz="2200" baseline="300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可能发生如下几种反应：</a:t>
                </a:r>
                <a:endParaRPr lang="zh-CN" altLang="en-US" sz="2200" dirty="0">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just" eaLnBrk="1" hangingPunct="1">
                  <a:lnSpc>
                    <a:spcPct val="80000"/>
                  </a:lnSpc>
                  <a:buFont typeface="Wingdings" panose="05000000000000000000" pitchFamily="2" charset="2"/>
                  <a:buNone/>
                </a:pPr>
                <a:endParaRPr lang="zh-CN" altLang="en-US" sz="2400" b="1"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just" eaLnBrk="1" hangingPunct="1">
                  <a:lnSpc>
                    <a:spcPct val="80000"/>
                  </a:lnSpc>
                  <a:buFont typeface="Wingdings" panose="05000000000000000000" pitchFamily="2" charset="2"/>
                  <a:buNone/>
                </a:pPr>
                <a:endParaRPr lang="zh-CN" altLang="en-US" sz="2400" b="1"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just" eaLnBrk="1" hangingPunct="1">
                  <a:lnSpc>
                    <a:spcPct val="80000"/>
                  </a:lnSpc>
                  <a:buFont typeface="Wingdings" panose="05000000000000000000" pitchFamily="2" charset="2"/>
                  <a:buNone/>
                </a:pPr>
                <a:endParaRPr lang="zh-CN" altLang="en-US" sz="2400" b="1"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just" eaLnBrk="1" hangingPunct="1">
                  <a:lnSpc>
                    <a:spcPct val="80000"/>
                  </a:lnSpc>
                  <a:buClr>
                    <a:schemeClr val="tx1"/>
                  </a:buClr>
                  <a:buSzPct val="100000"/>
                </a:pPr>
                <a:r>
                  <a:rPr lang="zh-CN" altLang="en-US"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光物理过程    </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a:t>
                </a:r>
                <a:r>
                  <a:rPr lang="en-US" altLang="zh-CN" sz="2200" baseline="300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A + </a:t>
                </a:r>
                <a:r>
                  <a:rPr lang="en-US" altLang="zh-CN" sz="2200" i="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 </a:t>
                </a:r>
                <a:r>
                  <a:rPr lang="zh-CN" altLang="en-US" sz="2200" dirty="0">
                    <a:solidFill>
                      <a:srgbClr val="FF0000"/>
                    </a:solidFill>
                    <a:latin typeface="Cambria Math" panose="02040503050406030204" pitchFamily="18" charset="0"/>
                    <a:sym typeface="Times New Roman" panose="02020603050405020304" pitchFamily="18" charset="0"/>
                  </a:rPr>
                  <a:t>∙</a:t>
                </a:r>
                <a:endParaRPr lang="en-US" altLang="zh-CN" sz="2200" b="1"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just" eaLnBrk="1" hangingPunct="1">
                  <a:lnSpc>
                    <a:spcPct val="80000"/>
                  </a:lnSpc>
                  <a:buFont typeface="Wingdings" panose="05000000000000000000" pitchFamily="2" charset="2"/>
                  <a:buNone/>
                </a:pP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a:t>
                </a:r>
                <a:r>
                  <a:rPr lang="en-US" altLang="zh-CN" sz="2200" baseline="300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M → A + M*     </a:t>
                </a:r>
                <a:endPar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just" eaLnBrk="1" hangingPunct="1">
                  <a:lnSpc>
                    <a:spcPct val="80000"/>
                  </a:lnSpc>
                  <a:buFont typeface="Wingdings" panose="05000000000000000000" pitchFamily="2" charset="2"/>
                  <a:buNone/>
                </a:pPr>
                <a:endParaRPr lang="zh-CN" altLang="en-US"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just" eaLnBrk="1" hangingPunct="1">
                  <a:lnSpc>
                    <a:spcPct val="80000"/>
                  </a:lnSpc>
                  <a:buClr>
                    <a:schemeClr val="tx1"/>
                  </a:buClr>
                  <a:buSzPct val="100000"/>
                </a:pPr>
                <a:r>
                  <a:rPr lang="zh-CN" altLang="en-US"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光化学过程    </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a:t>
                </a:r>
                <a:r>
                  <a:rPr lang="en-US" altLang="zh-CN" sz="2200" baseline="300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B</a:t>
                </a:r>
                <a:r>
                  <a:rPr lang="en-US" altLang="zh-CN" sz="2200" baseline="-250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B</a:t>
                </a:r>
                <a:r>
                  <a:rPr lang="en-US" altLang="zh-CN" sz="2200" baseline="-250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endPar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eaLnBrk="1" hangingPunct="1">
                  <a:lnSpc>
                    <a:spcPct val="80000"/>
                  </a:lnSpc>
                  <a:buFont typeface="Wingdings" panose="05000000000000000000" pitchFamily="2" charset="2"/>
                  <a:buNone/>
                </a:pP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a:t>
                </a:r>
                <a:r>
                  <a:rPr lang="en-US" altLang="zh-CN" sz="2200" baseline="300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 C → D</a:t>
                </a:r>
                <a:r>
                  <a:rPr lang="en-US" altLang="zh-CN" sz="2200" baseline="-250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 </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D</a:t>
                </a:r>
                <a:r>
                  <a:rPr lang="en-US" altLang="zh-CN" sz="2200" baseline="-250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 </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en-US"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endParaRPr lang="zh-CN" altLang="en-US" sz="22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mc:Choice>
        <mc:Fallback>
          <p:sp>
            <p:nvSpPr>
              <p:cNvPr id="3" name="Rectangle 3"/>
              <p:cNvSpPr>
                <a:spLocks noRot="1" noChangeAspect="1" noMove="1" noResize="1" noEditPoints="1" noAdjustHandles="1" noChangeArrowheads="1" noChangeShapeType="1" noTextEdit="1"/>
              </p:cNvSpPr>
              <p:nvPr>
                <p:ph idx="1"/>
              </p:nvPr>
            </p:nvSpPr>
            <p:spPr>
              <a:xfrm>
                <a:off x="1919288" y="117475"/>
                <a:ext cx="8001000" cy="5905500"/>
              </a:xfrm>
              <a:blipFill rotWithShape="1">
                <a:blip r:embed="rId1"/>
                <a:stretch>
                  <a:fillRect l="-4" t="-11" r="4"/>
                </a:stretch>
              </a:blipFill>
            </p:spPr>
            <p:txBody>
              <a:bodyPr/>
              <a:lstStyle/>
              <a:p>
                <a:r>
                  <a:rPr lang="zh-CN" altLang="en-US">
                    <a:noFill/>
                  </a:rPr>
                  <a:t> </a:t>
                </a:r>
              </a:p>
            </p:txBody>
          </p:sp>
        </mc:Fallback>
      </mc:AlternateContent>
      <p:sp>
        <p:nvSpPr>
          <p:cNvPr id="4" name="AutoShape 5"/>
          <p:cNvSpPr>
            <a:spLocks noChangeArrowheads="1"/>
          </p:cNvSpPr>
          <p:nvPr/>
        </p:nvSpPr>
        <p:spPr bwMode="auto">
          <a:xfrm>
            <a:off x="8760296" y="1295399"/>
            <a:ext cx="2016224" cy="3024188"/>
          </a:xfrm>
          <a:prstGeom prst="wedgeRectCallout">
            <a:avLst>
              <a:gd name="adj1" fmla="val -124619"/>
              <a:gd name="adj2" fmla="val 41585"/>
            </a:avLst>
          </a:prstGeom>
          <a:solidFill>
            <a:schemeClr val="bg1"/>
          </a:solidFill>
          <a:ln w="38100" algn="ctr">
            <a:solidFill>
              <a:schemeClr val="accent1">
                <a:lumMod val="50000"/>
              </a:schemeClr>
            </a:solidFill>
            <a:miter lim="800000"/>
          </a:ln>
        </p:spPr>
        <p:txBody>
          <a:bodyPr lIns="0" tIns="0" rIns="0" bIns="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无辐射跃迁，</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亦即碰撞失活过程。激发态物种通过与其他分子</a:t>
            </a: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M</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碰撞，将能量传递给</a:t>
            </a:r>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M</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，本身又回到基态。</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5" name="AutoShape 7"/>
          <p:cNvSpPr>
            <a:spLocks noChangeArrowheads="1"/>
          </p:cNvSpPr>
          <p:nvPr/>
        </p:nvSpPr>
        <p:spPr bwMode="auto">
          <a:xfrm>
            <a:off x="8096250" y="4438650"/>
            <a:ext cx="2357438" cy="1703388"/>
          </a:xfrm>
          <a:prstGeom prst="wedgeRectCallout">
            <a:avLst>
              <a:gd name="adj1" fmla="val -105179"/>
              <a:gd name="adj2" fmla="val -23928"/>
            </a:avLst>
          </a:prstGeom>
          <a:solidFill>
            <a:schemeClr val="bg1"/>
          </a:solidFill>
          <a:ln w="38100" algn="ctr">
            <a:solidFill>
              <a:schemeClr val="accent1">
                <a:lumMod val="50000"/>
              </a:schemeClr>
            </a:solidFill>
            <a:miter lim="800000"/>
          </a:ln>
        </p:spPr>
        <p:txBody>
          <a:bodyPr lIns="180000" tIns="180000" rIns="180000" bIns="18000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光解，</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即激发态物种解离成为两个或两个以上新物种。</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6" name="AutoShape 8"/>
          <p:cNvSpPr>
            <a:spLocks noChangeArrowheads="1"/>
          </p:cNvSpPr>
          <p:nvPr/>
        </p:nvSpPr>
        <p:spPr bwMode="auto">
          <a:xfrm>
            <a:off x="1774827" y="5591175"/>
            <a:ext cx="4825230" cy="692150"/>
          </a:xfrm>
          <a:prstGeom prst="wedgeRectCallout">
            <a:avLst>
              <a:gd name="adj1" fmla="val 13998"/>
              <a:gd name="adj2" fmla="val -94739"/>
            </a:avLst>
          </a:prstGeom>
          <a:solidFill>
            <a:schemeClr val="bg1"/>
          </a:solidFill>
          <a:ln w="38100" algn="ctr">
            <a:solidFill>
              <a:schemeClr val="accent1">
                <a:lumMod val="50000"/>
              </a:schemeClr>
            </a:solidFill>
            <a:miter lim="800000"/>
          </a:ln>
        </p:spPr>
        <p:txBody>
          <a:bodyPr lIns="180000" tIns="180000" rIns="180000" bIns="18000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a:t>
            </a:r>
            <a:r>
              <a:rPr lang="zh-CN" altLang="en-US" baseline="3000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与其他分子反应生成新的物种。</a:t>
            </a:r>
            <a:endParaRPr lang="en-US" altLang="zh-CN"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7" name="AutoShape 4"/>
          <p:cNvSpPr>
            <a:spLocks noChangeArrowheads="1"/>
          </p:cNvSpPr>
          <p:nvPr/>
        </p:nvSpPr>
        <p:spPr bwMode="auto">
          <a:xfrm>
            <a:off x="1703389" y="2782888"/>
            <a:ext cx="6734175" cy="431800"/>
          </a:xfrm>
          <a:prstGeom prst="wedgeRectCallout">
            <a:avLst>
              <a:gd name="adj1" fmla="val -11615"/>
              <a:gd name="adj2" fmla="val 109433"/>
            </a:avLst>
          </a:prstGeom>
          <a:solidFill>
            <a:schemeClr val="bg1"/>
          </a:solidFill>
          <a:ln w="38100" algn="ctr">
            <a:solidFill>
              <a:schemeClr val="accent1">
                <a:lumMod val="50000"/>
              </a:schemeClr>
            </a:solidFill>
            <a:miter lim="800000"/>
          </a:ln>
        </p:spPr>
        <p:txBody>
          <a:bodyPr lIns="0" tIns="0" rIns="0" bIns="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辐射跃迁</a:t>
            </a:r>
            <a:r>
              <a:rPr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激发态物种通过辐射荧光或磷光而失活。</a:t>
            </a:r>
            <a:endPar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8" name="灯片编号占位符 1"/>
          <p:cNvSpPr>
            <a:spLocks noGrp="1"/>
          </p:cNvSpPr>
          <p:nvPr/>
        </p:nvSpPr>
        <p:spPr>
          <a:xfrm>
            <a:off x="9776883" y="6149975"/>
            <a:ext cx="2542117" cy="476250"/>
          </a:xfrm>
          <a:prstGeom prst="rect">
            <a:avLst/>
          </a:prstGeom>
          <a:noFill/>
          <a:ln>
            <a:miter lim="800000"/>
          </a:ln>
        </p:spPr>
        <p:txBody>
          <a:bodyPr vert="horz" wrap="square" lIns="91440" tIns="45720" rIns="91440" bIns="45720" numCol="1" anchor="b" anchorCtr="0" compatLnSpc="1"/>
          <a:lstStyle>
            <a:defPPr>
              <a:defRPr lang="zh-CN"/>
            </a:defPPr>
            <a:lvl1pPr marL="0" algn="r" defTabSz="914400" rtl="0" eaLnBrk="1" latinLnBrk="0" hangingPunct="1">
              <a:defRPr sz="1800" kern="1200" noProof="1" smtClean="0">
                <a:solidFill>
                  <a:srgbClr val="4D4D4D"/>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fld id="{69976877-CCA8-45B6-A7BA-FC14A36DBB8F}" type="slidenum">
              <a:rPr lang="en-US" altLang="zh-CN" smtClean="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fld>
            <a:endPar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animEffect transition="in" filter="blinds(horizontal)">
                                      <p:cBhvr>
                                        <p:cTn id="7" dur="500"/>
                                        <p:tgtEl>
                                          <p:spTgt spid="3">
                                            <p:txEl>
                                              <p:pRg st="9" end="9"/>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0" end="10"/>
                                            </p:txEl>
                                          </p:spTgt>
                                        </p:tgtEl>
                                        <p:attrNameLst>
                                          <p:attrName>style.visibility</p:attrName>
                                        </p:attrNameLst>
                                      </p:cBhvr>
                                      <p:to>
                                        <p:strVal val="visible"/>
                                      </p:to>
                                    </p:set>
                                    <p:animEffect transition="in" filter="blinds(horizontal)">
                                      <p:cBhvr>
                                        <p:cTn id="10" dur="500"/>
                                        <p:tgtEl>
                                          <p:spTgt spid="3">
                                            <p:txEl>
                                              <p:pRg st="10" end="10"/>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animEffect transition="in" filter="blinds(horizontal)">
                                      <p:cBhvr>
                                        <p:cTn id="13" dur="500"/>
                                        <p:tgtEl>
                                          <p:spTgt spid="3">
                                            <p:txEl>
                                              <p:pRg st="12" end="1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13" end="13"/>
                                            </p:txEl>
                                          </p:spTgt>
                                        </p:tgtEl>
                                        <p:attrNameLst>
                                          <p:attrName>style.visibility</p:attrName>
                                        </p:attrNameLst>
                                      </p:cBhvr>
                                      <p:to>
                                        <p:strVal val="visible"/>
                                      </p:to>
                                    </p:set>
                                    <p:animEffect transition="in" filter="blinds(horizontal)">
                                      <p:cBhvr>
                                        <p:cTn id="16" dur="500"/>
                                        <p:tgtEl>
                                          <p:spTgt spid="3">
                                            <p:txEl>
                                              <p:pRg st="13" end="13"/>
                                            </p:txEl>
                                          </p:spTgt>
                                        </p:tgtEl>
                                      </p:cBhvr>
                                    </p:animEffect>
                                  </p:childTnLst>
                                </p:cTn>
                              </p:par>
                            </p:childTnLst>
                          </p:cTn>
                        </p:par>
                        <p:par>
                          <p:cTn id="17" fill="hold">
                            <p:stCondLst>
                              <p:cond delay="500"/>
                            </p:stCondLst>
                            <p:childTnLst>
                              <p:par>
                                <p:cTn id="18" presetID="22" presetClass="entr" presetSubtype="1" fill="hold" grpId="0" nodeType="afterEffect">
                                  <p:stCondLst>
                                    <p:cond delay="200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par>
                          <p:cTn id="21" fill="hold">
                            <p:stCondLst>
                              <p:cond delay="3000"/>
                            </p:stCondLst>
                            <p:childTnLst>
                              <p:par>
                                <p:cTn id="22" presetID="22" presetClass="entr" presetSubtype="2"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right)">
                                      <p:cBhvr>
                                        <p:cTn id="24" dur="500"/>
                                        <p:tgtEl>
                                          <p:spTgt spid="4"/>
                                        </p:tgtEl>
                                      </p:cBhvr>
                                    </p:animEffect>
                                  </p:childTnLst>
                                </p:cTn>
                              </p:par>
                            </p:childTnLst>
                          </p:cTn>
                        </p:par>
                        <p:par>
                          <p:cTn id="25" fill="hold">
                            <p:stCondLst>
                              <p:cond delay="3500"/>
                            </p:stCondLst>
                            <p:childTnLst>
                              <p:par>
                                <p:cTn id="26" presetID="22" presetClass="entr" presetSubtype="4"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par>
                          <p:cTn id="29" fill="hold">
                            <p:stCondLst>
                              <p:cond delay="40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lang="en-US" altLang="zh-CN"/>
              <a:t>2-</a:t>
            </a:r>
            <a:fld id="{339128DD-8BA4-4655-8D52-E0FCE8840C24}" type="slidenum">
              <a:rPr lang="en-US" altLang="zh-CN" smtClean="0"/>
            </a:fld>
            <a:endParaRPr kumimoji="0" lang="en-US" altLang="zh-CN" sz="1800" b="0" i="0" u="none" strike="noStrike" kern="1200" cap="none" spc="0" normalizeH="0" baseline="0" noProof="1">
              <a:ln>
                <a:noFill/>
              </a:ln>
              <a:solidFill>
                <a:srgbClr val="4D4D4D"/>
              </a:solidFill>
              <a:effectLst/>
              <a:uLnTx/>
              <a:uFillTx/>
              <a:latin typeface="Arial" panose="020B0604020202020204" pitchFamily="34" charset="0"/>
              <a:ea typeface="宋体" panose="02010600030101010101" pitchFamily="2" charset="-122"/>
              <a:cs typeface="+mn-cs"/>
            </a:endParaRPr>
          </a:p>
        </p:txBody>
      </p:sp>
      <p:sp>
        <p:nvSpPr>
          <p:cNvPr id="3" name="Text Box 8"/>
          <p:cNvSpPr txBox="1"/>
          <p:nvPr/>
        </p:nvSpPr>
        <p:spPr>
          <a:xfrm>
            <a:off x="695673" y="1268760"/>
            <a:ext cx="10944690" cy="46289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latin typeface="Arial" panose="020B0604020202020204" pitchFamily="34" charset="0"/>
                <a:ea typeface="+mn-ea"/>
              </a:defRPr>
            </a:lvl5pPr>
          </a:lstStyle>
          <a:p>
            <a:pPr marL="0" indent="0">
              <a:lnSpc>
                <a:spcPct val="130000"/>
              </a:lnSpc>
              <a:spcBef>
                <a:spcPct val="0"/>
              </a:spcBef>
              <a:buClrTx/>
              <a:buSzPct val="100000"/>
              <a:buNone/>
            </a:pP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大气中任何一种组分在大气中都不是永恒不变的，而是处于动态平衡之中。</a:t>
            </a:r>
            <a:endPar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a:p>
            <a:pPr marL="0" indent="0">
              <a:lnSpc>
                <a:spcPct val="130000"/>
              </a:lnSpc>
              <a:spcBef>
                <a:spcPct val="0"/>
              </a:spcBef>
              <a:buClrTx/>
              <a:buSzPct val="100000"/>
              <a:buNone/>
            </a:pPr>
            <a:r>
              <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rPr>
              <a:t>大气组分的分类：</a:t>
            </a:r>
            <a:endParaRPr lang="zh-CN" altLang="en-US" sz="2200" dirty="0">
              <a:solidFill>
                <a:srgbClr val="06071F"/>
              </a:solidFill>
              <a:latin typeface="Times New Roman" panose="02020603050405020304" pitchFamily="18" charset="0"/>
              <a:ea typeface="微软雅黑" panose="020B0503020204020204" pitchFamily="34" charset="-122"/>
              <a:sym typeface="Times New Roman" panose="02020603050405020304" pitchFamily="18" charset="0"/>
            </a:endParaRPr>
          </a:p>
          <a:p>
            <a:pPr marL="457200" indent="-457200">
              <a:buClr>
                <a:srgbClr val="333333"/>
              </a:buClr>
              <a:buSzPct val="100000"/>
              <a:buFont typeface="+mj-ea"/>
              <a:buAutoNum type="circleNumDbPlain"/>
            </a:pPr>
            <a:r>
              <a:rPr lang="zh-CN" altLang="en-US" sz="2200" dirty="0">
                <a:solidFill>
                  <a:srgbClr val="06071F"/>
                </a:solidFill>
                <a:latin typeface="Times New Roman" panose="02020603050405020304" pitchFamily="18" charset="0"/>
                <a:ea typeface="微软雅黑" panose="020B0503020204020204" pitchFamily="34" charset="-122"/>
              </a:rPr>
              <a:t>准永久性气体</a:t>
            </a:r>
            <a:endParaRPr lang="zh-CN" altLang="en-US" sz="2200" dirty="0">
              <a:solidFill>
                <a:srgbClr val="06071F"/>
              </a:solidFill>
              <a:latin typeface="Times New Roman" panose="02020603050405020304" pitchFamily="18" charset="0"/>
              <a:ea typeface="微软雅黑" panose="020B0503020204020204" pitchFamily="34" charset="-122"/>
            </a:endParaRPr>
          </a:p>
          <a:p>
            <a:pPr lvl="1">
              <a:buClr>
                <a:srgbClr val="333333"/>
              </a:buClr>
              <a:buSzPct val="100000"/>
            </a:pPr>
            <a:r>
              <a:rPr lang="zh-CN" altLang="en-US" sz="2200" dirty="0">
                <a:solidFill>
                  <a:srgbClr val="06071F"/>
                </a:solidFill>
                <a:latin typeface="Times New Roman" panose="02020603050405020304" pitchFamily="18" charset="0"/>
                <a:ea typeface="微软雅黑" panose="020B0503020204020204" pitchFamily="34" charset="-122"/>
              </a:rPr>
              <a:t>包括 </a:t>
            </a:r>
            <a:r>
              <a:rPr lang="en-US" altLang="zh-CN" sz="2200" dirty="0">
                <a:solidFill>
                  <a:srgbClr val="06071F"/>
                </a:solidFill>
                <a:latin typeface="Times New Roman" panose="02020603050405020304" pitchFamily="18" charset="0"/>
                <a:ea typeface="微软雅黑" panose="020B0503020204020204" pitchFamily="34" charset="-122"/>
              </a:rPr>
              <a:t>N</a:t>
            </a:r>
            <a:r>
              <a:rPr lang="en-US" altLang="zh-CN" sz="2200" baseline="-25000" dirty="0">
                <a:solidFill>
                  <a:srgbClr val="06071F"/>
                </a:solidFill>
                <a:latin typeface="Times New Roman" panose="02020603050405020304" pitchFamily="18" charset="0"/>
                <a:ea typeface="微软雅黑" panose="020B0503020204020204" pitchFamily="34" charset="-122"/>
              </a:rPr>
              <a:t>2</a:t>
            </a:r>
            <a:r>
              <a:rPr lang="en-US" altLang="zh-CN" sz="2200" dirty="0">
                <a:solidFill>
                  <a:srgbClr val="06071F"/>
                </a:solidFill>
                <a:latin typeface="Times New Roman" panose="02020603050405020304" pitchFamily="18" charset="0"/>
                <a:ea typeface="微软雅黑" panose="020B0503020204020204" pitchFamily="34" charset="-122"/>
              </a:rPr>
              <a:t>​ , </a:t>
            </a:r>
            <a:r>
              <a:rPr lang="en-US" altLang="zh-CN" sz="2200" dirty="0" err="1">
                <a:solidFill>
                  <a:srgbClr val="06071F"/>
                </a:solidFill>
                <a:latin typeface="Times New Roman" panose="02020603050405020304" pitchFamily="18" charset="0"/>
                <a:ea typeface="微软雅黑" panose="020B0503020204020204" pitchFamily="34" charset="-122"/>
              </a:rPr>
              <a:t>Ar</a:t>
            </a:r>
            <a:r>
              <a:rPr lang="en-US" altLang="zh-CN" sz="2200" dirty="0">
                <a:solidFill>
                  <a:srgbClr val="06071F"/>
                </a:solidFill>
                <a:latin typeface="Times New Roman" panose="02020603050405020304" pitchFamily="18" charset="0"/>
                <a:ea typeface="微软雅黑" panose="020B0503020204020204" pitchFamily="34" charset="-122"/>
              </a:rPr>
              <a:t> , Ne , Kr , Xe</a:t>
            </a:r>
            <a:endParaRPr lang="en-US" altLang="zh-CN" sz="2200" dirty="0">
              <a:solidFill>
                <a:srgbClr val="06071F"/>
              </a:solidFill>
              <a:latin typeface="Times New Roman" panose="02020603050405020304" pitchFamily="18" charset="0"/>
              <a:ea typeface="微软雅黑" panose="020B0503020204020204" pitchFamily="34" charset="-122"/>
            </a:endParaRPr>
          </a:p>
          <a:p>
            <a:pPr lvl="1">
              <a:buClr>
                <a:srgbClr val="333333"/>
              </a:buClr>
              <a:buSzPct val="100000"/>
            </a:pPr>
            <a:r>
              <a:rPr lang="zh-CN" altLang="en-US" sz="2200" dirty="0">
                <a:solidFill>
                  <a:srgbClr val="06071F"/>
                </a:solidFill>
                <a:latin typeface="Times New Roman" panose="02020603050405020304" pitchFamily="18" charset="0"/>
                <a:ea typeface="微软雅黑" panose="020B0503020204020204" pitchFamily="34" charset="-122"/>
              </a:rPr>
              <a:t>停留时间为 </a:t>
            </a:r>
            <a:r>
              <a:rPr lang="en-US" altLang="zh-CN" sz="2200" dirty="0">
                <a:solidFill>
                  <a:srgbClr val="06071F"/>
                </a:solidFill>
                <a:latin typeface="Times New Roman" panose="02020603050405020304" pitchFamily="18" charset="0"/>
                <a:ea typeface="微软雅黑" panose="020B0503020204020204" pitchFamily="34" charset="-122"/>
              </a:rPr>
              <a:t>106</a:t>
            </a:r>
            <a:r>
              <a:rPr lang="zh-CN" altLang="en-US" sz="2200" dirty="0">
                <a:solidFill>
                  <a:srgbClr val="06071F"/>
                </a:solidFill>
                <a:latin typeface="Times New Roman" panose="02020603050405020304" pitchFamily="18" charset="0"/>
                <a:ea typeface="微软雅黑" panose="020B0503020204020204" pitchFamily="34" charset="-122"/>
              </a:rPr>
              <a:t>∼</a:t>
            </a:r>
            <a:r>
              <a:rPr lang="en-US" altLang="zh-CN" sz="2200" dirty="0">
                <a:solidFill>
                  <a:srgbClr val="06071F"/>
                </a:solidFill>
                <a:latin typeface="Times New Roman" panose="02020603050405020304" pitchFamily="18" charset="0"/>
                <a:ea typeface="微软雅黑" panose="020B0503020204020204" pitchFamily="34" charset="-122"/>
              </a:rPr>
              <a:t>107 </a:t>
            </a:r>
            <a:r>
              <a:rPr lang="zh-CN" altLang="en-US" sz="2200" dirty="0">
                <a:solidFill>
                  <a:srgbClr val="06071F"/>
                </a:solidFill>
                <a:latin typeface="Times New Roman" panose="02020603050405020304" pitchFamily="18" charset="0"/>
                <a:ea typeface="微软雅黑" panose="020B0503020204020204" pitchFamily="34" charset="-122"/>
              </a:rPr>
              <a:t>年</a:t>
            </a:r>
            <a:endParaRPr lang="zh-CN" altLang="en-US" sz="2200" dirty="0">
              <a:solidFill>
                <a:srgbClr val="06071F"/>
              </a:solidFill>
              <a:latin typeface="Times New Roman" panose="02020603050405020304" pitchFamily="18" charset="0"/>
              <a:ea typeface="微软雅黑" panose="020B0503020204020204" pitchFamily="34" charset="-122"/>
            </a:endParaRPr>
          </a:p>
          <a:p>
            <a:pPr marL="457200" indent="-457200">
              <a:buClr>
                <a:srgbClr val="333333"/>
              </a:buClr>
              <a:buSzPct val="100000"/>
              <a:buFont typeface="+mj-ea"/>
              <a:buAutoNum type="circleNumDbPlain"/>
            </a:pPr>
            <a:r>
              <a:rPr lang="zh-CN" altLang="en-US" sz="2200" dirty="0">
                <a:solidFill>
                  <a:srgbClr val="06071F"/>
                </a:solidFill>
                <a:latin typeface="Times New Roman" panose="02020603050405020304" pitchFamily="18" charset="0"/>
                <a:ea typeface="微软雅黑" panose="020B0503020204020204" pitchFamily="34" charset="-122"/>
              </a:rPr>
              <a:t>可变化组分</a:t>
            </a:r>
            <a:endParaRPr lang="zh-CN" altLang="en-US" sz="2200" dirty="0">
              <a:solidFill>
                <a:srgbClr val="06071F"/>
              </a:solidFill>
              <a:latin typeface="Times New Roman" panose="02020603050405020304" pitchFamily="18" charset="0"/>
              <a:ea typeface="微软雅黑" panose="020B0503020204020204" pitchFamily="34" charset="-122"/>
            </a:endParaRPr>
          </a:p>
          <a:p>
            <a:pPr lvl="1">
              <a:buClr>
                <a:srgbClr val="333333"/>
              </a:buClr>
              <a:buSzPct val="100000"/>
            </a:pPr>
            <a:r>
              <a:rPr lang="zh-CN" altLang="en-US" sz="2200" dirty="0">
                <a:solidFill>
                  <a:srgbClr val="06071F"/>
                </a:solidFill>
                <a:latin typeface="Times New Roman" panose="02020603050405020304" pitchFamily="18" charset="0"/>
                <a:ea typeface="微软雅黑" panose="020B0503020204020204" pitchFamily="34" charset="-122"/>
              </a:rPr>
              <a:t>包括 </a:t>
            </a:r>
            <a:r>
              <a:rPr lang="en-US" altLang="zh-CN" sz="2200" dirty="0">
                <a:solidFill>
                  <a:srgbClr val="06071F"/>
                </a:solidFill>
                <a:latin typeface="Times New Roman" panose="02020603050405020304" pitchFamily="18" charset="0"/>
                <a:ea typeface="微软雅黑" panose="020B0503020204020204" pitchFamily="34" charset="-122"/>
              </a:rPr>
              <a:t>CO</a:t>
            </a:r>
            <a:r>
              <a:rPr lang="en-US" altLang="zh-CN" sz="2200" baseline="-25000" dirty="0">
                <a:solidFill>
                  <a:srgbClr val="06071F"/>
                </a:solidFill>
                <a:latin typeface="Times New Roman" panose="02020603050405020304" pitchFamily="18" charset="0"/>
                <a:ea typeface="微软雅黑" panose="020B0503020204020204" pitchFamily="34" charset="-122"/>
              </a:rPr>
              <a:t>2</a:t>
            </a:r>
            <a:r>
              <a:rPr lang="en-US" altLang="zh-CN" sz="2200" dirty="0">
                <a:solidFill>
                  <a:srgbClr val="06071F"/>
                </a:solidFill>
                <a:latin typeface="Times New Roman" panose="02020603050405020304" pitchFamily="18" charset="0"/>
                <a:ea typeface="微软雅黑" panose="020B0503020204020204" pitchFamily="34" charset="-122"/>
              </a:rPr>
              <a:t>​,CH</a:t>
            </a:r>
            <a:r>
              <a:rPr lang="en-US" altLang="zh-CN" sz="2200" baseline="-25000" dirty="0">
                <a:solidFill>
                  <a:srgbClr val="06071F"/>
                </a:solidFill>
                <a:latin typeface="Times New Roman" panose="02020603050405020304" pitchFamily="18" charset="0"/>
                <a:ea typeface="微软雅黑" panose="020B0503020204020204" pitchFamily="34" charset="-122"/>
              </a:rPr>
              <a:t>4</a:t>
            </a:r>
            <a:r>
              <a:rPr lang="en-US" altLang="zh-CN" sz="2200" dirty="0">
                <a:solidFill>
                  <a:srgbClr val="06071F"/>
                </a:solidFill>
                <a:latin typeface="Times New Roman" panose="02020603050405020304" pitchFamily="18" charset="0"/>
                <a:ea typeface="微软雅黑" panose="020B0503020204020204" pitchFamily="34" charset="-122"/>
              </a:rPr>
              <a:t>​,H</a:t>
            </a:r>
            <a:r>
              <a:rPr lang="en-US" altLang="zh-CN" sz="2200" baseline="-25000" dirty="0">
                <a:solidFill>
                  <a:srgbClr val="06071F"/>
                </a:solidFill>
                <a:latin typeface="Times New Roman" panose="02020603050405020304" pitchFamily="18" charset="0"/>
                <a:ea typeface="微软雅黑" panose="020B0503020204020204" pitchFamily="34" charset="-122"/>
              </a:rPr>
              <a:t>2</a:t>
            </a:r>
            <a:r>
              <a:rPr lang="en-US" altLang="zh-CN" sz="2200" dirty="0">
                <a:solidFill>
                  <a:srgbClr val="06071F"/>
                </a:solidFill>
                <a:latin typeface="Times New Roman" panose="02020603050405020304" pitchFamily="18" charset="0"/>
                <a:ea typeface="微软雅黑" panose="020B0503020204020204" pitchFamily="34" charset="-122"/>
              </a:rPr>
              <a:t>​,N</a:t>
            </a:r>
            <a:r>
              <a:rPr lang="en-US" altLang="zh-CN" sz="2200" baseline="-25000" dirty="0">
                <a:solidFill>
                  <a:srgbClr val="06071F"/>
                </a:solidFill>
                <a:latin typeface="Times New Roman" panose="02020603050405020304" pitchFamily="18" charset="0"/>
                <a:ea typeface="微软雅黑" panose="020B0503020204020204" pitchFamily="34" charset="-122"/>
              </a:rPr>
              <a:t>2</a:t>
            </a:r>
            <a:r>
              <a:rPr lang="en-US" altLang="zh-CN" sz="2200" dirty="0">
                <a:solidFill>
                  <a:srgbClr val="06071F"/>
                </a:solidFill>
                <a:latin typeface="Times New Roman" panose="02020603050405020304" pitchFamily="18" charset="0"/>
                <a:ea typeface="微软雅黑" panose="020B0503020204020204" pitchFamily="34" charset="-122"/>
              </a:rPr>
              <a:t>​O,O</a:t>
            </a:r>
            <a:r>
              <a:rPr lang="en-US" altLang="zh-CN" sz="2200" baseline="-25000" dirty="0">
                <a:solidFill>
                  <a:srgbClr val="06071F"/>
                </a:solidFill>
                <a:latin typeface="Times New Roman" panose="02020603050405020304" pitchFamily="18" charset="0"/>
                <a:ea typeface="微软雅黑" panose="020B0503020204020204" pitchFamily="34" charset="-122"/>
              </a:rPr>
              <a:t>3</a:t>
            </a:r>
            <a:r>
              <a:rPr lang="en-US" altLang="zh-CN" sz="2200" dirty="0">
                <a:solidFill>
                  <a:srgbClr val="06071F"/>
                </a:solidFill>
                <a:latin typeface="Times New Roman" panose="02020603050405020304" pitchFamily="18" charset="0"/>
                <a:ea typeface="微软雅黑" panose="020B0503020204020204" pitchFamily="34" charset="-122"/>
              </a:rPr>
              <a:t>​,O</a:t>
            </a:r>
            <a:r>
              <a:rPr lang="en-US" altLang="zh-CN" sz="2200" baseline="-25000" dirty="0">
                <a:solidFill>
                  <a:srgbClr val="06071F"/>
                </a:solidFill>
                <a:latin typeface="Times New Roman" panose="02020603050405020304" pitchFamily="18" charset="0"/>
                <a:ea typeface="微软雅黑" panose="020B0503020204020204" pitchFamily="34" charset="-122"/>
              </a:rPr>
              <a:t>2</a:t>
            </a:r>
            <a:r>
              <a:rPr lang="en-US" altLang="zh-CN" sz="2200" dirty="0">
                <a:solidFill>
                  <a:srgbClr val="06071F"/>
                </a:solidFill>
                <a:latin typeface="Times New Roman" panose="02020603050405020304" pitchFamily="18" charset="0"/>
                <a:ea typeface="微软雅黑" panose="020B0503020204020204" pitchFamily="34" charset="-122"/>
              </a:rPr>
              <a:t>​</a:t>
            </a:r>
            <a:endParaRPr lang="en-US" altLang="zh-CN" sz="2200" dirty="0">
              <a:solidFill>
                <a:srgbClr val="06071F"/>
              </a:solidFill>
              <a:latin typeface="Times New Roman" panose="02020603050405020304" pitchFamily="18" charset="0"/>
              <a:ea typeface="微软雅黑" panose="020B0503020204020204" pitchFamily="34" charset="-122"/>
            </a:endParaRPr>
          </a:p>
          <a:p>
            <a:pPr lvl="1">
              <a:buClr>
                <a:srgbClr val="333333"/>
              </a:buClr>
              <a:buSzPct val="100000"/>
            </a:pPr>
            <a:r>
              <a:rPr lang="zh-CN" altLang="en-US" sz="2200" dirty="0">
                <a:solidFill>
                  <a:srgbClr val="06071F"/>
                </a:solidFill>
                <a:latin typeface="Times New Roman" panose="02020603050405020304" pitchFamily="18" charset="0"/>
                <a:ea typeface="微软雅黑" panose="020B0503020204020204" pitchFamily="34" charset="-122"/>
              </a:rPr>
              <a:t>停留时间为 </a:t>
            </a:r>
            <a:r>
              <a:rPr lang="en-US" altLang="zh-CN" sz="2200" dirty="0">
                <a:solidFill>
                  <a:srgbClr val="06071F"/>
                </a:solidFill>
                <a:latin typeface="Times New Roman" panose="02020603050405020304" pitchFamily="18" charset="0"/>
                <a:ea typeface="微软雅黑" panose="020B0503020204020204" pitchFamily="34" charset="-122"/>
              </a:rPr>
              <a:t>2~15 </a:t>
            </a:r>
            <a:r>
              <a:rPr lang="zh-CN" altLang="en-US" sz="2200" dirty="0">
                <a:solidFill>
                  <a:srgbClr val="06071F"/>
                </a:solidFill>
                <a:latin typeface="Times New Roman" panose="02020603050405020304" pitchFamily="18" charset="0"/>
                <a:ea typeface="微软雅黑" panose="020B0503020204020204" pitchFamily="34" charset="-122"/>
              </a:rPr>
              <a:t>年</a:t>
            </a:r>
            <a:endParaRPr lang="zh-CN" altLang="en-US" sz="2200" dirty="0">
              <a:solidFill>
                <a:srgbClr val="06071F"/>
              </a:solidFill>
              <a:latin typeface="Times New Roman" panose="02020603050405020304" pitchFamily="18" charset="0"/>
              <a:ea typeface="微软雅黑" panose="020B0503020204020204" pitchFamily="34" charset="-122"/>
            </a:endParaRPr>
          </a:p>
          <a:p>
            <a:pPr marL="457200" indent="-457200">
              <a:buClr>
                <a:srgbClr val="333333"/>
              </a:buClr>
              <a:buSzPct val="100000"/>
              <a:buFont typeface="+mj-ea"/>
              <a:buAutoNum type="circleNumDbPlain"/>
            </a:pPr>
            <a:r>
              <a:rPr lang="zh-CN" altLang="en-US" sz="2200" dirty="0">
                <a:solidFill>
                  <a:srgbClr val="06071F"/>
                </a:solidFill>
                <a:latin typeface="Times New Roman" panose="02020603050405020304" pitchFamily="18" charset="0"/>
                <a:ea typeface="微软雅黑" panose="020B0503020204020204" pitchFamily="34" charset="-122"/>
              </a:rPr>
              <a:t>强可变组分</a:t>
            </a:r>
            <a:endParaRPr lang="zh-CN" altLang="en-US" sz="2200" dirty="0">
              <a:solidFill>
                <a:srgbClr val="06071F"/>
              </a:solidFill>
              <a:latin typeface="Times New Roman" panose="02020603050405020304" pitchFamily="18" charset="0"/>
              <a:ea typeface="微软雅黑" panose="020B0503020204020204" pitchFamily="34" charset="-122"/>
            </a:endParaRPr>
          </a:p>
          <a:p>
            <a:pPr lvl="1">
              <a:buClr>
                <a:srgbClr val="333333"/>
              </a:buClr>
              <a:buSzPct val="100000"/>
            </a:pPr>
            <a:r>
              <a:rPr lang="zh-CN" altLang="en-US" sz="2200" dirty="0">
                <a:solidFill>
                  <a:srgbClr val="06071F"/>
                </a:solidFill>
                <a:latin typeface="Times New Roman" panose="02020603050405020304" pitchFamily="18" charset="0"/>
                <a:ea typeface="微软雅黑" panose="020B0503020204020204" pitchFamily="34" charset="-122"/>
              </a:rPr>
              <a:t>包括 </a:t>
            </a:r>
            <a:r>
              <a:rPr lang="en-US" altLang="zh-CN" sz="2200" dirty="0">
                <a:solidFill>
                  <a:srgbClr val="06071F"/>
                </a:solidFill>
                <a:latin typeface="Times New Roman" panose="02020603050405020304" pitchFamily="18" charset="0"/>
                <a:ea typeface="微软雅黑" panose="020B0503020204020204" pitchFamily="34" charset="-122"/>
              </a:rPr>
              <a:t>H</a:t>
            </a:r>
            <a:r>
              <a:rPr lang="en-US" altLang="zh-CN" sz="2200" baseline="-25000" dirty="0">
                <a:solidFill>
                  <a:srgbClr val="06071F"/>
                </a:solidFill>
                <a:latin typeface="Times New Roman" panose="02020603050405020304" pitchFamily="18" charset="0"/>
                <a:ea typeface="微软雅黑" panose="020B0503020204020204" pitchFamily="34" charset="-122"/>
              </a:rPr>
              <a:t>2</a:t>
            </a:r>
            <a:r>
              <a:rPr lang="en-US" altLang="zh-CN" sz="2200" dirty="0">
                <a:solidFill>
                  <a:srgbClr val="06071F"/>
                </a:solidFill>
                <a:latin typeface="Times New Roman" panose="02020603050405020304" pitchFamily="18" charset="0"/>
                <a:ea typeface="微软雅黑" panose="020B0503020204020204" pitchFamily="34" charset="-122"/>
              </a:rPr>
              <a:t>​O , CO , NOx ​, NH</a:t>
            </a:r>
            <a:r>
              <a:rPr lang="en-US" altLang="zh-CN" sz="2200" baseline="-25000" dirty="0">
                <a:solidFill>
                  <a:srgbClr val="06071F"/>
                </a:solidFill>
                <a:latin typeface="Times New Roman" panose="02020603050405020304" pitchFamily="18" charset="0"/>
                <a:ea typeface="微软雅黑" panose="020B0503020204020204" pitchFamily="34" charset="-122"/>
              </a:rPr>
              <a:t>3</a:t>
            </a:r>
            <a:r>
              <a:rPr lang="en-US" altLang="zh-CN" sz="2200" dirty="0">
                <a:solidFill>
                  <a:srgbClr val="06071F"/>
                </a:solidFill>
                <a:latin typeface="Times New Roman" panose="02020603050405020304" pitchFamily="18" charset="0"/>
                <a:ea typeface="微软雅黑" panose="020B0503020204020204" pitchFamily="34" charset="-122"/>
              </a:rPr>
              <a:t>​ , SO</a:t>
            </a:r>
            <a:r>
              <a:rPr lang="en-US" altLang="zh-CN" sz="2200" baseline="-25000" dirty="0">
                <a:solidFill>
                  <a:srgbClr val="06071F"/>
                </a:solidFill>
                <a:latin typeface="Times New Roman" panose="02020603050405020304" pitchFamily="18" charset="0"/>
                <a:ea typeface="微软雅黑" panose="020B0503020204020204" pitchFamily="34" charset="-122"/>
              </a:rPr>
              <a:t>2 </a:t>
            </a:r>
            <a:r>
              <a:rPr lang="en-US" altLang="zh-CN" sz="2200" dirty="0">
                <a:solidFill>
                  <a:srgbClr val="06071F"/>
                </a:solidFill>
                <a:latin typeface="Times New Roman" panose="02020603050405020304" pitchFamily="18" charset="0"/>
                <a:ea typeface="微软雅黑" panose="020B0503020204020204" pitchFamily="34" charset="-122"/>
              </a:rPr>
              <a:t>​ , H</a:t>
            </a:r>
            <a:r>
              <a:rPr lang="en-US" altLang="zh-CN" sz="2200" baseline="-25000" dirty="0">
                <a:solidFill>
                  <a:srgbClr val="06071F"/>
                </a:solidFill>
                <a:latin typeface="Times New Roman" panose="02020603050405020304" pitchFamily="18" charset="0"/>
                <a:ea typeface="微软雅黑" panose="020B0503020204020204" pitchFamily="34" charset="-122"/>
              </a:rPr>
              <a:t>2​</a:t>
            </a:r>
            <a:r>
              <a:rPr lang="en-US" altLang="zh-CN" sz="2200" dirty="0">
                <a:solidFill>
                  <a:srgbClr val="06071F"/>
                </a:solidFill>
                <a:latin typeface="Times New Roman" panose="02020603050405020304" pitchFamily="18" charset="0"/>
                <a:ea typeface="微软雅黑" panose="020B0503020204020204" pitchFamily="34" charset="-122"/>
              </a:rPr>
              <a:t>S ,</a:t>
            </a:r>
            <a:r>
              <a:rPr lang="zh-CN" altLang="en-US" sz="2200" dirty="0">
                <a:solidFill>
                  <a:srgbClr val="06071F"/>
                </a:solidFill>
                <a:latin typeface="Times New Roman" panose="02020603050405020304" pitchFamily="18" charset="0"/>
                <a:ea typeface="微软雅黑" panose="020B0503020204020204" pitchFamily="34" charset="-122"/>
              </a:rPr>
              <a:t>有机碳氢化合物和颗粒物</a:t>
            </a:r>
            <a:endParaRPr lang="zh-CN" altLang="en-US" sz="2200" dirty="0">
              <a:solidFill>
                <a:srgbClr val="06071F"/>
              </a:solidFill>
              <a:latin typeface="Times New Roman" panose="02020603050405020304" pitchFamily="18" charset="0"/>
              <a:ea typeface="微软雅黑" panose="020B0503020204020204" pitchFamily="34" charset="-122"/>
            </a:endParaRPr>
          </a:p>
          <a:p>
            <a:pPr lvl="1">
              <a:buClr>
                <a:srgbClr val="333333"/>
              </a:buClr>
              <a:buSzPct val="100000"/>
            </a:pPr>
            <a:r>
              <a:rPr lang="zh-CN" altLang="en-US" sz="2200" dirty="0">
                <a:solidFill>
                  <a:srgbClr val="06071F"/>
                </a:solidFill>
                <a:latin typeface="Times New Roman" panose="02020603050405020304" pitchFamily="18" charset="0"/>
                <a:ea typeface="微软雅黑" panose="020B0503020204020204" pitchFamily="34" charset="-122"/>
              </a:rPr>
              <a:t>停留时间都小于 </a:t>
            </a:r>
            <a:r>
              <a:rPr lang="en-US" altLang="zh-CN" sz="2200" dirty="0">
                <a:solidFill>
                  <a:srgbClr val="06071F"/>
                </a:solidFill>
                <a:latin typeface="Times New Roman" panose="02020603050405020304" pitchFamily="18" charset="0"/>
                <a:ea typeface="微软雅黑" panose="020B0503020204020204" pitchFamily="34" charset="-122"/>
              </a:rPr>
              <a:t>1 </a:t>
            </a:r>
            <a:r>
              <a:rPr lang="zh-CN" altLang="en-US" sz="2200" dirty="0">
                <a:solidFill>
                  <a:srgbClr val="06071F"/>
                </a:solidFill>
                <a:latin typeface="Times New Roman" panose="02020603050405020304" pitchFamily="18" charset="0"/>
                <a:ea typeface="微软雅黑" panose="020B0503020204020204" pitchFamily="34" charset="-122"/>
              </a:rPr>
              <a:t>年，通常为几天至几个星期，仅 </a:t>
            </a:r>
            <a:r>
              <a:rPr lang="en-US" altLang="zh-CN" sz="2200" dirty="0">
                <a:solidFill>
                  <a:srgbClr val="06071F"/>
                </a:solidFill>
                <a:latin typeface="Times New Roman" panose="02020603050405020304" pitchFamily="18" charset="0"/>
                <a:ea typeface="微软雅黑" panose="020B0503020204020204" pitchFamily="34" charset="-122"/>
              </a:rPr>
              <a:t>CO </a:t>
            </a:r>
            <a:r>
              <a:rPr lang="zh-CN" altLang="en-US" sz="2200" dirty="0">
                <a:solidFill>
                  <a:srgbClr val="06071F"/>
                </a:solidFill>
                <a:latin typeface="Times New Roman" panose="02020603050405020304" pitchFamily="18" charset="0"/>
                <a:ea typeface="微软雅黑" panose="020B0503020204020204" pitchFamily="34" charset="-122"/>
              </a:rPr>
              <a:t>停留时间可达 </a:t>
            </a:r>
            <a:r>
              <a:rPr lang="en-US" altLang="zh-CN" sz="2200" dirty="0">
                <a:solidFill>
                  <a:srgbClr val="06071F"/>
                </a:solidFill>
                <a:latin typeface="Times New Roman" panose="02020603050405020304" pitchFamily="18" charset="0"/>
                <a:ea typeface="微软雅黑" panose="020B0503020204020204" pitchFamily="34" charset="-122"/>
              </a:rPr>
              <a:t>73~185 </a:t>
            </a:r>
            <a:r>
              <a:rPr lang="zh-CN" altLang="en-US" sz="2200" dirty="0">
                <a:solidFill>
                  <a:srgbClr val="06071F"/>
                </a:solidFill>
                <a:latin typeface="Times New Roman" panose="02020603050405020304" pitchFamily="18" charset="0"/>
                <a:ea typeface="微软雅黑" panose="020B0503020204020204" pitchFamily="34" charset="-122"/>
              </a:rPr>
              <a:t>天</a:t>
            </a:r>
            <a:endParaRPr lang="zh-CN" altLang="en-US" sz="2200" dirty="0">
              <a:solidFill>
                <a:srgbClr val="06071F"/>
              </a:solidFill>
              <a:latin typeface="Times New Roman" panose="02020603050405020304" pitchFamily="18" charset="0"/>
              <a:ea typeface="微软雅黑" panose="020B0503020204020204" pitchFamily="34" charset="-122"/>
            </a:endParaRPr>
          </a:p>
        </p:txBody>
      </p:sp>
    </p:spTree>
  </p:cSld>
  <p:clrMapOvr>
    <a:masterClrMapping/>
  </p:clrMapOvr>
  <p:transition spd="slow">
    <p:zoom/>
  </p:transition>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6"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C83EBE1F-C582-4DAB-BD60-CB0EC819650D}"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68619" name="Rectangle 11"/>
          <p:cNvSpPr>
            <a:spLocks noGrp="1" noRot="1" noChangeArrowheads="1"/>
          </p:cNvSpPr>
          <p:nvPr>
            <p:ph type="title" idx="4294967295"/>
          </p:nvPr>
        </p:nvSpPr>
        <p:spPr>
          <a:xfrm>
            <a:off x="767408" y="440318"/>
            <a:ext cx="8540750" cy="863600"/>
          </a:xfrm>
        </p:spPr>
        <p:txBody>
          <a:bodyPr/>
          <a:lstStyle/>
          <a:p>
            <a:pPr algn="l" eaLnBrk="1" hangingPunct="1">
              <a:lnSpc>
                <a:spcPct val="130000"/>
              </a:lnSpc>
              <a:defRPr/>
            </a:pPr>
            <a:r>
              <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量子产率</a:t>
            </a:r>
            <a:r>
              <a:rPr lang="zh-CN" altLang="en-US" sz="2400" dirty="0">
                <a:solidFill>
                  <a:srgbClr val="FFFF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4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(Quantum Yield)</a:t>
            </a:r>
            <a:endParaRPr lang="zh-CN" altLang="en-US" sz="2400" dirty="0">
              <a:solidFill>
                <a:srgbClr val="FFFF00"/>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68611" name="Rectangle 3"/>
          <p:cNvSpPr>
            <a:spLocks noGrp="1" noChangeArrowheads="1"/>
          </p:cNvSpPr>
          <p:nvPr>
            <p:ph type="subTitle" idx="4294967295"/>
          </p:nvPr>
        </p:nvSpPr>
        <p:spPr>
          <a:xfrm>
            <a:off x="1703512" y="2857237"/>
            <a:ext cx="8856984" cy="1728788"/>
          </a:xfrm>
        </p:spPr>
        <p:txBody>
          <a:bodyPr>
            <a:noAutofit/>
          </a:bodyPr>
          <a:lstStyle/>
          <a:p>
            <a:pPr marL="0" indent="0" eaLnBrk="1" hangingPunct="1">
              <a:lnSpc>
                <a:spcPct val="150000"/>
              </a:lnSpc>
              <a:spcBef>
                <a:spcPct val="0"/>
              </a:spcBef>
              <a:buNone/>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如果分子在吸收光子之后，光物理过程和光化学过程均有发生，</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50000"/>
              </a:lnSpc>
              <a:spcBef>
                <a:spcPct val="0"/>
              </a:spcBef>
              <a:buNone/>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那么</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，即</a:t>
            </a: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所有初级过程量子产率之和必定等于</a:t>
            </a: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1</a:t>
            </a:r>
            <a:r>
              <a:rPr lang="zh-CN" altLang="en-US"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50000"/>
              </a:lnSpc>
              <a:spcBef>
                <a:spcPct val="0"/>
              </a:spcBef>
              <a:buNone/>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单个初级过程的初级量子产率不会超过</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1</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，只能小于</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1</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或等于</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1</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50000"/>
              </a:lnSpc>
              <a:spcBef>
                <a:spcPct val="0"/>
              </a:spcBef>
              <a:buNone/>
              <a:defRPr/>
            </a:pP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3559" name="Rectangle 16"/>
          <p:cNvSpPr>
            <a:spLocks noChangeArrowheads="1"/>
          </p:cNvSpPr>
          <p:nvPr/>
        </p:nvSpPr>
        <p:spPr bwMode="auto">
          <a:xfrm>
            <a:off x="1524001" y="1837521"/>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mc:AlternateContent xmlns:mc="http://schemas.openxmlformats.org/markup-compatibility/2006">
        <mc:Choice xmlns:a14="http://schemas.microsoft.com/office/drawing/2010/main" Requires="a14">
          <p:sp>
            <p:nvSpPr>
              <p:cNvPr id="23554" name="Object 15"/>
              <p:cNvSpPr txBox="1"/>
              <p:nvPr/>
            </p:nvSpPr>
            <p:spPr bwMode="auto">
              <a:xfrm>
                <a:off x="1703512" y="1914385"/>
                <a:ext cx="9577064" cy="611187"/>
              </a:xfrm>
              <a:prstGeom prst="rect">
                <a:avLst/>
              </a:prstGeom>
              <a:noFill/>
              <a:ln>
                <a:noFill/>
              </a:ln>
            </p:spPr>
            <p:txBody>
              <a:bodyPr>
                <a:noAutofit/>
              </a:bodyPr>
              <a:lstStyle/>
              <a:p>
                <a14:m>
                  <m:oMathPara xmlns:m="http://schemas.openxmlformats.org/officeDocument/2006/math">
                    <m:oMathParaPr>
                      <m:jc m:val="left"/>
                    </m:oMathParaPr>
                    <m:oMath xmlns:m="http://schemas.openxmlformats.org/officeDocument/2006/math">
                      <m:sSub>
                        <m:sSubPr>
                          <m:ctrlPr>
                            <a:rPr lang="zh-CN" altLang="en-US" sz="2000" i="1" smtClean="0">
                              <a:solidFill>
                                <a:srgbClr val="000000"/>
                              </a:solidFill>
                              <a:latin typeface="Cambria Math" panose="02040503050406030204" pitchFamily="18" charset="0"/>
                              <a:sym typeface="Times New Roman" panose="02020603050405020304" pitchFamily="18" charset="0"/>
                            </a:rPr>
                          </m:ctrlPr>
                        </m:sSubPr>
                        <m:e>
                          <m:r>
                            <a:rPr lang="zh-CN" altLang="en-US" sz="2000" i="1">
                              <a:solidFill>
                                <a:srgbClr val="000000"/>
                              </a:solidFill>
                              <a:latin typeface="Cambria Math" panose="02040503050406030204" pitchFamily="18" charset="0"/>
                              <a:sym typeface="Times New Roman" panose="02020603050405020304" pitchFamily="18" charset="0"/>
                            </a:rPr>
                            <m:t>𝛷</m:t>
                          </m:r>
                        </m:e>
                        <m:sub>
                          <m:r>
                            <a:rPr lang="zh-CN" altLang="en-US" sz="2000" i="1">
                              <a:solidFill>
                                <a:srgbClr val="000000"/>
                              </a:solidFill>
                              <a:latin typeface="Cambria Math" panose="02040503050406030204" pitchFamily="18" charset="0"/>
                              <a:sym typeface="Times New Roman" panose="02020603050405020304" pitchFamily="18" charset="0"/>
                            </a:rPr>
                            <m:t>𝑖</m:t>
                          </m:r>
                        </m:sub>
                      </m:sSub>
                      <m:r>
                        <a:rPr lang="zh-CN" altLang="en-US" sz="2000" i="1">
                          <a:solidFill>
                            <a:srgbClr val="000000"/>
                          </a:solidFill>
                          <a:latin typeface="Cambria Math" panose="02040503050406030204" pitchFamily="18" charset="0"/>
                          <a:sym typeface="Times New Roman" panose="02020603050405020304" pitchFamily="18" charset="0"/>
                        </a:rPr>
                        <m:t>=</m:t>
                      </m:r>
                      <m:f>
                        <m:fPr>
                          <m:ctrlPr>
                            <a:rPr lang="zh-CN" altLang="en-US" sz="2000" i="1">
                              <a:solidFill>
                                <a:srgbClr val="000000"/>
                              </a:solidFill>
                              <a:latin typeface="Cambria Math" panose="02040503050406030204" pitchFamily="18" charset="0"/>
                              <a:sym typeface="Times New Roman" panose="02020603050405020304" pitchFamily="18" charset="0"/>
                            </a:rPr>
                          </m:ctrlPr>
                        </m:fPr>
                        <m:num>
                          <m:r>
                            <a:rPr lang="zh-CN" altLang="en-US" sz="2000" i="1">
                              <a:solidFill>
                                <a:srgbClr val="000000"/>
                              </a:solidFill>
                              <a:latin typeface="Cambria Math" panose="02040503050406030204" pitchFamily="18" charset="0"/>
                              <a:sym typeface="Times New Roman" panose="02020603050405020304" pitchFamily="18" charset="0"/>
                            </a:rPr>
                            <m:t>𝑖</m:t>
                          </m:r>
                          <m:r>
                            <a:rPr lang="en-US" altLang="zh-CN" sz="2000" b="0" i="1" smtClean="0">
                              <a:solidFill>
                                <a:srgbClr val="000000"/>
                              </a:solidFill>
                              <a:latin typeface="Cambria Math" panose="02040503050406030204" pitchFamily="18" charset="0"/>
                              <a:sym typeface="Times New Roman" panose="02020603050405020304" pitchFamily="18" charset="0"/>
                            </a:rPr>
                            <m:t> </m:t>
                          </m:r>
                          <m:r>
                            <a:rPr lang="zh-CN" altLang="en-US" sz="2000" i="1">
                              <a:solidFill>
                                <a:srgbClr val="000000"/>
                              </a:solidFill>
                              <a:latin typeface="Cambria Math" panose="02040503050406030204" pitchFamily="18" charset="0"/>
                              <a:sym typeface="Times New Roman" panose="02020603050405020304" pitchFamily="18" charset="0"/>
                            </a:rPr>
                            <m:t>过程所产生的激发态分子数目　</m:t>
                          </m:r>
                          <m:r>
                            <a:rPr lang="zh-CN" altLang="en-US" sz="2000" i="1">
                              <a:solidFill>
                                <a:srgbClr val="000000"/>
                              </a:solidFill>
                              <a:latin typeface="Cambria Math" panose="02040503050406030204" pitchFamily="18" charset="0"/>
                              <a:sym typeface="Times New Roman" panose="02020603050405020304" pitchFamily="18" charset="0"/>
                            </a:rPr>
                            <m:t>/</m:t>
                          </m:r>
                          <m:r>
                            <a:rPr lang="zh-CN" altLang="en-US" sz="2000" i="1">
                              <a:solidFill>
                                <a:srgbClr val="000000"/>
                              </a:solidFill>
                              <a:latin typeface="Cambria Math" panose="02040503050406030204" pitchFamily="18" charset="0"/>
                              <a:sym typeface="Times New Roman" panose="02020603050405020304" pitchFamily="18" charset="0"/>
                            </a:rPr>
                            <m:t>（单位体积</m:t>
                          </m:r>
                          <m:r>
                            <a:rPr lang="zh-CN" altLang="en-US" sz="2000" i="1">
                              <a:solidFill>
                                <a:srgbClr val="000000"/>
                              </a:solidFill>
                              <a:latin typeface="Cambria Math" panose="02040503050406030204" pitchFamily="18" charset="0"/>
                              <a:sym typeface="Times New Roman" panose="02020603050405020304" pitchFamily="18" charset="0"/>
                            </a:rPr>
                            <m:t>×</m:t>
                          </m:r>
                          <m:r>
                            <a:rPr lang="zh-CN" altLang="en-US" sz="2000" i="1">
                              <a:solidFill>
                                <a:srgbClr val="000000"/>
                              </a:solidFill>
                              <a:latin typeface="Cambria Math" panose="02040503050406030204" pitchFamily="18" charset="0"/>
                              <a:sym typeface="Times New Roman" panose="02020603050405020304" pitchFamily="18" charset="0"/>
                            </a:rPr>
                            <m:t>单位时间）</m:t>
                          </m:r>
                        </m:num>
                        <m:den>
                          <m:r>
                            <a:rPr lang="zh-CN" altLang="en-US" sz="2000" i="1">
                              <a:solidFill>
                                <a:srgbClr val="000000"/>
                              </a:solidFill>
                              <a:latin typeface="Cambria Math" panose="02040503050406030204" pitchFamily="18" charset="0"/>
                              <a:sym typeface="Times New Roman" panose="02020603050405020304" pitchFamily="18" charset="0"/>
                            </a:rPr>
                            <m:t>吸收光子数目</m:t>
                          </m:r>
                          <m:r>
                            <a:rPr lang="zh-CN" altLang="en-US" sz="2000" i="1">
                              <a:solidFill>
                                <a:srgbClr val="000000"/>
                              </a:solidFill>
                              <a:latin typeface="Cambria Math" panose="02040503050406030204" pitchFamily="18" charset="0"/>
                              <a:sym typeface="Times New Roman" panose="02020603050405020304" pitchFamily="18" charset="0"/>
                            </a:rPr>
                            <m:t>/</m:t>
                          </m:r>
                          <m:r>
                            <a:rPr lang="zh-CN" altLang="en-US" sz="2000" i="1">
                              <a:solidFill>
                                <a:srgbClr val="000000"/>
                              </a:solidFill>
                              <a:latin typeface="Cambria Math" panose="02040503050406030204" pitchFamily="18" charset="0"/>
                              <a:sym typeface="Times New Roman" panose="02020603050405020304" pitchFamily="18" charset="0"/>
                            </a:rPr>
                            <m:t>（单位体积</m:t>
                          </m:r>
                          <m:r>
                            <a:rPr lang="zh-CN" altLang="en-US" sz="2000" i="1">
                              <a:solidFill>
                                <a:srgbClr val="000000"/>
                              </a:solidFill>
                              <a:latin typeface="Cambria Math" panose="02040503050406030204" pitchFamily="18" charset="0"/>
                              <a:sym typeface="Times New Roman" panose="02020603050405020304" pitchFamily="18" charset="0"/>
                            </a:rPr>
                            <m:t>×</m:t>
                          </m:r>
                          <m:r>
                            <a:rPr lang="zh-CN" altLang="en-US" sz="2000" i="1">
                              <a:solidFill>
                                <a:srgbClr val="000000"/>
                              </a:solidFill>
                              <a:latin typeface="Cambria Math" panose="02040503050406030204" pitchFamily="18" charset="0"/>
                              <a:sym typeface="Times New Roman" panose="02020603050405020304" pitchFamily="18" charset="0"/>
                            </a:rPr>
                            <m:t>单位时间）</m:t>
                          </m:r>
                        </m:den>
                      </m:f>
                    </m:oMath>
                  </m:oMathPara>
                </a14:m>
                <a:endParaRPr lang="zh-CN" altLang="en-US" sz="2000" dirty="0">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23554" name="Object 15"/>
              <p:cNvSpPr txBox="1">
                <a:spLocks noRot="1" noChangeAspect="1" noMove="1" noResize="1" noEditPoints="1" noAdjustHandles="1" noChangeArrowheads="1" noChangeShapeType="1" noTextEdit="1"/>
              </p:cNvSpPr>
              <p:nvPr/>
            </p:nvSpPr>
            <p:spPr bwMode="auto">
              <a:xfrm>
                <a:off x="1703512" y="1914385"/>
                <a:ext cx="9577064" cy="611187"/>
              </a:xfrm>
              <a:prstGeom prst="rect">
                <a:avLst/>
              </a:prstGeom>
              <a:blipFill rotWithShape="1">
                <a:blip r:embed="rId1"/>
                <a:stretch>
                  <a:fillRect l="-5" t="-81" r="5" b="-16179"/>
                </a:stretch>
              </a:blipFill>
              <a:ln>
                <a:noFill/>
              </a:ln>
            </p:spPr>
            <p:txBody>
              <a:bodyPr/>
              <a:lstStyle/>
              <a:p>
                <a:r>
                  <a:rPr lang="zh-CN" altLang="en-US">
                    <a:noFill/>
                  </a:rPr>
                  <a:t> </a:t>
                </a:r>
              </a:p>
            </p:txBody>
          </p:sp>
        </mc:Fallback>
      </mc:AlternateContent>
      <p:sp>
        <p:nvSpPr>
          <p:cNvPr id="23560" name="Text Box 17"/>
          <p:cNvSpPr txBox="1">
            <a:spLocks noChangeArrowheads="1"/>
          </p:cNvSpPr>
          <p:nvPr/>
        </p:nvSpPr>
        <p:spPr bwMode="auto">
          <a:xfrm>
            <a:off x="839416" y="1247691"/>
            <a:ext cx="11053265" cy="360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当分子吸收光时，其第</a:t>
            </a:r>
            <a:r>
              <a:rPr lang="en-US" altLang="zh-CN" sz="2000" i="1" dirty="0" err="1">
                <a:latin typeface="Times New Roman" panose="02020603050405020304" pitchFamily="18" charset="0"/>
                <a:ea typeface="微软雅黑" panose="020B0503020204020204" pitchFamily="34" charset="-122"/>
                <a:sym typeface="Times New Roman" panose="02020603050405020304" pitchFamily="18" charset="0"/>
              </a:rPr>
              <a:t>i</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个光物理或光化学过程的初级量子产率</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i="1" dirty="0" err="1">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Φ</a:t>
            </a:r>
            <a:r>
              <a:rPr lang="en-US" altLang="zh-CN" sz="2000" i="1" baseline="-30000" dirty="0" err="1">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i</a:t>
            </a:r>
            <a:r>
              <a:rPr lang="en-US" altLang="zh-CN" sz="2000" i="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可用下式表示：</a:t>
            </a:r>
            <a:endParaRPr lang="zh-CN" altLang="en-US" sz="2000" dirty="0">
              <a:latin typeface="Times New Roman" panose="02020603050405020304" pitchFamily="18" charset="0"/>
              <a:ea typeface="微软雅黑" panose="020B0503020204020204" pitchFamily="34" charset="-122"/>
              <a:sym typeface="Times New Roman" panose="02020603050405020304" pitchFamily="18" charset="0"/>
            </a:endParaRPr>
          </a:p>
        </p:txBody>
      </p:sp>
      <mc:AlternateContent xmlns:mc="http://schemas.openxmlformats.org/markup-compatibility/2006">
        <mc:Choice xmlns:a14="http://schemas.microsoft.com/office/drawing/2010/main" Requires="a14">
          <p:sp>
            <p:nvSpPr>
              <p:cNvPr id="23555" name="Object 14"/>
              <p:cNvSpPr txBox="1"/>
              <p:nvPr/>
            </p:nvSpPr>
            <p:spPr bwMode="auto">
              <a:xfrm>
                <a:off x="2351584" y="3432085"/>
                <a:ext cx="1080120" cy="512763"/>
              </a:xfrm>
              <a:prstGeom prst="rect">
                <a:avLst/>
              </a:prstGeom>
              <a:noFill/>
              <a:ln>
                <a:noFill/>
              </a:ln>
            </p:spPr>
            <p:txBody>
              <a:bodyPr>
                <a:noAutofit/>
              </a:bodyPr>
              <a:lstStyle/>
              <a:p>
                <a14:m>
                  <m:oMathPara xmlns:m="http://schemas.openxmlformats.org/officeDocument/2006/math">
                    <m:oMathParaPr>
                      <m:jc m:val="left"/>
                    </m:oMathParaPr>
                    <m:oMath xmlns:m="http://schemas.openxmlformats.org/officeDocument/2006/math">
                      <m:nary>
                        <m:naryPr>
                          <m:chr m:val="∑"/>
                          <m:supHide m:val="on"/>
                          <m:ctrlPr>
                            <a:rPr lang="zh-CN" altLang="en-US" sz="1400" b="1" i="1">
                              <a:solidFill>
                                <a:srgbClr val="000000"/>
                              </a:solidFill>
                              <a:latin typeface="Cambria Math" panose="02040503050406030204" pitchFamily="18" charset="0"/>
                              <a:sym typeface="Times New Roman" panose="02020603050405020304" pitchFamily="18" charset="0"/>
                            </a:rPr>
                          </m:ctrlPr>
                        </m:naryPr>
                        <m:sub>
                          <m:r>
                            <a:rPr lang="zh-CN" altLang="en-US" sz="1400" b="1" i="1">
                              <a:solidFill>
                                <a:srgbClr val="000000"/>
                              </a:solidFill>
                              <a:latin typeface="Cambria Math" panose="02040503050406030204" pitchFamily="18" charset="0"/>
                              <a:sym typeface="Times New Roman" panose="02020603050405020304" pitchFamily="18" charset="0"/>
                            </a:rPr>
                            <m:t>𝒊</m:t>
                          </m:r>
                        </m:sub>
                        <m:sup/>
                        <m:e>
                          <m:sSub>
                            <m:sSubPr>
                              <m:ctrlPr>
                                <a:rPr lang="zh-CN" altLang="en-US" sz="1400" b="1" i="1">
                                  <a:solidFill>
                                    <a:srgbClr val="000000"/>
                                  </a:solidFill>
                                  <a:latin typeface="Cambria Math" panose="02040503050406030204" pitchFamily="18" charset="0"/>
                                  <a:sym typeface="Times New Roman" panose="02020603050405020304" pitchFamily="18" charset="0"/>
                                </a:rPr>
                              </m:ctrlPr>
                            </m:sSubPr>
                            <m:e>
                              <m:r>
                                <a:rPr lang="zh-CN" altLang="en-US" sz="1400" b="1" i="1">
                                  <a:solidFill>
                                    <a:srgbClr val="000000"/>
                                  </a:solidFill>
                                  <a:latin typeface="Cambria Math" panose="02040503050406030204" pitchFamily="18" charset="0"/>
                                  <a:sym typeface="Times New Roman" panose="02020603050405020304" pitchFamily="18" charset="0"/>
                                </a:rPr>
                                <m:t>𝜱</m:t>
                              </m:r>
                            </m:e>
                            <m:sub>
                              <m:r>
                                <a:rPr lang="zh-CN" altLang="en-US" sz="1400" b="1" i="1">
                                  <a:solidFill>
                                    <a:srgbClr val="000000"/>
                                  </a:solidFill>
                                  <a:latin typeface="Cambria Math" panose="02040503050406030204" pitchFamily="18" charset="0"/>
                                  <a:sym typeface="Times New Roman" panose="02020603050405020304" pitchFamily="18" charset="0"/>
                                </a:rPr>
                                <m:t>𝒊</m:t>
                              </m:r>
                            </m:sub>
                          </m:sSub>
                          <m:r>
                            <a:rPr lang="zh-CN" altLang="en-US" sz="1400" b="1" i="1">
                              <a:solidFill>
                                <a:srgbClr val="000000"/>
                              </a:solidFill>
                              <a:latin typeface="Cambria Math" panose="02040503050406030204" pitchFamily="18" charset="0"/>
                              <a:sym typeface="Times New Roman" panose="02020603050405020304" pitchFamily="18" charset="0"/>
                            </a:rPr>
                            <m:t>=</m:t>
                          </m:r>
                        </m:e>
                      </m:nary>
                      <m:r>
                        <a:rPr lang="zh-CN" altLang="en-US" sz="1400" b="1" i="1">
                          <a:solidFill>
                            <a:srgbClr val="000000"/>
                          </a:solidFill>
                          <a:latin typeface="Cambria Math" panose="02040503050406030204" pitchFamily="18" charset="0"/>
                          <a:sym typeface="Times New Roman" panose="02020603050405020304" pitchFamily="18" charset="0"/>
                        </a:rPr>
                        <m:t>𝟏</m:t>
                      </m:r>
                    </m:oMath>
                  </m:oMathPara>
                </a14:m>
                <a:endParaRPr lang="zh-CN" altLang="en-US" sz="1400" b="1" dirty="0">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23555" name="Object 14"/>
              <p:cNvSpPr txBox="1">
                <a:spLocks noRot="1" noChangeAspect="1" noMove="1" noResize="1" noEditPoints="1" noAdjustHandles="1" noChangeArrowheads="1" noChangeShapeType="1" noTextEdit="1"/>
              </p:cNvSpPr>
              <p:nvPr/>
            </p:nvSpPr>
            <p:spPr bwMode="auto">
              <a:xfrm>
                <a:off x="2351584" y="3432085"/>
                <a:ext cx="1080120" cy="512763"/>
              </a:xfrm>
              <a:prstGeom prst="rect">
                <a:avLst/>
              </a:prstGeom>
              <a:blipFill rotWithShape="1">
                <a:blip r:embed="rId2"/>
                <a:stretch>
                  <a:fillRect l="-17" t="-106" r="15" b="-1318"/>
                </a:stretch>
              </a:blipFill>
              <a:ln>
                <a:noFill/>
              </a:ln>
            </p:spPr>
            <p:txBody>
              <a:bodyPr/>
              <a:lstStyle/>
              <a:p>
                <a:r>
                  <a:rPr lang="zh-CN" altLang="en-US">
                    <a:noFill/>
                  </a:rPr>
                  <a:t> </a:t>
                </a:r>
              </a:p>
            </p:txBody>
          </p:sp>
        </mc:Fallback>
      </mc:AlternateContent>
      <p:sp>
        <p:nvSpPr>
          <p:cNvPr id="2" name="Rectangle 11"/>
          <p:cNvSpPr>
            <a:spLocks noGrp="1" noRot="1" noChangeArrowheads="1"/>
          </p:cNvSpPr>
          <p:nvPr/>
        </p:nvSpPr>
        <p:spPr>
          <a:xfrm>
            <a:off x="767408" y="4366151"/>
            <a:ext cx="8540750" cy="863600"/>
          </a:xfrm>
          <a:prstGeom prst="rect">
            <a:avLst/>
          </a:prstGeom>
          <a:noFill/>
          <a:ln w="9525">
            <a:noFill/>
            <a:miter lim="800000"/>
          </a:ln>
          <a:effectLst/>
        </p:spPr>
        <p:txBody>
          <a:bodyPr vert="horz" wrap="square" lIns="91440" tIns="45720" rIns="91440" bIns="45720" numCol="1" anchor="ctr" anchorCtr="0" compatLnSpc="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algn="l" eaLnBrk="1" hangingPunct="1">
              <a:lnSpc>
                <a:spcPct val="130000"/>
              </a:lnSpc>
              <a:defRPr/>
            </a:pPr>
            <a:r>
              <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总量子产率（又称表观量子产率，</a:t>
            </a:r>
            <a:r>
              <a:rPr lang="en-US" altLang="zh-CN"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Φ</a:t>
            </a:r>
            <a:r>
              <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400" dirty="0">
              <a:solidFill>
                <a:srgbClr val="FFFF00"/>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 name="Rectangle 3"/>
          <p:cNvSpPr>
            <a:spLocks noGrp="1" noChangeArrowheads="1"/>
          </p:cNvSpPr>
          <p:nvPr/>
        </p:nvSpPr>
        <p:spPr>
          <a:xfrm>
            <a:off x="1775628" y="5012566"/>
            <a:ext cx="8136796" cy="1728788"/>
          </a:xfrm>
          <a:prstGeom prst="rect">
            <a:avLst/>
          </a:prstGeom>
          <a:noFill/>
          <a:ln w="9525">
            <a:noFill/>
            <a:miter lim="800000"/>
          </a:ln>
          <a:effectLst/>
        </p:spPr>
        <p:txBody>
          <a:bodyPr vert="horz" wrap="square" lIns="91440" tIns="45720" rIns="91440" bIns="45720" numCol="1" anchor="t" anchorCtr="0" compatLnSpc="1">
            <a:no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eaLnBrk="1" hangingPunct="1">
              <a:lnSpc>
                <a:spcPct val="130000"/>
              </a:lnSpc>
              <a:spcBef>
                <a:spcPct val="0"/>
              </a:spcBef>
              <a:buNone/>
            </a:pP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Example 1</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COCH</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i="1" dirty="0">
                <a:effectLst/>
                <a:latin typeface="Times New Roman" panose="02020603050405020304" pitchFamily="18" charset="0"/>
                <a:ea typeface="微软雅黑" panose="020B0503020204020204" pitchFamily="34" charset="-122"/>
                <a:sym typeface="Times New Roman" panose="02020603050405020304" pitchFamily="18" charset="0"/>
              </a:rPr>
              <a:t>hv</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CO + 2CH</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None/>
            </a:pP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CO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的总量子产率</a:t>
            </a:r>
            <a:r>
              <a:rPr lang="en-US" altLang="zh-CN" sz="2200" i="1" dirty="0">
                <a:effectLst/>
                <a:latin typeface="Times New Roman" panose="02020603050405020304" pitchFamily="18" charset="0"/>
                <a:ea typeface="微软雅黑" panose="020B0503020204020204" pitchFamily="34" charset="-122"/>
                <a:sym typeface="Times New Roman" panose="02020603050405020304" pitchFamily="18" charset="0"/>
              </a:rPr>
              <a:t>Φ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i="1" dirty="0" err="1">
                <a:effectLst/>
                <a:latin typeface="Times New Roman" panose="02020603050405020304" pitchFamily="18" charset="0"/>
                <a:ea typeface="微软雅黑" panose="020B0503020204020204" pitchFamily="34" charset="-122"/>
                <a:sym typeface="Times New Roman" panose="02020603050405020304" pitchFamily="18" charset="0"/>
              </a:rPr>
              <a:t>φ</a:t>
            </a:r>
            <a:r>
              <a:rPr lang="en-US" altLang="zh-CN" sz="2200" baseline="-25000" dirty="0" err="1">
                <a:effectLst/>
                <a:latin typeface="Times New Roman" panose="02020603050405020304" pitchFamily="18" charset="0"/>
                <a:ea typeface="微软雅黑" panose="020B0503020204020204" pitchFamily="34" charset="-122"/>
                <a:sym typeface="Times New Roman" panose="02020603050405020304" pitchFamily="18" charset="0"/>
              </a:rPr>
              <a:t>co</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=1</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，即在丙酮光解的初级过程中，每吸收一个光子便可解离生成一个</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CO</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分子。</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 name="Rectangle 16"/>
          <p:cNvSpPr>
            <a:spLocks noChangeArrowheads="1"/>
          </p:cNvSpPr>
          <p:nvPr/>
        </p:nvSpPr>
        <p:spPr bwMode="auto">
          <a:xfrm>
            <a:off x="1524001" y="4860121"/>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p:random/>
  </p:transition>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6"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C83EBE1F-C582-4DAB-BD60-CB0EC819650D}"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68611" name="Rectangle 3"/>
          <p:cNvSpPr>
            <a:spLocks noGrp="1" noChangeArrowheads="1"/>
          </p:cNvSpPr>
          <p:nvPr>
            <p:ph type="subTitle" idx="4294967295"/>
          </p:nvPr>
        </p:nvSpPr>
        <p:spPr>
          <a:xfrm>
            <a:off x="1714500" y="1196752"/>
            <a:ext cx="9422060" cy="1728788"/>
          </a:xfrm>
        </p:spPr>
        <p:txBody>
          <a:bodyPr>
            <a:noAutofit/>
          </a:bodyPr>
          <a:lstStyle/>
          <a:p>
            <a:pPr marL="0" indent="0" eaLnBrk="1" hangingPunct="1">
              <a:lnSpc>
                <a:spcPct val="130000"/>
              </a:lnSpc>
              <a:spcBef>
                <a:spcPct val="0"/>
              </a:spcBef>
              <a:buNone/>
              <a:defRPr/>
            </a:pPr>
            <a:r>
              <a:rPr lang="en-US" altLang="zh-CN" sz="2400" dirty="0">
                <a:effectLst/>
                <a:latin typeface="Times New Roman" panose="02020603050405020304" pitchFamily="18" charset="0"/>
                <a:ea typeface="微软雅黑" panose="020B0503020204020204" pitchFamily="34" charset="-122"/>
                <a:sym typeface="Times New Roman" panose="02020603050405020304" pitchFamily="18" charset="0"/>
              </a:rPr>
              <a:t>Example 2: </a:t>
            </a:r>
            <a:r>
              <a:rPr lang="en-US" altLang="zh-CN" sz="2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00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000" i="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hv</a:t>
            </a:r>
            <a:r>
              <a:rPr lang="en-US" altLang="zh-CN" sz="2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 NO+O·</a:t>
            </a:r>
            <a:r>
              <a:rPr lang="en-US" altLang="zh-CN" sz="2400" dirty="0">
                <a:effectLst/>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4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None/>
              <a:defRPr/>
            </a:pPr>
            <a:endParaRPr lang="en-US" altLang="zh-CN" sz="24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None/>
              <a:defRPr/>
            </a:pPr>
            <a:endParaRPr lang="en-US" altLang="zh-CN" sz="24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None/>
              <a:defRPr/>
            </a:pP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式中：</a:t>
            </a:r>
            <a:r>
              <a:rPr lang="en-US" altLang="zh-CN" sz="2000" i="1" dirty="0" err="1">
                <a:effectLst/>
                <a:latin typeface="Times New Roman" panose="02020603050405020304" pitchFamily="18" charset="0"/>
                <a:ea typeface="微软雅黑" panose="020B0503020204020204" pitchFamily="34" charset="-122"/>
                <a:sym typeface="Times New Roman" panose="02020603050405020304" pitchFamily="18" charset="0"/>
              </a:rPr>
              <a:t>I</a:t>
            </a:r>
            <a:r>
              <a:rPr lang="en-US" altLang="zh-CN" sz="2000" baseline="-25000" dirty="0" err="1">
                <a:effectLst/>
                <a:latin typeface="Times New Roman" panose="02020603050405020304" pitchFamily="18" charset="0"/>
                <a:ea typeface="微软雅黑" panose="020B0503020204020204" pitchFamily="34" charset="-122"/>
                <a:sym typeface="Times New Roman" panose="02020603050405020304" pitchFamily="18" charset="0"/>
              </a:rPr>
              <a:t>a</a:t>
            </a: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单位时间、单位体积</a:t>
            </a: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0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吸收光量子数。</a:t>
            </a:r>
            <a:endPar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None/>
              <a:defRPr/>
            </a:pP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当有</a:t>
            </a: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0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存在时， </a:t>
            </a:r>
            <a:r>
              <a:rPr lang="en-US" altLang="zh-CN"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40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O·→ O</a:t>
            </a:r>
            <a:r>
              <a:rPr lang="en-US" altLang="zh-CN" sz="240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3</a:t>
            </a:r>
            <a:endParaRPr lang="en-US" altLang="zh-CN" sz="240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None/>
              <a:defRPr/>
            </a:pPr>
            <a:r>
              <a:rPr lang="en-US" altLang="zh-CN"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40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3 </a:t>
            </a:r>
            <a:r>
              <a:rPr lang="en-US" altLang="zh-CN"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NO → NO</a:t>
            </a:r>
            <a:r>
              <a:rPr lang="en-US" altLang="zh-CN" sz="240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O</a:t>
            </a:r>
            <a:r>
              <a:rPr lang="en-US" altLang="zh-CN" sz="240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a:t>
            </a:r>
            <a:endParaRPr lang="en-US" altLang="zh-CN" sz="240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None/>
              <a:defRPr/>
            </a:pPr>
            <a:r>
              <a:rPr lang="zh-CN" altLang="en-US" sz="18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可见光解生成的</a:t>
            </a: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NO</a:t>
            </a: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还有可能被</a:t>
            </a: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0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氧化成</a:t>
            </a: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0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从中观察到的结果是所生成的</a:t>
            </a: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NO</a:t>
            </a: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总量子产率要比上面计算出来的小，即</a:t>
            </a:r>
            <a:r>
              <a:rPr lang="en-US" altLang="zh-CN" sz="2000" i="1" dirty="0">
                <a:effectLst/>
                <a:latin typeface="Times New Roman" panose="02020603050405020304" pitchFamily="18" charset="0"/>
                <a:ea typeface="微软雅黑" panose="020B0503020204020204" pitchFamily="34" charset="-122"/>
                <a:sym typeface="Times New Roman" panose="02020603050405020304" pitchFamily="18" charset="0"/>
              </a:rPr>
              <a:t>Φ</a:t>
            </a: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&lt; </a:t>
            </a:r>
            <a:r>
              <a:rPr lang="en-US" altLang="zh-CN" sz="2000" i="1" dirty="0" err="1">
                <a:effectLst/>
                <a:latin typeface="Times New Roman" panose="02020603050405020304" pitchFamily="18" charset="0"/>
                <a:ea typeface="微软雅黑" panose="020B0503020204020204" pitchFamily="34" charset="-122"/>
                <a:sym typeface="Times New Roman" panose="02020603050405020304" pitchFamily="18" charset="0"/>
              </a:rPr>
              <a:t>φ</a:t>
            </a:r>
            <a:r>
              <a:rPr lang="en-US" altLang="zh-CN" sz="2000" baseline="-25000" dirty="0" err="1">
                <a:effectLst/>
                <a:latin typeface="Times New Roman" panose="02020603050405020304" pitchFamily="18" charset="0"/>
                <a:ea typeface="微软雅黑" panose="020B0503020204020204" pitchFamily="34" charset="-122"/>
                <a:sym typeface="Times New Roman" panose="02020603050405020304" pitchFamily="18" charset="0"/>
              </a:rPr>
              <a:t>NO</a:t>
            </a: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None/>
              <a:defRPr/>
            </a:pP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若体系中是纯</a:t>
            </a: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0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则</a:t>
            </a:r>
            <a:r>
              <a:rPr lang="zh-CN" altLang="en-US" sz="2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O·+ NO</a:t>
            </a:r>
            <a:r>
              <a:rPr lang="en-US" altLang="zh-CN" sz="200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 NO + O</a:t>
            </a:r>
            <a:r>
              <a:rPr lang="en-US" altLang="zh-CN" sz="200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此时</a:t>
            </a:r>
            <a:r>
              <a:rPr lang="en-US" altLang="zh-CN" sz="2000" i="1" dirty="0">
                <a:effectLst/>
                <a:latin typeface="Times New Roman" panose="02020603050405020304" pitchFamily="18" charset="0"/>
                <a:ea typeface="微软雅黑" panose="020B0503020204020204" pitchFamily="34" charset="-122"/>
                <a:sym typeface="Times New Roman" panose="02020603050405020304" pitchFamily="18" charset="0"/>
              </a:rPr>
              <a:t>Φ</a:t>
            </a: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i="1" dirty="0">
                <a:effectLst/>
                <a:latin typeface="Times New Roman" panose="02020603050405020304" pitchFamily="18" charset="0"/>
                <a:ea typeface="微软雅黑" panose="020B0503020204020204" pitchFamily="34" charset="-122"/>
                <a:sym typeface="Times New Roman" panose="02020603050405020304" pitchFamily="18" charset="0"/>
              </a:rPr>
              <a:t>φ</a:t>
            </a:r>
            <a:r>
              <a:rPr lang="en-US" altLang="zh-CN" sz="2000" baseline="-25000" dirty="0">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0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None/>
              <a:defRPr/>
            </a:pP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光化学反应都比较复杂，大部分都包括一系列热反应。因此</a:t>
            </a:r>
            <a:r>
              <a:rPr lang="zh-CN" altLang="en-US" sz="2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总量子产率变化很大，小的接近于0，大的可达到10</a:t>
            </a:r>
            <a:r>
              <a:rPr lang="zh-CN" altLang="en-US" sz="2000" baseline="30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6</a:t>
            </a:r>
            <a:r>
              <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rPr>
              <a:t>（链反应机理）。</a:t>
            </a:r>
            <a:endParaRPr lang="zh-CN" altLang="en-US" sz="20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None/>
              <a:defRPr/>
            </a:pPr>
            <a:endParaRPr lang="zh-CN" altLang="en-US" sz="2400" dirty="0">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3559" name="Rectangle 16"/>
          <p:cNvSpPr>
            <a:spLocks noChangeArrowheads="1"/>
          </p:cNvSpPr>
          <p:nvPr/>
        </p:nvSpPr>
        <p:spPr bwMode="auto">
          <a:xfrm>
            <a:off x="1524001" y="3057356"/>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mc:AlternateContent xmlns:mc="http://schemas.openxmlformats.org/markup-compatibility/2006">
        <mc:Choice xmlns:a14="http://schemas.microsoft.com/office/drawing/2010/main" Requires="a14">
          <p:sp>
            <p:nvSpPr>
              <p:cNvPr id="2" name="Object 4"/>
              <p:cNvSpPr txBox="1"/>
              <p:nvPr/>
            </p:nvSpPr>
            <p:spPr bwMode="auto">
              <a:xfrm>
                <a:off x="3287688" y="1844824"/>
                <a:ext cx="5328592" cy="879475"/>
              </a:xfrm>
              <a:prstGeom prst="rect">
                <a:avLst/>
              </a:prstGeom>
              <a:noFill/>
              <a:ln w="9525">
                <a:noFill/>
                <a:miter lim="800000"/>
              </a:ln>
              <a:effectLst/>
            </p:spPr>
            <p:txBody>
              <a:bodyPr vert="horz" wrap="square" lIns="91440" tIns="45720" rIns="91440" bIns="45720" numCol="1" anchor="t" anchorCtr="0" compatLnSpc="1">
                <a:noAutofit/>
              </a:bodyPr>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a:buFont typeface="Wingdings" panose="05000000000000000000" pitchFamily="2" charset="2"/>
                  <a:buNone/>
                </a:pPr>
                <a14:m>
                  <m:oMathPara xmlns:m="http://schemas.openxmlformats.org/officeDocument/2006/math">
                    <m:oMathParaPr>
                      <m:jc m:val="left"/>
                    </m:oMathParaPr>
                    <m:oMath xmlns:m="http://schemas.openxmlformats.org/officeDocument/2006/math">
                      <m:sSub>
                        <m:sSubPr>
                          <m:ctrlPr>
                            <a:rPr lang="zh-CN" altLang="en-US" sz="2000" i="1" kern="0" smtClean="0">
                              <a:solidFill>
                                <a:srgbClr val="000000"/>
                              </a:solidFill>
                              <a:effectLst/>
                              <a:latin typeface="Cambria Math" panose="02040503050406030204" pitchFamily="18" charset="0"/>
                              <a:sym typeface="Times New Roman" panose="02020603050405020304" pitchFamily="18" charset="0"/>
                            </a:rPr>
                          </m:ctrlPr>
                        </m:sSubPr>
                        <m:e>
                          <m:r>
                            <a:rPr lang="zh-CN" altLang="en-US" sz="2000" b="0" i="1" kern="0">
                              <a:solidFill>
                                <a:srgbClr val="000000"/>
                              </a:solidFill>
                              <a:effectLst/>
                              <a:latin typeface="Cambria Math" panose="02040503050406030204" pitchFamily="18" charset="0"/>
                              <a:sym typeface="Times New Roman" panose="02020603050405020304" pitchFamily="18" charset="0"/>
                            </a:rPr>
                            <m:t>𝛷</m:t>
                          </m:r>
                        </m:e>
                        <m:sub>
                          <m:r>
                            <m:rPr>
                              <m:nor/>
                            </m:rPr>
                            <a:rPr lang="zh-CN" altLang="en-US" sz="2000" kern="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m:t>NO</m:t>
                          </m:r>
                        </m:sub>
                      </m:sSub>
                      <m:r>
                        <a:rPr lang="zh-CN" altLang="en-US" sz="2000" b="0" i="1" kern="0">
                          <a:solidFill>
                            <a:srgbClr val="000000"/>
                          </a:solidFill>
                          <a:effectLst/>
                          <a:latin typeface="Cambria Math" panose="02040503050406030204" pitchFamily="18" charset="0"/>
                          <a:sym typeface="Times New Roman" panose="02020603050405020304" pitchFamily="18" charset="0"/>
                        </a:rPr>
                        <m:t>=</m:t>
                      </m:r>
                      <m:f>
                        <m:fPr>
                          <m:ctrlPr>
                            <a:rPr lang="zh-CN" altLang="en-US" sz="2000" i="1" kern="0">
                              <a:solidFill>
                                <a:srgbClr val="000000"/>
                              </a:solidFill>
                              <a:effectLst/>
                              <a:latin typeface="Cambria Math" panose="02040503050406030204" pitchFamily="18" charset="0"/>
                              <a:sym typeface="Times New Roman" panose="02020603050405020304" pitchFamily="18" charset="0"/>
                            </a:rPr>
                          </m:ctrlPr>
                        </m:fPr>
                        <m:num>
                          <m:r>
                            <a:rPr lang="zh-CN" altLang="en-US" sz="2000" b="0" i="1" kern="0">
                              <a:solidFill>
                                <a:srgbClr val="000000"/>
                              </a:solidFill>
                              <a:effectLst/>
                              <a:latin typeface="Cambria Math" panose="02040503050406030204" pitchFamily="18" charset="0"/>
                              <a:sym typeface="Times New Roman" panose="02020603050405020304" pitchFamily="18" charset="0"/>
                            </a:rPr>
                            <m:t>𝑑</m:t>
                          </m:r>
                          <m:d>
                            <m:dPr>
                              <m:begChr m:val="["/>
                              <m:endChr m:val="]"/>
                              <m:ctrlPr>
                                <a:rPr lang="zh-CN" altLang="en-US" sz="2000" i="1" kern="0">
                                  <a:solidFill>
                                    <a:srgbClr val="000000"/>
                                  </a:solidFill>
                                  <a:effectLst/>
                                  <a:latin typeface="Cambria Math" panose="02040503050406030204" pitchFamily="18" charset="0"/>
                                  <a:sym typeface="Times New Roman" panose="02020603050405020304" pitchFamily="18" charset="0"/>
                                </a:rPr>
                              </m:ctrlPr>
                            </m:dPr>
                            <m:e>
                              <m:r>
                                <m:rPr>
                                  <m:nor/>
                                </m:rPr>
                                <a:rPr lang="zh-CN" altLang="en-US" sz="2000" kern="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m:t>NO</m:t>
                              </m:r>
                            </m:e>
                          </m:d>
                          <m:r>
                            <a:rPr lang="zh-CN" altLang="en-US" sz="2000" b="0" i="1" kern="0">
                              <a:solidFill>
                                <a:srgbClr val="000000"/>
                              </a:solidFill>
                              <a:effectLst/>
                              <a:latin typeface="Cambria Math" panose="02040503050406030204" pitchFamily="18" charset="0"/>
                              <a:sym typeface="Times New Roman" panose="02020603050405020304" pitchFamily="18" charset="0"/>
                            </a:rPr>
                            <m:t>/</m:t>
                          </m:r>
                          <m:r>
                            <a:rPr lang="zh-CN" altLang="en-US" sz="2000" b="0" i="1" kern="0">
                              <a:solidFill>
                                <a:srgbClr val="000000"/>
                              </a:solidFill>
                              <a:effectLst/>
                              <a:latin typeface="Cambria Math" panose="02040503050406030204" pitchFamily="18" charset="0"/>
                              <a:sym typeface="Times New Roman" panose="02020603050405020304" pitchFamily="18" charset="0"/>
                            </a:rPr>
                            <m:t>𝑑𝑡</m:t>
                          </m:r>
                        </m:num>
                        <m:den>
                          <m:sSub>
                            <m:sSubPr>
                              <m:ctrlPr>
                                <a:rPr lang="zh-CN" altLang="en-US" sz="2000" i="1" kern="0">
                                  <a:solidFill>
                                    <a:srgbClr val="000000"/>
                                  </a:solidFill>
                                  <a:effectLst/>
                                  <a:latin typeface="Cambria Math" panose="02040503050406030204" pitchFamily="18" charset="0"/>
                                  <a:sym typeface="Times New Roman" panose="02020603050405020304" pitchFamily="18" charset="0"/>
                                </a:rPr>
                              </m:ctrlPr>
                            </m:sSubPr>
                            <m:e>
                              <m:r>
                                <a:rPr lang="zh-CN" altLang="en-US" sz="2000" b="0" i="1" kern="0">
                                  <a:solidFill>
                                    <a:srgbClr val="000000"/>
                                  </a:solidFill>
                                  <a:effectLst/>
                                  <a:latin typeface="Cambria Math" panose="02040503050406030204" pitchFamily="18" charset="0"/>
                                  <a:sym typeface="Times New Roman" panose="02020603050405020304" pitchFamily="18" charset="0"/>
                                </a:rPr>
                                <m:t>𝐼</m:t>
                              </m:r>
                            </m:e>
                            <m:sub>
                              <m:r>
                                <a:rPr lang="zh-CN" altLang="en-US" sz="2000" b="0" i="1" kern="0">
                                  <a:solidFill>
                                    <a:srgbClr val="000000"/>
                                  </a:solidFill>
                                  <a:effectLst/>
                                  <a:latin typeface="Cambria Math" panose="02040503050406030204" pitchFamily="18" charset="0"/>
                                  <a:sym typeface="Times New Roman" panose="02020603050405020304" pitchFamily="18" charset="0"/>
                                </a:rPr>
                                <m:t>𝑎</m:t>
                              </m:r>
                            </m:sub>
                          </m:sSub>
                        </m:den>
                      </m:f>
                      <m:r>
                        <a:rPr lang="zh-CN" altLang="en-US" sz="2000" b="0" i="1" kern="0">
                          <a:solidFill>
                            <a:srgbClr val="000000"/>
                          </a:solidFill>
                          <a:effectLst/>
                          <a:latin typeface="Cambria Math" panose="02040503050406030204" pitchFamily="18" charset="0"/>
                          <a:sym typeface="Times New Roman" panose="02020603050405020304" pitchFamily="18" charset="0"/>
                        </a:rPr>
                        <m:t>=</m:t>
                      </m:r>
                      <m:f>
                        <m:fPr>
                          <m:ctrlPr>
                            <a:rPr lang="zh-CN" altLang="en-US" sz="2000" i="1" kern="0">
                              <a:solidFill>
                                <a:srgbClr val="000000"/>
                              </a:solidFill>
                              <a:effectLst/>
                              <a:latin typeface="Cambria Math" panose="02040503050406030204" pitchFamily="18" charset="0"/>
                              <a:sym typeface="Times New Roman" panose="02020603050405020304" pitchFamily="18" charset="0"/>
                            </a:rPr>
                          </m:ctrlPr>
                        </m:fPr>
                        <m:num>
                          <m:r>
                            <a:rPr lang="zh-CN" altLang="en-US" sz="2000" b="0" i="1" kern="0">
                              <a:solidFill>
                                <a:srgbClr val="000000"/>
                              </a:solidFill>
                              <a:effectLst/>
                              <a:latin typeface="Cambria Math" panose="02040503050406030204" pitchFamily="18" charset="0"/>
                              <a:sym typeface="Times New Roman" panose="02020603050405020304" pitchFamily="18" charset="0"/>
                            </a:rPr>
                            <m:t>−</m:t>
                          </m:r>
                          <m:r>
                            <a:rPr lang="zh-CN" altLang="en-US" sz="2000" b="0" i="1" kern="0">
                              <a:solidFill>
                                <a:srgbClr val="000000"/>
                              </a:solidFill>
                              <a:effectLst/>
                              <a:latin typeface="Cambria Math" panose="02040503050406030204" pitchFamily="18" charset="0"/>
                              <a:sym typeface="Times New Roman" panose="02020603050405020304" pitchFamily="18" charset="0"/>
                            </a:rPr>
                            <m:t>𝑑</m:t>
                          </m:r>
                          <m:d>
                            <m:dPr>
                              <m:begChr m:val="["/>
                              <m:endChr m:val="]"/>
                              <m:ctrlPr>
                                <a:rPr lang="zh-CN" altLang="en-US" sz="2000" i="1" kern="0">
                                  <a:solidFill>
                                    <a:srgbClr val="000000"/>
                                  </a:solidFill>
                                  <a:effectLst/>
                                  <a:latin typeface="Cambria Math" panose="02040503050406030204" pitchFamily="18" charset="0"/>
                                  <a:sym typeface="Times New Roman" panose="02020603050405020304" pitchFamily="18" charset="0"/>
                                </a:rPr>
                              </m:ctrlPr>
                            </m:dPr>
                            <m:e>
                              <m:r>
                                <m:rPr>
                                  <m:nor/>
                                </m:rPr>
                                <a:rPr lang="zh-CN" altLang="en-US" sz="2000" kern="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m:t>N</m:t>
                              </m:r>
                              <m:sSub>
                                <m:sSubPr>
                                  <m:ctrlPr>
                                    <a:rPr lang="zh-CN" altLang="en-US" sz="2000" i="1" kern="0">
                                      <a:solidFill>
                                        <a:srgbClr val="000000"/>
                                      </a:solidFill>
                                      <a:effectLst/>
                                      <a:latin typeface="Cambria Math" panose="02040503050406030204" pitchFamily="18" charset="0"/>
                                      <a:sym typeface="Times New Roman" panose="02020603050405020304" pitchFamily="18" charset="0"/>
                                    </a:rPr>
                                  </m:ctrlPr>
                                </m:sSubPr>
                                <m:e>
                                  <m:r>
                                    <m:rPr>
                                      <m:nor/>
                                    </m:rPr>
                                    <a:rPr lang="zh-CN" altLang="en-US" sz="2000" kern="0">
                                      <a:solidFill>
                                        <a:srgbClr val="000000"/>
                                      </a:solidFill>
                                      <a:effectLst/>
                                      <a:latin typeface="Times New Roman" panose="02020603050405020304" pitchFamily="18" charset="0"/>
                                      <a:ea typeface="微软雅黑" panose="020B0503020204020204" pitchFamily="34" charset="-122"/>
                                      <a:sym typeface="Times New Roman" panose="02020603050405020304" pitchFamily="18" charset="0"/>
                                    </a:rPr>
                                    <m:t>O</m:t>
                                  </m:r>
                                </m:e>
                                <m:sub>
                                  <m:r>
                                    <a:rPr lang="zh-CN" altLang="en-US" sz="2000" b="0" i="1" kern="0">
                                      <a:solidFill>
                                        <a:srgbClr val="000000"/>
                                      </a:solidFill>
                                      <a:effectLst/>
                                      <a:latin typeface="Cambria Math" panose="02040503050406030204" pitchFamily="18" charset="0"/>
                                      <a:sym typeface="Times New Roman" panose="02020603050405020304" pitchFamily="18" charset="0"/>
                                    </a:rPr>
                                    <m:t>2</m:t>
                                  </m:r>
                                </m:sub>
                              </m:sSub>
                            </m:e>
                          </m:d>
                          <m:r>
                            <a:rPr lang="zh-CN" altLang="en-US" sz="2000" b="0" i="1" kern="0">
                              <a:solidFill>
                                <a:srgbClr val="000000"/>
                              </a:solidFill>
                              <a:effectLst/>
                              <a:latin typeface="Cambria Math" panose="02040503050406030204" pitchFamily="18" charset="0"/>
                              <a:sym typeface="Times New Roman" panose="02020603050405020304" pitchFamily="18" charset="0"/>
                            </a:rPr>
                            <m:t>/</m:t>
                          </m:r>
                          <m:r>
                            <a:rPr lang="zh-CN" altLang="en-US" sz="2000" b="0" i="1" kern="0">
                              <a:solidFill>
                                <a:srgbClr val="000000"/>
                              </a:solidFill>
                              <a:effectLst/>
                              <a:latin typeface="Cambria Math" panose="02040503050406030204" pitchFamily="18" charset="0"/>
                              <a:sym typeface="Times New Roman" panose="02020603050405020304" pitchFamily="18" charset="0"/>
                            </a:rPr>
                            <m:t>𝑑𝑡</m:t>
                          </m:r>
                        </m:num>
                        <m:den>
                          <m:sSub>
                            <m:sSubPr>
                              <m:ctrlPr>
                                <a:rPr lang="zh-CN" altLang="en-US" sz="2000" i="1" kern="0">
                                  <a:solidFill>
                                    <a:srgbClr val="000000"/>
                                  </a:solidFill>
                                  <a:effectLst/>
                                  <a:latin typeface="Cambria Math" panose="02040503050406030204" pitchFamily="18" charset="0"/>
                                  <a:sym typeface="Times New Roman" panose="02020603050405020304" pitchFamily="18" charset="0"/>
                                </a:rPr>
                              </m:ctrlPr>
                            </m:sSubPr>
                            <m:e>
                              <m:r>
                                <a:rPr lang="zh-CN" altLang="en-US" sz="2000" b="0" i="1" kern="0">
                                  <a:solidFill>
                                    <a:srgbClr val="000000"/>
                                  </a:solidFill>
                                  <a:effectLst/>
                                  <a:latin typeface="Cambria Math" panose="02040503050406030204" pitchFamily="18" charset="0"/>
                                  <a:sym typeface="Times New Roman" panose="02020603050405020304" pitchFamily="18" charset="0"/>
                                </a:rPr>
                                <m:t>𝐼</m:t>
                              </m:r>
                            </m:e>
                            <m:sub>
                              <m:r>
                                <a:rPr lang="zh-CN" altLang="en-US" sz="2000" b="0" i="1" kern="0">
                                  <a:solidFill>
                                    <a:srgbClr val="000000"/>
                                  </a:solidFill>
                                  <a:effectLst/>
                                  <a:latin typeface="Cambria Math" panose="02040503050406030204" pitchFamily="18" charset="0"/>
                                  <a:sym typeface="Times New Roman" panose="02020603050405020304" pitchFamily="18" charset="0"/>
                                </a:rPr>
                                <m:t>𝑎</m:t>
                              </m:r>
                            </m:sub>
                          </m:sSub>
                        </m:den>
                      </m:f>
                    </m:oMath>
                  </m:oMathPara>
                </a14:m>
                <a:endParaRPr lang="zh-CN" altLang="en-US" sz="2000" kern="0" dirty="0">
                  <a:effectLst/>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2" name="Object 4"/>
              <p:cNvSpPr txBox="1">
                <a:spLocks noRot="1" noChangeAspect="1" noMove="1" noResize="1" noEditPoints="1" noAdjustHandles="1" noChangeArrowheads="1" noChangeShapeType="1" noTextEdit="1"/>
              </p:cNvSpPr>
              <p:nvPr/>
            </p:nvSpPr>
            <p:spPr bwMode="auto">
              <a:xfrm>
                <a:off x="3287688" y="1844824"/>
                <a:ext cx="5328592" cy="879475"/>
              </a:xfrm>
              <a:prstGeom prst="rect">
                <a:avLst/>
              </a:prstGeom>
              <a:blipFill rotWithShape="1">
                <a:blip r:embed="rId1"/>
                <a:stretch>
                  <a:fillRect l="-5" t="-17" r="11" b="17"/>
                </a:stretch>
              </a:blipFill>
              <a:ln w="9525">
                <a:noFill/>
                <a:miter lim="800000"/>
              </a:ln>
              <a:effectLst/>
            </p:spPr>
            <p:txBody>
              <a:bodyPr/>
              <a:lstStyle/>
              <a:p>
                <a:r>
                  <a:rPr lang="zh-CN" altLang="en-US">
                    <a:noFill/>
                  </a:rPr>
                  <a:t> </a:t>
                </a:r>
              </a:p>
            </p:txBody>
          </p:sp>
        </mc:Fallback>
      </mc:AlternateContent>
    </p:spTree>
  </p:cSld>
  <p:clrMapOvr>
    <a:masterClrMapping/>
  </p:clrMapOvr>
  <p:transition>
    <p:rand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8B2EA98E-51FA-410E-9EFB-FDF47107EE4E}"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81604" name="Rectangle 4"/>
          <p:cNvSpPr>
            <a:spLocks noRot="1" noChangeArrowheads="1"/>
          </p:cNvSpPr>
          <p:nvPr/>
        </p:nvSpPr>
        <p:spPr bwMode="auto">
          <a:xfrm>
            <a:off x="551384" y="1340768"/>
            <a:ext cx="11233183" cy="1143000"/>
          </a:xfrm>
          <a:prstGeom prst="rect">
            <a:avLst/>
          </a:prstGeom>
          <a:noFill/>
          <a:ln w="9525">
            <a:noFill/>
            <a:miter lim="800000"/>
          </a:ln>
          <a:effectLst/>
        </p:spPr>
        <p:txBody>
          <a:bodyPr anchor="ctr"/>
          <a:lstStyle/>
          <a:p>
            <a:pPr eaLnBrk="1" hangingPunct="1">
              <a:lnSpc>
                <a:spcPct val="130000"/>
              </a:lnSpc>
              <a:defRPr/>
            </a:pPr>
            <a:r>
              <a:rPr lang="en-US" altLang="zh-CN" sz="3000" b="1"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1.3</a:t>
            </a:r>
            <a:r>
              <a:rPr lang="zh-CN" altLang="en-US" sz="3000" b="1"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大气中重要吸光物质对光的吸收与光解</a:t>
            </a:r>
            <a:br>
              <a:rPr lang="zh-CN" altLang="en-US" sz="2800" b="1" dirty="0">
                <a:solidFill>
                  <a:srgbClr val="FFFF00"/>
                </a:solidFill>
                <a:effectLst>
                  <a:outerShdw blurRad="38100" dist="38100" dir="2700000" algn="tl">
                    <a:srgbClr val="000000"/>
                  </a:outerShdw>
                </a:effectLst>
                <a:latin typeface="Times New Roman" panose="02020603050405020304" pitchFamily="18" charset="0"/>
                <a:ea typeface="微软雅黑" panose="020B0503020204020204" pitchFamily="34" charset="-122"/>
                <a:sym typeface="Times New Roman" panose="02020603050405020304" pitchFamily="18" charset="0"/>
              </a:rPr>
            </a:br>
            <a:r>
              <a:rPr lang="en-US" altLang="zh-CN" sz="2200" b="1" dirty="0">
                <a:latin typeface="Times New Roman" panose="02020603050405020304" pitchFamily="18" charset="0"/>
                <a:ea typeface="微软雅黑" panose="020B0503020204020204" pitchFamily="34" charset="-122"/>
                <a:sym typeface="Times New Roman" panose="02020603050405020304" pitchFamily="18" charset="0"/>
              </a:rPr>
              <a:t>Absorption and Photolysis of Light by Important Absorbing Substances in the Atmosphere</a:t>
            </a:r>
            <a:endParaRPr lang="zh-CN" altLang="en-US" sz="2200" b="1"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88" name="Text Box 5"/>
          <p:cNvSpPr txBox="1">
            <a:spLocks noChangeArrowheads="1"/>
          </p:cNvSpPr>
          <p:nvPr/>
        </p:nvSpPr>
        <p:spPr bwMode="auto">
          <a:xfrm>
            <a:off x="695400" y="2780928"/>
            <a:ext cx="4752938" cy="235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marL="609600" indent="-609600" eaLnBrk="1" hangingPunct="1">
              <a:lnSpc>
                <a:spcPct val="130000"/>
              </a:lnSpc>
              <a:buClr>
                <a:schemeClr val="tx1"/>
              </a:buClr>
            </a:pPr>
            <a:r>
              <a:rPr lang="zh-CN" altLang="en-US"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dirty="0">
                <a:latin typeface="Times New Roman" panose="02020603050405020304" pitchFamily="18" charset="0"/>
                <a:ea typeface="微软雅黑" panose="020B0503020204020204" pitchFamily="34" charset="-122"/>
                <a:sym typeface="Times New Roman" panose="02020603050405020304" pitchFamily="18" charset="0"/>
              </a:rPr>
              <a:t>1</a:t>
            </a:r>
            <a:r>
              <a:rPr lang="zh-CN" altLang="en-US" dirty="0">
                <a:latin typeface="Times New Roman" panose="02020603050405020304" pitchFamily="18" charset="0"/>
                <a:ea typeface="微软雅黑" panose="020B0503020204020204" pitchFamily="34" charset="-122"/>
                <a:sym typeface="Times New Roman" panose="02020603050405020304" pitchFamily="18" charset="0"/>
              </a:rPr>
              <a:t>）臭氧光吸收与光解</a:t>
            </a:r>
            <a:endParaRPr lang="en-US" altLang="zh-CN" dirty="0">
              <a:latin typeface="Times New Roman" panose="02020603050405020304" pitchFamily="18" charset="0"/>
              <a:ea typeface="微软雅黑" panose="020B0503020204020204" pitchFamily="34" charset="-122"/>
              <a:sym typeface="Times New Roman" panose="02020603050405020304" pitchFamily="18" charset="0"/>
            </a:endParaRPr>
          </a:p>
          <a:p>
            <a:pPr marL="609600" indent="-609600" eaLnBrk="1" hangingPunct="1">
              <a:lnSpc>
                <a:spcPct val="130000"/>
              </a:lnSpc>
              <a:buClr>
                <a:schemeClr val="tx1"/>
              </a:buClr>
            </a:pPr>
            <a:r>
              <a:rPr lang="zh-CN" altLang="en-US"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dirty="0">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dirty="0">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dirty="0">
                <a:latin typeface="Times New Roman" panose="02020603050405020304" pitchFamily="18" charset="0"/>
                <a:ea typeface="微软雅黑" panose="020B0503020204020204" pitchFamily="34" charset="-122"/>
                <a:sym typeface="Times New Roman" panose="02020603050405020304" pitchFamily="18" charset="0"/>
              </a:rPr>
              <a:t>的光吸收与光解</a:t>
            </a:r>
            <a:endParaRPr lang="en-US" altLang="zh-CN" dirty="0">
              <a:latin typeface="Times New Roman" panose="02020603050405020304" pitchFamily="18" charset="0"/>
              <a:ea typeface="微软雅黑" panose="020B0503020204020204" pitchFamily="34" charset="-122"/>
              <a:sym typeface="Times New Roman" panose="02020603050405020304" pitchFamily="18" charset="0"/>
            </a:endParaRPr>
          </a:p>
          <a:p>
            <a:pPr marL="609600" indent="-609600" eaLnBrk="1" hangingPunct="1">
              <a:lnSpc>
                <a:spcPct val="130000"/>
              </a:lnSpc>
              <a:buClr>
                <a:schemeClr val="tx1"/>
              </a:buClr>
            </a:pPr>
            <a:r>
              <a:rPr lang="zh-CN" altLang="en-US"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dirty="0">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dirty="0">
                <a:latin typeface="Times New Roman" panose="02020603050405020304" pitchFamily="18" charset="0"/>
                <a:ea typeface="微软雅黑" panose="020B0503020204020204" pitchFamily="34" charset="-122"/>
                <a:sym typeface="Times New Roman" panose="02020603050405020304" pitchFamily="18" charset="0"/>
              </a:rPr>
              <a:t>）亚硝酸与硝酸的光吸收与光解</a:t>
            </a:r>
            <a:endParaRPr lang="en-US" altLang="zh-CN" dirty="0">
              <a:latin typeface="Times New Roman" panose="02020603050405020304" pitchFamily="18" charset="0"/>
              <a:ea typeface="微软雅黑" panose="020B0503020204020204" pitchFamily="34" charset="-122"/>
              <a:sym typeface="Times New Roman" panose="02020603050405020304" pitchFamily="18" charset="0"/>
            </a:endParaRPr>
          </a:p>
          <a:p>
            <a:pPr marL="609600" indent="-609600" eaLnBrk="1" hangingPunct="1">
              <a:lnSpc>
                <a:spcPct val="130000"/>
              </a:lnSpc>
              <a:buClr>
                <a:schemeClr val="tx1"/>
              </a:buClr>
            </a:pPr>
            <a:r>
              <a:rPr lang="zh-CN" altLang="en-US"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dirty="0">
                <a:latin typeface="Times New Roman" panose="02020603050405020304" pitchFamily="18" charset="0"/>
                <a:ea typeface="微软雅黑" panose="020B0503020204020204" pitchFamily="34" charset="-122"/>
                <a:sym typeface="Times New Roman" panose="02020603050405020304" pitchFamily="18" charset="0"/>
              </a:rPr>
              <a:t>4</a:t>
            </a:r>
            <a:r>
              <a:rPr lang="zh-CN" altLang="en-US" dirty="0">
                <a:latin typeface="Times New Roman" panose="02020603050405020304" pitchFamily="18" charset="0"/>
                <a:ea typeface="微软雅黑" panose="020B0503020204020204" pitchFamily="34" charset="-122"/>
                <a:sym typeface="Times New Roman" panose="02020603050405020304" pitchFamily="18" charset="0"/>
              </a:rPr>
              <a:t>）二氧化硫的光吸收</a:t>
            </a:r>
            <a:endParaRPr lang="en-US" altLang="zh-CN" dirty="0">
              <a:latin typeface="Times New Roman" panose="02020603050405020304" pitchFamily="18" charset="0"/>
              <a:ea typeface="微软雅黑" panose="020B0503020204020204" pitchFamily="34" charset="-122"/>
              <a:sym typeface="Times New Roman" panose="02020603050405020304" pitchFamily="18" charset="0"/>
            </a:endParaRPr>
          </a:p>
          <a:p>
            <a:pPr marL="609600" indent="-609600" eaLnBrk="1" hangingPunct="1">
              <a:lnSpc>
                <a:spcPct val="130000"/>
              </a:lnSpc>
              <a:buClr>
                <a:schemeClr val="tx1"/>
              </a:buClr>
            </a:pPr>
            <a:r>
              <a:rPr lang="zh-CN" altLang="en-US"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dirty="0">
                <a:latin typeface="Times New Roman" panose="02020603050405020304" pitchFamily="18" charset="0"/>
                <a:ea typeface="微软雅黑" panose="020B0503020204020204" pitchFamily="34" charset="-122"/>
                <a:sym typeface="Times New Roman" panose="02020603050405020304" pitchFamily="18" charset="0"/>
              </a:rPr>
              <a:t>5</a:t>
            </a:r>
            <a:r>
              <a:rPr lang="zh-CN" altLang="en-US" dirty="0">
                <a:latin typeface="Times New Roman" panose="02020603050405020304" pitchFamily="18" charset="0"/>
                <a:ea typeface="微软雅黑" panose="020B0503020204020204" pitchFamily="34" charset="-122"/>
                <a:sym typeface="Times New Roman" panose="02020603050405020304" pitchFamily="18" charset="0"/>
              </a:rPr>
              <a:t>）甲醇的光吸收与光解</a:t>
            </a:r>
            <a:endParaRPr lang="zh-CN" altLang="en-US" baseline="-250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89" name="Rectangle 7"/>
          <p:cNvSpPr>
            <a:spLocks noChangeArrowheads="1"/>
          </p:cNvSpPr>
          <p:nvPr/>
        </p:nvSpPr>
        <p:spPr bwMode="auto">
          <a:xfrm>
            <a:off x="1524001" y="-162095"/>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90" name="Rectangle 9"/>
          <p:cNvSpPr>
            <a:spLocks noChangeArrowheads="1"/>
          </p:cNvSpPr>
          <p:nvPr/>
        </p:nvSpPr>
        <p:spPr bwMode="auto">
          <a:xfrm>
            <a:off x="1524001" y="3152606"/>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91" name="Rectangle 11"/>
          <p:cNvSpPr>
            <a:spLocks noChangeArrowheads="1"/>
          </p:cNvSpPr>
          <p:nvPr/>
        </p:nvSpPr>
        <p:spPr bwMode="auto">
          <a:xfrm>
            <a:off x="1524001" y="3152606"/>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92" name="Rectangle 13"/>
          <p:cNvSpPr>
            <a:spLocks noChangeArrowheads="1"/>
          </p:cNvSpPr>
          <p:nvPr/>
        </p:nvSpPr>
        <p:spPr bwMode="auto">
          <a:xfrm>
            <a:off x="1524001" y="3166894"/>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074"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1C116CF1-DB9A-46C3-AC07-F64A245BB155}"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0501" name="Rectangle 21"/>
          <p:cNvSpPr>
            <a:spLocks noGrp="1" noRot="1" noChangeArrowheads="1"/>
          </p:cNvSpPr>
          <p:nvPr>
            <p:ph type="title" idx="4294967295"/>
          </p:nvPr>
        </p:nvSpPr>
        <p:spPr>
          <a:xfrm>
            <a:off x="1098771" y="1349672"/>
            <a:ext cx="8229600" cy="744538"/>
          </a:xfrm>
        </p:spPr>
        <p:txBody>
          <a:bodyPr/>
          <a:lstStyle/>
          <a:p>
            <a:pPr algn="l" eaLnBrk="1" hangingPunct="1">
              <a:lnSpc>
                <a:spcPct val="130000"/>
              </a:lnSpc>
              <a:defRPr/>
            </a:pPr>
            <a:r>
              <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1</a:t>
            </a:r>
            <a:r>
              <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）臭氧光吸收与光解</a:t>
            </a:r>
            <a:endPar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31076" name="Rectangle 3"/>
          <p:cNvSpPr>
            <a:spLocks noGrp="1" noChangeArrowheads="1"/>
          </p:cNvSpPr>
          <p:nvPr>
            <p:ph sz="half" idx="4294967295"/>
          </p:nvPr>
        </p:nvSpPr>
        <p:spPr>
          <a:xfrm>
            <a:off x="1824102" y="2047029"/>
            <a:ext cx="5239138" cy="4262292"/>
          </a:xfrm>
        </p:spPr>
        <p:txBody>
          <a:bodyPr/>
          <a:lstStyle/>
          <a:p>
            <a:pPr eaLnBrk="1" hangingPunct="1">
              <a:lnSpc>
                <a:spcPct val="130000"/>
              </a:lnSpc>
              <a:spcBef>
                <a:spcPct val="0"/>
              </a:spcBef>
              <a:buNone/>
              <a:defRPr/>
            </a:pP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光解产生的</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O </a:t>
            </a: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可与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反应：</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None/>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O + 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M →O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M</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None/>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该反应是</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平流层中</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主要来源，</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也是</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O•</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消除的主要过程。</a:t>
            </a:r>
            <a:endPar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None/>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i="1" dirty="0">
                <a:effectLst/>
                <a:latin typeface="Times New Roman" panose="02020603050405020304" pitchFamily="18" charset="0"/>
                <a:ea typeface="微软雅黑" panose="020B0503020204020204" pitchFamily="34" charset="-122"/>
                <a:sym typeface="Times New Roman" panose="02020603050405020304" pitchFamily="18" charset="0"/>
              </a:rPr>
              <a:t>hv</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O + 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None/>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解离能很低</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主要吸收波长小于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300~360 nm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的紫外线</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最强吸收在</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254</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nm</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31077" name="Text Box 27"/>
          <p:cNvSpPr txBox="1">
            <a:spLocks noChangeArrowheads="1"/>
          </p:cNvSpPr>
          <p:nvPr/>
        </p:nvSpPr>
        <p:spPr bwMode="auto">
          <a:xfrm>
            <a:off x="7159857" y="2068811"/>
            <a:ext cx="215900" cy="2848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r" eaLnBrk="1" hangingPunct="1">
              <a:lnSpc>
                <a:spcPct val="130000"/>
              </a:lnSpc>
              <a:buClr>
                <a:schemeClr val="folHlink"/>
              </a:buClr>
              <a:buFont typeface="Wingdings" panose="05000000000000000000" pitchFamily="2" charset="2"/>
              <a:buNone/>
            </a:pPr>
            <a:r>
              <a:rPr lang="en-US" altLang="zh-CN" sz="1600" b="1">
                <a:solidFill>
                  <a:schemeClr val="bg1"/>
                </a:solidFill>
                <a:latin typeface="Times New Roman" panose="02020603050405020304" pitchFamily="18" charset="0"/>
                <a:ea typeface="微软雅黑" panose="020B0503020204020204" pitchFamily="34" charset="-122"/>
                <a:sym typeface="Times New Roman" panose="02020603050405020304" pitchFamily="18" charset="0"/>
              </a:rPr>
              <a:t>4</a:t>
            </a:r>
            <a:endParaRPr lang="en-US" altLang="zh-CN" sz="1600" b="1">
              <a:solidFill>
                <a:schemeClr val="bg1"/>
              </a:solidFill>
              <a:latin typeface="Times New Roman" panose="02020603050405020304" pitchFamily="18" charset="0"/>
              <a:ea typeface="微软雅黑" panose="020B0503020204020204" pitchFamily="34" charset="-122"/>
              <a:sym typeface="Times New Roman" panose="02020603050405020304" pitchFamily="18" charset="0"/>
            </a:endParaRPr>
          </a:p>
          <a:p>
            <a:pPr algn="r" eaLnBrk="1" hangingPunct="1">
              <a:lnSpc>
                <a:spcPct val="130000"/>
              </a:lnSpc>
              <a:buClr>
                <a:schemeClr val="folHlink"/>
              </a:buClr>
              <a:buFont typeface="Wingdings" panose="05000000000000000000" pitchFamily="2" charset="2"/>
              <a:buNone/>
            </a:pPr>
            <a:r>
              <a:rPr lang="en-US" altLang="zh-CN" sz="1600" b="1">
                <a:solidFill>
                  <a:schemeClr val="bg1"/>
                </a:solidFill>
                <a:latin typeface="Times New Roman" panose="02020603050405020304" pitchFamily="18" charset="0"/>
                <a:ea typeface="微软雅黑" panose="020B0503020204020204" pitchFamily="34" charset="-122"/>
                <a:sym typeface="Times New Roman" panose="02020603050405020304" pitchFamily="18" charset="0"/>
              </a:rPr>
              <a:t>3</a:t>
            </a:r>
            <a:endParaRPr lang="en-US" altLang="zh-CN" sz="1600" b="1">
              <a:solidFill>
                <a:schemeClr val="bg1"/>
              </a:solidFill>
              <a:latin typeface="Times New Roman" panose="02020603050405020304" pitchFamily="18" charset="0"/>
              <a:ea typeface="微软雅黑" panose="020B0503020204020204" pitchFamily="34" charset="-122"/>
              <a:sym typeface="Times New Roman" panose="02020603050405020304" pitchFamily="18" charset="0"/>
            </a:endParaRPr>
          </a:p>
          <a:p>
            <a:pPr algn="r" eaLnBrk="1" hangingPunct="1">
              <a:lnSpc>
                <a:spcPct val="130000"/>
              </a:lnSpc>
              <a:buClr>
                <a:schemeClr val="folHlink"/>
              </a:buClr>
              <a:buFont typeface="Wingdings" panose="05000000000000000000" pitchFamily="2" charset="2"/>
              <a:buNone/>
            </a:pPr>
            <a:r>
              <a:rPr lang="en-US" altLang="zh-CN" sz="1600" b="1">
                <a:solidFill>
                  <a:schemeClr val="bg1"/>
                </a:solidFill>
                <a:latin typeface="Times New Roman" panose="02020603050405020304" pitchFamily="18" charset="0"/>
                <a:ea typeface="微软雅黑" panose="020B0503020204020204" pitchFamily="34" charset="-122"/>
                <a:sym typeface="Times New Roman" panose="02020603050405020304" pitchFamily="18" charset="0"/>
              </a:rPr>
              <a:t>2</a:t>
            </a:r>
            <a:endParaRPr lang="en-US" altLang="zh-CN" sz="1600" b="1">
              <a:solidFill>
                <a:schemeClr val="bg1"/>
              </a:solidFill>
              <a:latin typeface="Times New Roman" panose="02020603050405020304" pitchFamily="18" charset="0"/>
              <a:ea typeface="微软雅黑" panose="020B0503020204020204" pitchFamily="34" charset="-122"/>
              <a:sym typeface="Times New Roman" panose="02020603050405020304" pitchFamily="18" charset="0"/>
            </a:endParaRPr>
          </a:p>
          <a:p>
            <a:pPr algn="r" eaLnBrk="1" hangingPunct="1">
              <a:lnSpc>
                <a:spcPct val="130000"/>
              </a:lnSpc>
              <a:buClr>
                <a:schemeClr val="folHlink"/>
              </a:buClr>
              <a:buFont typeface="Wingdings" panose="05000000000000000000" pitchFamily="2" charset="2"/>
              <a:buNone/>
            </a:pPr>
            <a:r>
              <a:rPr lang="en-US" altLang="zh-CN" sz="1600" b="1">
                <a:solidFill>
                  <a:schemeClr val="bg1"/>
                </a:solidFill>
                <a:latin typeface="Times New Roman" panose="02020603050405020304" pitchFamily="18" charset="0"/>
                <a:ea typeface="微软雅黑" panose="020B0503020204020204" pitchFamily="34" charset="-122"/>
                <a:sym typeface="Times New Roman" panose="02020603050405020304" pitchFamily="18" charset="0"/>
              </a:rPr>
              <a:t>1</a:t>
            </a:r>
            <a:endParaRPr lang="en-US" altLang="zh-CN" sz="1600" b="1">
              <a:solidFill>
                <a:schemeClr val="bg1"/>
              </a:solidFill>
              <a:latin typeface="Times New Roman" panose="02020603050405020304" pitchFamily="18" charset="0"/>
              <a:ea typeface="微软雅黑" panose="020B0503020204020204" pitchFamily="34" charset="-122"/>
              <a:sym typeface="Times New Roman" panose="02020603050405020304" pitchFamily="18" charset="0"/>
            </a:endParaRPr>
          </a:p>
          <a:p>
            <a:pPr algn="r" eaLnBrk="1" hangingPunct="1">
              <a:lnSpc>
                <a:spcPct val="130000"/>
              </a:lnSpc>
              <a:buClr>
                <a:schemeClr val="folHlink"/>
              </a:buClr>
              <a:buFont typeface="Wingdings" panose="05000000000000000000" pitchFamily="2" charset="2"/>
              <a:buNone/>
            </a:pPr>
            <a:r>
              <a:rPr lang="en-US" altLang="zh-CN" sz="1600" b="1">
                <a:solidFill>
                  <a:schemeClr val="bg1"/>
                </a:solidFill>
                <a:latin typeface="Times New Roman" panose="02020603050405020304" pitchFamily="18" charset="0"/>
                <a:ea typeface="微软雅黑" panose="020B0503020204020204" pitchFamily="34" charset="-122"/>
                <a:sym typeface="Times New Roman" panose="02020603050405020304" pitchFamily="18" charset="0"/>
              </a:rPr>
              <a:t>0</a:t>
            </a:r>
            <a:endParaRPr lang="en-US" altLang="zh-CN" sz="1600" b="1">
              <a:solidFill>
                <a:schemeClr val="bg1"/>
              </a:solidFill>
              <a:latin typeface="Times New Roman" panose="02020603050405020304" pitchFamily="18" charset="0"/>
              <a:ea typeface="微软雅黑" panose="020B0503020204020204" pitchFamily="34" charset="-122"/>
              <a:sym typeface="Times New Roman" panose="02020603050405020304" pitchFamily="18" charset="0"/>
            </a:endParaRPr>
          </a:p>
          <a:p>
            <a:pPr algn="r" eaLnBrk="1" hangingPunct="1">
              <a:lnSpc>
                <a:spcPct val="130000"/>
              </a:lnSpc>
              <a:buClr>
                <a:schemeClr val="folHlink"/>
              </a:buClr>
              <a:buFont typeface="Wingdings" panose="05000000000000000000" pitchFamily="2" charset="2"/>
              <a:buNone/>
            </a:pPr>
            <a:r>
              <a:rPr lang="en-US" altLang="zh-CN" sz="1600" b="1">
                <a:solidFill>
                  <a:schemeClr val="bg1"/>
                </a:solidFill>
                <a:latin typeface="Times New Roman" panose="02020603050405020304" pitchFamily="18" charset="0"/>
                <a:ea typeface="微软雅黑" panose="020B0503020204020204" pitchFamily="34" charset="-122"/>
                <a:sym typeface="Times New Roman" panose="02020603050405020304" pitchFamily="18" charset="0"/>
              </a:rPr>
              <a:t>-1</a:t>
            </a:r>
            <a:endParaRPr lang="en-US" altLang="zh-CN" sz="1600" b="1">
              <a:solidFill>
                <a:schemeClr val="bg1"/>
              </a:solidFill>
              <a:latin typeface="Times New Roman" panose="02020603050405020304" pitchFamily="18" charset="0"/>
              <a:ea typeface="微软雅黑" panose="020B0503020204020204" pitchFamily="34" charset="-122"/>
              <a:sym typeface="Times New Roman" panose="02020603050405020304" pitchFamily="18" charset="0"/>
            </a:endParaRPr>
          </a:p>
          <a:p>
            <a:pPr algn="r" eaLnBrk="1" hangingPunct="1">
              <a:lnSpc>
                <a:spcPct val="130000"/>
              </a:lnSpc>
              <a:buClr>
                <a:schemeClr val="folHlink"/>
              </a:buClr>
              <a:buFont typeface="Wingdings" panose="05000000000000000000" pitchFamily="2" charset="2"/>
              <a:buNone/>
            </a:pPr>
            <a:r>
              <a:rPr lang="en-US" altLang="zh-CN" sz="1600" b="1">
                <a:solidFill>
                  <a:schemeClr val="bg1"/>
                </a:solidFill>
                <a:latin typeface="Times New Roman" panose="02020603050405020304" pitchFamily="18" charset="0"/>
                <a:ea typeface="微软雅黑" panose="020B0503020204020204" pitchFamily="34" charset="-122"/>
                <a:sym typeface="Times New Roman" panose="02020603050405020304" pitchFamily="18" charset="0"/>
              </a:rPr>
              <a:t>-2</a:t>
            </a:r>
            <a:endParaRPr lang="en-US" altLang="zh-CN" sz="1600" b="1">
              <a:solidFill>
                <a:schemeClr val="bg1"/>
              </a:solidFill>
              <a:latin typeface="Times New Roman" panose="02020603050405020304" pitchFamily="18" charset="0"/>
              <a:ea typeface="微软雅黑" panose="020B0503020204020204" pitchFamily="34" charset="-122"/>
              <a:sym typeface="Times New Roman" panose="02020603050405020304" pitchFamily="18" charset="0"/>
            </a:endParaRPr>
          </a:p>
          <a:p>
            <a:pPr algn="r" eaLnBrk="1" hangingPunct="1">
              <a:lnSpc>
                <a:spcPct val="130000"/>
              </a:lnSpc>
              <a:buClr>
                <a:schemeClr val="folHlink"/>
              </a:buClr>
              <a:buFont typeface="Wingdings" panose="05000000000000000000" pitchFamily="2" charset="2"/>
              <a:buNone/>
            </a:pPr>
            <a:r>
              <a:rPr lang="en-US" altLang="zh-CN" sz="1600" b="1">
                <a:solidFill>
                  <a:schemeClr val="bg1"/>
                </a:solidFill>
                <a:latin typeface="Times New Roman" panose="02020603050405020304" pitchFamily="18" charset="0"/>
                <a:ea typeface="微软雅黑" panose="020B0503020204020204" pitchFamily="34" charset="-122"/>
                <a:sym typeface="Times New Roman" panose="02020603050405020304" pitchFamily="18" charset="0"/>
              </a:rPr>
              <a:t>-3</a:t>
            </a:r>
            <a:endParaRPr lang="en-US" altLang="zh-CN" sz="1600" b="1">
              <a:solidFill>
                <a:schemeClr val="bg1"/>
              </a:solidFill>
              <a:latin typeface="Times New Roman" panose="02020603050405020304" pitchFamily="18" charset="0"/>
              <a:ea typeface="微软雅黑" panose="020B0503020204020204" pitchFamily="34" charset="-122"/>
              <a:sym typeface="Times New Roman" panose="02020603050405020304" pitchFamily="18" charset="0"/>
            </a:endParaRPr>
          </a:p>
          <a:p>
            <a:pPr algn="r" eaLnBrk="1" hangingPunct="1">
              <a:lnSpc>
                <a:spcPct val="130000"/>
              </a:lnSpc>
              <a:buClr>
                <a:schemeClr val="folHlink"/>
              </a:buClr>
              <a:buFont typeface="Wingdings" panose="05000000000000000000" pitchFamily="2" charset="2"/>
              <a:buNone/>
            </a:pPr>
            <a:r>
              <a:rPr lang="en-US" altLang="zh-CN" sz="1600" b="1">
                <a:solidFill>
                  <a:schemeClr val="bg1"/>
                </a:solidFill>
                <a:latin typeface="Times New Roman" panose="02020603050405020304" pitchFamily="18" charset="0"/>
                <a:ea typeface="微软雅黑" panose="020B0503020204020204" pitchFamily="34" charset="-122"/>
                <a:sym typeface="Times New Roman" panose="02020603050405020304" pitchFamily="18" charset="0"/>
              </a:rPr>
              <a:t>-4</a:t>
            </a:r>
            <a:endParaRPr lang="en-US" altLang="zh-CN" sz="1600" b="1">
              <a:solidFill>
                <a:schemeClr val="bg1"/>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31078" name="Text Box 28"/>
          <p:cNvSpPr txBox="1">
            <a:spLocks noChangeArrowheads="1"/>
          </p:cNvSpPr>
          <p:nvPr/>
        </p:nvSpPr>
        <p:spPr bwMode="auto">
          <a:xfrm rot="16200000">
            <a:off x="6861724" y="3871801"/>
            <a:ext cx="262892" cy="288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buClr>
                <a:schemeClr val="folHlink"/>
              </a:buClr>
              <a:buFont typeface="Wingdings" panose="05000000000000000000" pitchFamily="2" charset="2"/>
              <a:buNone/>
            </a:pPr>
            <a:r>
              <a:rPr lang="en-US" altLang="zh-CN" sz="1600" b="1">
                <a:solidFill>
                  <a:schemeClr val="bg1"/>
                </a:solidFill>
                <a:latin typeface="Times New Roman" panose="02020603050405020304" pitchFamily="18" charset="0"/>
                <a:ea typeface="微软雅黑" panose="020B0503020204020204" pitchFamily="34" charset="-122"/>
                <a:sym typeface="Times New Roman" panose="02020603050405020304" pitchFamily="18" charset="0"/>
              </a:rPr>
              <a:t>lg</a:t>
            </a:r>
            <a:r>
              <a:rPr lang="en-US" altLang="zh-CN" sz="1600" b="1" i="1">
                <a:solidFill>
                  <a:schemeClr val="bg1"/>
                </a:solidFill>
                <a:latin typeface="Times New Roman" panose="02020603050405020304" pitchFamily="18" charset="0"/>
                <a:ea typeface="微软雅黑" panose="020B0503020204020204" pitchFamily="34" charset="-122"/>
                <a:sym typeface="Times New Roman" panose="02020603050405020304" pitchFamily="18" charset="0"/>
              </a:rPr>
              <a:t>k</a:t>
            </a:r>
            <a:endParaRPr lang="en-US" altLang="zh-CN" sz="1600" b="1" i="1">
              <a:solidFill>
                <a:schemeClr val="bg1"/>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31080" name="Text Box 30"/>
          <p:cNvSpPr txBox="1">
            <a:spLocks noChangeArrowheads="1"/>
          </p:cNvSpPr>
          <p:nvPr/>
        </p:nvSpPr>
        <p:spPr bwMode="auto">
          <a:xfrm>
            <a:off x="8169331" y="2357735"/>
            <a:ext cx="1979966" cy="760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buClr>
                <a:schemeClr val="folHlink"/>
              </a:buClr>
              <a:buFont typeface="Wingdings" panose="05000000000000000000" pitchFamily="2" charset="2"/>
              <a:buNone/>
            </a:pPr>
            <a:r>
              <a:rPr lang="en-US" altLang="zh-CN" sz="2000" b="1" dirty="0">
                <a:solidFill>
                  <a:schemeClr val="bg1"/>
                </a:solidFill>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000" b="1" baseline="-25000" dirty="0">
                <a:solidFill>
                  <a:schemeClr val="bg1"/>
                </a:solidFill>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000" b="1" dirty="0">
                <a:solidFill>
                  <a:schemeClr val="bg1"/>
                </a:solidFill>
                <a:latin typeface="Times New Roman" panose="02020603050405020304" pitchFamily="18" charset="0"/>
                <a:ea typeface="微软雅黑" panose="020B0503020204020204" pitchFamily="34" charset="-122"/>
                <a:sym typeface="Times New Roman" panose="02020603050405020304" pitchFamily="18" charset="0"/>
              </a:rPr>
              <a:t>吸收光谱</a:t>
            </a:r>
            <a:endParaRPr lang="zh-CN" altLang="en-US" sz="2000" b="1" dirty="0">
              <a:solidFill>
                <a:schemeClr val="bg1"/>
              </a:solidFill>
              <a:latin typeface="Times New Roman" panose="02020603050405020304" pitchFamily="18" charset="0"/>
              <a:ea typeface="微软雅黑" panose="020B0503020204020204" pitchFamily="34" charset="-122"/>
              <a:sym typeface="Times New Roman" panose="02020603050405020304" pitchFamily="18" charset="0"/>
            </a:endParaRPr>
          </a:p>
          <a:p>
            <a:pPr algn="ctr" eaLnBrk="1" hangingPunct="1">
              <a:lnSpc>
                <a:spcPct val="130000"/>
              </a:lnSpc>
              <a:buClr>
                <a:schemeClr val="folHlink"/>
              </a:buClr>
              <a:buFont typeface="Wingdings" panose="05000000000000000000" pitchFamily="2" charset="2"/>
              <a:buNone/>
            </a:pPr>
            <a:r>
              <a:rPr lang="en-US" altLang="zh-CN" sz="2000" b="1">
                <a:solidFill>
                  <a:schemeClr val="bg1"/>
                </a:solidFill>
                <a:latin typeface="Times New Roman" panose="02020603050405020304" pitchFamily="18" charset="0"/>
                <a:ea typeface="微软雅黑" panose="020B0503020204020204" pitchFamily="34" charset="-122"/>
                <a:sym typeface="Times New Roman" panose="02020603050405020304" pitchFamily="18" charset="0"/>
              </a:rPr>
              <a:t>(Bailey R A, 1978</a:t>
            </a:r>
            <a:r>
              <a:rPr lang="en-US" altLang="zh-CN" sz="2000" b="1" dirty="0">
                <a:solidFill>
                  <a:schemeClr val="bg1"/>
                </a:solidFill>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000" b="1" dirty="0">
              <a:solidFill>
                <a:schemeClr val="bg1"/>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5" name="矩形 15"/>
          <p:cNvSpPr>
            <a:spLocks noChangeArrowheads="1"/>
          </p:cNvSpPr>
          <p:nvPr/>
        </p:nvSpPr>
        <p:spPr bwMode="auto">
          <a:xfrm>
            <a:off x="7499447" y="4869160"/>
            <a:ext cx="271145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spcBef>
                <a:spcPct val="50000"/>
              </a:spcBef>
            </a:pP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注：图中的</a:t>
            </a:r>
            <a:r>
              <a:rPr lang="en-US" altLang="zh-CN" sz="1600" i="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k</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为摩尔吸收系数</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pic>
        <p:nvPicPr>
          <p:cNvPr id="8" name="图片 7"/>
          <p:cNvPicPr>
            <a:picLocks noChangeAspect="1"/>
          </p:cNvPicPr>
          <p:nvPr/>
        </p:nvPicPr>
        <p:blipFill>
          <a:blip r:embed="rId1">
            <a:biLevel thresh="50000"/>
          </a:blip>
          <a:srcRect l="32504" t="29714" r="20201" b="19089"/>
          <a:stretch>
            <a:fillRect/>
          </a:stretch>
        </p:blipFill>
        <p:spPr>
          <a:xfrm rot="16200000">
            <a:off x="7998460" y="541655"/>
            <a:ext cx="3055620" cy="4411345"/>
          </a:xfrm>
          <a:prstGeom prst="rect">
            <a:avLst/>
          </a:prstGeom>
        </p:spPr>
      </p:pic>
      <p:sp>
        <p:nvSpPr>
          <p:cNvPr id="9" name="矩形 8"/>
          <p:cNvSpPr/>
          <p:nvPr/>
        </p:nvSpPr>
        <p:spPr>
          <a:xfrm>
            <a:off x="7248525" y="4221480"/>
            <a:ext cx="4536440" cy="360045"/>
          </a:xfrm>
          <a:prstGeom prst="rect">
            <a:avLst/>
          </a:prstGeom>
          <a:solidFill>
            <a:schemeClr val="bg1"/>
          </a:solidFill>
          <a:ln w="9525" cap="flat" cmpd="sng" algn="ctr">
            <a:solidFill>
              <a:schemeClr val="bg1"/>
            </a:solidFill>
            <a:prstDash val="solid"/>
            <a:round/>
            <a:headEnd type="none" w="med" len="med"/>
            <a:tailEnd type="none" w="med" len="med"/>
          </a:ln>
        </p:spPr>
        <p:txBody>
          <a:bodyPr vert="horz" wrap="none" lIns="91440" tIns="45720" rIns="91440" bIns="45720" numCol="1" anchor="t" anchorCtr="0" compatLnSpc="1"/>
          <a:p>
            <a:pPr marL="0" marR="0" indent="0" algn="l" defTabSz="914400" rtl="0" eaLnBrk="1" fontAlgn="base" latinLnBrk="0" hangingPunct="1">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endParaRPr>
          </a:p>
        </p:txBody>
      </p:sp>
      <p:sp>
        <p:nvSpPr>
          <p:cNvPr id="10" name="文本框 9"/>
          <p:cNvSpPr txBox="1"/>
          <p:nvPr/>
        </p:nvSpPr>
        <p:spPr>
          <a:xfrm>
            <a:off x="7900035" y="4305935"/>
            <a:ext cx="3740785" cy="368300"/>
          </a:xfrm>
          <a:prstGeom prst="rect">
            <a:avLst/>
          </a:prstGeom>
          <a:noFill/>
        </p:spPr>
        <p:txBody>
          <a:bodyPr wrap="square" rtlCol="0">
            <a:spAutoFit/>
          </a:bodyPr>
          <a:p>
            <a:r>
              <a:rPr lang="en-US" altLang="zh-CN"/>
              <a:t>                  </a:t>
            </a:r>
            <a:r>
              <a:rPr lang="en-US" altLang="zh-CN" b="1">
                <a:latin typeface="Times New Roman" panose="02020603050405020304" pitchFamily="18" charset="0"/>
                <a:ea typeface="黑体" panose="02010609060101010101" pitchFamily="49" charset="-122"/>
                <a:cs typeface="Times New Roman" panose="02020603050405020304" pitchFamily="18" charset="0"/>
              </a:rPr>
              <a:t>O</a:t>
            </a:r>
            <a:r>
              <a:rPr lang="en-US" altLang="zh-CN" b="1" baseline="-25000">
                <a:solidFill>
                  <a:schemeClr val="tx1"/>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b="1">
                <a:latin typeface="Times New Roman" panose="02020603050405020304" pitchFamily="18" charset="0"/>
                <a:ea typeface="黑体" panose="02010609060101010101" pitchFamily="49" charset="-122"/>
                <a:cs typeface="Times New Roman" panose="02020603050405020304" pitchFamily="18" charset="0"/>
              </a:rPr>
              <a:t> </a:t>
            </a:r>
            <a:r>
              <a:rPr lang="zh-CN" altLang="en-US" b="1">
                <a:latin typeface="Times New Roman" panose="02020603050405020304" pitchFamily="18" charset="0"/>
                <a:ea typeface="黑体" panose="02010609060101010101" pitchFamily="49" charset="-122"/>
                <a:cs typeface="Times New Roman" panose="02020603050405020304" pitchFamily="18" charset="0"/>
              </a:rPr>
              <a:t>吸收光谱</a:t>
            </a:r>
            <a:endParaRPr lang="zh-CN" altLang="en-US"/>
          </a:p>
        </p:txBody>
      </p:sp>
      <p:cxnSp>
        <p:nvCxnSpPr>
          <p:cNvPr id="11" name="直接连接符 10"/>
          <p:cNvCxnSpPr/>
          <p:nvPr/>
        </p:nvCxnSpPr>
        <p:spPr>
          <a:xfrm flipV="1">
            <a:off x="8400415" y="1557020"/>
            <a:ext cx="0" cy="2376170"/>
          </a:xfrm>
          <a:prstGeom prst="line">
            <a:avLst/>
          </a:prstGeom>
          <a:solidFill>
            <a:schemeClr val="accent1"/>
          </a:solidFill>
          <a:ln w="9525" cap="flat" cmpd="sng" algn="ctr">
            <a:solidFill>
              <a:srgbClr val="FF0000"/>
            </a:solidFill>
            <a:prstDash val="solid"/>
            <a:round/>
            <a:headEnd type="none" w="med" len="med"/>
            <a:tailEnd type="none" w="med" len="med"/>
          </a:ln>
        </p:spPr>
      </p:cxnSp>
      <p:cxnSp>
        <p:nvCxnSpPr>
          <p:cNvPr id="12" name="直接连接符 11"/>
          <p:cNvCxnSpPr/>
          <p:nvPr/>
        </p:nvCxnSpPr>
        <p:spPr>
          <a:xfrm>
            <a:off x="6646545" y="5779135"/>
            <a:ext cx="889635" cy="890270"/>
          </a:xfrm>
          <a:prstGeom prst="line">
            <a:avLst/>
          </a:prstGeom>
          <a:solidFill>
            <a:schemeClr val="accent1"/>
          </a:solidFill>
          <a:ln w="9525" cap="flat" cmpd="sng" algn="ctr">
            <a:solidFill>
              <a:schemeClr val="tx1"/>
            </a:solidFill>
            <a:prstDash val="solid"/>
            <a:round/>
            <a:headEnd type="none" w="med" len="med"/>
            <a:tailEnd type="none" w="med" len="med"/>
          </a:ln>
        </p:spPr>
      </p:cxnSp>
    </p:spTree>
  </p:cSld>
  <p:clrMapOvr>
    <a:masterClrMapping/>
  </p:clrMapOvr>
  <p:transition>
    <p:random/>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7258376" y="2291461"/>
            <a:ext cx="3662688" cy="3316958"/>
          </a:xfrm>
          <a:prstGeom prst="rect">
            <a:avLst/>
          </a:prstGeom>
        </p:spPr>
      </p:pic>
      <p:sp>
        <p:nvSpPr>
          <p:cNvPr id="131074"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1C116CF1-DB9A-46C3-AC07-F64A245BB155}"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0501" name="Rectangle 21"/>
          <p:cNvSpPr>
            <a:spLocks noGrp="1" noRot="1" noChangeArrowheads="1"/>
          </p:cNvSpPr>
          <p:nvPr>
            <p:ph type="title" idx="4294967295"/>
          </p:nvPr>
        </p:nvSpPr>
        <p:spPr>
          <a:xfrm>
            <a:off x="551384" y="1124744"/>
            <a:ext cx="8229600" cy="744538"/>
          </a:xfrm>
        </p:spPr>
        <p:txBody>
          <a:bodyPr/>
          <a:lstStyle/>
          <a:p>
            <a:pPr algn="l" eaLnBrk="1" hangingPunct="1">
              <a:lnSpc>
                <a:spcPct val="130000"/>
              </a:lnSpc>
              <a:defRPr/>
            </a:pPr>
            <a:r>
              <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40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的光吸收与光解</a:t>
            </a:r>
            <a:endPar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31076" name="Rectangle 3"/>
          <p:cNvSpPr>
            <a:spLocks noGrp="1" noChangeArrowheads="1"/>
          </p:cNvSpPr>
          <p:nvPr>
            <p:ph sz="half" idx="4294967295"/>
          </p:nvPr>
        </p:nvSpPr>
        <p:spPr>
          <a:xfrm>
            <a:off x="1824944" y="1935944"/>
            <a:ext cx="8229600" cy="3453957"/>
          </a:xfrm>
        </p:spPr>
        <p:txBody>
          <a:bodyPr/>
          <a:lstStyle/>
          <a:p>
            <a:pPr marL="0" indent="0" eaLnBrk="1" hangingPunct="1">
              <a:lnSpc>
                <a:spcPct val="130000"/>
              </a:lnSpc>
              <a:spcBef>
                <a:spcPct val="0"/>
              </a:spcBef>
              <a:buNone/>
            </a:pP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是城市大气中重要的吸光物质，在低层大气中可以吸收全部来自太阳的紫外线和部分可见光。</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None/>
            </a:pP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None/>
            </a:pP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吸收</a:t>
            </a:r>
            <a:r>
              <a:rPr lang="en-US" altLang="zh-CN" sz="2200" i="1"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λ</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&lt; 420 nm</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，反应为：</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None/>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i="1" dirty="0">
                <a:effectLst/>
                <a:latin typeface="Times New Roman" panose="02020603050405020304" pitchFamily="18" charset="0"/>
                <a:ea typeface="微软雅黑" panose="020B0503020204020204" pitchFamily="34" charset="-122"/>
                <a:sym typeface="Times New Roman" panose="02020603050405020304" pitchFamily="18" charset="0"/>
              </a:rPr>
              <a:t>hv</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NO + O</a:t>
            </a: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None/>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O </a:t>
            </a: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M → 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M</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None/>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这是城市近地面大气</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baseline="-25000" dirty="0">
                <a:solidFill>
                  <a:srgbClr val="00FF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的</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最主要来源。</a:t>
            </a:r>
            <a:endPar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6" name="Text Box 8"/>
          <p:cNvSpPr txBox="1">
            <a:spLocks noChangeArrowheads="1"/>
          </p:cNvSpPr>
          <p:nvPr/>
        </p:nvSpPr>
        <p:spPr bwMode="auto">
          <a:xfrm>
            <a:off x="4057192" y="1287872"/>
            <a:ext cx="2519363" cy="43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buClr>
                <a:schemeClr val="folHlink"/>
              </a:buClr>
              <a:buFont typeface="Wingdings" panose="05000000000000000000" pitchFamily="2" charset="2"/>
              <a:buNone/>
            </a:pP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290~410 nm</a:t>
            </a:r>
            <a:endParaRPr lang="en-US" altLang="zh-CN" b="1"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 name="矩形 15"/>
          <p:cNvSpPr>
            <a:spLocks noChangeArrowheads="1"/>
          </p:cNvSpPr>
          <p:nvPr/>
        </p:nvSpPr>
        <p:spPr bwMode="auto">
          <a:xfrm>
            <a:off x="7878949" y="5625752"/>
            <a:ext cx="318560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just" eaLnBrk="1" hangingPunct="1">
              <a:spcBef>
                <a:spcPct val="50000"/>
              </a:spcBef>
            </a:pP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图  </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r>
              <a:rPr lang="en-US" altLang="zh-CN" sz="160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在室温下的吸收光谱</a:t>
            </a:r>
            <a:endPar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just" eaLnBrk="1" hangingPunct="1">
              <a:spcBef>
                <a:spcPct val="50000"/>
              </a:spcBef>
            </a:pP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（引自</a:t>
            </a:r>
            <a:r>
              <a:rPr lang="en-US" altLang="zh-CN" sz="1600" dirty="0" err="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Seifeld</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and </a:t>
            </a:r>
            <a:r>
              <a:rPr lang="en-US" altLang="zh-CN" sz="1600" dirty="0" err="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Pandis</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2016</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p:random/>
  </p:transition>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074"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1C116CF1-DB9A-46C3-AC07-F64A245BB155}"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0501" name="Rectangle 21"/>
          <p:cNvSpPr>
            <a:spLocks noGrp="1" noRot="1" noChangeArrowheads="1"/>
          </p:cNvSpPr>
          <p:nvPr>
            <p:ph type="title" idx="4294967295"/>
          </p:nvPr>
        </p:nvSpPr>
        <p:spPr>
          <a:xfrm>
            <a:off x="1703512" y="1363492"/>
            <a:ext cx="8229600" cy="744538"/>
          </a:xfrm>
        </p:spPr>
        <p:txBody>
          <a:bodyPr/>
          <a:lstStyle/>
          <a:p>
            <a:pPr algn="l" eaLnBrk="1" hangingPunct="1">
              <a:lnSpc>
                <a:spcPct val="130000"/>
              </a:lnSpc>
              <a:defRPr/>
            </a:pPr>
            <a:r>
              <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）亚硝酸与硝酸的光吸收与光解</a:t>
            </a:r>
            <a:endPar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31076" name="Rectangle 3"/>
          <p:cNvSpPr>
            <a:spLocks noGrp="1" noChangeArrowheads="1"/>
          </p:cNvSpPr>
          <p:nvPr>
            <p:ph sz="half" idx="4294967295"/>
          </p:nvPr>
        </p:nvSpPr>
        <p:spPr>
          <a:xfrm>
            <a:off x="2428843" y="2060849"/>
            <a:ext cx="7771613" cy="4104456"/>
          </a:xfrm>
        </p:spPr>
        <p:txBody>
          <a:bodyPr/>
          <a:lstStyle/>
          <a:p>
            <a:pPr marL="457200" indent="-457200" eaLnBrk="1" hangingPunct="1">
              <a:lnSpc>
                <a:spcPct val="130000"/>
              </a:lnSpc>
              <a:spcBef>
                <a:spcPct val="0"/>
              </a:spcBef>
              <a:buClr>
                <a:schemeClr val="tx1"/>
              </a:buClr>
              <a:buSzPct val="100000"/>
              <a:buFont typeface="+mj-ea"/>
              <a:buAutoNum type="circleNumDbPlain"/>
            </a:pPr>
            <a:r>
              <a:rPr lang="en-US" altLang="zh-CN" sz="22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HNO</a:t>
            </a:r>
            <a:r>
              <a:rPr lang="en-US" altLang="zh-CN" sz="220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a:t>
            </a:r>
            <a:endParaRPr lang="en-US" altLang="zh-CN" sz="2200" dirty="0">
              <a:solidFill>
                <a:srgbClr val="FF00FF"/>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Clr>
                <a:schemeClr val="tx2"/>
              </a:buCl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初级过程</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None/>
            </a:pP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HNO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i="1" dirty="0">
                <a:effectLst/>
                <a:latin typeface="Times New Roman" panose="02020603050405020304" pitchFamily="18" charset="0"/>
                <a:ea typeface="微软雅黑" panose="020B0503020204020204" pitchFamily="34" charset="-122"/>
                <a:sym typeface="Times New Roman" panose="02020603050405020304" pitchFamily="18" charset="0"/>
              </a:rPr>
              <a:t>hv</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HO</a:t>
            </a: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NO   </a:t>
            </a:r>
            <a:r>
              <a:rPr lang="en-US" altLang="zh-CN" sz="2200" i="1" dirty="0">
                <a:effectLst/>
                <a:latin typeface="Times New Roman" panose="02020603050405020304" pitchFamily="18" charset="0"/>
                <a:ea typeface="微软雅黑" panose="020B0503020204020204" pitchFamily="34" charset="-122"/>
                <a:sym typeface="Times New Roman" panose="02020603050405020304" pitchFamily="18" charset="0"/>
              </a:rPr>
              <a:t>E</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=201.1 kJ · mol</a:t>
            </a:r>
            <a:r>
              <a:rPr lang="en-US" altLang="zh-CN" sz="2200" baseline="30000" dirty="0">
                <a:effectLst/>
                <a:latin typeface="Times New Roman" panose="02020603050405020304" pitchFamily="18" charset="0"/>
                <a:ea typeface="微软雅黑" panose="020B0503020204020204" pitchFamily="34" charset="-122"/>
                <a:sym typeface="Times New Roman" panose="02020603050405020304" pitchFamily="18" charset="0"/>
              </a:rPr>
              <a:t>-1</a:t>
            </a:r>
            <a:endParaRPr lang="en-US" altLang="zh-CN" sz="2200" baseline="300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None/>
            </a:pP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HNO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a:t>
            </a:r>
            <a:r>
              <a:rPr lang="en-US" altLang="zh-CN" sz="2200" i="1" dirty="0">
                <a:effectLst/>
                <a:latin typeface="Times New Roman" panose="02020603050405020304" pitchFamily="18" charset="0"/>
                <a:ea typeface="微软雅黑" panose="020B0503020204020204" pitchFamily="34" charset="-122"/>
                <a:sym typeface="Times New Roman" panose="02020603050405020304" pitchFamily="18" charset="0"/>
              </a:rPr>
              <a:t>hv</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H</a:t>
            </a: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NO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200" i="1" dirty="0">
                <a:effectLst/>
                <a:latin typeface="Times New Roman" panose="02020603050405020304" pitchFamily="18" charset="0"/>
                <a:ea typeface="微软雅黑" panose="020B0503020204020204" pitchFamily="34" charset="-122"/>
                <a:sym typeface="Times New Roman" panose="02020603050405020304" pitchFamily="18" charset="0"/>
              </a:rPr>
              <a:t>E</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=324.0 kJ · mol</a:t>
            </a:r>
            <a:r>
              <a:rPr lang="en-US" altLang="zh-CN" sz="2200" baseline="30000" dirty="0">
                <a:effectLst/>
                <a:latin typeface="Times New Roman" panose="02020603050405020304" pitchFamily="18" charset="0"/>
                <a:ea typeface="微软雅黑" panose="020B0503020204020204" pitchFamily="34" charset="-122"/>
                <a:sym typeface="Times New Roman" panose="02020603050405020304" pitchFamily="18" charset="0"/>
              </a:rPr>
              <a:t>-1</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pP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Clr>
                <a:schemeClr val="tx2"/>
              </a:buClr>
              <a:buSzPct val="60000"/>
            </a:pPr>
            <a:r>
              <a:rPr kumimoji="1"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次级过程</a:t>
            </a:r>
            <a:endParaRPr kumimoji="1"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SzPct val="60000"/>
              <a:buNone/>
            </a:pP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HO• + NO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a:t>
            </a: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HNO</a:t>
            </a:r>
            <a:r>
              <a:rPr kumimoji="1"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endPar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SzPct val="60000"/>
              <a:buNone/>
            </a:pP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HO• + HNO</a:t>
            </a:r>
            <a:r>
              <a:rPr kumimoji="1"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a:t>
            </a: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H</a:t>
            </a:r>
            <a:r>
              <a:rPr kumimoji="1"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O + NO</a:t>
            </a:r>
            <a:r>
              <a:rPr kumimoji="1"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endParaRPr kumimoji="1" lang="zh-CN" altLang="en-US" sz="2200" baseline="-250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SzPct val="60000"/>
              <a:buNone/>
            </a:pPr>
            <a:r>
              <a:rPr kumimoji="1"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HO• + NO</a:t>
            </a:r>
            <a:r>
              <a:rPr kumimoji="1"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a:t>
            </a: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HNO</a:t>
            </a:r>
            <a:r>
              <a:rPr kumimoji="1"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a:t>
            </a: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endParaRPr kumimoji="1"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 name="Text Box 8"/>
          <p:cNvSpPr txBox="1">
            <a:spLocks noChangeArrowheads="1"/>
          </p:cNvSpPr>
          <p:nvPr/>
        </p:nvSpPr>
        <p:spPr bwMode="auto">
          <a:xfrm>
            <a:off x="3491517" y="2108030"/>
            <a:ext cx="2519363" cy="39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buClr>
                <a:schemeClr val="folHlink"/>
              </a:buClr>
              <a:buFont typeface="Wingdings" panose="05000000000000000000" pitchFamily="2" charset="2"/>
              <a:buNone/>
            </a:pPr>
            <a:r>
              <a:rPr lang="en-US" altLang="zh-CN" sz="2200" b="1" dirty="0">
                <a:latin typeface="Times New Roman" panose="02020603050405020304" pitchFamily="18" charset="0"/>
                <a:ea typeface="微软雅黑" panose="020B0503020204020204" pitchFamily="34" charset="-122"/>
                <a:sym typeface="Times New Roman" panose="02020603050405020304" pitchFamily="18" charset="0"/>
              </a:rPr>
              <a:t>200~400 nm</a:t>
            </a:r>
            <a:endParaRPr lang="en-US" altLang="zh-CN" sz="2200" b="1"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 name="Text Box 4"/>
          <p:cNvSpPr txBox="1">
            <a:spLocks noChangeArrowheads="1"/>
          </p:cNvSpPr>
          <p:nvPr/>
        </p:nvSpPr>
        <p:spPr bwMode="auto">
          <a:xfrm>
            <a:off x="6960096" y="4653136"/>
            <a:ext cx="2376487" cy="138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en-US" altLang="zh-CN"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HNO</a:t>
            </a:r>
            <a:r>
              <a:rPr lang="en-US" altLang="zh-CN" b="1"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的光解可能是大气中</a:t>
            </a:r>
            <a:r>
              <a:rPr lang="en-US" altLang="zh-CN"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HO·</a:t>
            </a:r>
            <a:r>
              <a:rPr lang="zh-CN" altLang="en-US"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的重要来源之一。</a:t>
            </a:r>
            <a:endParaRPr lang="zh-CN" altLang="en-US"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2000"/>
                                  </p:stCondLst>
                                  <p:childTnLst>
                                    <p:animRot by="43200000">
                                      <p:cBhvr>
                                        <p:cTn id="6" dur="1000" fill="hold"/>
                                        <p:tgtEl>
                                          <p:spTgt spid="3">
                                            <p:txEl>
                                              <p:pRg st="0" end="0"/>
                                            </p:txEl>
                                          </p:spTgt>
                                        </p:tgtEl>
                                        <p:attrNameLst>
                                          <p:attrName>r</p:attrName>
                                        </p:attrNameLst>
                                      </p:cBhvr>
                                    </p:animRot>
                                  </p:childTnLst>
                                </p:cTn>
                              </p:par>
                            </p:childTnLst>
                          </p:cTn>
                        </p:par>
                        <p:par>
                          <p:cTn id="7" fill="hold">
                            <p:stCondLst>
                              <p:cond delay="3000"/>
                            </p:stCondLst>
                            <p:childTnLst>
                              <p:par>
                                <p:cTn id="8" presetID="19" presetClass="emph" presetSubtype="0" fill="hold" nodeType="afterEffect">
                                  <p:stCondLst>
                                    <p:cond delay="0"/>
                                  </p:stCondLst>
                                  <p:childTnLst>
                                    <p:animClr clrSpc="rgb" dir="cw">
                                      <p:cBhvr override="childStyle">
                                        <p:cTn id="9" dur="500" fill="hold"/>
                                        <p:tgtEl>
                                          <p:spTgt spid="3">
                                            <p:txEl>
                                              <p:pRg st="0" end="0"/>
                                            </p:txEl>
                                          </p:spTgt>
                                        </p:tgtEl>
                                        <p:attrNameLst>
                                          <p:attrName>style.color</p:attrName>
                                        </p:attrNameLst>
                                      </p:cBhvr>
                                      <p:to>
                                        <a:srgbClr val="FFCCFF"/>
                                      </p:to>
                                    </p:animClr>
                                    <p:animClr clrSpc="rgb" dir="cw">
                                      <p:cBhvr>
                                        <p:cTn id="10" dur="500" fill="hold"/>
                                        <p:tgtEl>
                                          <p:spTgt spid="3">
                                            <p:txEl>
                                              <p:pRg st="0" end="0"/>
                                            </p:txEl>
                                          </p:spTgt>
                                        </p:tgtEl>
                                        <p:attrNameLst>
                                          <p:attrName>fillcolor</p:attrName>
                                        </p:attrNameLst>
                                      </p:cBhvr>
                                      <p:to>
                                        <a:srgbClr val="FFCCFF"/>
                                      </p:to>
                                    </p:animClr>
                                    <p:set>
                                      <p:cBhvr>
                                        <p:cTn id="11" dur="500" fill="hold"/>
                                        <p:tgtEl>
                                          <p:spTgt spid="3">
                                            <p:txEl>
                                              <p:pRg st="0" end="0"/>
                                            </p:txEl>
                                          </p:spTgt>
                                        </p:tgtEl>
                                        <p:attrNameLst>
                                          <p:attrName>fill.type</p:attrName>
                                        </p:attrNameLst>
                                      </p:cBhvr>
                                      <p:to>
                                        <p:strVal val="solid"/>
                                      </p:to>
                                    </p:set>
                                    <p:set>
                                      <p:cBhvr>
                                        <p:cTn id="12" dur="500" fill="hold"/>
                                        <p:tgtEl>
                                          <p:spTgt spid="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074"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1C116CF1-DB9A-46C3-AC07-F64A245BB155}"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31076" name="Rectangle 3"/>
          <p:cNvSpPr>
            <a:spLocks noGrp="1" noChangeArrowheads="1"/>
          </p:cNvSpPr>
          <p:nvPr>
            <p:ph sz="half" idx="4294967295"/>
          </p:nvPr>
        </p:nvSpPr>
        <p:spPr>
          <a:xfrm>
            <a:off x="2513046" y="1678431"/>
            <a:ext cx="7615402" cy="4414865"/>
          </a:xfrm>
        </p:spPr>
        <p:txBody>
          <a:bodyPr/>
          <a:lstStyle/>
          <a:p>
            <a:pPr marL="457200" indent="-457200" eaLnBrk="1" hangingPunct="1">
              <a:lnSpc>
                <a:spcPct val="130000"/>
              </a:lnSpc>
              <a:spcBef>
                <a:spcPct val="0"/>
              </a:spcBef>
              <a:buClr>
                <a:schemeClr val="tx1"/>
              </a:buClr>
              <a:buSzPct val="100000"/>
              <a:buFont typeface="+mj-ea"/>
              <a:buAutoNum type="circleNumDbPlain" startAt="2"/>
            </a:pPr>
            <a:r>
              <a:rPr lang="en-US" altLang="zh-CN"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HNO</a:t>
            </a:r>
            <a:r>
              <a:rPr lang="en-US" altLang="zh-CN" sz="240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3</a:t>
            </a:r>
            <a:endParaRPr lang="en-US" altLang="zh-CN" sz="240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indent="15875" eaLnBrk="1" hangingPunct="1">
              <a:lnSpc>
                <a:spcPct val="130000"/>
              </a:lnSpc>
              <a:spcBef>
                <a:spcPct val="0"/>
              </a:spcBef>
              <a:buNone/>
            </a:pPr>
            <a:r>
              <a:rPr lang="en-US" altLang="zh-CN" sz="24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HNO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a:t>
            </a:r>
            <a:r>
              <a:rPr lang="en-US" altLang="zh-CN" sz="2200" i="1" dirty="0">
                <a:effectLst/>
                <a:latin typeface="Times New Roman" panose="02020603050405020304" pitchFamily="18" charset="0"/>
                <a:ea typeface="微软雅黑" panose="020B0503020204020204" pitchFamily="34" charset="-122"/>
                <a:sym typeface="Times New Roman" panose="02020603050405020304" pitchFamily="18" charset="0"/>
              </a:rPr>
              <a:t>hv</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HO</a:t>
            </a: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NO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200" i="1" dirty="0">
                <a:effectLst/>
                <a:latin typeface="Times New Roman" panose="02020603050405020304" pitchFamily="18" charset="0"/>
                <a:ea typeface="微软雅黑" panose="020B0503020204020204" pitchFamily="34" charset="-122"/>
                <a:sym typeface="Times New Roman" panose="02020603050405020304" pitchFamily="18" charset="0"/>
              </a:rPr>
              <a:t>E</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199.4 kJ · mol</a:t>
            </a:r>
            <a:r>
              <a:rPr lang="en-US" altLang="zh-CN" sz="2200" baseline="30000" dirty="0">
                <a:effectLst/>
                <a:latin typeface="Times New Roman" panose="02020603050405020304" pitchFamily="18" charset="0"/>
                <a:ea typeface="微软雅黑" panose="020B0503020204020204" pitchFamily="34" charset="-122"/>
                <a:sym typeface="Times New Roman" panose="02020603050405020304" pitchFamily="18" charset="0"/>
              </a:rPr>
              <a:t>-1</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None/>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若有</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CO</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存在，则为</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None/>
            </a:pP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HO</a:t>
            </a: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CO → CO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H</a:t>
            </a: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a:t>
            </a:r>
            <a:endPar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None/>
            </a:pP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None/>
            </a:pP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H</a:t>
            </a: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M → HO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M</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None/>
            </a:pP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None/>
            </a:pP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2HO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H</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endParaRPr kumimoji="1"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 name="Text Box 8"/>
          <p:cNvSpPr txBox="1">
            <a:spLocks noChangeArrowheads="1"/>
          </p:cNvSpPr>
          <p:nvPr/>
        </p:nvSpPr>
        <p:spPr bwMode="auto">
          <a:xfrm>
            <a:off x="3719736" y="1721957"/>
            <a:ext cx="2519363" cy="43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buClr>
                <a:schemeClr val="folHlink"/>
              </a:buClr>
              <a:buFont typeface="Wingdings" panose="05000000000000000000" pitchFamily="2" charset="2"/>
              <a:buNone/>
            </a:pP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120~335 nm</a:t>
            </a:r>
            <a:endParaRPr lang="en-US" altLang="zh-CN" b="1"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 name="AutoShape 7"/>
          <p:cNvSpPr/>
          <p:nvPr/>
        </p:nvSpPr>
        <p:spPr bwMode="auto">
          <a:xfrm>
            <a:off x="7968208" y="4941168"/>
            <a:ext cx="2304256" cy="720080"/>
          </a:xfrm>
          <a:prstGeom prst="callout1">
            <a:avLst>
              <a:gd name="adj1" fmla="val 16551"/>
              <a:gd name="adj2" fmla="val -5306"/>
              <a:gd name="adj3" fmla="val -66898"/>
              <a:gd name="adj4" fmla="val -65417"/>
            </a:avLst>
          </a:prstGeom>
          <a:noFill/>
          <a:ln w="28575">
            <a:solidFill>
              <a:schemeClr val="accent1">
                <a:lumMod val="50000"/>
              </a:schemeClr>
            </a:solidFill>
            <a:miter lim="800000"/>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buClr>
                <a:schemeClr val="folHlink"/>
              </a:buClr>
              <a:buFont typeface="Wingdings" panose="05000000000000000000" pitchFamily="2" charset="2"/>
              <a:buNone/>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过氧羟基自由基</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074"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1C116CF1-DB9A-46C3-AC07-F64A245BB155}"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0501" name="Rectangle 21"/>
          <p:cNvSpPr>
            <a:spLocks noGrp="1" noRot="1" noChangeArrowheads="1"/>
          </p:cNvSpPr>
          <p:nvPr>
            <p:ph type="title" idx="4294967295"/>
          </p:nvPr>
        </p:nvSpPr>
        <p:spPr>
          <a:xfrm>
            <a:off x="767408" y="751751"/>
            <a:ext cx="8229600" cy="744538"/>
          </a:xfrm>
        </p:spPr>
        <p:txBody>
          <a:bodyPr/>
          <a:lstStyle/>
          <a:p>
            <a:pPr algn="l" eaLnBrk="1" hangingPunct="1">
              <a:lnSpc>
                <a:spcPct val="130000"/>
              </a:lnSpc>
              <a:defRPr/>
            </a:pPr>
            <a:r>
              <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4</a:t>
            </a:r>
            <a:r>
              <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）二氧化硫的光吸收</a:t>
            </a:r>
            <a:endPar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 name="Rectangle 3"/>
          <p:cNvSpPr>
            <a:spLocks noGrp="1" noChangeArrowheads="1"/>
          </p:cNvSpPr>
          <p:nvPr>
            <p:ph sz="half" idx="4294967295"/>
          </p:nvPr>
        </p:nvSpPr>
        <p:spPr>
          <a:xfrm>
            <a:off x="862793" y="1628800"/>
            <a:ext cx="6169311" cy="2831132"/>
          </a:xfrm>
        </p:spPr>
        <p:txBody>
          <a:bodyPr/>
          <a:lstStyle/>
          <a:p>
            <a:pPr marL="0" indent="0" eaLnBrk="1" hangingPunct="1">
              <a:lnSpc>
                <a:spcPct val="130000"/>
              </a:lnSpc>
              <a:spcBef>
                <a:spcPct val="0"/>
              </a:spcBef>
              <a:buNone/>
              <a:defRPr/>
            </a:pP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的吸收光谱包括三个吸收区：</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Clr>
                <a:srgbClr val="333333"/>
              </a:buClr>
              <a:buSzPct val="100000"/>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第一个在</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340 - 400 nm</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，是一个极弱的吸收区；</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Clr>
                <a:srgbClr val="333333"/>
              </a:buClr>
              <a:buSzPct val="100000"/>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第二个在</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240 - 330 nm</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，是一个较强的吸收区；</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Clr>
                <a:srgbClr val="333333"/>
              </a:buClr>
              <a:buSzPct val="100000"/>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第三个从</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240 nm</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开始，随波长下降吸收变强，直到</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180 nm</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，是一个强吸收区。</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None/>
              <a:defRPr/>
            </a:pP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240~400 nm</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的光不能使其解离，在大气中只生成激发态 。</a:t>
            </a:r>
            <a:endParaRPr lang="en-US" altLang="zh-CN" sz="2200" b="1" dirty="0">
              <a:effectLst/>
              <a:latin typeface="Times New Roman" panose="02020603050405020304" pitchFamily="18" charset="0"/>
              <a:ea typeface="微软雅黑" panose="020B0503020204020204" pitchFamily="34" charset="-122"/>
              <a:sym typeface="Times New Roman" panose="02020603050405020304" pitchFamily="18" charset="0"/>
            </a:endParaRPr>
          </a:p>
          <a:p>
            <a:pPr algn="ctr" eaLnBrk="1" hangingPunct="1">
              <a:lnSpc>
                <a:spcPct val="130000"/>
              </a:lnSpc>
              <a:spcBef>
                <a:spcPct val="0"/>
              </a:spcBef>
              <a:buFont typeface="Wingdings" panose="05000000000000000000" pitchFamily="2" charset="2"/>
              <a:buNone/>
              <a:defRPr/>
            </a:pP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i="1" dirty="0">
                <a:effectLst/>
                <a:latin typeface="Times New Roman" panose="02020603050405020304" pitchFamily="18" charset="0"/>
                <a:ea typeface="微软雅黑" panose="020B0503020204020204" pitchFamily="34" charset="-122"/>
                <a:sym typeface="Times New Roman" panose="02020603050405020304" pitchFamily="18" charset="0"/>
              </a:rPr>
              <a:t>hv</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SO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baseline="30000" dirty="0">
                <a:effectLst/>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200" baseline="300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algn="ctr" eaLnBrk="1" hangingPunct="1">
              <a:lnSpc>
                <a:spcPct val="130000"/>
              </a:lnSpc>
              <a:spcBef>
                <a:spcPct val="0"/>
              </a:spcBef>
              <a:buFont typeface="Wingdings" panose="05000000000000000000" pitchFamily="2" charset="2"/>
              <a:buNone/>
              <a:defRPr/>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i="1" dirty="0">
                <a:effectLst/>
                <a:latin typeface="Times New Roman" panose="02020603050405020304" pitchFamily="18" charset="0"/>
                <a:ea typeface="微软雅黑" panose="020B0503020204020204" pitchFamily="34" charset="-122"/>
                <a:sym typeface="Times New Roman" panose="02020603050405020304" pitchFamily="18" charset="0"/>
              </a:rPr>
              <a:t>E</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=545.1 kJ · mol</a:t>
            </a:r>
            <a:r>
              <a:rPr lang="en-US" altLang="zh-CN" sz="2200" baseline="30000" dirty="0">
                <a:effectLst/>
                <a:latin typeface="Times New Roman" panose="02020603050405020304" pitchFamily="18" charset="0"/>
                <a:ea typeface="微软雅黑" panose="020B0503020204020204" pitchFamily="34" charset="-122"/>
                <a:sym typeface="Times New Roman" panose="02020603050405020304" pitchFamily="18" charset="0"/>
              </a:rPr>
              <a:t>-1</a:t>
            </a:r>
            <a:endParaRPr lang="en-US" altLang="zh-CN" sz="2200" baseline="300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None/>
              <a:defRPr/>
            </a:pPr>
            <a:r>
              <a:rPr lang="zh-CN" altLang="en-US" sz="2200" dirty="0">
                <a:solidFill>
                  <a:srgbClr val="FF0000"/>
                </a:solidFill>
                <a:effectLst/>
                <a:latin typeface="Times New Roman" panose="02020603050405020304" pitchFamily="18" charset="0"/>
                <a:ea typeface="微软雅黑" panose="020B0503020204020204" pitchFamily="34" charset="-122"/>
              </a:rPr>
              <a:t>激发态</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solidFill>
                  <a:srgbClr val="FF0000"/>
                </a:solidFill>
                <a:effectLst/>
                <a:latin typeface="Times New Roman" panose="02020603050405020304" pitchFamily="18" charset="0"/>
                <a:ea typeface="微软雅黑" panose="020B0503020204020204" pitchFamily="34" charset="-122"/>
              </a:rPr>
              <a:t> *</a:t>
            </a:r>
            <a:r>
              <a:rPr lang="zh-CN" altLang="en-US" sz="2200" dirty="0">
                <a:solidFill>
                  <a:srgbClr val="FF0000"/>
                </a:solidFill>
                <a:effectLst/>
                <a:latin typeface="Times New Roman" panose="02020603050405020304" pitchFamily="18" charset="0"/>
                <a:ea typeface="微软雅黑" panose="020B0503020204020204" pitchFamily="34" charset="-122"/>
              </a:rPr>
              <a:t>可参与许多化学反应</a:t>
            </a:r>
            <a:endPar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5" name="Picture 17" descr="E:\环境化学电子教案\19956-00ZP\tif\H232.tif"/>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392144" y="764704"/>
            <a:ext cx="3954463" cy="541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8472264" y="6121792"/>
            <a:ext cx="2678198" cy="707886"/>
          </a:xfrm>
          <a:prstGeom prst="rect">
            <a:avLst/>
          </a:prstGeom>
        </p:spPr>
        <p:txBody>
          <a:bodyPr wrap="square">
            <a:spAutoFit/>
          </a:bodyPr>
          <a:lstStyle/>
          <a:p>
            <a:pPr algn="ctr" eaLnBrk="1" hangingPunct="1">
              <a:spcBef>
                <a:spcPct val="50000"/>
              </a:spcBef>
              <a:defRPr/>
            </a:pPr>
            <a:r>
              <a:rPr lang="zh-CN" altLang="en-US" sz="1600" kern="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图  </a:t>
            </a:r>
            <a:r>
              <a:rPr lang="en-US" altLang="zh-CN" sz="1600" kern="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SO</a:t>
            </a:r>
            <a:r>
              <a:rPr lang="en-US" altLang="zh-CN" sz="1600" kern="0"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zh-CN" altLang="en-US" sz="1600" kern="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吸收光谱</a:t>
            </a:r>
            <a:endParaRPr lang="en-US" altLang="zh-CN" sz="1600" kern="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gn="ctr" eaLnBrk="1" hangingPunct="1">
              <a:spcBef>
                <a:spcPct val="50000"/>
              </a:spcBef>
              <a:defRPr/>
            </a:pPr>
            <a:r>
              <a:rPr lang="en-US" altLang="zh-CN" sz="1600" kern="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zh-CN" altLang="en-US" sz="1600" kern="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根据</a:t>
            </a:r>
            <a:r>
              <a:rPr lang="en-US" altLang="zh-CN" sz="1600" kern="0" dirty="0" err="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Heicklen</a:t>
            </a:r>
            <a:r>
              <a:rPr lang="en-US" altLang="zh-CN" sz="1600" kern="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et al.</a:t>
            </a:r>
            <a:r>
              <a:rPr lang="zh-CN" altLang="en-US" sz="1600" kern="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1600" kern="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1980)</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p:random/>
  </p:transition>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074" name="Rectangle 3"/>
          <p:cNvSpPr>
            <a:spLocks noGrp="1" noChangeArrowheads="1"/>
          </p:cNvSpPr>
          <p:nvPr>
            <p:ph type="sldNum" sz="quarter" idx="4"/>
          </p:nvPr>
        </p:nvSpPr>
        <p:spPr>
          <a:xfrm>
            <a:off x="9578128" y="6381750"/>
            <a:ext cx="254211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1C116CF1-DB9A-46C3-AC07-F64A245BB155}"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0501" name="Rectangle 21"/>
          <p:cNvSpPr>
            <a:spLocks noGrp="1" noRot="1" noChangeArrowheads="1"/>
          </p:cNvSpPr>
          <p:nvPr>
            <p:ph type="title" idx="4294967295"/>
          </p:nvPr>
        </p:nvSpPr>
        <p:spPr>
          <a:xfrm>
            <a:off x="405261" y="860638"/>
            <a:ext cx="8229600" cy="744538"/>
          </a:xfrm>
        </p:spPr>
        <p:txBody>
          <a:bodyPr/>
          <a:lstStyle/>
          <a:p>
            <a:pPr algn="l" eaLnBrk="1" hangingPunct="1">
              <a:lnSpc>
                <a:spcPct val="130000"/>
              </a:lnSpc>
              <a:defRPr/>
            </a:pPr>
            <a:r>
              <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5</a:t>
            </a:r>
            <a:r>
              <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）甲醛</a:t>
            </a:r>
            <a:r>
              <a:rPr lang="en-US" altLang="zh-CN" sz="24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(Formaldehyde)</a:t>
            </a:r>
            <a:r>
              <a:rPr lang="zh-CN" altLang="en-US" sz="24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的光吸收与光解  </a:t>
            </a:r>
            <a:r>
              <a:rPr lang="en-US" altLang="zh-CN" sz="24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240-360 nm</a:t>
            </a:r>
            <a:endParaRPr lang="zh-CN" altLang="en-US" sz="24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 name="Rectangle 3"/>
          <p:cNvSpPr>
            <a:spLocks noGrp="1" noChangeArrowheads="1"/>
          </p:cNvSpPr>
          <p:nvPr>
            <p:ph sz="half" idx="4294967295"/>
          </p:nvPr>
        </p:nvSpPr>
        <p:spPr>
          <a:xfrm>
            <a:off x="1130484" y="1557551"/>
            <a:ext cx="9559725" cy="4941887"/>
          </a:xfrm>
        </p:spPr>
        <p:txBody>
          <a:bodyPr/>
          <a:lstStyle/>
          <a:p>
            <a:pPr eaLnBrk="1" latinLnBrk="0" hangingPunct="1">
              <a:lnSpc>
                <a:spcPct val="120000"/>
              </a:lnSpc>
              <a:spcBef>
                <a:spcPct val="0"/>
              </a:spcBef>
              <a:buClr>
                <a:schemeClr val="tx1"/>
              </a:buClr>
              <a:buSzPct val="100000"/>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初级过程</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E</a:t>
            </a:r>
            <a:r>
              <a:rPr kumimoji="1"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a:t>
            </a: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356.5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kJ · mol</a:t>
            </a:r>
            <a:r>
              <a:rPr lang="en-US" altLang="zh-CN" sz="2200" baseline="30000" dirty="0">
                <a:effectLst/>
                <a:latin typeface="Times New Roman" panose="02020603050405020304" pitchFamily="18" charset="0"/>
                <a:ea typeface="微软雅黑" panose="020B0503020204020204" pitchFamily="34" charset="-122"/>
                <a:sym typeface="Times New Roman" panose="02020603050405020304" pitchFamily="18" charset="0"/>
              </a:rPr>
              <a:t>-1</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latinLnBrk="0" hangingPunct="1">
              <a:lnSpc>
                <a:spcPct val="120000"/>
              </a:lnSpc>
              <a:spcBef>
                <a:spcPct val="0"/>
              </a:spcBef>
              <a:buNone/>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HCHO + </a:t>
            </a:r>
            <a:r>
              <a:rPr lang="en-US" altLang="zh-CN" sz="2200" i="1" dirty="0">
                <a:effectLst/>
                <a:latin typeface="Times New Roman" panose="02020603050405020304" pitchFamily="18" charset="0"/>
                <a:ea typeface="微软雅黑" panose="020B0503020204020204" pitchFamily="34" charset="-122"/>
                <a:sym typeface="Times New Roman" panose="02020603050405020304" pitchFamily="18" charset="0"/>
              </a:rPr>
              <a:t>hv</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H</a:t>
            </a: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HCO</a:t>
            </a: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endPar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latinLnBrk="0" hangingPunct="1">
              <a:lnSpc>
                <a:spcPct val="120000"/>
              </a:lnSpc>
              <a:spcBef>
                <a:spcPct val="0"/>
              </a:spcBef>
              <a:buNone/>
            </a:pP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HCHO + </a:t>
            </a:r>
            <a:r>
              <a:rPr lang="en-US" altLang="zh-CN" sz="2200" i="1" dirty="0">
                <a:effectLst/>
                <a:latin typeface="Times New Roman" panose="02020603050405020304" pitchFamily="18" charset="0"/>
                <a:ea typeface="微软雅黑" panose="020B0503020204020204" pitchFamily="34" charset="-122"/>
                <a:sym typeface="Times New Roman" panose="02020603050405020304" pitchFamily="18" charset="0"/>
              </a:rPr>
              <a:t>hv</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H</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CO</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latinLnBrk="0" hangingPunct="1">
              <a:lnSpc>
                <a:spcPct val="120000"/>
              </a:lnSpc>
              <a:spcBef>
                <a:spcPct val="0"/>
              </a:spcBef>
              <a:buClr>
                <a:schemeClr val="tx1"/>
              </a:buClr>
              <a:buSzPct val="100000"/>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次级过程</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latinLnBrk="0" hangingPunct="1">
              <a:lnSpc>
                <a:spcPct val="120000"/>
              </a:lnSpc>
              <a:spcBef>
                <a:spcPct val="0"/>
              </a:spcBef>
              <a:buNone/>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H</a:t>
            </a: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HCO</a:t>
            </a: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H</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CO</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latinLnBrk="0" hangingPunct="1">
              <a:lnSpc>
                <a:spcPct val="120000"/>
              </a:lnSpc>
              <a:spcBef>
                <a:spcPct val="0"/>
              </a:spcBef>
              <a:buNone/>
            </a:pP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2H</a:t>
            </a: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M → H</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M</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latinLnBrk="0" hangingPunct="1">
              <a:lnSpc>
                <a:spcPct val="120000"/>
              </a:lnSpc>
              <a:spcBef>
                <a:spcPct val="0"/>
              </a:spcBef>
              <a:buNone/>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2HCO</a:t>
            </a: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2CO + H</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endPar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latinLnBrk="0" hangingPunct="1">
              <a:lnSpc>
                <a:spcPct val="120000"/>
              </a:lnSpc>
              <a:spcBef>
                <a:spcPct val="0"/>
              </a:spcBef>
              <a:buNone/>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在对流层中，由于</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的存在，</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latinLnBrk="0" hangingPunct="1">
              <a:lnSpc>
                <a:spcPct val="120000"/>
              </a:lnSpc>
              <a:spcBef>
                <a:spcPct val="0"/>
              </a:spcBef>
              <a:buNone/>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可发生以下反应：</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latinLnBrk="0" hangingPunct="1">
              <a:lnSpc>
                <a:spcPct val="120000"/>
              </a:lnSpc>
              <a:spcBef>
                <a:spcPct val="0"/>
              </a:spcBef>
              <a:buNone/>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H</a:t>
            </a: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HO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kumimoji="1"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latinLnBrk="0" hangingPunct="1">
              <a:lnSpc>
                <a:spcPct val="120000"/>
              </a:lnSpc>
              <a:spcBef>
                <a:spcPct val="0"/>
              </a:spcBef>
              <a:buNone/>
            </a:pP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HCO</a:t>
            </a: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HO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 </a:t>
            </a:r>
            <a:r>
              <a:rPr kumimoji="1"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CO</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None/>
            </a:pPr>
            <a:endParaRPr lang="zh-CN" altLang="en-US" sz="2400" b="1" dirty="0">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 name="Text Box 4"/>
          <p:cNvSpPr txBox="1">
            <a:spLocks noChangeArrowheads="1"/>
          </p:cNvSpPr>
          <p:nvPr/>
        </p:nvSpPr>
        <p:spPr bwMode="auto">
          <a:xfrm>
            <a:off x="911225" y="6237605"/>
            <a:ext cx="63468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醛类光解是大气中</a:t>
            </a:r>
            <a:r>
              <a:rPr lang="en-US" altLang="zh-CN" b="1" dirty="0" err="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HO</a:t>
            </a:r>
            <a:r>
              <a:rPr lang="en-US" altLang="zh-CN" b="1" baseline="-25000" dirty="0" err="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x</a:t>
            </a:r>
            <a:r>
              <a:rPr kumimoji="1" lang="en-US" altLang="zh-CN"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b="1"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的重要来源之一。</a:t>
            </a:r>
            <a:endParaRPr lang="zh-CN" altLang="en-US"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 name="Text Box 6"/>
          <p:cNvSpPr txBox="1">
            <a:spLocks noChangeArrowheads="1"/>
          </p:cNvSpPr>
          <p:nvPr/>
        </p:nvSpPr>
        <p:spPr bwMode="auto">
          <a:xfrm>
            <a:off x="5879773" y="4940961"/>
            <a:ext cx="4211637" cy="1276503"/>
          </a:xfrm>
          <a:prstGeom prst="rect">
            <a:avLst/>
          </a:prstGeom>
          <a:noFill/>
          <a:ln w="12700" algn="ctr">
            <a:noFill/>
            <a:miter lim="800000"/>
          </a:ln>
        </p:spPr>
        <p:txBody>
          <a:bodyPr lIns="0" tIns="0" rIns="0" bIns="0">
            <a:spAutoFit/>
          </a:bodyPr>
          <a:lstStyle/>
          <a:p>
            <a:pPr marL="285750" indent="-285750" eaLnBrk="1" hangingPunct="1">
              <a:lnSpc>
                <a:spcPct val="130000"/>
              </a:lnSpc>
              <a:buClr>
                <a:schemeClr val="tx1"/>
              </a:buClr>
              <a:buFont typeface="Wingdings" panose="05000000000000000000" pitchFamily="2" charset="2"/>
              <a:buChar char="n"/>
              <a:defRPr/>
            </a:pP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其它醛类，乙醛光解</a:t>
            </a:r>
            <a:endPar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buClr>
                <a:schemeClr val="folHlink"/>
              </a:buClr>
              <a:buFont typeface="Wingdings" panose="05000000000000000000" pitchFamily="2" charset="2"/>
              <a:buNone/>
              <a:defRPr/>
            </a:pP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CHO + </a:t>
            </a:r>
            <a:r>
              <a:rPr lang="en-US" altLang="zh-CN" sz="2200" i="1" dirty="0">
                <a:latin typeface="Times New Roman" panose="02020603050405020304" pitchFamily="18" charset="0"/>
                <a:ea typeface="微软雅黑" panose="020B0503020204020204" pitchFamily="34" charset="-122"/>
                <a:sym typeface="Times New Roman" panose="02020603050405020304" pitchFamily="18" charset="0"/>
              </a:rPr>
              <a:t>hv</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 H </a:t>
            </a:r>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CH</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CO</a:t>
            </a:r>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buClr>
                <a:schemeClr val="folHlink"/>
              </a:buClr>
              <a:buFont typeface="Wingdings" panose="05000000000000000000" pitchFamily="2" charset="2"/>
              <a:buNone/>
              <a:defRPr/>
            </a:pP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H</a:t>
            </a:r>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 O</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 HO</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a:t>
            </a:r>
            <a:endPar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3" name="图片 2"/>
          <p:cNvPicPr>
            <a:picLocks noChangeAspect="1"/>
          </p:cNvPicPr>
          <p:nvPr/>
        </p:nvPicPr>
        <p:blipFill>
          <a:blip r:embed="rId1"/>
          <a:srcRect l="35234" t="38945" r="20469" b="11800"/>
          <a:stretch>
            <a:fillRect/>
          </a:stretch>
        </p:blipFill>
        <p:spPr>
          <a:xfrm>
            <a:off x="6527800" y="1560195"/>
            <a:ext cx="5400675" cy="323596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2000"/>
                                  </p:stCondLst>
                                  <p:childTnLst>
                                    <p:animRot by="43200000">
                                      <p:cBhvr>
                                        <p:cTn id="6" dur="2000" fill="hold"/>
                                        <p:tgtEl>
                                          <p:spTgt spid="7">
                                            <p:txEl>
                                              <p:pRg st="0" end="0"/>
                                            </p:txEl>
                                          </p:spTgt>
                                        </p:tgtEl>
                                        <p:attrNameLst>
                                          <p:attrName>r</p:attrName>
                                        </p:attrNameLst>
                                      </p:cBhvr>
                                    </p:animRot>
                                  </p:childTnLst>
                                </p:cTn>
                              </p:par>
                              <p:par>
                                <p:cTn id="7" presetID="23" presetClass="emph" presetSubtype="0" fill="hold" grpId="0" nodeType="withEffect">
                                  <p:stCondLst>
                                    <p:cond delay="2000"/>
                                  </p:stCondLst>
                                  <p:childTnLst>
                                    <p:animClr clrSpc="hsl" dir="cw">
                                      <p:cBhvr override="childStyle">
                                        <p:cTn id="8" dur="500" fill="hold"/>
                                        <p:tgtEl>
                                          <p:spTgt spid="7">
                                            <p:txEl>
                                              <p:pRg st="0" end="0"/>
                                            </p:txEl>
                                          </p:spTgt>
                                        </p:tgtEl>
                                        <p:attrNameLst>
                                          <p:attrName>style.color</p:attrName>
                                        </p:attrNameLst>
                                      </p:cBhvr>
                                      <p:by>
                                        <p:hsl h="10842353" s="0" l="0"/>
                                      </p:by>
                                    </p:animClr>
                                    <p:animClr clrSpc="hsl" dir="cw">
                                      <p:cBhvr>
                                        <p:cTn id="9" dur="500" fill="hold"/>
                                        <p:tgtEl>
                                          <p:spTgt spid="7">
                                            <p:txEl>
                                              <p:pRg st="0" end="0"/>
                                            </p:txEl>
                                          </p:spTgt>
                                        </p:tgtEl>
                                        <p:attrNameLst>
                                          <p:attrName>fillcolor</p:attrName>
                                        </p:attrNameLst>
                                      </p:cBhvr>
                                      <p:by>
                                        <p:hsl h="10842353" s="0" l="0"/>
                                      </p:by>
                                    </p:animClr>
                                    <p:animClr clrSpc="hsl" dir="cw">
                                      <p:cBhvr>
                                        <p:cTn id="10" dur="500" fill="hold"/>
                                        <p:tgtEl>
                                          <p:spTgt spid="7">
                                            <p:txEl>
                                              <p:pRg st="0" end="0"/>
                                            </p:txEl>
                                          </p:spTgt>
                                        </p:tgtEl>
                                        <p:attrNameLst>
                                          <p:attrName>stroke.color</p:attrName>
                                        </p:attrNameLst>
                                      </p:cBhvr>
                                      <p:by>
                                        <p:hsl h="10842353" s="0" l="0"/>
                                      </p:by>
                                    </p:animClr>
                                    <p:set>
                                      <p:cBhvr>
                                        <p:cTn id="11" dur="500" fill="hold"/>
                                        <p:tgtEl>
                                          <p:spTgt spid="7">
                                            <p:txEl>
                                              <p:pRg st="0" end="0"/>
                                            </p:txEl>
                                          </p:spTgt>
                                        </p:tgtEl>
                                        <p:attrNameLst>
                                          <p:attrName>fill.type</p:attrName>
                                        </p:attrNameLst>
                                      </p:cBhvr>
                                      <p:to>
                                        <p:strVal val="solid"/>
                                      </p:to>
                                    </p:set>
                                  </p:childTnLst>
                                  <p:subTnLst>
                                    <p:animClr clrSpc="rgb" dir="cw">
                                      <p:cBhvr override="childStyle">
                                        <p:cTn dur="1" fill="hold" display="0" masterRel="nextClick" afterEffect="1"/>
                                        <p:tgtEl>
                                          <p:spTgt spid="7">
                                            <p:txEl>
                                              <p:pRg st="0" end="0"/>
                                            </p:txEl>
                                          </p:spTgt>
                                        </p:tgtEl>
                                        <p:attrNameLst>
                                          <p:attrName>ppt_c</p:attrName>
                                        </p:attrNameLst>
                                      </p:cBhvr>
                                      <p:to>
                                        <a:srgbClr val="FF00FF"/>
                                      </p:to>
                                    </p:animClr>
                                  </p:subTnLst>
                                </p:cTn>
                              </p:par>
                            </p:childTnLst>
                          </p:cTn>
                        </p:par>
                        <p:par>
                          <p:cTn id="12" fill="hold">
                            <p:stCondLst>
                              <p:cond delay="4000"/>
                            </p:stCondLst>
                            <p:childTnLst>
                              <p:par>
                                <p:cTn id="13" presetID="21" presetClass="entr" presetSubtype="4"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4)">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1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8B2EA98E-51FA-410E-9EFB-FDF47107EE4E}"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mc:AlternateContent xmlns:mc="http://schemas.openxmlformats.org/markup-compatibility/2006">
        <mc:Choice xmlns:a14="http://schemas.microsoft.com/office/drawing/2010/main" Requires="a14">
          <p:sp>
            <p:nvSpPr>
              <p:cNvPr id="118788" name="Text Box 5"/>
              <p:cNvSpPr txBox="1">
                <a:spLocks noChangeArrowheads="1"/>
              </p:cNvSpPr>
              <p:nvPr/>
            </p:nvSpPr>
            <p:spPr bwMode="auto">
              <a:xfrm>
                <a:off x="2424351" y="2206897"/>
                <a:ext cx="9465048" cy="450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buClr>
                    <a:schemeClr val="tx1"/>
                  </a:buClr>
                </a:pPr>
                <a:r>
                  <a:rPr lang="en-US" altLang="zh-CN" sz="20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A. HO </a:t>
                </a:r>
                <a:r>
                  <a:rPr kumimoji="1" lang="en-US" altLang="zh-CN" sz="20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0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来源</a:t>
                </a:r>
                <a:endParaRPr lang="zh-CN" altLang="en-US" sz="20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eaLnBrk="1" hangingPunct="1">
                  <a:lnSpc>
                    <a:spcPct val="130000"/>
                  </a:lnSpc>
                  <a:buClr>
                    <a:schemeClr val="tx2"/>
                  </a:buClr>
                  <a:buFont typeface="Wingdings" panose="05000000000000000000" pitchFamily="2" charset="2"/>
                  <a:buChar char="n"/>
                  <a:defRPr/>
                </a:pPr>
                <a:r>
                  <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高层大气：</a:t>
                </a:r>
                <a:r>
                  <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HO</a:t>
                </a:r>
                <a:r>
                  <a:rPr kumimoji="1"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 </a:t>
                </a:r>
                <a:r>
                  <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主要来自痕量水分的光解</a:t>
                </a:r>
                <a:endPar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a:p>
                <a:pPr indent="717550" eaLnBrk="1" hangingPunct="1">
                  <a:lnSpc>
                    <a:spcPct val="130000"/>
                  </a:lnSpc>
                  <a:buClr>
                    <a:schemeClr val="tx2"/>
                  </a:buClr>
                  <a:defRPr/>
                </a:pPr>
                <a:r>
                  <a:rPr lang="en-US" altLang="zh-CN" sz="2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H</a:t>
                </a:r>
                <a:r>
                  <a:rPr lang="en-US" altLang="zh-CN" sz="2000" baseline="-25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O</a:t>
                </a:r>
                <a14:m>
                  <m:oMath xmlns:m="http://schemas.openxmlformats.org/officeDocument/2006/math">
                    <m:groupChr>
                      <m:groupChrPr>
                        <m:chr m:val="→"/>
                        <m:vertJc m:val="bot"/>
                        <m:ctrlPr>
                          <a:rPr lang="en-US" altLang="zh-CN" sz="2000" i="1" smtClean="0">
                            <a:solidFill>
                              <a:schemeClr val="tx1"/>
                            </a:solidFill>
                            <a:latin typeface="Cambria Math" panose="02040503050406030204" pitchFamily="18" charset="0"/>
                            <a:ea typeface="微软雅黑" panose="020B0503020204020204" pitchFamily="34" charset="-122"/>
                            <a:sym typeface="Times New Roman" panose="02020603050405020304" pitchFamily="18" charset="0"/>
                          </a:rPr>
                        </m:ctrlPr>
                      </m:groupChrPr>
                      <m:e>
                        <m:r>
                          <m:rPr>
                            <m:brk m:alnAt="2"/>
                          </m:rPr>
                          <a:rPr lang="en-US" altLang="zh-CN" sz="2000" i="1">
                            <a:solidFill>
                              <a:schemeClr val="tx1"/>
                            </a:solidFill>
                            <a:latin typeface="Cambria Math" panose="02040503050406030204" pitchFamily="18" charset="0"/>
                            <a:ea typeface="微软雅黑" panose="020B0503020204020204" pitchFamily="34" charset="-122"/>
                            <a:sym typeface="Times New Roman" panose="02020603050405020304" pitchFamily="18" charset="0"/>
                          </a:rPr>
                          <m:t>ℎ</m:t>
                        </m:r>
                        <m:r>
                          <a:rPr lang="en-US" altLang="zh-CN" sz="2000" i="1">
                            <a:solidFill>
                              <a:schemeClr val="tx1"/>
                            </a:solidFill>
                            <a:latin typeface="Cambria Math" panose="02040503050406030204" pitchFamily="18" charset="0"/>
                            <a:ea typeface="微软雅黑" panose="020B0503020204020204" pitchFamily="34" charset="-122"/>
                            <a:sym typeface="Times New Roman" panose="02020603050405020304" pitchFamily="18" charset="0"/>
                          </a:rPr>
                          <m:t>𝑣</m:t>
                        </m:r>
                      </m:e>
                    </m:groupChr>
                  </m:oMath>
                </a14:m>
                <a:r>
                  <a:rPr lang="en-US" altLang="zh-CN" sz="2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H</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a:t>
                </a:r>
                <a:r>
                  <a:rPr lang="en-US" altLang="zh-CN" sz="2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rPr>
                  <a:t>+HO</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000" dirty="0">
                  <a:solidFill>
                    <a:schemeClr val="tx1"/>
                  </a:solidFill>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eaLnBrk="1" hangingPunct="1">
                  <a:lnSpc>
                    <a:spcPct val="130000"/>
                  </a:lnSpc>
                  <a:buClr>
                    <a:schemeClr val="tx2"/>
                  </a:buClr>
                  <a:buFont typeface="Wingdings" panose="05000000000000000000" pitchFamily="2" charset="2"/>
                  <a:buChar char="n"/>
                  <a:defRPr/>
                </a:pPr>
                <a:r>
                  <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清洁大气：</a:t>
                </a:r>
                <a:r>
                  <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0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3 </a:t>
                </a:r>
                <a:r>
                  <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的光解是清洁大气中</a:t>
                </a:r>
                <a:r>
                  <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HO</a:t>
                </a:r>
                <a:r>
                  <a:rPr kumimoji="1"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的重要来源</a:t>
                </a:r>
                <a:endPar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defRPr/>
                </a:pP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 </a:t>
                </a:r>
                <a14:m>
                  <m:oMath xmlns:m="http://schemas.openxmlformats.org/officeDocument/2006/math">
                    <m:groupChr>
                      <m:groupChrPr>
                        <m:chr m:val="→"/>
                        <m:vertJc m:val="bot"/>
                        <m:ctrlPr>
                          <a:rPr lang="en-US" altLang="zh-CN" sz="2000" i="1" smtClean="0">
                            <a:latin typeface="Cambria Math" panose="02040503050406030204" pitchFamily="18" charset="0"/>
                            <a:ea typeface="微软雅黑" panose="020B0503020204020204" pitchFamily="34" charset="-122"/>
                            <a:sym typeface="Times New Roman" panose="02020603050405020304" pitchFamily="18" charset="0"/>
                          </a:rPr>
                        </m:ctrlPr>
                      </m:groupChrPr>
                      <m:e>
                        <m:r>
                          <m:rPr>
                            <m:nor/>
                          </m:rPr>
                          <a:rPr lang="en-US" altLang="zh-CN" sz="2000" b="0" i="1" smtClean="0">
                            <a:latin typeface="Cambria Math" panose="02040503050406030204" pitchFamily="18" charset="0"/>
                            <a:ea typeface="微软雅黑" panose="020B0503020204020204" pitchFamily="34" charset="-122"/>
                            <a:sym typeface="Times New Roman" panose="02020603050405020304" pitchFamily="18" charset="0"/>
                          </a:rPr>
                          <m:t>     </m:t>
                        </m:r>
                        <m:r>
                          <m:rPr>
                            <m:nor/>
                          </m:rPr>
                          <a:rPr lang="en-US" altLang="zh-CN" sz="2000" i="1" dirty="0">
                            <a:latin typeface="Times New Roman" panose="02020603050405020304" pitchFamily="18" charset="0"/>
                            <a:ea typeface="微软雅黑" panose="020B0503020204020204" pitchFamily="34" charset="-122"/>
                            <a:sym typeface="Times New Roman" panose="02020603050405020304" pitchFamily="18" charset="0"/>
                          </a:rPr>
                          <m:t>hv</m:t>
                        </m:r>
                        <m:r>
                          <m:rPr>
                            <m:nor/>
                          </m:rPr>
                          <a:rPr lang="en-US" altLang="zh-CN" sz="2000" b="0" i="1" dirty="0" smtClean="0">
                            <a:latin typeface="Times New Roman" panose="02020603050405020304" pitchFamily="18" charset="0"/>
                            <a:ea typeface="微软雅黑" panose="020B0503020204020204" pitchFamily="34" charset="-122"/>
                            <a:sym typeface="Times New Roman" panose="02020603050405020304" pitchFamily="18" charset="0"/>
                          </a:rPr>
                          <m:t>     </m:t>
                        </m:r>
                      </m:e>
                    </m:groupChr>
                  </m:oMath>
                </a14:m>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O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O</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000"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defRPr/>
                </a:pP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O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H</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O → 2HO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0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eaLnBrk="1" hangingPunct="1">
                  <a:lnSpc>
                    <a:spcPct val="130000"/>
                  </a:lnSpc>
                  <a:buClr>
                    <a:schemeClr val="tx2"/>
                  </a:buClr>
                  <a:buFont typeface="Wingdings" panose="05000000000000000000" pitchFamily="2" charset="2"/>
                  <a:buChar char="n"/>
                  <a:defRPr/>
                </a:pPr>
                <a:r>
                  <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污染大气</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，如存在</a:t>
                </a:r>
                <a:r>
                  <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HNO</a:t>
                </a:r>
                <a:r>
                  <a:rPr lang="en-US" altLang="zh-CN" sz="20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，H</a:t>
                </a:r>
                <a:r>
                  <a:rPr lang="en-US" altLang="zh-CN" sz="20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0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2</a:t>
                </a:r>
                <a:endParaRPr lang="en-US" altLang="zh-CN" sz="20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40000"/>
                  </a:lnSpc>
                  <a:defRPr/>
                </a:pP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HNO</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000" i="1" dirty="0">
                    <a:latin typeface="Times New Roman" panose="02020603050405020304" pitchFamily="18" charset="0"/>
                    <a:ea typeface="微软雅黑" panose="020B0503020204020204" pitchFamily="34" charset="-122"/>
                    <a:sym typeface="Times New Roman" panose="02020603050405020304" pitchFamily="18" charset="0"/>
                  </a:rPr>
                  <a:t>hv </a:t>
                </a:r>
                <a14:m>
                  <m:oMath xmlns:m="http://schemas.openxmlformats.org/officeDocument/2006/math">
                    <m:groupChr>
                      <m:groupChrPr>
                        <m:chr m:val="→"/>
                        <m:vertJc m:val="bot"/>
                        <m:ctrlPr>
                          <a:rPr kumimoji="0" lang="en-US" altLang="zh-CN" sz="1600" b="0" i="1" u="none" strike="noStrike" kern="1200" cap="none" spc="0" normalizeH="0" baseline="0" noProof="0" smtClean="0">
                            <a:ln>
                              <a:noFill/>
                            </a:ln>
                            <a:solidFill>
                              <a:srgbClr val="000000"/>
                            </a:solidFill>
                            <a:effectLst/>
                            <a:uLnTx/>
                            <a:uFillTx/>
                            <a:latin typeface="Cambria Math" panose="02040503050406030204" pitchFamily="18" charset="0"/>
                            <a:ea typeface="微软雅黑" panose="020B0503020204020204" pitchFamily="34" charset="-122"/>
                            <a:cs typeface="+mn-cs"/>
                            <a:sym typeface="Times New Roman" panose="02020603050405020304" pitchFamily="18" charset="0"/>
                          </a:rPr>
                        </m:ctrlPr>
                      </m:groupChrPr>
                      <m:e>
                        <m:r>
                          <m:rPr>
                            <m:nor/>
                          </m:rPr>
                          <a:rPr kumimoji="0" lang="en-US" altLang="zh-CN" sz="1600" b="0" i="1" u="none" strike="noStrike" kern="1200" cap="none" spc="0" normalizeH="0" baseline="0" noProof="0" smtClean="0">
                            <a:ln>
                              <a:noFill/>
                            </a:ln>
                            <a:solidFill>
                              <a:srgbClr val="000000"/>
                            </a:solidFill>
                            <a:effectLst/>
                            <a:uLnTx/>
                            <a:uFillTx/>
                            <a:latin typeface="Cambria Math" panose="02040503050406030204" pitchFamily="18" charset="0"/>
                            <a:ea typeface="微软雅黑" panose="020B0503020204020204" pitchFamily="34" charset="-122"/>
                            <a:cs typeface="+mn-cs"/>
                            <a:sym typeface="Times New Roman" panose="02020603050405020304" pitchFamily="18" charset="0"/>
                          </a:rPr>
                          <m:t>           </m:t>
                        </m:r>
                        <m:r>
                          <m:rPr>
                            <m:nor/>
                          </m:rPr>
                          <a:rPr kumimoji="0" lang="en-US" altLang="zh-CN" sz="16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rPr>
                          <m:t>hv</m:t>
                        </m:r>
                        <m:r>
                          <m:rPr>
                            <m:nor/>
                          </m:rPr>
                          <a:rPr kumimoji="0" lang="en-US" altLang="zh-CN" sz="1600" b="0" i="1"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rPr>
                          <m:t>           </m:t>
                        </m:r>
                      </m:e>
                    </m:groupChr>
                  </m:oMath>
                </a14:m>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HO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NO</a:t>
                </a:r>
                <a:endParaRPr lang="en-US" altLang="zh-CN" sz="2000"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40000"/>
                  </a:lnSpc>
                  <a:defRPr/>
                </a:pP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H</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000" i="1" dirty="0">
                    <a:latin typeface="Times New Roman" panose="02020603050405020304" pitchFamily="18" charset="0"/>
                    <a:ea typeface="微软雅黑" panose="020B0503020204020204" pitchFamily="34" charset="-122"/>
                    <a:sym typeface="Times New Roman" panose="02020603050405020304" pitchFamily="18" charset="0"/>
                  </a:rPr>
                  <a:t>hv</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a:t>
                </a:r>
                <a14:m>
                  <m:oMath xmlns:m="http://schemas.openxmlformats.org/officeDocument/2006/math">
                    <m:groupChr>
                      <m:groupChrPr>
                        <m:chr m:val="→"/>
                        <m:vertJc m:val="bot"/>
                        <m:ctrlPr>
                          <a:rPr kumimoji="0" lang="en-US" altLang="zh-CN" sz="1600" b="0" i="1" u="none" strike="noStrike" kern="1200" cap="none" spc="0" normalizeH="0" baseline="0" noProof="0" smtClean="0">
                            <a:ln>
                              <a:noFill/>
                            </a:ln>
                            <a:solidFill>
                              <a:srgbClr val="000000"/>
                            </a:solidFill>
                            <a:effectLst/>
                            <a:uLnTx/>
                            <a:uFillTx/>
                            <a:latin typeface="Cambria Math" panose="02040503050406030204" pitchFamily="18" charset="0"/>
                            <a:ea typeface="微软雅黑" panose="020B0503020204020204" pitchFamily="34" charset="-122"/>
                            <a:cs typeface="+mn-cs"/>
                            <a:sym typeface="Times New Roman" panose="02020603050405020304" pitchFamily="18" charset="0"/>
                          </a:rPr>
                        </m:ctrlPr>
                      </m:groupChrPr>
                      <m:e>
                        <m:r>
                          <m:rPr>
                            <m:nor/>
                          </m:rPr>
                          <a:rPr kumimoji="0" lang="en-US" altLang="zh-CN" sz="1600" b="0" i="1" u="none" strike="noStrike" kern="1200" cap="none" spc="0" normalizeH="0" baseline="0" noProof="0" smtClean="0">
                            <a:ln>
                              <a:noFill/>
                            </a:ln>
                            <a:solidFill>
                              <a:srgbClr val="000000"/>
                            </a:solidFill>
                            <a:effectLst/>
                            <a:uLnTx/>
                            <a:uFillTx/>
                            <a:latin typeface="Cambria Math" panose="02040503050406030204" pitchFamily="18" charset="0"/>
                            <a:ea typeface="微软雅黑" panose="020B0503020204020204" pitchFamily="34" charset="-122"/>
                            <a:cs typeface="+mn-cs"/>
                            <a:sym typeface="Times New Roman" panose="02020603050405020304" pitchFamily="18" charset="0"/>
                          </a:rPr>
                          <m:t>           </m:t>
                        </m:r>
                        <m:r>
                          <m:rPr>
                            <m:nor/>
                          </m:rPr>
                          <a:rPr kumimoji="0" lang="en-US" altLang="zh-CN" sz="16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rPr>
                          <m:t>hv</m:t>
                        </m:r>
                        <m:r>
                          <m:rPr>
                            <m:nor/>
                          </m:rPr>
                          <a:rPr kumimoji="0" lang="en-US" altLang="zh-CN" sz="1600" b="0" i="1"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rPr>
                          <m:t>         </m:t>
                        </m:r>
                      </m:e>
                    </m:groupChr>
                  </m:oMath>
                </a14:m>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2HO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000"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buClr>
                    <a:schemeClr val="tx1"/>
                  </a:buClr>
                </a:pPr>
                <a:endParaRPr lang="zh-CN" altLang="en-US" baseline="-25000" dirty="0">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118788" name="Text Box 5"/>
              <p:cNvSpPr txBox="1">
                <a:spLocks noRot="1" noChangeAspect="1" noMove="1" noResize="1" noEditPoints="1" noAdjustHandles="1" noChangeArrowheads="1" noChangeShapeType="1" noTextEdit="1"/>
              </p:cNvSpPr>
              <p:nvPr/>
            </p:nvSpPr>
            <p:spPr bwMode="auto">
              <a:xfrm>
                <a:off x="2424351" y="2206897"/>
                <a:ext cx="9465048" cy="4508927"/>
              </a:xfrm>
              <a:prstGeom prst="rect">
                <a:avLst/>
              </a:prstGeom>
              <a:blipFill rotWithShape="1">
                <a:blip r:embed="rId1"/>
                <a:stretch>
                  <a:fillRect l="-6" t="-6" r="3" b="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zh-CN" altLang="en-US">
                    <a:noFill/>
                  </a:rPr>
                  <a:t> </a:t>
                </a:r>
              </a:p>
            </p:txBody>
          </p:sp>
        </mc:Fallback>
      </mc:AlternateContent>
      <p:sp>
        <p:nvSpPr>
          <p:cNvPr id="118789" name="Rectangle 7"/>
          <p:cNvSpPr>
            <a:spLocks noChangeArrowheads="1"/>
          </p:cNvSpPr>
          <p:nvPr/>
        </p:nvSpPr>
        <p:spPr bwMode="auto">
          <a:xfrm>
            <a:off x="2492105" y="-89346"/>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90" name="Rectangle 9"/>
          <p:cNvSpPr>
            <a:spLocks noChangeArrowheads="1"/>
          </p:cNvSpPr>
          <p:nvPr/>
        </p:nvSpPr>
        <p:spPr bwMode="auto">
          <a:xfrm>
            <a:off x="2276840" y="3512375"/>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91" name="Rectangle 11"/>
          <p:cNvSpPr>
            <a:spLocks noChangeArrowheads="1"/>
          </p:cNvSpPr>
          <p:nvPr/>
        </p:nvSpPr>
        <p:spPr bwMode="auto">
          <a:xfrm>
            <a:off x="2276840" y="3512375"/>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92" name="Rectangle 13"/>
          <p:cNvSpPr>
            <a:spLocks noChangeArrowheads="1"/>
          </p:cNvSpPr>
          <p:nvPr/>
        </p:nvSpPr>
        <p:spPr bwMode="auto">
          <a:xfrm>
            <a:off x="2276840" y="3526663"/>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 name="文本框 2"/>
          <p:cNvSpPr txBox="1"/>
          <p:nvPr/>
        </p:nvSpPr>
        <p:spPr>
          <a:xfrm>
            <a:off x="3411975" y="4292084"/>
            <a:ext cx="1416496" cy="338554"/>
          </a:xfrm>
          <a:prstGeom prst="rect">
            <a:avLst/>
          </a:prstGeom>
          <a:noFill/>
        </p:spPr>
        <p:txBody>
          <a:bodyPr wrap="square" rtlCol="0">
            <a:spAutoFit/>
          </a:bodyPr>
          <a:lstStyle/>
          <a:p>
            <a:r>
              <a:rPr lang="el-GR" altLang="zh-CN" sz="1600" dirty="0">
                <a:latin typeface="微软雅黑" panose="020B0503020204020204" pitchFamily="34" charset="-122"/>
                <a:ea typeface="微软雅黑" panose="020B0503020204020204" pitchFamily="34" charset="-122"/>
              </a:rPr>
              <a:t>λ</a:t>
            </a:r>
            <a:r>
              <a:rPr lang="zh-CN" altLang="en-US" sz="1600" dirty="0">
                <a:latin typeface="Times New Roman" panose="02020603050405020304" pitchFamily="18" charset="0"/>
                <a:ea typeface="微软雅黑" panose="020B0503020204020204" pitchFamily="34" charset="-122"/>
              </a:rPr>
              <a:t>≤</a:t>
            </a:r>
            <a:r>
              <a:rPr lang="en-US" altLang="zh-CN" sz="1600" dirty="0">
                <a:latin typeface="Times New Roman" panose="02020603050405020304" pitchFamily="18" charset="0"/>
                <a:ea typeface="微软雅黑" panose="020B0503020204020204" pitchFamily="34" charset="-122"/>
              </a:rPr>
              <a:t>340 nm</a:t>
            </a:r>
            <a:endParaRPr lang="zh-CN" altLang="en-US" sz="1600" dirty="0">
              <a:latin typeface="Times New Roman" panose="02020603050405020304" pitchFamily="18" charset="0"/>
              <a:ea typeface="微软雅黑" panose="020B0503020204020204" pitchFamily="34" charset="-122"/>
            </a:endParaRPr>
          </a:p>
        </p:txBody>
      </p:sp>
      <p:sp>
        <p:nvSpPr>
          <p:cNvPr id="4" name="文本框 3"/>
          <p:cNvSpPr txBox="1"/>
          <p:nvPr/>
        </p:nvSpPr>
        <p:spPr>
          <a:xfrm>
            <a:off x="4440575" y="5655188"/>
            <a:ext cx="1416496" cy="338554"/>
          </a:xfrm>
          <a:prstGeom prst="rect">
            <a:avLst/>
          </a:prstGeom>
          <a:noFill/>
        </p:spPr>
        <p:txBody>
          <a:bodyPr wrap="square" rtlCol="0">
            <a:spAutoFit/>
          </a:bodyPr>
          <a:lstStyle/>
          <a:p>
            <a:r>
              <a:rPr lang="el-GR" altLang="zh-CN" sz="1600" dirty="0">
                <a:latin typeface="微软雅黑" panose="020B0503020204020204" pitchFamily="34" charset="-122"/>
                <a:ea typeface="微软雅黑" panose="020B0503020204020204" pitchFamily="34" charset="-122"/>
              </a:rPr>
              <a:t>λ</a:t>
            </a:r>
            <a:r>
              <a:rPr lang="zh-CN" altLang="en-US" sz="1600" dirty="0">
                <a:latin typeface="Times New Roman" panose="02020603050405020304" pitchFamily="18" charset="0"/>
                <a:ea typeface="微软雅黑" panose="020B0503020204020204" pitchFamily="34" charset="-122"/>
              </a:rPr>
              <a:t>≤</a:t>
            </a:r>
            <a:r>
              <a:rPr lang="en-US" altLang="zh-CN" sz="1600" dirty="0">
                <a:latin typeface="Times New Roman" panose="02020603050405020304" pitchFamily="18" charset="0"/>
                <a:ea typeface="微软雅黑" panose="020B0503020204020204" pitchFamily="34" charset="-122"/>
              </a:rPr>
              <a:t>400 nm</a:t>
            </a:r>
            <a:endParaRPr lang="zh-CN" altLang="en-US" sz="1600" dirty="0">
              <a:latin typeface="Times New Roman" panose="02020603050405020304" pitchFamily="18" charset="0"/>
              <a:ea typeface="微软雅黑" panose="020B0503020204020204" pitchFamily="34" charset="-122"/>
            </a:endParaRPr>
          </a:p>
        </p:txBody>
      </p:sp>
      <p:sp>
        <p:nvSpPr>
          <p:cNvPr id="5" name="文本框 4"/>
          <p:cNvSpPr txBox="1"/>
          <p:nvPr/>
        </p:nvSpPr>
        <p:spPr>
          <a:xfrm>
            <a:off x="4224551" y="6236300"/>
            <a:ext cx="1416496" cy="338554"/>
          </a:xfrm>
          <a:prstGeom prst="rect">
            <a:avLst/>
          </a:prstGeom>
          <a:noFill/>
        </p:spPr>
        <p:txBody>
          <a:bodyPr wrap="square" rtlCol="0">
            <a:spAutoFit/>
          </a:bodyPr>
          <a:lstStyle/>
          <a:p>
            <a:r>
              <a:rPr lang="el-GR" altLang="zh-CN" sz="1600" dirty="0">
                <a:latin typeface="微软雅黑" panose="020B0503020204020204" pitchFamily="34" charset="-122"/>
                <a:ea typeface="微软雅黑" panose="020B0503020204020204" pitchFamily="34" charset="-122"/>
              </a:rPr>
              <a:t>λ</a:t>
            </a:r>
            <a:r>
              <a:rPr lang="zh-CN" altLang="en-US" sz="1600" dirty="0">
                <a:latin typeface="Times New Roman" panose="02020603050405020304" pitchFamily="18" charset="0"/>
                <a:ea typeface="微软雅黑" panose="020B0503020204020204" pitchFamily="34" charset="-122"/>
              </a:rPr>
              <a:t>≤</a:t>
            </a:r>
            <a:r>
              <a:rPr lang="en-US" altLang="zh-CN" sz="1600" dirty="0">
                <a:latin typeface="Times New Roman" panose="02020603050405020304" pitchFamily="18" charset="0"/>
                <a:ea typeface="微软雅黑" panose="020B0503020204020204" pitchFamily="34" charset="-122"/>
              </a:rPr>
              <a:t>360 nm</a:t>
            </a:r>
            <a:endParaRPr lang="zh-CN" altLang="en-US" sz="1600" dirty="0">
              <a:latin typeface="Times New Roman" panose="02020603050405020304" pitchFamily="18" charset="0"/>
              <a:ea typeface="微软雅黑" panose="020B0503020204020204" pitchFamily="34" charset="-122"/>
            </a:endParaRPr>
          </a:p>
        </p:txBody>
      </p:sp>
      <p:sp>
        <p:nvSpPr>
          <p:cNvPr id="6" name="AutoShape 11"/>
          <p:cNvSpPr>
            <a:spLocks noChangeArrowheads="1"/>
          </p:cNvSpPr>
          <p:nvPr/>
        </p:nvSpPr>
        <p:spPr bwMode="auto">
          <a:xfrm>
            <a:off x="6816725" y="4436110"/>
            <a:ext cx="4446270" cy="494665"/>
          </a:xfrm>
          <a:prstGeom prst="wedgeRectCallout">
            <a:avLst>
              <a:gd name="adj1" fmla="val -85404"/>
              <a:gd name="adj2" fmla="val 73748"/>
            </a:avLst>
          </a:prstGeom>
          <a:noFill/>
          <a:ln w="38100" algn="ctr">
            <a:solidFill>
              <a:schemeClr val="accent1">
                <a:lumMod val="50000"/>
              </a:schemeClr>
            </a:solidFill>
            <a:miter lim="800000"/>
          </a:ln>
          <a:extLst>
            <a:ext uri="{909E8E84-426E-40DD-AFC4-6F175D3DCCD1}">
              <a14:hiddenFill xmlns:a14="http://schemas.microsoft.com/office/drawing/2010/main">
                <a:solidFill>
                  <a:srgbClr val="FFFFFF"/>
                </a:solidFill>
              </a14:hiddenFill>
            </a:ext>
          </a:extLst>
        </p:spPr>
        <p:txBody>
          <a:bodyPr lIns="36000" tIns="36000" rIns="36000" bIns="3600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HNO</a:t>
            </a:r>
            <a:r>
              <a:rPr lang="en-US" altLang="zh-CN" sz="20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2 </a:t>
            </a:r>
            <a:r>
              <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的光解是大气中</a:t>
            </a:r>
            <a:r>
              <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HO </a:t>
            </a:r>
            <a:r>
              <a:rPr kumimoji="1"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的重要来源</a:t>
            </a:r>
            <a:endPar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0" name="文本框 9"/>
          <p:cNvSpPr txBox="1"/>
          <p:nvPr/>
        </p:nvSpPr>
        <p:spPr>
          <a:xfrm>
            <a:off x="1163851" y="1614239"/>
            <a:ext cx="6121400" cy="525465"/>
          </a:xfrm>
          <a:prstGeom prst="rect">
            <a:avLst/>
          </a:prstGeom>
          <a:noFill/>
        </p:spPr>
        <p:txBody>
          <a:bodyPr wrap="square">
            <a:spAutoFit/>
          </a:bodyPr>
          <a:lstStyle/>
          <a:p>
            <a:pPr eaLnBrk="1" hangingPunct="1">
              <a:lnSpc>
                <a:spcPct val="130000"/>
              </a:lnSpc>
              <a:buClr>
                <a:schemeClr val="tx1"/>
              </a:buClr>
            </a:pPr>
            <a:r>
              <a:rPr lang="en-US" altLang="zh-CN"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(1)HO • </a:t>
            </a:r>
            <a:r>
              <a:rPr lang="zh-CN" altLang="en-US"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HO</a:t>
            </a:r>
            <a:r>
              <a:rPr lang="en-US" altLang="zh-CN" sz="2400" b="1" baseline="-250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来源 </a:t>
            </a:r>
            <a:r>
              <a:rPr lang="en-US" altLang="zh-CN" sz="1800" b="1" dirty="0">
                <a:latin typeface="Times New Roman" panose="02020603050405020304" pitchFamily="18" charset="0"/>
                <a:ea typeface="微软雅黑" panose="020B0503020204020204" pitchFamily="34" charset="-122"/>
                <a:sym typeface="Times New Roman" panose="02020603050405020304" pitchFamily="18" charset="0"/>
              </a:rPr>
              <a:t> (Sources of HO </a:t>
            </a:r>
            <a:r>
              <a:rPr kumimoji="1" lang="en-US" altLang="zh-CN" sz="1800" b="1"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1800" b="1" dirty="0">
                <a:latin typeface="Times New Roman" panose="02020603050405020304" pitchFamily="18" charset="0"/>
                <a:ea typeface="微软雅黑" panose="020B0503020204020204" pitchFamily="34" charset="-122"/>
                <a:sym typeface="Times New Roman" panose="02020603050405020304" pitchFamily="18" charset="0"/>
              </a:rPr>
              <a:t> and HO</a:t>
            </a:r>
            <a:r>
              <a:rPr lang="en-US" altLang="zh-CN" sz="1800" b="1" baseline="-25000" dirty="0">
                <a:latin typeface="Times New Roman" panose="02020603050405020304" pitchFamily="18" charset="0"/>
                <a:ea typeface="微软雅黑" panose="020B0503020204020204" pitchFamily="34" charset="-122"/>
                <a:sym typeface="Times New Roman" panose="02020603050405020304" pitchFamily="18" charset="0"/>
              </a:rPr>
              <a:t>2 </a:t>
            </a:r>
            <a:r>
              <a:rPr kumimoji="1" lang="en-US" altLang="zh-CN" sz="1800" b="1" dirty="0">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1800" b="1"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 name="Rectangle 4"/>
          <p:cNvSpPr>
            <a:spLocks noRot="1" noChangeArrowheads="1"/>
          </p:cNvSpPr>
          <p:nvPr/>
        </p:nvSpPr>
        <p:spPr bwMode="auto">
          <a:xfrm>
            <a:off x="551384" y="538717"/>
            <a:ext cx="9648750" cy="1143000"/>
          </a:xfrm>
          <a:prstGeom prst="rect">
            <a:avLst/>
          </a:prstGeom>
          <a:noFill/>
          <a:ln w="9525">
            <a:noFill/>
            <a:miter lim="800000"/>
          </a:ln>
          <a:effectLst/>
        </p:spPr>
        <p:txBody>
          <a:bodyPr anchor="ctr"/>
          <a:p>
            <a:pPr eaLnBrk="1" hangingPunct="1">
              <a:lnSpc>
                <a:spcPct val="130000"/>
              </a:lnSpc>
              <a:defRPr/>
            </a:pPr>
            <a:r>
              <a:rPr lang="en-US" altLang="zh-CN" sz="3000" b="1"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1.4 </a:t>
            </a:r>
            <a:r>
              <a:rPr lang="zh-CN" altLang="en-US" sz="3000" b="1"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大气中的重要自由基</a:t>
            </a:r>
            <a:br>
              <a:rPr lang="zh-CN" altLang="en-US" sz="2800" b="1" dirty="0">
                <a:solidFill>
                  <a:srgbClr val="FFFF00"/>
                </a:solidFill>
                <a:effectLst>
                  <a:outerShdw blurRad="38100" dist="38100" dir="2700000" algn="tl">
                    <a:srgbClr val="000000"/>
                  </a:outerShdw>
                </a:effectLst>
                <a:latin typeface="Times New Roman" panose="02020603050405020304" pitchFamily="18" charset="0"/>
                <a:ea typeface="微软雅黑" panose="020B0503020204020204" pitchFamily="34" charset="-122"/>
                <a:sym typeface="Times New Roman" panose="02020603050405020304" pitchFamily="18" charset="0"/>
              </a:rPr>
            </a:br>
            <a:r>
              <a:rPr lang="en-US" altLang="zh-CN" sz="2400" b="1" dirty="0">
                <a:latin typeface="Times New Roman" panose="02020603050405020304" pitchFamily="18" charset="0"/>
                <a:ea typeface="微软雅黑" panose="020B0503020204020204" pitchFamily="34" charset="-122"/>
                <a:sym typeface="Times New Roman" panose="02020603050405020304" pitchFamily="18" charset="0"/>
              </a:rPr>
              <a:t>(Source for Important Free Radicals in Atmosphere)</a:t>
            </a:r>
            <a:endParaRPr lang="zh-CN" altLang="en-US" sz="2400" b="1" dirty="0">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with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heel(2)">
                                      <p:cBhvr>
                                        <p:cTn id="7" dur="500"/>
                                        <p:tgtEl>
                                          <p:spTgt spid="6">
                                            <p:bg/>
                                          </p:spTgt>
                                        </p:tgtEl>
                                      </p:cBhvr>
                                    </p:animEffect>
                                  </p:childTnLst>
                                  <p:subTnLst>
                                    <p:animClr clrSpc="rgb" dir="cw">
                                      <p:cBhvr override="childStyle">
                                        <p:cTn dur="1" fill="hold" display="0" masterRel="nextClick" afterEffect="1"/>
                                        <p:tgtEl>
                                          <p:spTgt spid="6">
                                            <p:bg/>
                                          </p:spTgt>
                                        </p:tgtEl>
                                        <p:attrNameLst>
                                          <p:attrName>ppt_c</p:attrName>
                                        </p:attrNameLst>
                                      </p:cBhvr>
                                      <p:to>
                                        <a:srgbClr val="FF00FF"/>
                                      </p:to>
                                    </p:animClr>
                                  </p:subTnLst>
                                </p:cTn>
                              </p:par>
                              <p:par>
                                <p:cTn id="8" presetID="21" presetClass="entr" presetSubtype="2"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heel(2)">
                                      <p:cBhvr>
                                        <p:cTn id="10" dur="500"/>
                                        <p:tgtEl>
                                          <p:spTgt spid="6">
                                            <p:txEl>
                                              <p:pRg st="0" end="0"/>
                                            </p:txEl>
                                          </p:spTgt>
                                        </p:tgtEl>
                                      </p:cBhvr>
                                    </p:animEffect>
                                  </p:childTnLst>
                                  <p:subTnLst>
                                    <p:animClr clrSpc="rgb" dir="cw">
                                      <p:cBhvr override="childStyle">
                                        <p:cTn dur="1" fill="hold" display="0" masterRel="nextClick" afterEffect="1"/>
                                        <p:tgtEl>
                                          <p:spTgt spid="6">
                                            <p:txEl>
                                              <p:pRg st="0" end="0"/>
                                            </p:txEl>
                                          </p:spTgt>
                                        </p:tgtEl>
                                        <p:attrNameLst>
                                          <p:attrName>ppt_c</p:attrName>
                                        </p:attrNameLst>
                                      </p:cBhvr>
                                      <p:to>
                                        <a:srgbClr val="FF00FF"/>
                                      </p:to>
                                    </p:animClr>
                                  </p:subTnLst>
                                </p:cTn>
                              </p:par>
                            </p:childTnLst>
                          </p:cTn>
                        </p:par>
                        <p:par>
                          <p:cTn id="11" fill="hold">
                            <p:stCondLst>
                              <p:cond delay="500"/>
                            </p:stCondLst>
                            <p:childTnLst>
                              <p:par>
                                <p:cTn id="12" presetID="8" presetClass="emph" presetSubtype="0" fill="hold" nodeType="afterEffect">
                                  <p:stCondLst>
                                    <p:cond delay="0"/>
                                  </p:stCondLst>
                                  <p:childTnLst>
                                    <p:animRot by="43200000">
                                      <p:cBhvr>
                                        <p:cTn id="13" dur="1000" fill="hold"/>
                                        <p:tgtEl>
                                          <p:spTgt spid="6">
                                            <p:txEl>
                                              <p:pRg st="0" end="0"/>
                                            </p:txEl>
                                          </p:spTgt>
                                        </p:tgtEl>
                                        <p:attrNameLst>
                                          <p:attrName>r</p:attrName>
                                        </p:attrNameLst>
                                      </p:cBhvr>
                                    </p:animRot>
                                  </p:childTnLst>
                                  <p:subTnLst>
                                    <p:animClr clrSpc="rgb" dir="cw">
                                      <p:cBhvr override="childStyle">
                                        <p:cTn dur="1" fill="hold" display="0" masterRel="nextClick" afterEffect="1"/>
                                        <p:tgtEl>
                                          <p:spTgt spid="6">
                                            <p:txEl>
                                              <p:pRg st="0" end="0"/>
                                            </p:txEl>
                                          </p:spTgt>
                                        </p:tgtEl>
                                        <p:attrNameLst>
                                          <p:attrName>ppt_c</p:attrName>
                                        </p:attrNameLst>
                                      </p:cBhvr>
                                      <p:to>
                                        <a:srgbClr val="FF00FF"/>
                                      </p:to>
                                    </p:animClr>
                                  </p:subTnLst>
                                </p:cTn>
                              </p:par>
                            </p:childTnLst>
                          </p:cTn>
                        </p:par>
                        <p:par>
                          <p:cTn id="14" fill="hold">
                            <p:stCondLst>
                              <p:cond delay="1500"/>
                            </p:stCondLst>
                            <p:childTnLst>
                              <p:par>
                                <p:cTn id="15" presetID="19" presetClass="emph" presetSubtype="0" fill="hold" nodeType="afterEffect">
                                  <p:stCondLst>
                                    <p:cond delay="0"/>
                                  </p:stCondLst>
                                  <p:childTnLst>
                                    <p:animClr clrSpc="rgb" dir="cw">
                                      <p:cBhvr override="childStyle">
                                        <p:cTn id="16" dur="500" fill="hold"/>
                                        <p:tgtEl>
                                          <p:spTgt spid="6">
                                            <p:txEl>
                                              <p:pRg st="0" end="0"/>
                                            </p:txEl>
                                          </p:spTgt>
                                        </p:tgtEl>
                                        <p:attrNameLst>
                                          <p:attrName>style.color</p:attrName>
                                        </p:attrNameLst>
                                      </p:cBhvr>
                                      <p:to>
                                        <a:schemeClr val="accent2"/>
                                      </p:to>
                                    </p:animClr>
                                    <p:animClr clrSpc="rgb" dir="cw">
                                      <p:cBhvr>
                                        <p:cTn id="17" dur="500" fill="hold"/>
                                        <p:tgtEl>
                                          <p:spTgt spid="6">
                                            <p:txEl>
                                              <p:pRg st="0" end="0"/>
                                            </p:txEl>
                                          </p:spTgt>
                                        </p:tgtEl>
                                        <p:attrNameLst>
                                          <p:attrName>fillcolor</p:attrName>
                                        </p:attrNameLst>
                                      </p:cBhvr>
                                      <p:to>
                                        <a:schemeClr val="accent2"/>
                                      </p:to>
                                    </p:animClr>
                                    <p:set>
                                      <p:cBhvr>
                                        <p:cTn id="18" dur="500" fill="hold"/>
                                        <p:tgtEl>
                                          <p:spTgt spid="6">
                                            <p:txEl>
                                              <p:pRg st="0" end="0"/>
                                            </p:txEl>
                                          </p:spTgt>
                                        </p:tgtEl>
                                        <p:attrNameLst>
                                          <p:attrName>fill.type</p:attrName>
                                        </p:attrNameLst>
                                      </p:cBhvr>
                                      <p:to>
                                        <p:strVal val="solid"/>
                                      </p:to>
                                    </p:set>
                                    <p:set>
                                      <p:cBhvr>
                                        <p:cTn id="19" dur="500" fill="hold"/>
                                        <p:tgtEl>
                                          <p:spTgt spid="6">
                                            <p:txEl>
                                              <p:pRg st="0" end="0"/>
                                            </p:txEl>
                                          </p:spTgt>
                                        </p:tgtEl>
                                        <p:attrNameLst>
                                          <p:attrName>fill.on</p:attrName>
                                        </p:attrNameLst>
                                      </p:cBhvr>
                                      <p:to>
                                        <p:strVal val="true"/>
                                      </p:to>
                                    </p:set>
                                  </p:childTnLst>
                                  <p:subTnLst>
                                    <p:animClr clrSpc="rgb" dir="cw">
                                      <p:cBhvr override="childStyle">
                                        <p:cTn dur="1" fill="hold" display="0" masterRel="nextClick" afterEffect="1"/>
                                        <p:tgtEl>
                                          <p:spTgt spid="6">
                                            <p:txEl>
                                              <p:pRg st="0" end="0"/>
                                            </p:txEl>
                                          </p:spTgt>
                                        </p:tgtEl>
                                        <p:attrNameLst>
                                          <p:attrName>ppt_c</p:attrName>
                                        </p:attrNameLst>
                                      </p:cBhvr>
                                      <p:to>
                                        <a:srgbClr val="FF00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pPr marL="0" marR="0" lvl="0" indent="0" algn="r" defTabSz="914400" rtl="0" eaLnBrk="1" fontAlgn="base" latinLnBrk="0" hangingPunct="1">
              <a:lnSpc>
                <a:spcPct val="130000"/>
              </a:lnSpc>
              <a:buClrTx/>
              <a:buSzTx/>
              <a:buFontTx/>
              <a:buNone/>
              <a:defRPr/>
            </a:pPr>
            <a:r>
              <a:rPr lang="en-US" altLang="zh-CN">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7" name="文本框 6"/>
          <p:cNvSpPr txBox="1"/>
          <p:nvPr/>
        </p:nvSpPr>
        <p:spPr>
          <a:xfrm>
            <a:off x="2928543" y="3069078"/>
            <a:ext cx="6120244" cy="450850"/>
          </a:xfrm>
          <a:prstGeom prst="rect">
            <a:avLst/>
          </a:prstGeom>
          <a:noFill/>
        </p:spPr>
        <p:txBody>
          <a:bodyPr wrap="square">
            <a:spAutoFit/>
          </a:bodyPr>
          <a:lstStyle/>
          <a:p>
            <a:pPr marL="339725" marR="400050" indent="-6350" algn="ctr">
              <a:lnSpc>
                <a:spcPct val="130000"/>
              </a:lnSpc>
              <a:spcAft>
                <a:spcPts val="0"/>
              </a:spcAft>
            </a:pPr>
            <a:r>
              <a:rPr lang="zh-CN" altLang="en-US" sz="1800" b="1" dirty="0">
                <a:latin typeface="Times New Roman" panose="02020603050405020304" pitchFamily="18" charset="0"/>
                <a:ea typeface="微软雅黑" panose="020B0503020204020204" pitchFamily="34" charset="-122"/>
                <a:sym typeface="Times New Roman" panose="02020603050405020304" pitchFamily="18" charset="0"/>
              </a:rPr>
              <a:t>大气的主要层次</a:t>
            </a:r>
            <a:endParaRPr lang="zh-CN" altLang="zh-CN" sz="1800" b="1"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67940" name="Text Box 4"/>
          <p:cNvSpPr txBox="1">
            <a:spLocks noChangeArrowheads="1"/>
          </p:cNvSpPr>
          <p:nvPr/>
        </p:nvSpPr>
        <p:spPr bwMode="auto">
          <a:xfrm>
            <a:off x="551533" y="548671"/>
            <a:ext cx="9793614" cy="633700"/>
          </a:xfrm>
          <a:prstGeom prst="rect">
            <a:avLst/>
          </a:prstGeom>
          <a:noFill/>
          <a:ln w="9525">
            <a:noFill/>
            <a:miter lim="800000"/>
          </a:ln>
          <a:effectLst/>
        </p:spPr>
        <p:txBody>
          <a:bodyPr wrap="square">
            <a:spAutoFit/>
          </a:bodyPr>
          <a:lstStyle/>
          <a:p>
            <a:pPr marL="457200" indent="-457200" eaLnBrk="1" hangingPunct="1">
              <a:lnSpc>
                <a:spcPct val="130000"/>
              </a:lnSpc>
              <a:defRPr/>
            </a:pPr>
            <a:r>
              <a:rPr kumimoji="0" lang="en-US" altLang="zh-CN" sz="3000" b="1" kern="1200" cap="none" spc="0" normalizeH="0" baseline="0" noProof="0"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1.2</a:t>
            </a:r>
            <a:r>
              <a:rPr lang="zh-CN" altLang="en-US" sz="3000" b="1" dirty="0">
                <a:solidFill>
                  <a:srgbClr val="AA5C5C"/>
                </a:solidFill>
                <a:effectLst>
                  <a:outerShdw blurRad="38100" dist="38100" dir="2700000" algn="tl">
                    <a:srgbClr val="000000"/>
                  </a:outerShdw>
                </a:effectLst>
                <a:latin typeface="Times New Roman" panose="02020603050405020304" pitchFamily="18" charset="0"/>
                <a:ea typeface="微软雅黑" panose="020B0503020204020204" pitchFamily="34" charset="-122"/>
                <a:sym typeface="Times New Roman" panose="02020603050405020304" pitchFamily="18" charset="0"/>
              </a:rPr>
              <a:t> 大气层的结构 </a:t>
            </a:r>
            <a:r>
              <a:rPr lang="en-US" altLang="zh-CN" sz="3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Stratification of the Atmosphere</a:t>
            </a:r>
            <a:endParaRPr kumimoji="0" lang="zh-CN" altLang="en-US" sz="3000" b="1" kern="1200" cap="none" spc="0" normalizeH="0" baseline="0" noProof="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1" name="文本框 10"/>
          <p:cNvSpPr txBox="1"/>
          <p:nvPr/>
        </p:nvSpPr>
        <p:spPr>
          <a:xfrm>
            <a:off x="982980" y="1369695"/>
            <a:ext cx="10090785" cy="1410970"/>
          </a:xfrm>
          <a:prstGeom prst="rect">
            <a:avLst/>
          </a:prstGeom>
          <a:noFill/>
        </p:spPr>
        <p:txBody>
          <a:bodyPr wrap="square">
            <a:spAutoFit/>
          </a:bodyPr>
          <a:lstStyle/>
          <a:p>
            <a:pPr>
              <a:lnSpc>
                <a:spcPct val="130000"/>
              </a:lnSpc>
            </a:pPr>
            <a:r>
              <a:rPr kumimoji="0" lang="zh-CN" altLang="zh-CN" sz="2200" i="0" u="none" strike="noStrike" kern="100" cap="none" spc="0" normalizeH="0" baseline="0" noProof="0" dirty="0">
                <a:ln>
                  <a:noFill/>
                </a:ln>
                <a:solidFill>
                  <a:srgbClr val="181717"/>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根据大气层在垂直方向上物理性质（如温度、成分或电荷等）的差异以及大气层在垂直方向上的运动情况等将大气层划分不同层次。常见的方法是根据温度随海拔高度的变化情况将大气分为</a:t>
            </a:r>
            <a:r>
              <a:rPr kumimoji="0" lang="zh-CN" altLang="zh-CN" sz="2200" b="1" i="0" u="none" strike="noStrike" kern="1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对流层、平流层、中间层和热层</a:t>
            </a:r>
            <a:r>
              <a:rPr kumimoji="0" lang="zh-CN" altLang="zh-CN" sz="2200" i="0" u="none" strike="noStrike" kern="100" cap="none" spc="0" normalizeH="0" baseline="0" noProof="0" dirty="0">
                <a:ln>
                  <a:noFill/>
                </a:ln>
                <a:solidFill>
                  <a:srgbClr val="181717"/>
                </a:solidFill>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p:txBody>
      </p:sp>
      <p:graphicFrame>
        <p:nvGraphicFramePr>
          <p:cNvPr id="6" name="Group 108"/>
          <p:cNvGraphicFramePr>
            <a:graphicFrameLocks noGrp="1"/>
          </p:cNvGraphicFramePr>
          <p:nvPr/>
        </p:nvGraphicFramePr>
        <p:xfrm>
          <a:off x="1631628" y="3501509"/>
          <a:ext cx="8856984" cy="2692466"/>
        </p:xfrm>
        <a:graphic>
          <a:graphicData uri="http://schemas.openxmlformats.org/drawingml/2006/table">
            <a:tbl>
              <a:tblPr>
                <a:tableStyleId>{D27102A9-8310-4765-A935-A1911B00CA55}</a:tableStyleId>
              </a:tblPr>
              <a:tblGrid>
                <a:gridCol w="1306635"/>
                <a:gridCol w="2725813"/>
                <a:gridCol w="1800200"/>
                <a:gridCol w="3024336"/>
              </a:tblGrid>
              <a:tr h="510606">
                <a:tc>
                  <a:txBody>
                    <a:bodyPr/>
                    <a:lstStyle>
                      <a:lvl1pPr>
                        <a:spcBef>
                          <a:spcPct val="20000"/>
                        </a:spcBef>
                        <a:buClr>
                          <a:schemeClr val="hlink"/>
                        </a:buClr>
                        <a:buSzPct val="70000"/>
                        <a:buFont typeface="Wingdings" panose="05000000000000000000" pitchFamily="2" charset="2"/>
                        <a:defRPr sz="2800">
                          <a:solidFill>
                            <a:schemeClr val="tx1"/>
                          </a:solidFill>
                          <a:latin typeface="Garamond" panose="02020404030301010803" pitchFamily="18" charset="0"/>
                          <a:ea typeface="宋体" panose="02010600030101010101" pitchFamily="2" charset="-122"/>
                        </a:defRPr>
                      </a:lvl1pPr>
                      <a:lvl2pPr marL="742950" indent="-285750">
                        <a:spcBef>
                          <a:spcPct val="20000"/>
                        </a:spcBef>
                        <a:buClr>
                          <a:schemeClr val="accent2"/>
                        </a:buClr>
                        <a:buSzPct val="70000"/>
                        <a:buFont typeface="Wingdings" panose="05000000000000000000" pitchFamily="2" charset="2"/>
                        <a:defRPr sz="2400">
                          <a:solidFill>
                            <a:schemeClr val="tx1"/>
                          </a:solidFill>
                          <a:latin typeface="Garamond" panose="02020404030301010803" pitchFamily="18" charset="0"/>
                          <a:ea typeface="宋体" panose="02010600030101010101" pitchFamily="2" charset="-122"/>
                        </a:defRPr>
                      </a:lvl2pPr>
                      <a:lvl3pPr marL="1143000" indent="-228600">
                        <a:spcBef>
                          <a:spcPct val="20000"/>
                        </a:spcBef>
                        <a:buClr>
                          <a:schemeClr val="tx2"/>
                        </a:buClr>
                        <a:buSzPct val="70000"/>
                        <a:buFont typeface="Wingdings" panose="05000000000000000000" pitchFamily="2" charset="2"/>
                        <a:defRPr sz="2000">
                          <a:solidFill>
                            <a:schemeClr val="tx1"/>
                          </a:solidFill>
                          <a:latin typeface="Garamond" panose="02020404030301010803" pitchFamily="18" charset="0"/>
                          <a:ea typeface="宋体" panose="02010600030101010101" pitchFamily="2" charset="-122"/>
                        </a:defRPr>
                      </a:lvl3pPr>
                      <a:lvl4pPr marL="1600200" indent="-228600">
                        <a:spcBef>
                          <a:spcPct val="20000"/>
                        </a:spcBef>
                        <a:buClr>
                          <a:schemeClr val="accent2"/>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4pPr>
                      <a:lvl5pPr marL="2057400" indent="-228600">
                        <a:spcBef>
                          <a:spcPct val="20000"/>
                        </a:spcBef>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5pPr>
                      <a:lvl6pPr marL="25146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6pPr>
                      <a:lvl7pPr marL="29718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7pPr>
                      <a:lvl8pPr marL="34290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8pPr>
                      <a:lvl9pPr marL="3886200" indent="-228600" eaLnBrk="0" fontAlgn="base" hangingPunct="0">
                        <a:spcBef>
                          <a:spcPct val="20000"/>
                        </a:spcBef>
                        <a:spcAft>
                          <a:spcPct val="0"/>
                        </a:spcAft>
                        <a:buClr>
                          <a:schemeClr val="hlink"/>
                        </a:buClr>
                        <a:buSzPct val="70000"/>
                        <a:buFont typeface="Wingdings" panose="05000000000000000000" pitchFamily="2" charset="2"/>
                        <a:defRPr>
                          <a:solidFill>
                            <a:schemeClr val="tx1"/>
                          </a:solidFill>
                          <a:latin typeface="Garamond" panose="02020404030301010803" pitchFamily="18" charset="0"/>
                          <a:ea typeface="宋体" panose="02010600030101010101" pitchFamily="2" charset="-122"/>
                        </a:defRPr>
                      </a:lvl9pPr>
                    </a:lstStyle>
                    <a:p>
                      <a:pPr marR="0" lvl="0" indent="0" algn="ctr" defTabSz="914400" rtl="0" fontAlgn="base">
                        <a:lnSpc>
                          <a:spcPct val="130000"/>
                        </a:lnSpc>
                        <a:spcBef>
                          <a:spcPts val="0"/>
                        </a:spcBef>
                        <a:spcAft>
                          <a:spcPct val="0"/>
                        </a:spcAft>
                        <a:buClr>
                          <a:schemeClr val="hlink"/>
                        </a:buClr>
                        <a:buSzPct val="70000"/>
                        <a:buFont typeface="Wingdings" panose="05000000000000000000" pitchFamily="2" charset="2"/>
                        <a:buNone/>
                      </a:pPr>
                      <a:r>
                        <a:rPr kumimoji="0" lang="zh-CN" altLang="en-US" sz="2000" b="1"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大气层次</a:t>
                      </a:r>
                      <a:endParaRPr kumimoji="0" lang="en-US" altLang="zh-CN" sz="2000" b="1" i="0" u="none" strike="noStrike" cap="none" normalizeH="0" baseline="0" dirty="0">
                        <a:ln>
                          <a:noFill/>
                        </a:ln>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txBody>
                  <a:tcPr marL="36000" marR="36000" marT="35991" marB="35991" anchor="ctr" horzOverflow="overflow">
                    <a:lnL>
                      <a:noFill/>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R="0" lvl="0" indent="0" algn="ctr" defTabSz="914400" rtl="0" fontAlgn="base">
                        <a:lnSpc>
                          <a:spcPct val="130000"/>
                        </a:lnSpc>
                        <a:spcBef>
                          <a:spcPts val="0"/>
                        </a:spcBef>
                        <a:spcAft>
                          <a:spcPct val="0"/>
                        </a:spcAft>
                        <a:buClr>
                          <a:schemeClr val="hlink"/>
                        </a:buClr>
                        <a:buSzPct val="70000"/>
                        <a:buFont typeface="Wingdings" panose="05000000000000000000" pitchFamily="2" charset="2"/>
                        <a:buNone/>
                      </a:pPr>
                      <a:r>
                        <a:rPr kumimoji="0" lang="zh-CN" altLang="en-US" sz="2000" b="1"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海拔高度</a:t>
                      </a:r>
                      <a:r>
                        <a:rPr kumimoji="0" lang="en-US" sz="2000" b="1"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 / km</a:t>
                      </a:r>
                      <a:endParaRPr kumimoji="0" lang="zh-CN" altLang="en-US" sz="2000" b="1"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endParaRPr>
                    </a:p>
                  </a:txBody>
                  <a:tcPr marL="342265" marR="73025" marT="4953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R="0" lvl="0" indent="88900" algn="ctr" defTabSz="914400" rtl="0" fontAlgn="base">
                        <a:lnSpc>
                          <a:spcPct val="130000"/>
                        </a:lnSpc>
                        <a:spcBef>
                          <a:spcPts val="0"/>
                        </a:spcBef>
                        <a:spcAft>
                          <a:spcPct val="0"/>
                        </a:spcAft>
                        <a:buClr>
                          <a:schemeClr val="hlink"/>
                        </a:buClr>
                        <a:buSzPct val="70000"/>
                        <a:buFont typeface="Wingdings" panose="05000000000000000000" pitchFamily="2" charset="2"/>
                        <a:buNone/>
                      </a:pPr>
                      <a:r>
                        <a:rPr kumimoji="0" lang="zh-CN" altLang="en-US" sz="2000" b="1"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温度</a:t>
                      </a:r>
                      <a:r>
                        <a:rPr kumimoji="0" lang="en-US" sz="2000" b="1"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 / ℃</a:t>
                      </a:r>
                      <a:endParaRPr kumimoji="0" lang="zh-CN" altLang="en-US" sz="2000" b="1"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endParaRPr>
                    </a:p>
                  </a:txBody>
                  <a:tcPr marL="342265" marR="73025" marT="4953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R="0" lvl="0" indent="0" algn="ctr" defTabSz="914400" rtl="0" fontAlgn="base">
                        <a:lnSpc>
                          <a:spcPct val="130000"/>
                        </a:lnSpc>
                        <a:spcBef>
                          <a:spcPts val="0"/>
                        </a:spcBef>
                        <a:spcAft>
                          <a:spcPct val="0"/>
                        </a:spcAft>
                        <a:buClr>
                          <a:schemeClr val="hlink"/>
                        </a:buClr>
                        <a:buSzPct val="70000"/>
                        <a:buFont typeface="Wingdings" panose="05000000000000000000" pitchFamily="2" charset="2"/>
                        <a:buNone/>
                      </a:pPr>
                      <a:r>
                        <a:rPr kumimoji="0" lang="zh-CN" altLang="en-US" sz="2000" b="1"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主要成分</a:t>
                      </a:r>
                      <a:endParaRPr kumimoji="0" lang="zh-CN" altLang="en-US" sz="2000" b="1"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endParaRPr>
                    </a:p>
                  </a:txBody>
                  <a:tcPr marL="342265" marR="73025" marT="49530" marB="0">
                    <a:lnL w="12700" cap="flat" cmpd="sng" algn="ctr">
                      <a:solidFill>
                        <a:schemeClr val="tx1"/>
                      </a:solidFill>
                      <a:prstDash val="solid"/>
                      <a:round/>
                      <a:headEnd type="none" w="med" len="med"/>
                      <a:tailEnd type="none" w="med" len="med"/>
                    </a:lnL>
                    <a:lnR>
                      <a:noFill/>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545465">
                <a:tc>
                  <a:txBody>
                    <a:bodyPr/>
                    <a:lstStyle/>
                    <a:p>
                      <a:pPr marR="0" lvl="0" indent="0" algn="l" defTabSz="914400" rtl="0" fontAlgn="base">
                        <a:lnSpc>
                          <a:spcPct val="130000"/>
                        </a:lnSpc>
                        <a:spcBef>
                          <a:spcPts val="0"/>
                        </a:spcBef>
                        <a:spcAft>
                          <a:spcPct val="0"/>
                        </a:spcAft>
                        <a:buClr>
                          <a:schemeClr val="hlink"/>
                        </a:buClr>
                        <a:buSzPct val="70000"/>
                        <a:buFont typeface="Wingdings" panose="05000000000000000000" pitchFamily="2" charset="2"/>
                        <a:buNone/>
                      </a:pPr>
                      <a:r>
                        <a:rPr kumimoji="0" lang="zh-CN" alt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对流层</a:t>
                      </a:r>
                      <a:endParaRPr kumimoji="0" lang="zh-CN" alt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endParaRPr>
                    </a:p>
                  </a:txBody>
                  <a:tcPr marL="342265" marR="73025" marT="4953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lvl="0" indent="266700" algn="ctr" defTabSz="914400" rtl="0" fontAlgn="base">
                        <a:lnSpc>
                          <a:spcPct val="130000"/>
                        </a:lnSpc>
                        <a:spcBef>
                          <a:spcPts val="0"/>
                        </a:spcBef>
                        <a:spcAft>
                          <a:spcPct val="0"/>
                        </a:spcAft>
                        <a:buClr>
                          <a:schemeClr val="hlink"/>
                        </a:buClr>
                        <a:buSzPct val="70000"/>
                        <a:buFont typeface="Wingdings" panose="05000000000000000000" pitchFamily="2" charset="2"/>
                        <a:buNone/>
                      </a:pPr>
                      <a:r>
                        <a:rPr kumimoji="0" 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0 ~</a:t>
                      </a:r>
                      <a:r>
                        <a:rPr kumimoji="0" lang="zh-CN" alt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a:t>
                      </a:r>
                      <a:r>
                        <a:rPr kumimoji="0" 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10 ~ 16</a:t>
                      </a:r>
                      <a:r>
                        <a:rPr kumimoji="0" lang="zh-CN" alt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a:t>
                      </a:r>
                      <a:endParaRPr kumimoji="0" lang="zh-CN" alt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endParaRPr>
                    </a:p>
                  </a:txBody>
                  <a:tcPr marL="342265" marR="73025" marT="495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lvl="0" indent="0" algn="ctr" defTabSz="914400" rtl="0" fontAlgn="base">
                        <a:lnSpc>
                          <a:spcPct val="130000"/>
                        </a:lnSpc>
                        <a:spcBef>
                          <a:spcPts val="0"/>
                        </a:spcBef>
                        <a:spcAft>
                          <a:spcPct val="0"/>
                        </a:spcAft>
                        <a:buClr>
                          <a:schemeClr val="hlink"/>
                        </a:buClr>
                        <a:buSzPct val="70000"/>
                        <a:buFont typeface="Wingdings" panose="05000000000000000000" pitchFamily="2" charset="2"/>
                        <a:buNone/>
                      </a:pPr>
                      <a:r>
                        <a:rPr kumimoji="0" 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15 ~ -56</a:t>
                      </a:r>
                      <a:endParaRPr kumimoji="0" lang="zh-CN" alt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endParaRPr>
                    </a:p>
                  </a:txBody>
                  <a:tcPr marL="342265" marR="73025" marT="495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lvl="0" indent="0" algn="ctr" defTabSz="914400" rtl="0" fontAlgn="base">
                        <a:lnSpc>
                          <a:spcPct val="130000"/>
                        </a:lnSpc>
                        <a:spcBef>
                          <a:spcPts val="0"/>
                        </a:spcBef>
                        <a:spcAft>
                          <a:spcPct val="0"/>
                        </a:spcAft>
                        <a:buClr>
                          <a:schemeClr val="hlink"/>
                        </a:buClr>
                        <a:buSzPct val="70000"/>
                        <a:buFont typeface="Wingdings" panose="05000000000000000000" pitchFamily="2" charset="2"/>
                        <a:buNone/>
                      </a:pPr>
                      <a:r>
                        <a:rPr kumimoji="0" 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N</a:t>
                      </a:r>
                      <a:r>
                        <a:rPr kumimoji="0" lang="en-US" sz="2000" b="0" u="none" strike="noStrike" kern="1200" cap="none" normalizeH="0" baseline="-2500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2</a:t>
                      </a:r>
                      <a:r>
                        <a:rPr kumimoji="0" lang="zh-CN" alt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a:t>
                      </a:r>
                      <a:r>
                        <a:rPr kumimoji="0" lang="en-US" altLang="zh-CN"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O</a:t>
                      </a:r>
                      <a:r>
                        <a:rPr kumimoji="0" lang="en-US" sz="2000" b="0" u="none" strike="noStrike" kern="1200" cap="none" normalizeH="0" baseline="-2500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2</a:t>
                      </a:r>
                      <a:r>
                        <a:rPr kumimoji="0" lang="zh-CN" alt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a:t>
                      </a:r>
                      <a:r>
                        <a:rPr kumimoji="0" 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CO</a:t>
                      </a:r>
                      <a:r>
                        <a:rPr kumimoji="0" lang="en-US" sz="2000" b="0" u="none" strike="noStrike" kern="1200" cap="none" normalizeH="0" baseline="-2500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2</a:t>
                      </a:r>
                      <a:r>
                        <a:rPr kumimoji="0" lang="zh-CN" alt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a:t>
                      </a:r>
                      <a:r>
                        <a:rPr kumimoji="0" 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H</a:t>
                      </a:r>
                      <a:r>
                        <a:rPr kumimoji="0" lang="en-US" sz="2000" b="0" u="none" strike="noStrike" kern="1200" cap="none" normalizeH="0" baseline="-2500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2</a:t>
                      </a:r>
                      <a:r>
                        <a:rPr kumimoji="0" 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O</a:t>
                      </a:r>
                      <a:endParaRPr kumimoji="0" lang="zh-CN" alt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endParaRPr>
                    </a:p>
                  </a:txBody>
                  <a:tcPr marL="342265" marR="73025" marT="4953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45465">
                <a:tc>
                  <a:txBody>
                    <a:bodyPr/>
                    <a:lstStyle/>
                    <a:p>
                      <a:pPr marR="0" lvl="0" indent="0" algn="l" defTabSz="914400" rtl="0" fontAlgn="base">
                        <a:lnSpc>
                          <a:spcPct val="130000"/>
                        </a:lnSpc>
                        <a:spcBef>
                          <a:spcPts val="0"/>
                        </a:spcBef>
                        <a:spcAft>
                          <a:spcPct val="0"/>
                        </a:spcAft>
                        <a:buClr>
                          <a:schemeClr val="hlink"/>
                        </a:buClr>
                        <a:buSzPct val="70000"/>
                        <a:buFont typeface="Wingdings" panose="05000000000000000000" pitchFamily="2" charset="2"/>
                        <a:buNone/>
                      </a:pPr>
                      <a:r>
                        <a:rPr kumimoji="0" lang="zh-CN" alt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平流层</a:t>
                      </a:r>
                      <a:endParaRPr kumimoji="0" lang="zh-CN" alt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endParaRPr>
                    </a:p>
                  </a:txBody>
                  <a:tcPr marL="342265" marR="73025" marT="4953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lvl="0" indent="266700" algn="ctr" defTabSz="914400" rtl="0" fontAlgn="base">
                        <a:lnSpc>
                          <a:spcPct val="130000"/>
                        </a:lnSpc>
                        <a:spcBef>
                          <a:spcPts val="0"/>
                        </a:spcBef>
                        <a:spcAft>
                          <a:spcPct val="0"/>
                        </a:spcAft>
                        <a:buClr>
                          <a:schemeClr val="hlink"/>
                        </a:buClr>
                        <a:buSzPct val="70000"/>
                        <a:buFont typeface="Wingdings" panose="05000000000000000000" pitchFamily="2" charset="2"/>
                        <a:buNone/>
                      </a:pPr>
                      <a:r>
                        <a:rPr kumimoji="0" 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(10 ~ 16</a:t>
                      </a:r>
                      <a:r>
                        <a:rPr kumimoji="0" lang="zh-CN" alt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a:t>
                      </a:r>
                      <a:r>
                        <a:rPr kumimoji="0" 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 50</a:t>
                      </a:r>
                      <a:endParaRPr kumimoji="0" lang="zh-CN" alt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endParaRPr>
                    </a:p>
                  </a:txBody>
                  <a:tcPr marL="342265" marR="73025" marT="495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lvl="0" indent="0" algn="ctr" defTabSz="914400" rtl="0" fontAlgn="base">
                        <a:lnSpc>
                          <a:spcPct val="130000"/>
                        </a:lnSpc>
                        <a:spcBef>
                          <a:spcPts val="0"/>
                        </a:spcBef>
                        <a:spcAft>
                          <a:spcPct val="0"/>
                        </a:spcAft>
                        <a:buClr>
                          <a:schemeClr val="hlink"/>
                        </a:buClr>
                        <a:buSzPct val="70000"/>
                        <a:buFont typeface="Wingdings" panose="05000000000000000000" pitchFamily="2" charset="2"/>
                        <a:buNone/>
                      </a:pPr>
                      <a:r>
                        <a:rPr kumimoji="0" 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-56 ~ -2</a:t>
                      </a:r>
                      <a:endParaRPr kumimoji="0" lang="zh-CN" alt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endParaRPr>
                    </a:p>
                  </a:txBody>
                  <a:tcPr marL="342265" marR="73025" marT="495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lvl="0" indent="0" algn="ctr" defTabSz="914400" rtl="0" fontAlgn="base">
                        <a:lnSpc>
                          <a:spcPct val="130000"/>
                        </a:lnSpc>
                        <a:spcBef>
                          <a:spcPts val="0"/>
                        </a:spcBef>
                        <a:spcAft>
                          <a:spcPct val="0"/>
                        </a:spcAft>
                        <a:buClr>
                          <a:schemeClr val="hlink"/>
                        </a:buClr>
                        <a:buSzPct val="70000"/>
                        <a:buFont typeface="Wingdings" panose="05000000000000000000" pitchFamily="2" charset="2"/>
                        <a:buNone/>
                      </a:pPr>
                      <a:r>
                        <a:rPr kumimoji="0" 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O</a:t>
                      </a:r>
                      <a:r>
                        <a:rPr kumimoji="0" lang="en-US" sz="2000" b="0" u="none" strike="noStrike" kern="1200" cap="none" normalizeH="0" baseline="-2500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3</a:t>
                      </a:r>
                      <a:endParaRPr kumimoji="0" lang="zh-CN" altLang="en-US" sz="2000" b="0" u="none" strike="noStrike" kern="1200" cap="none" normalizeH="0" baseline="-2500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endParaRPr>
                    </a:p>
                  </a:txBody>
                  <a:tcPr marL="342265" marR="73025" marT="4953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45465">
                <a:tc>
                  <a:txBody>
                    <a:bodyPr/>
                    <a:lstStyle/>
                    <a:p>
                      <a:pPr marR="0" lvl="0" indent="0" algn="l" defTabSz="914400" rtl="0" fontAlgn="base">
                        <a:lnSpc>
                          <a:spcPct val="130000"/>
                        </a:lnSpc>
                        <a:spcBef>
                          <a:spcPts val="0"/>
                        </a:spcBef>
                        <a:spcAft>
                          <a:spcPct val="0"/>
                        </a:spcAft>
                        <a:buClr>
                          <a:schemeClr val="hlink"/>
                        </a:buClr>
                        <a:buSzPct val="70000"/>
                        <a:buFont typeface="Wingdings" panose="05000000000000000000" pitchFamily="2" charset="2"/>
                        <a:buNone/>
                      </a:pPr>
                      <a:r>
                        <a:rPr kumimoji="0" lang="zh-CN" alt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中间层</a:t>
                      </a:r>
                      <a:endParaRPr kumimoji="0" lang="zh-CN" alt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endParaRPr>
                    </a:p>
                  </a:txBody>
                  <a:tcPr marL="342265" marR="73025" marT="4953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lvl="0" indent="266700" algn="ctr" defTabSz="914400" rtl="0" fontAlgn="base">
                        <a:lnSpc>
                          <a:spcPct val="130000"/>
                        </a:lnSpc>
                        <a:spcBef>
                          <a:spcPts val="0"/>
                        </a:spcBef>
                        <a:spcAft>
                          <a:spcPct val="0"/>
                        </a:spcAft>
                        <a:buClr>
                          <a:schemeClr val="hlink"/>
                        </a:buClr>
                        <a:buSzPct val="70000"/>
                        <a:buFont typeface="Wingdings" panose="05000000000000000000" pitchFamily="2" charset="2"/>
                        <a:buNone/>
                      </a:pPr>
                      <a:r>
                        <a:rPr kumimoji="0" 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50 ~ 80</a:t>
                      </a:r>
                      <a:endParaRPr kumimoji="0" lang="zh-CN" alt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endParaRPr>
                    </a:p>
                  </a:txBody>
                  <a:tcPr marL="342265" marR="73025" marT="495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lvl="0" indent="0" algn="ctr" defTabSz="914400" rtl="0" fontAlgn="base">
                        <a:lnSpc>
                          <a:spcPct val="130000"/>
                        </a:lnSpc>
                        <a:spcBef>
                          <a:spcPts val="0"/>
                        </a:spcBef>
                        <a:spcAft>
                          <a:spcPct val="0"/>
                        </a:spcAft>
                        <a:buClr>
                          <a:schemeClr val="hlink"/>
                        </a:buClr>
                        <a:buSzPct val="70000"/>
                        <a:buFont typeface="Wingdings" panose="05000000000000000000" pitchFamily="2" charset="2"/>
                        <a:buNone/>
                      </a:pPr>
                      <a:r>
                        <a:rPr kumimoji="0" 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-2 ~ -92</a:t>
                      </a:r>
                      <a:endParaRPr kumimoji="0" lang="zh-CN" alt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endParaRPr>
                    </a:p>
                  </a:txBody>
                  <a:tcPr marL="342265" marR="73025" marT="495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lvl="0" indent="0" algn="ctr" defTabSz="914400" rtl="0" fontAlgn="base">
                        <a:lnSpc>
                          <a:spcPct val="130000"/>
                        </a:lnSpc>
                        <a:spcBef>
                          <a:spcPts val="0"/>
                        </a:spcBef>
                        <a:spcAft>
                          <a:spcPct val="0"/>
                        </a:spcAft>
                        <a:buClr>
                          <a:schemeClr val="hlink"/>
                        </a:buClr>
                        <a:buSzPct val="70000"/>
                        <a:buFont typeface="Wingdings" panose="05000000000000000000" pitchFamily="2" charset="2"/>
                        <a:buNone/>
                      </a:pPr>
                      <a:r>
                        <a:rPr kumimoji="0" 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NO</a:t>
                      </a:r>
                      <a:r>
                        <a:rPr kumimoji="0" lang="en-US" sz="2000" b="0" u="none" strike="noStrike" kern="1200" cap="none" normalizeH="0" baseline="3000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a:t>
                      </a:r>
                      <a:r>
                        <a:rPr kumimoji="0" lang="zh-CN" alt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a:t>
                      </a:r>
                      <a:r>
                        <a:rPr kumimoji="0" 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O</a:t>
                      </a:r>
                      <a:r>
                        <a:rPr kumimoji="0" lang="en-US" sz="2000" b="0" u="none" strike="noStrike" kern="1200" cap="none" normalizeH="0" baseline="-2500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2</a:t>
                      </a:r>
                      <a:r>
                        <a:rPr kumimoji="0" lang="en-US" sz="2000" b="0" u="none" strike="noStrike" kern="1200" cap="none" normalizeH="0" baseline="3000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a:t>
                      </a:r>
                      <a:endParaRPr kumimoji="0" lang="zh-CN" altLang="en-US" sz="2000" b="0" u="none" strike="noStrike" kern="1200" cap="none" normalizeH="0" baseline="3000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endParaRPr>
                    </a:p>
                  </a:txBody>
                  <a:tcPr marL="342265" marR="73025" marT="4953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545465">
                <a:tc>
                  <a:txBody>
                    <a:bodyPr/>
                    <a:lstStyle/>
                    <a:p>
                      <a:pPr marR="0" lvl="0" indent="0" algn="l" defTabSz="914400" rtl="0" fontAlgn="base">
                        <a:lnSpc>
                          <a:spcPct val="130000"/>
                        </a:lnSpc>
                        <a:spcBef>
                          <a:spcPts val="0"/>
                        </a:spcBef>
                        <a:spcAft>
                          <a:spcPct val="0"/>
                        </a:spcAft>
                        <a:buClr>
                          <a:schemeClr val="hlink"/>
                        </a:buClr>
                        <a:buSzPct val="70000"/>
                        <a:buFont typeface="Wingdings" panose="05000000000000000000" pitchFamily="2" charset="2"/>
                        <a:buNone/>
                      </a:pPr>
                      <a:r>
                        <a:rPr kumimoji="0" lang="zh-CN" alt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热层　</a:t>
                      </a:r>
                      <a:endParaRPr kumimoji="0" lang="zh-CN" alt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endParaRPr>
                    </a:p>
                  </a:txBody>
                  <a:tcPr marL="342265" marR="73025" marT="4953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lvl="0" indent="266700" algn="ctr" defTabSz="914400" rtl="0" fontAlgn="base">
                        <a:lnSpc>
                          <a:spcPct val="130000"/>
                        </a:lnSpc>
                        <a:spcBef>
                          <a:spcPts val="0"/>
                        </a:spcBef>
                        <a:spcAft>
                          <a:spcPct val="0"/>
                        </a:spcAft>
                        <a:buClr>
                          <a:schemeClr val="hlink"/>
                        </a:buClr>
                        <a:buSzPct val="70000"/>
                        <a:buFont typeface="Wingdings" panose="05000000000000000000" pitchFamily="2" charset="2"/>
                        <a:buNone/>
                      </a:pPr>
                      <a:r>
                        <a:rPr kumimoji="0" 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80 ~ 500</a:t>
                      </a:r>
                      <a:endParaRPr kumimoji="0" lang="zh-CN" alt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endParaRPr>
                    </a:p>
                  </a:txBody>
                  <a:tcPr marL="342265" marR="73025" marT="495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lvl="0" indent="0" algn="ctr" defTabSz="914400" rtl="0" fontAlgn="base">
                        <a:lnSpc>
                          <a:spcPct val="130000"/>
                        </a:lnSpc>
                        <a:spcBef>
                          <a:spcPts val="0"/>
                        </a:spcBef>
                        <a:spcAft>
                          <a:spcPct val="0"/>
                        </a:spcAft>
                        <a:buClr>
                          <a:schemeClr val="hlink"/>
                        </a:buClr>
                        <a:buSzPct val="70000"/>
                        <a:buFont typeface="Wingdings" panose="05000000000000000000" pitchFamily="2" charset="2"/>
                        <a:buNone/>
                      </a:pPr>
                      <a:r>
                        <a:rPr kumimoji="0" 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-92 ~ 1200</a:t>
                      </a:r>
                      <a:endParaRPr kumimoji="0" lang="zh-CN" alt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endParaRPr>
                    </a:p>
                  </a:txBody>
                  <a:tcPr marL="342265" marR="73025" marT="4953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lvl="0" indent="0" algn="ctr" defTabSz="914400" rtl="0" fontAlgn="base">
                        <a:lnSpc>
                          <a:spcPct val="130000"/>
                        </a:lnSpc>
                        <a:spcBef>
                          <a:spcPts val="0"/>
                        </a:spcBef>
                        <a:spcAft>
                          <a:spcPct val="0"/>
                        </a:spcAft>
                        <a:buClr>
                          <a:schemeClr val="hlink"/>
                        </a:buClr>
                        <a:buSzPct val="70000"/>
                        <a:buFont typeface="Wingdings" panose="05000000000000000000" pitchFamily="2" charset="2"/>
                        <a:buNone/>
                      </a:pPr>
                      <a:r>
                        <a:rPr kumimoji="0" 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NO</a:t>
                      </a:r>
                      <a:r>
                        <a:rPr kumimoji="0" lang="en-US" sz="2000" b="0" u="none" strike="noStrike" kern="1200" cap="none" normalizeH="0" baseline="3000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a:t>
                      </a:r>
                      <a:r>
                        <a:rPr kumimoji="0" lang="zh-CN" alt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a:t>
                      </a:r>
                      <a:r>
                        <a:rPr kumimoji="0" 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O</a:t>
                      </a:r>
                      <a:r>
                        <a:rPr kumimoji="0" lang="en-US" sz="2000" b="0" u="none" strike="noStrike" kern="1200" cap="none" normalizeH="0" baseline="-2500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2</a:t>
                      </a:r>
                      <a:r>
                        <a:rPr kumimoji="0" lang="en-US" sz="2000" b="0" u="none" strike="noStrike" kern="1200" cap="none" normalizeH="0" baseline="3000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a:t>
                      </a:r>
                      <a:r>
                        <a:rPr kumimoji="0" lang="zh-CN" alt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a:t>
                      </a:r>
                      <a:r>
                        <a:rPr kumimoji="0" lang="en-US" sz="2000" b="0" u="none" strike="noStrike" kern="1200" cap="none" normalizeH="0" baseline="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O</a:t>
                      </a:r>
                      <a:r>
                        <a:rPr kumimoji="0" lang="en-US" sz="2000" b="0" u="none" strike="noStrike" kern="1200" cap="none" normalizeH="0" baseline="3000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rPr>
                        <a:t>+</a:t>
                      </a:r>
                      <a:endParaRPr kumimoji="0" lang="zh-CN" altLang="en-US" sz="2000" b="0" u="none" strike="noStrike" kern="1200" cap="none" normalizeH="0" baseline="30000" dirty="0">
                        <a:ln>
                          <a:noFill/>
                        </a:ln>
                        <a:solidFill>
                          <a:schemeClr val="tx1"/>
                        </a:solidFill>
                        <a:effectLst/>
                        <a:latin typeface="Times New Roman" panose="02020603050405020304" pitchFamily="18" charset="0"/>
                        <a:ea typeface="微软雅黑" panose="020B0503020204020204" pitchFamily="34" charset="-122"/>
                        <a:cs typeface="+mn-cs"/>
                        <a:sym typeface="Times New Roman" panose="02020603050405020304" pitchFamily="18" charset="0"/>
                      </a:endParaRPr>
                    </a:p>
                  </a:txBody>
                  <a:tcPr marL="342265" marR="73025" marT="4953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cSld>
  <p:clrMapOvr>
    <a:masterClrMapping/>
  </p:clrMapOvr>
  <p:transition spd="slow">
    <p:zo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8B2EA98E-51FA-410E-9EFB-FDF47107EE4E}"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mc:AlternateContent xmlns:mc="http://schemas.openxmlformats.org/markup-compatibility/2006">
        <mc:Choice xmlns:a14="http://schemas.microsoft.com/office/drawing/2010/main" Requires="a14">
          <p:sp>
            <p:nvSpPr>
              <p:cNvPr id="118788" name="Text Box 5"/>
              <p:cNvSpPr txBox="1">
                <a:spLocks noChangeArrowheads="1"/>
              </p:cNvSpPr>
              <p:nvPr/>
            </p:nvSpPr>
            <p:spPr bwMode="auto">
              <a:xfrm>
                <a:off x="1522612" y="980728"/>
                <a:ext cx="6944768" cy="509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buClr>
                    <a:schemeClr val="tx1"/>
                  </a:buClr>
                </a:pPr>
                <a:r>
                  <a:rPr lang="en-US" altLang="zh-CN"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B. HO</a:t>
                </a:r>
                <a:r>
                  <a:rPr lang="en-US" altLang="zh-CN" baseline="-250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 </a:t>
                </a:r>
                <a:r>
                  <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来源</a:t>
                </a:r>
                <a:endParaRPr lang="zh-CN" altLang="en-US"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indent="-361950" eaLnBrk="1" hangingPunct="1">
                  <a:lnSpc>
                    <a:spcPct val="130000"/>
                  </a:lnSpc>
                  <a:buSzPct val="100000"/>
                  <a:buFont typeface="Wingdings" panose="05000000000000000000" pitchFamily="2" charset="2"/>
                  <a:buChar char="n"/>
                  <a:defRPr/>
                </a:pP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主要来自</a:t>
                </a:r>
                <a:r>
                  <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醛类</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的光解，尤其是</a:t>
                </a:r>
                <a:r>
                  <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甲醛</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的光解</a:t>
                </a:r>
                <a:endParaRPr lang="en-US" altLang="zh-CN" sz="2000" dirty="0">
                  <a:latin typeface="Times New Roman" panose="02020603050405020304" pitchFamily="18" charset="0"/>
                  <a:ea typeface="微软雅黑" panose="020B0503020204020204" pitchFamily="34" charset="-122"/>
                  <a:sym typeface="Times New Roman" panose="02020603050405020304" pitchFamily="18" charset="0"/>
                </a:endParaRPr>
              </a:p>
              <a:p>
                <a:pPr marL="361950" indent="-361950" eaLnBrk="1" hangingPunct="1">
                  <a:lnSpc>
                    <a:spcPct val="150000"/>
                  </a:lnSpc>
                  <a:buSzPct val="200000"/>
                  <a:defRPr/>
                </a:pP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HCHO </a:t>
                </a:r>
                <a14:m>
                  <m:oMath xmlns:m="http://schemas.openxmlformats.org/officeDocument/2006/math">
                    <m:groupChr>
                      <m:groupChrPr>
                        <m:chr m:val="→"/>
                        <m:vertJc m:val="bot"/>
                        <m:ctrlP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ea typeface="微软雅黑" panose="020B0503020204020204" pitchFamily="34" charset="-122"/>
                            <a:cs typeface="+mn-cs"/>
                            <a:sym typeface="Times New Roman" panose="02020603050405020304" pitchFamily="18" charset="0"/>
                          </a:rPr>
                        </m:ctrlPr>
                      </m:groupChrPr>
                      <m:e>
                        <m:r>
                          <m:rPr>
                            <m:nor/>
                          </m:rP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ea typeface="微软雅黑" panose="020B0503020204020204" pitchFamily="34" charset="-122"/>
                            <a:cs typeface="+mn-cs"/>
                            <a:sym typeface="Times New Roman" panose="02020603050405020304" pitchFamily="18" charset="0"/>
                          </a:rPr>
                          <m:t>           </m:t>
                        </m:r>
                        <m:r>
                          <m:rPr>
                            <m:nor/>
                          </m:rPr>
                          <a:rPr kumimoji="0" lang="en-US" altLang="zh-CN" sz="1800" b="0" i="1"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rPr>
                          <m:t>hv</m:t>
                        </m:r>
                        <m:r>
                          <m:rPr>
                            <m:nor/>
                          </m:rPr>
                          <a:rPr kumimoji="0" lang="en-US" altLang="zh-CN" sz="1800" b="0" i="1" u="none" strike="noStrike" kern="1200" cap="none" spc="0" normalizeH="0" baseline="0" noProof="0" dirty="0" smtClean="0">
                            <a:ln>
                              <a:noFill/>
                            </a:ln>
                            <a:solidFill>
                              <a:srgbClr val="000000"/>
                            </a:solidFill>
                            <a:effectLst/>
                            <a:uLnTx/>
                            <a:uFillTx/>
                            <a:latin typeface="Times New Roman" panose="02020603050405020304" pitchFamily="18" charset="0"/>
                            <a:ea typeface="微软雅黑" panose="020B0503020204020204" pitchFamily="34" charset="-122"/>
                            <a:cs typeface="+mn-cs"/>
                            <a:sym typeface="Times New Roman" panose="02020603050405020304" pitchFamily="18" charset="0"/>
                          </a:rPr>
                          <m:t>           </m:t>
                        </m:r>
                      </m:e>
                    </m:groupChr>
                    <m:r>
                      <a:rPr kumimoji="0" lang="en-US" altLang="zh-CN" sz="1800" b="0" i="1" u="none" strike="noStrike" kern="1200" cap="none" spc="0" normalizeH="0" baseline="0" noProof="0" dirty="0" smtClean="0">
                        <a:ln>
                          <a:noFill/>
                        </a:ln>
                        <a:solidFill>
                          <a:srgbClr val="000000"/>
                        </a:solidFill>
                        <a:effectLst/>
                        <a:uLnTx/>
                        <a:uFillTx/>
                        <a:latin typeface="Cambria Math" panose="02040503050406030204" pitchFamily="18" charset="0"/>
                        <a:ea typeface="微软雅黑" panose="020B0503020204020204" pitchFamily="34" charset="-122"/>
                        <a:cs typeface="+mn-cs"/>
                        <a:sym typeface="Times New Roman" panose="02020603050405020304" pitchFamily="18" charset="0"/>
                      </a:rPr>
                      <m:t> </m:t>
                    </m:r>
                  </m:oMath>
                </a14:m>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H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HCO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000" dirty="0">
                  <a:latin typeface="Times New Roman" panose="02020603050405020304" pitchFamily="18" charset="0"/>
                  <a:ea typeface="微软雅黑" panose="020B0503020204020204" pitchFamily="34" charset="-122"/>
                  <a:sym typeface="Times New Roman" panose="02020603050405020304" pitchFamily="18" charset="0"/>
                </a:endParaRPr>
              </a:p>
              <a:p>
                <a:pPr marL="361950" indent="-361950" eaLnBrk="1" hangingPunct="1">
                  <a:lnSpc>
                    <a:spcPct val="130000"/>
                  </a:lnSpc>
                  <a:buSzPct val="200000"/>
                  <a:defRPr/>
                </a:pP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H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O</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M → HO</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M</a:t>
                </a:r>
                <a:endParaRPr lang="en-US" altLang="zh-CN" sz="2000" dirty="0">
                  <a:latin typeface="Times New Roman" panose="02020603050405020304" pitchFamily="18" charset="0"/>
                  <a:ea typeface="微软雅黑" panose="020B0503020204020204" pitchFamily="34" charset="-122"/>
                  <a:sym typeface="Times New Roman" panose="02020603050405020304" pitchFamily="18" charset="0"/>
                </a:endParaRPr>
              </a:p>
              <a:p>
                <a:pPr marL="361950" indent="-361950" eaLnBrk="1" hangingPunct="1">
                  <a:lnSpc>
                    <a:spcPct val="130000"/>
                  </a:lnSpc>
                  <a:buSzPct val="200000"/>
                  <a:defRPr/>
                </a:pP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HCO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O</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HO</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CO</a:t>
                </a:r>
                <a:endParaRPr lang="en-US" altLang="zh-CN" sz="2000" dirty="0">
                  <a:latin typeface="Times New Roman" panose="02020603050405020304" pitchFamily="18" charset="0"/>
                  <a:ea typeface="微软雅黑" panose="020B0503020204020204" pitchFamily="34" charset="-122"/>
                  <a:sym typeface="Times New Roman" panose="02020603050405020304" pitchFamily="18" charset="0"/>
                </a:endParaRPr>
              </a:p>
              <a:p>
                <a:pPr indent="-361950" eaLnBrk="1" hangingPunct="1">
                  <a:lnSpc>
                    <a:spcPct val="130000"/>
                  </a:lnSpc>
                  <a:buSzPct val="100000"/>
                  <a:buFont typeface="Wingdings" panose="05000000000000000000" pitchFamily="2" charset="2"/>
                  <a:buChar char="n"/>
                  <a:defRPr/>
                </a:pP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只要</a:t>
                </a:r>
                <a:r>
                  <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有 </a:t>
                </a:r>
                <a:r>
                  <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H </a:t>
                </a:r>
                <a:r>
                  <a:rPr kumimoji="1"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和 </a:t>
                </a:r>
                <a:r>
                  <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HCO </a:t>
                </a:r>
                <a:r>
                  <a:rPr kumimoji="1"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存在，均可与 </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 </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反应生成 </a:t>
                </a:r>
                <a:r>
                  <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HO</a:t>
                </a:r>
                <a:r>
                  <a:rPr lang="en-US" altLang="zh-CN" sz="20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a:t>
                </a:r>
                <a:r>
                  <a:rPr kumimoji="1"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a:p>
                <a:pPr marL="457200" indent="-457200" eaLnBrk="1" hangingPunct="1">
                  <a:lnSpc>
                    <a:spcPct val="130000"/>
                  </a:lnSpc>
                  <a:buClr>
                    <a:schemeClr val="tx2"/>
                  </a:buClr>
                  <a:buFont typeface="+mj-ea"/>
                  <a:buAutoNum type="circleNumDbPlain"/>
                  <a:defRPr/>
                </a:pPr>
                <a:r>
                  <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亚硝酸酯和 </a:t>
                </a:r>
                <a:r>
                  <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H</a:t>
                </a:r>
                <a:r>
                  <a:rPr lang="en-US" altLang="zh-CN" sz="20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0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2 </a:t>
                </a:r>
                <a:r>
                  <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光解</a:t>
                </a:r>
                <a:endPar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a:p>
                <a:pPr marL="361950" indent="-361950" eaLnBrk="1" hangingPunct="1">
                  <a:lnSpc>
                    <a:spcPct val="130000"/>
                  </a:lnSpc>
                  <a:defRPr/>
                </a:pP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ONO </a:t>
                </a:r>
                <a14:m>
                  <m:oMath xmlns:m="http://schemas.openxmlformats.org/officeDocument/2006/math">
                    <m:groupChr>
                      <m:groupChrPr>
                        <m:chr m:val="→"/>
                        <m:vertJc m:val="bot"/>
                        <m:ctrlPr>
                          <a:rPr kumimoji="0" lang="en-US" altLang="zh-CN" sz="1800" b="0" i="1" u="none" strike="noStrike" kern="1200" cap="none" spc="0" normalizeH="0" baseline="0" noProof="0" smtClean="0">
                            <a:ln>
                              <a:noFill/>
                            </a:ln>
                            <a:solidFill>
                              <a:srgbClr val="000000"/>
                            </a:solidFill>
                            <a:effectLst/>
                            <a:uLnTx/>
                            <a:uFillTx/>
                            <a:latin typeface="Cambria Math" panose="02040503050406030204" pitchFamily="18" charset="0"/>
                            <a:ea typeface="微软雅黑" panose="020B0503020204020204" pitchFamily="34" charset="-122"/>
                            <a:cs typeface="+mn-cs"/>
                            <a:sym typeface="Times New Roman" panose="02020603050405020304" pitchFamily="18" charset="0"/>
                          </a:rPr>
                        </m:ctrlPr>
                      </m:groupChrPr>
                      <m:e>
                        <m:r>
                          <m:rPr>
                            <m:brk m:alnAt="2"/>
                          </m:rP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ea typeface="微软雅黑" panose="020B0503020204020204" pitchFamily="34" charset="-122"/>
                            <a:cs typeface="+mn-cs"/>
                            <a:sym typeface="Times New Roman" panose="02020603050405020304" pitchFamily="18" charset="0"/>
                          </a:rPr>
                          <m:t>ℎ</m:t>
                        </m:r>
                        <m: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ea typeface="微软雅黑" panose="020B0503020204020204" pitchFamily="34" charset="-122"/>
                            <a:cs typeface="+mn-cs"/>
                            <a:sym typeface="Times New Roman" panose="02020603050405020304" pitchFamily="18" charset="0"/>
                          </a:rPr>
                          <m:t>𝑣</m:t>
                        </m:r>
                      </m:e>
                    </m:groupChr>
                    <m:r>
                      <a:rPr kumimoji="0" lang="en-US" altLang="zh-CN" sz="1800" b="0" i="1" u="none" strike="noStrike" kern="1200" cap="none" spc="0" normalizeH="0" baseline="0" noProof="0">
                        <a:ln>
                          <a:noFill/>
                        </a:ln>
                        <a:solidFill>
                          <a:srgbClr val="000000"/>
                        </a:solidFill>
                        <a:effectLst/>
                        <a:uLnTx/>
                        <a:uFillTx/>
                        <a:latin typeface="Cambria Math" panose="02040503050406030204" pitchFamily="18" charset="0"/>
                        <a:ea typeface="微软雅黑" panose="020B0503020204020204" pitchFamily="34" charset="-122"/>
                        <a:cs typeface="+mn-cs"/>
                        <a:sym typeface="Times New Roman" panose="02020603050405020304" pitchFamily="18" charset="0"/>
                      </a:rPr>
                      <m:t> </m:t>
                    </m:r>
                  </m:oMath>
                </a14:m>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O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NO</a:t>
                </a:r>
                <a:endParaRPr lang="en-US" altLang="zh-CN" sz="2000" dirty="0">
                  <a:latin typeface="Times New Roman" panose="02020603050405020304" pitchFamily="18" charset="0"/>
                  <a:ea typeface="微软雅黑" panose="020B0503020204020204" pitchFamily="34" charset="-122"/>
                  <a:sym typeface="Times New Roman" panose="02020603050405020304" pitchFamily="18" charset="0"/>
                </a:endParaRPr>
              </a:p>
              <a:p>
                <a:pPr marL="361950" indent="-361950" eaLnBrk="1" hangingPunct="1">
                  <a:lnSpc>
                    <a:spcPct val="130000"/>
                  </a:lnSpc>
                  <a:defRPr/>
                </a:pP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CH</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O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+O</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a:t>
                </a:r>
                <a:r>
                  <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HO</a:t>
                </a:r>
                <a:r>
                  <a:rPr lang="en-US" altLang="zh-CN" sz="20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a:t>
                </a:r>
                <a:r>
                  <a:rPr kumimoji="1"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HCHO</a:t>
                </a:r>
                <a:endParaRPr lang="en-US" altLang="zh-CN" sz="2000" dirty="0">
                  <a:latin typeface="Times New Roman" panose="02020603050405020304" pitchFamily="18" charset="0"/>
                  <a:ea typeface="微软雅黑" panose="020B0503020204020204" pitchFamily="34" charset="-122"/>
                  <a:sym typeface="Times New Roman" panose="02020603050405020304" pitchFamily="18" charset="0"/>
                </a:endParaRPr>
              </a:p>
              <a:p>
                <a:pPr marL="361950" indent="-361950" eaLnBrk="1" hangingPunct="1">
                  <a:lnSpc>
                    <a:spcPct val="130000"/>
                  </a:lnSpc>
                  <a:defRPr/>
                </a:pP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H</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000" i="1" dirty="0">
                    <a:latin typeface="Times New Roman" panose="02020603050405020304" pitchFamily="18" charset="0"/>
                    <a:ea typeface="微软雅黑" panose="020B0503020204020204" pitchFamily="34" charset="-122"/>
                    <a:sym typeface="Times New Roman" panose="02020603050405020304" pitchFamily="18" charset="0"/>
                  </a:rPr>
                  <a:t>hv</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2HO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000" dirty="0">
                  <a:latin typeface="Times New Roman" panose="02020603050405020304" pitchFamily="18" charset="0"/>
                  <a:ea typeface="微软雅黑" panose="020B0503020204020204" pitchFamily="34" charset="-122"/>
                  <a:sym typeface="Times New Roman" panose="02020603050405020304" pitchFamily="18" charset="0"/>
                </a:endParaRPr>
              </a:p>
              <a:p>
                <a:pPr marL="361950" indent="-361950" eaLnBrk="1" hangingPunct="1">
                  <a:lnSpc>
                    <a:spcPct val="130000"/>
                  </a:lnSpc>
                  <a:defRPr/>
                </a:pP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HO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H</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H</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O + </a:t>
                </a:r>
                <a:r>
                  <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HO</a:t>
                </a:r>
                <a:r>
                  <a:rPr lang="en-US" altLang="zh-CN" sz="20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2 </a:t>
                </a:r>
                <a:r>
                  <a:rPr kumimoji="1"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0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buClr>
                    <a:schemeClr val="tx1"/>
                  </a:buClr>
                </a:pPr>
                <a:endParaRPr lang="zh-CN" altLang="en-US" baseline="-25000" dirty="0">
                  <a:latin typeface="Times New Roman" panose="02020603050405020304" pitchFamily="18" charset="0"/>
                  <a:ea typeface="微软雅黑" panose="020B0503020204020204" pitchFamily="34" charset="-122"/>
                  <a:sym typeface="Times New Roman" panose="02020603050405020304" pitchFamily="18" charset="0"/>
                </a:endParaRPr>
              </a:p>
            </p:txBody>
          </p:sp>
        </mc:Choice>
        <mc:Fallback>
          <p:sp>
            <p:nvSpPr>
              <p:cNvPr id="118788" name="Text Box 5"/>
              <p:cNvSpPr txBox="1">
                <a:spLocks noRot="1" noChangeAspect="1" noMove="1" noResize="1" noEditPoints="1" noAdjustHandles="1" noChangeArrowheads="1" noChangeShapeType="1" noTextEdit="1"/>
              </p:cNvSpPr>
              <p:nvPr/>
            </p:nvSpPr>
            <p:spPr bwMode="auto">
              <a:xfrm>
                <a:off x="1522612" y="980728"/>
                <a:ext cx="6944768" cy="5098960"/>
              </a:xfrm>
              <a:prstGeom prst="rect">
                <a:avLst/>
              </a:prstGeom>
              <a:blipFill rotWithShape="1">
                <a:blip r:embed="rId1"/>
                <a:stretch>
                  <a:fillRect l="-7" t="-6" r="4" b="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zh-CN" altLang="en-US">
                    <a:noFill/>
                  </a:rPr>
                  <a:t> </a:t>
                </a:r>
              </a:p>
            </p:txBody>
          </p:sp>
        </mc:Fallback>
      </mc:AlternateContent>
      <p:sp>
        <p:nvSpPr>
          <p:cNvPr id="118789" name="Rectangle 7"/>
          <p:cNvSpPr>
            <a:spLocks noChangeArrowheads="1"/>
          </p:cNvSpPr>
          <p:nvPr/>
        </p:nvSpPr>
        <p:spPr bwMode="auto">
          <a:xfrm>
            <a:off x="2852145" y="846017"/>
            <a:ext cx="45719"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90" name="Rectangle 9"/>
          <p:cNvSpPr>
            <a:spLocks noChangeArrowheads="1"/>
          </p:cNvSpPr>
          <p:nvPr/>
        </p:nvSpPr>
        <p:spPr bwMode="auto">
          <a:xfrm>
            <a:off x="2852145" y="4160718"/>
            <a:ext cx="45719"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91" name="Rectangle 11"/>
          <p:cNvSpPr>
            <a:spLocks noChangeArrowheads="1"/>
          </p:cNvSpPr>
          <p:nvPr/>
        </p:nvSpPr>
        <p:spPr bwMode="auto">
          <a:xfrm>
            <a:off x="2852145" y="4160718"/>
            <a:ext cx="45719"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92" name="Rectangle 13"/>
          <p:cNvSpPr>
            <a:spLocks noChangeArrowheads="1"/>
          </p:cNvSpPr>
          <p:nvPr/>
        </p:nvSpPr>
        <p:spPr bwMode="auto">
          <a:xfrm>
            <a:off x="2852145" y="4175006"/>
            <a:ext cx="45719"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 name="文本框 1"/>
          <p:cNvSpPr txBox="1"/>
          <p:nvPr/>
        </p:nvSpPr>
        <p:spPr>
          <a:xfrm>
            <a:off x="3466828" y="2204864"/>
            <a:ext cx="1800200" cy="369332"/>
          </a:xfrm>
          <a:prstGeom prst="rect">
            <a:avLst/>
          </a:prstGeom>
          <a:noFill/>
        </p:spPr>
        <p:txBody>
          <a:bodyPr wrap="square" rtlCol="0">
            <a:spAutoFit/>
          </a:bodyPr>
          <a:lstStyle/>
          <a:p>
            <a:r>
              <a:rPr lang="el-GR" altLang="zh-CN" dirty="0">
                <a:latin typeface="微软雅黑" panose="020B0503020204020204" pitchFamily="34" charset="-122"/>
                <a:ea typeface="微软雅黑" panose="020B0503020204020204" pitchFamily="34" charset="-122"/>
              </a:rPr>
              <a:t>λ</a:t>
            </a:r>
            <a:r>
              <a:rPr lang="zh-CN" altLang="en-US" dirty="0">
                <a:latin typeface="Times New Roman" panose="02020603050405020304" pitchFamily="18" charset="0"/>
                <a:ea typeface="微软雅黑" panose="020B0503020204020204" pitchFamily="34" charset="-122"/>
              </a:rPr>
              <a:t>≤</a:t>
            </a:r>
            <a:r>
              <a:rPr lang="en-US" altLang="zh-CN" dirty="0">
                <a:latin typeface="Times New Roman" panose="02020603050405020304" pitchFamily="18" charset="0"/>
                <a:ea typeface="微软雅黑" panose="020B0503020204020204" pitchFamily="34" charset="-122"/>
              </a:rPr>
              <a:t>360 nm</a:t>
            </a:r>
            <a:endParaRPr lang="zh-CN" altLang="en-US" dirty="0">
              <a:latin typeface="Times New Roman" panose="02020603050405020304" pitchFamily="18" charset="0"/>
              <a:ea typeface="微软雅黑" panose="020B0503020204020204" pitchFamily="34" charset="-122"/>
            </a:endParaRPr>
          </a:p>
        </p:txBody>
      </p:sp>
      <p:sp>
        <p:nvSpPr>
          <p:cNvPr id="3" name="Text Box 5"/>
          <p:cNvSpPr txBox="1">
            <a:spLocks noChangeArrowheads="1"/>
          </p:cNvSpPr>
          <p:nvPr/>
        </p:nvSpPr>
        <p:spPr bwMode="auto">
          <a:xfrm>
            <a:off x="6131124" y="3645024"/>
            <a:ext cx="4861420" cy="3160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marL="457200" indent="-457200" eaLnBrk="1" hangingPunct="1">
              <a:lnSpc>
                <a:spcPct val="130000"/>
              </a:lnSpc>
              <a:buClr>
                <a:schemeClr val="tx2"/>
              </a:buClr>
              <a:buFont typeface="+mj-ea"/>
              <a:buAutoNum type="circleNumDbPlain" startAt="2"/>
              <a:defRPr/>
            </a:pPr>
            <a:r>
              <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若有</a:t>
            </a:r>
            <a:r>
              <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CO</a:t>
            </a:r>
            <a:r>
              <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、烃类、</a:t>
            </a:r>
            <a:r>
              <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0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X</a:t>
            </a:r>
            <a:r>
              <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等存在</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，则：</a:t>
            </a:r>
            <a:endParaRPr lang="zh-CN" altLang="en-US" sz="2000" dirty="0">
              <a:latin typeface="Times New Roman" panose="02020603050405020304" pitchFamily="18" charset="0"/>
              <a:ea typeface="微软雅黑" panose="020B0503020204020204" pitchFamily="34" charset="-122"/>
              <a:sym typeface="Times New Roman" panose="02020603050405020304" pitchFamily="18" charset="0"/>
            </a:endParaRPr>
          </a:p>
          <a:p>
            <a:pPr marL="361950" indent="-361950" eaLnBrk="1" hangingPunct="1">
              <a:lnSpc>
                <a:spcPct val="130000"/>
              </a:lnSpc>
              <a:defRPr/>
            </a:pP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HO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CO → CO</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H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endPar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endParaRPr>
          </a:p>
          <a:p>
            <a:pPr marL="361950" indent="895350" eaLnBrk="1" hangingPunct="1">
              <a:lnSpc>
                <a:spcPct val="130000"/>
              </a:lnSpc>
              <a:defRPr/>
            </a:pP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HO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+CH</a:t>
            </a:r>
            <a:r>
              <a:rPr kumimoji="1"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4</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H</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O+CH</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endParaRPr>
          </a:p>
          <a:p>
            <a:pPr marL="361950" indent="-361950" eaLnBrk="1" hangingPunct="1">
              <a:lnSpc>
                <a:spcPct val="130000"/>
              </a:lnSpc>
              <a:defRPr/>
            </a:pP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H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O</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M → HO</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M</a:t>
            </a:r>
            <a:endParaRPr lang="en-US" altLang="zh-CN" sz="2000" dirty="0">
              <a:latin typeface="Times New Roman" panose="02020603050405020304" pitchFamily="18" charset="0"/>
              <a:ea typeface="微软雅黑" panose="020B0503020204020204" pitchFamily="34" charset="-122"/>
              <a:sym typeface="Times New Roman" panose="02020603050405020304" pitchFamily="18" charset="0"/>
            </a:endParaRPr>
          </a:p>
          <a:p>
            <a:pPr marL="361950" indent="895350" eaLnBrk="1" hangingPunct="1">
              <a:lnSpc>
                <a:spcPct val="130000"/>
              </a:lnSpc>
              <a:defRPr/>
            </a:pP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O</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HCHO + HO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a:t>
            </a:r>
            <a:endPar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endParaRPr>
          </a:p>
          <a:p>
            <a:pPr marL="361950" indent="895350" eaLnBrk="1" hangingPunct="1">
              <a:lnSpc>
                <a:spcPct val="130000"/>
              </a:lnSpc>
              <a:defRPr/>
            </a:pP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HO</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NO </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NO</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HO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000" dirty="0">
              <a:latin typeface="Times New Roman" panose="02020603050405020304" pitchFamily="18" charset="0"/>
              <a:ea typeface="微软雅黑" panose="020B0503020204020204" pitchFamily="34" charset="-122"/>
              <a:sym typeface="Times New Roman" panose="02020603050405020304" pitchFamily="18" charset="0"/>
            </a:endParaRPr>
          </a:p>
          <a:p>
            <a:pPr marL="361950" indent="895350" eaLnBrk="1" hangingPunct="1">
              <a:lnSpc>
                <a:spcPct val="130000"/>
              </a:lnSpc>
              <a:defRPr/>
            </a:pP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HO</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O</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2+ HO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000" dirty="0">
              <a:latin typeface="Times New Roman" panose="02020603050405020304" pitchFamily="18" charset="0"/>
              <a:ea typeface="微软雅黑" panose="020B0503020204020204" pitchFamily="34" charset="-122"/>
              <a:sym typeface="Times New Roman" panose="02020603050405020304" pitchFamily="18" charset="0"/>
            </a:endParaRPr>
          </a:p>
          <a:p>
            <a:pPr marL="361950" indent="895350" eaLnBrk="1" hangingPunct="1">
              <a:lnSpc>
                <a:spcPct val="130000"/>
              </a:lnSpc>
              <a:defRPr/>
            </a:pPr>
            <a:endParaRPr lang="zh-CN" altLang="en-US" sz="2000" dirty="0">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379" name="Rectangle 835"/>
          <p:cNvSpPr>
            <a:spLocks noChangeArrowheads="1"/>
          </p:cNvSpPr>
          <p:nvPr/>
        </p:nvSpPr>
        <p:spPr bwMode="auto">
          <a:xfrm>
            <a:off x="3522655" y="1171138"/>
            <a:ext cx="5669690" cy="2251724"/>
          </a:xfrm>
          <a:prstGeom prst="rect">
            <a:avLst/>
          </a:prstGeom>
          <a:noFill/>
          <a:ln w="57150" algn="ctr">
            <a:solidFill>
              <a:srgbClr val="FF0000"/>
            </a:solidFill>
            <a:miter lim="800000"/>
          </a:ln>
          <a:extLst>
            <a:ext uri="{909E8E84-426E-40DD-AFC4-6F175D3DCCD1}">
              <a14:hiddenFill xmlns:a14="http://schemas.microsoft.com/office/drawing/2010/main">
                <a:solidFill>
                  <a:srgbClr val="FFFFFF"/>
                </a:solidFill>
              </a14:hiddenFill>
            </a:ext>
          </a:extLst>
        </p:spPr>
        <p:txBody>
          <a:bodyPr wrap="squar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zh-CN" altLang="en-US" sz="18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365380" name="Oval 836"/>
          <p:cNvSpPr>
            <a:spLocks noChangeArrowheads="1"/>
          </p:cNvSpPr>
          <p:nvPr/>
        </p:nvSpPr>
        <p:spPr bwMode="auto">
          <a:xfrm rot="273905">
            <a:off x="2338496" y="3040606"/>
            <a:ext cx="7003005" cy="1859159"/>
          </a:xfrm>
          <a:prstGeom prst="ellipse">
            <a:avLst/>
          </a:prstGeom>
          <a:noFill/>
          <a:ln w="57150" algn="ctr">
            <a:solidFill>
              <a:schemeClr val="accent1">
                <a:lumMod val="50000"/>
              </a:schemeClr>
            </a:solidFill>
            <a:round/>
          </a:ln>
          <a:extLst>
            <a:ext uri="{909E8E84-426E-40DD-AFC4-6F175D3DCCD1}">
              <a14:hiddenFill xmlns:a14="http://schemas.microsoft.com/office/drawing/2010/main">
                <a:solidFill>
                  <a:srgbClr val="FFFFFF"/>
                </a:solidFill>
              </a14:hiddenFill>
            </a:ext>
          </a:extLst>
        </p:spPr>
        <p:txBody>
          <a:bodyPr wrap="squar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zh-CN" altLang="en-US" sz="18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389" name="Text Box 826"/>
          <p:cNvSpPr txBox="1">
            <a:spLocks noChangeArrowheads="1"/>
          </p:cNvSpPr>
          <p:nvPr/>
        </p:nvSpPr>
        <p:spPr bwMode="auto">
          <a:xfrm>
            <a:off x="3080616" y="4939590"/>
            <a:ext cx="6582397" cy="168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spcBef>
                <a:spcPct val="50000"/>
              </a:spcBef>
            </a:pPr>
            <a:r>
              <a:rPr lang="en-US" altLang="zh-CN" sz="1800" dirty="0">
                <a:latin typeface="Times New Roman" panose="02020603050405020304" pitchFamily="18" charset="0"/>
                <a:ea typeface="微软雅黑" panose="020B0503020204020204" pitchFamily="34" charset="-122"/>
                <a:sym typeface="Times New Roman" panose="02020603050405020304" pitchFamily="18" charset="0"/>
              </a:rPr>
              <a:t>HO </a:t>
            </a:r>
            <a:r>
              <a:rPr kumimoji="1" lang="en-US" altLang="zh-CN" sz="1800" dirty="0">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对对流层中痕量气体浓度的影响。（引自</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Manahan</a:t>
            </a: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2017</a:t>
            </a: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en-US" altLang="zh-CN" sz="18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eaLnBrk="1" hangingPunct="1">
              <a:lnSpc>
                <a:spcPct val="130000"/>
              </a:lnSpc>
              <a:spcBef>
                <a:spcPct val="50000"/>
              </a:spcBef>
            </a:pPr>
            <a:r>
              <a:rPr lang="zh-CN" altLang="en-US" sz="18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虚线下方</a:t>
            </a: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的反应为影响对流层中</a:t>
            </a:r>
            <a:r>
              <a:rPr lang="en-US" altLang="zh-CN" sz="1800" dirty="0">
                <a:latin typeface="Times New Roman" panose="02020603050405020304" pitchFamily="18" charset="0"/>
                <a:ea typeface="微软雅黑" panose="020B0503020204020204" pitchFamily="34" charset="-122"/>
                <a:sym typeface="Times New Roman" panose="02020603050405020304" pitchFamily="18" charset="0"/>
              </a:rPr>
              <a:t>HO </a:t>
            </a:r>
            <a:r>
              <a:rPr kumimoji="1" lang="en-US" altLang="zh-CN" sz="1800" dirty="0">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浓度的主要过程，</a:t>
            </a:r>
            <a:endParaRPr lang="en-US" altLang="zh-CN" sz="18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eaLnBrk="1" hangingPunct="1">
              <a:lnSpc>
                <a:spcPct val="130000"/>
              </a:lnSpc>
              <a:spcBef>
                <a:spcPct val="50000"/>
              </a:spcBef>
            </a:pP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上方为受</a:t>
            </a:r>
            <a:r>
              <a:rPr lang="en-US" altLang="zh-CN" sz="1800" dirty="0">
                <a:latin typeface="Times New Roman" panose="02020603050405020304" pitchFamily="18" charset="0"/>
                <a:ea typeface="微软雅黑" panose="020B0503020204020204" pitchFamily="34" charset="-122"/>
                <a:sym typeface="Times New Roman" panose="02020603050405020304" pitchFamily="18" charset="0"/>
              </a:rPr>
              <a:t>HO </a:t>
            </a:r>
            <a:r>
              <a:rPr kumimoji="1" lang="en-US" altLang="zh-CN" sz="1800" dirty="0">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浓度影响的主要痕量成分的反应（</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1800" baseline="30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1</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D</a:t>
            </a: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）和</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r>
              <a:rPr lang="en-US" altLang="zh-CN" sz="1800" baseline="30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r>
              <a:rPr lang="en-US" altLang="zh-CN" sz="18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a:t>
            </a:r>
            <a:r>
              <a:rPr lang="zh-CN" altLang="en-US" sz="18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）分别为激发单重态氧原子和基态氧原子）</a:t>
            </a:r>
            <a:endParaRPr lang="en-US" altLang="zh-CN" sz="2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grpSp>
        <p:nvGrpSpPr>
          <p:cNvPr id="144391" name="组合 88"/>
          <p:cNvGrpSpPr/>
          <p:nvPr/>
        </p:nvGrpSpPr>
        <p:grpSpPr bwMode="auto">
          <a:xfrm>
            <a:off x="2783632" y="1268760"/>
            <a:ext cx="6533794" cy="3645131"/>
            <a:chOff x="475279" y="928670"/>
            <a:chExt cx="6534499" cy="3644879"/>
          </a:xfrm>
        </p:grpSpPr>
        <p:sp>
          <p:nvSpPr>
            <p:cNvPr id="144392" name="左右箭头 74"/>
            <p:cNvSpPr>
              <a:spLocks noChangeArrowheads="1"/>
            </p:cNvSpPr>
            <p:nvPr/>
          </p:nvSpPr>
          <p:spPr bwMode="auto">
            <a:xfrm rot="18668151">
              <a:off x="2252522" y="3285415"/>
              <a:ext cx="1500198" cy="550306"/>
            </a:xfrm>
            <a:prstGeom prst="leftRightArrow">
              <a:avLst>
                <a:gd name="adj1" fmla="val 50000"/>
                <a:gd name="adj2" fmla="val 49997"/>
              </a:avLst>
            </a:prstGeom>
            <a:solidFill>
              <a:srgbClr val="00B0F0"/>
            </a:solidFill>
            <a:ln w="12700" algn="ctr">
              <a:solidFill>
                <a:schemeClr val="tx1"/>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zh-CN" altLang="en-US" sz="18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393" name="右箭头 71"/>
            <p:cNvSpPr>
              <a:spLocks noChangeArrowheads="1"/>
            </p:cNvSpPr>
            <p:nvPr/>
          </p:nvSpPr>
          <p:spPr bwMode="auto">
            <a:xfrm rot="12005365">
              <a:off x="3013834" y="3836202"/>
              <a:ext cx="1260000" cy="550209"/>
            </a:xfrm>
            <a:prstGeom prst="rightArrow">
              <a:avLst>
                <a:gd name="adj1" fmla="val 50000"/>
                <a:gd name="adj2" fmla="val 49988"/>
              </a:avLst>
            </a:prstGeom>
            <a:solidFill>
              <a:srgbClr val="00B0F0"/>
            </a:solidFill>
            <a:ln w="12700" algn="ctr">
              <a:solidFill>
                <a:schemeClr val="tx1"/>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zh-CN" altLang="en-US" sz="18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394" name="右箭头 70"/>
            <p:cNvSpPr>
              <a:spLocks noChangeArrowheads="1"/>
            </p:cNvSpPr>
            <p:nvPr/>
          </p:nvSpPr>
          <p:spPr bwMode="auto">
            <a:xfrm rot="3059102">
              <a:off x="5665552" y="3501549"/>
              <a:ext cx="720000" cy="550306"/>
            </a:xfrm>
            <a:prstGeom prst="rightArrow">
              <a:avLst>
                <a:gd name="adj1" fmla="val 50000"/>
                <a:gd name="adj2" fmla="val 50000"/>
              </a:avLst>
            </a:prstGeom>
            <a:solidFill>
              <a:srgbClr val="00B0F0"/>
            </a:solidFill>
            <a:ln w="12700" algn="ctr">
              <a:solidFill>
                <a:schemeClr val="tx1"/>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zh-CN" altLang="en-US" sz="18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395" name="右箭头 69"/>
            <p:cNvSpPr>
              <a:spLocks noChangeArrowheads="1"/>
            </p:cNvSpPr>
            <p:nvPr/>
          </p:nvSpPr>
          <p:spPr bwMode="auto">
            <a:xfrm rot="1353453">
              <a:off x="3717157" y="2791606"/>
              <a:ext cx="1440000" cy="550209"/>
            </a:xfrm>
            <a:prstGeom prst="rightArrow">
              <a:avLst>
                <a:gd name="adj1" fmla="val 50000"/>
                <a:gd name="adj2" fmla="val 50000"/>
              </a:avLst>
            </a:prstGeom>
            <a:solidFill>
              <a:srgbClr val="00B0F0"/>
            </a:solidFill>
            <a:ln w="12700" algn="ctr">
              <a:solidFill>
                <a:schemeClr val="tx1"/>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zh-CN" altLang="en-US" sz="18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396" name="右箭头 66"/>
            <p:cNvSpPr>
              <a:spLocks noChangeArrowheads="1"/>
            </p:cNvSpPr>
            <p:nvPr/>
          </p:nvSpPr>
          <p:spPr bwMode="auto">
            <a:xfrm rot="2923404">
              <a:off x="3479452" y="2980381"/>
              <a:ext cx="1440000" cy="550306"/>
            </a:xfrm>
            <a:prstGeom prst="rightArrow">
              <a:avLst>
                <a:gd name="adj1" fmla="val 50000"/>
                <a:gd name="adj2" fmla="val 50000"/>
              </a:avLst>
            </a:prstGeom>
            <a:solidFill>
              <a:srgbClr val="00B0F0"/>
            </a:solidFill>
            <a:ln w="12700" algn="ctr">
              <a:solidFill>
                <a:schemeClr val="tx1"/>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zh-CN" altLang="en-US" sz="18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397" name="右箭头 65"/>
            <p:cNvSpPr>
              <a:spLocks noChangeArrowheads="1"/>
            </p:cNvSpPr>
            <p:nvPr/>
          </p:nvSpPr>
          <p:spPr bwMode="auto">
            <a:xfrm rot="15034943">
              <a:off x="3351860" y="3399227"/>
              <a:ext cx="1440000" cy="550306"/>
            </a:xfrm>
            <a:prstGeom prst="rightArrow">
              <a:avLst>
                <a:gd name="adj1" fmla="val 50000"/>
                <a:gd name="adj2" fmla="val 50000"/>
              </a:avLst>
            </a:prstGeom>
            <a:solidFill>
              <a:srgbClr val="00B0F0"/>
            </a:solidFill>
            <a:ln w="12700" algn="ctr">
              <a:solidFill>
                <a:schemeClr val="tx1"/>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zh-CN" altLang="en-US" sz="18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398" name="右箭头 64"/>
            <p:cNvSpPr>
              <a:spLocks noChangeArrowheads="1"/>
            </p:cNvSpPr>
            <p:nvPr/>
          </p:nvSpPr>
          <p:spPr bwMode="auto">
            <a:xfrm rot="3059102">
              <a:off x="3568172" y="3745110"/>
              <a:ext cx="720000" cy="550306"/>
            </a:xfrm>
            <a:prstGeom prst="rightArrow">
              <a:avLst>
                <a:gd name="adj1" fmla="val 50000"/>
                <a:gd name="adj2" fmla="val 50000"/>
              </a:avLst>
            </a:prstGeom>
            <a:solidFill>
              <a:srgbClr val="00B0F0"/>
            </a:solidFill>
            <a:ln w="12700" algn="ctr">
              <a:solidFill>
                <a:schemeClr val="tx1"/>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zh-CN" altLang="en-US" sz="18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399" name="右箭头 61"/>
            <p:cNvSpPr>
              <a:spLocks noChangeArrowheads="1"/>
            </p:cNvSpPr>
            <p:nvPr/>
          </p:nvSpPr>
          <p:spPr bwMode="auto">
            <a:xfrm rot="5400000">
              <a:off x="3248430" y="2799467"/>
              <a:ext cx="720000" cy="550306"/>
            </a:xfrm>
            <a:prstGeom prst="rightArrow">
              <a:avLst>
                <a:gd name="adj1" fmla="val 50000"/>
                <a:gd name="adj2" fmla="val 50000"/>
              </a:avLst>
            </a:prstGeom>
            <a:solidFill>
              <a:srgbClr val="00B0F0"/>
            </a:solidFill>
            <a:ln w="12700" algn="ctr">
              <a:solidFill>
                <a:schemeClr val="tx1"/>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zh-CN" altLang="en-US" sz="18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00" name="右箭头 60"/>
            <p:cNvSpPr>
              <a:spLocks noChangeArrowheads="1"/>
            </p:cNvSpPr>
            <p:nvPr/>
          </p:nvSpPr>
          <p:spPr bwMode="auto">
            <a:xfrm rot="20398155">
              <a:off x="2138794" y="2880779"/>
              <a:ext cx="1260000" cy="550209"/>
            </a:xfrm>
            <a:prstGeom prst="rightArrow">
              <a:avLst>
                <a:gd name="adj1" fmla="val 50000"/>
                <a:gd name="adj2" fmla="val 49988"/>
              </a:avLst>
            </a:prstGeom>
            <a:solidFill>
              <a:srgbClr val="00B0F0"/>
            </a:solidFill>
            <a:ln w="12700" algn="ctr">
              <a:solidFill>
                <a:schemeClr val="tx1"/>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zh-CN" altLang="en-US" sz="18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01" name="右箭头 59"/>
            <p:cNvSpPr>
              <a:spLocks noChangeArrowheads="1"/>
            </p:cNvSpPr>
            <p:nvPr/>
          </p:nvSpPr>
          <p:spPr bwMode="auto">
            <a:xfrm rot="19096531">
              <a:off x="1194981" y="3548072"/>
              <a:ext cx="720000" cy="550209"/>
            </a:xfrm>
            <a:prstGeom prst="rightArrow">
              <a:avLst>
                <a:gd name="adj1" fmla="val 50000"/>
                <a:gd name="adj2" fmla="val 50000"/>
              </a:avLst>
            </a:prstGeom>
            <a:solidFill>
              <a:srgbClr val="00B0F0"/>
            </a:solidFill>
            <a:ln w="12700" algn="ctr">
              <a:solidFill>
                <a:schemeClr val="tx1"/>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zh-CN" altLang="en-US" sz="18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02" name="右箭头 58"/>
            <p:cNvSpPr>
              <a:spLocks noChangeArrowheads="1"/>
            </p:cNvSpPr>
            <p:nvPr/>
          </p:nvSpPr>
          <p:spPr bwMode="auto">
            <a:xfrm rot="12141679">
              <a:off x="1228431" y="2962108"/>
              <a:ext cx="720000" cy="550209"/>
            </a:xfrm>
            <a:prstGeom prst="rightArrow">
              <a:avLst>
                <a:gd name="adj1" fmla="val 50000"/>
                <a:gd name="adj2" fmla="val 50000"/>
              </a:avLst>
            </a:prstGeom>
            <a:solidFill>
              <a:srgbClr val="00B0F0"/>
            </a:solidFill>
            <a:ln w="12700" algn="ctr">
              <a:solidFill>
                <a:schemeClr val="tx1"/>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zh-CN" altLang="en-US" sz="18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03" name="右箭头 56"/>
            <p:cNvSpPr>
              <a:spLocks noChangeArrowheads="1"/>
            </p:cNvSpPr>
            <p:nvPr/>
          </p:nvSpPr>
          <p:spPr bwMode="auto">
            <a:xfrm rot="4730229">
              <a:off x="601439" y="3242193"/>
              <a:ext cx="720000" cy="550306"/>
            </a:xfrm>
            <a:prstGeom prst="rightArrow">
              <a:avLst>
                <a:gd name="adj1" fmla="val 50000"/>
                <a:gd name="adj2" fmla="val 50000"/>
              </a:avLst>
            </a:prstGeom>
            <a:solidFill>
              <a:srgbClr val="00B0F0"/>
            </a:solidFill>
            <a:ln w="12700" algn="ctr">
              <a:solidFill>
                <a:schemeClr val="tx1"/>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zh-CN" altLang="en-US" sz="18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04" name="右箭头 26"/>
            <p:cNvSpPr>
              <a:spLocks noChangeArrowheads="1"/>
            </p:cNvSpPr>
            <p:nvPr/>
          </p:nvSpPr>
          <p:spPr bwMode="auto">
            <a:xfrm rot="20055509">
              <a:off x="5182623" y="1896185"/>
              <a:ext cx="432000" cy="550209"/>
            </a:xfrm>
            <a:prstGeom prst="rightArrow">
              <a:avLst>
                <a:gd name="adj1" fmla="val 50000"/>
                <a:gd name="adj2" fmla="val 50000"/>
              </a:avLst>
            </a:prstGeom>
            <a:solidFill>
              <a:srgbClr val="FF0000"/>
            </a:solidFill>
            <a:ln w="12700" algn="ctr">
              <a:solidFill>
                <a:schemeClr val="tx1"/>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zh-CN" altLang="en-US" sz="18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05" name="右箭头 22"/>
            <p:cNvSpPr>
              <a:spLocks noChangeArrowheads="1"/>
            </p:cNvSpPr>
            <p:nvPr/>
          </p:nvSpPr>
          <p:spPr bwMode="auto">
            <a:xfrm rot="13706935">
              <a:off x="2350858" y="1640297"/>
              <a:ext cx="500067" cy="550306"/>
            </a:xfrm>
            <a:prstGeom prst="rightArrow">
              <a:avLst>
                <a:gd name="adj1" fmla="val 50000"/>
                <a:gd name="adj2" fmla="val 50000"/>
              </a:avLst>
            </a:prstGeom>
            <a:solidFill>
              <a:srgbClr val="FF0000"/>
            </a:solidFill>
            <a:ln w="12700" algn="ctr">
              <a:solidFill>
                <a:schemeClr val="tx1"/>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zh-CN" altLang="en-US" sz="18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06" name="右箭头 48"/>
            <p:cNvSpPr>
              <a:spLocks noChangeArrowheads="1"/>
            </p:cNvSpPr>
            <p:nvPr/>
          </p:nvSpPr>
          <p:spPr bwMode="auto">
            <a:xfrm>
              <a:off x="4039018" y="2714620"/>
              <a:ext cx="720000" cy="550209"/>
            </a:xfrm>
            <a:prstGeom prst="rightArrow">
              <a:avLst>
                <a:gd name="adj1" fmla="val 50000"/>
                <a:gd name="adj2" fmla="val 50000"/>
              </a:avLst>
            </a:prstGeom>
            <a:solidFill>
              <a:srgbClr val="FF0000"/>
            </a:solidFill>
            <a:ln w="12700" algn="ctr">
              <a:solidFill>
                <a:schemeClr val="tx1"/>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zh-CN" altLang="en-US" sz="18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07" name="椭圆 9"/>
            <p:cNvSpPr>
              <a:spLocks noChangeArrowheads="1"/>
            </p:cNvSpPr>
            <p:nvPr/>
          </p:nvSpPr>
          <p:spPr bwMode="auto">
            <a:xfrm>
              <a:off x="1942442" y="1445582"/>
              <a:ext cx="642942" cy="346234"/>
            </a:xfrm>
            <a:prstGeom prst="ellipse">
              <a:avLst/>
            </a:prstGeom>
            <a:solidFill>
              <a:schemeClr val="bg1"/>
            </a:solidFill>
            <a:ln w="12700" algn="ctr">
              <a:solidFill>
                <a:srgbClr val="FF0000"/>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XO</a:t>
              </a:r>
              <a:endParaRPr lang="zh-CN" altLang="en-US" sz="16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08" name="椭圆 10"/>
            <p:cNvSpPr>
              <a:spLocks noChangeArrowheads="1"/>
            </p:cNvSpPr>
            <p:nvPr/>
          </p:nvSpPr>
          <p:spPr bwMode="auto">
            <a:xfrm>
              <a:off x="4857752" y="1142984"/>
              <a:ext cx="642942" cy="346234"/>
            </a:xfrm>
            <a:prstGeom prst="ellipse">
              <a:avLst/>
            </a:prstGeom>
            <a:solidFill>
              <a:schemeClr val="bg1"/>
            </a:solidFill>
            <a:ln w="12700" algn="ctr">
              <a:solidFill>
                <a:srgbClr val="FF0000"/>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endParaRPr lang="zh-CN" altLang="en-US"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09" name="椭圆 11"/>
            <p:cNvSpPr>
              <a:spLocks noChangeArrowheads="1"/>
            </p:cNvSpPr>
            <p:nvPr/>
          </p:nvSpPr>
          <p:spPr bwMode="auto">
            <a:xfrm>
              <a:off x="5527990" y="1800080"/>
              <a:ext cx="857256" cy="346234"/>
            </a:xfrm>
            <a:prstGeom prst="ellipse">
              <a:avLst/>
            </a:prstGeom>
            <a:solidFill>
              <a:schemeClr val="bg1"/>
            </a:solidFill>
            <a:ln w="12700" algn="ctr">
              <a:solidFill>
                <a:srgbClr val="FF0000"/>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a:t>
              </a:r>
              <a:r>
                <a:rPr lang="en-US" altLang="zh-CN" sz="1600" b="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SO</a:t>
              </a:r>
              <a:r>
                <a:rPr lang="en-US" altLang="zh-CN" sz="1600" b="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4</a:t>
              </a:r>
              <a:endParaRPr lang="zh-CN" altLang="en-US" sz="1600" b="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10" name="椭圆 12"/>
            <p:cNvSpPr>
              <a:spLocks noChangeArrowheads="1"/>
            </p:cNvSpPr>
            <p:nvPr/>
          </p:nvSpPr>
          <p:spPr bwMode="auto">
            <a:xfrm>
              <a:off x="4445970" y="2197708"/>
              <a:ext cx="857256" cy="346234"/>
            </a:xfrm>
            <a:prstGeom prst="ellipse">
              <a:avLst/>
            </a:prstGeom>
            <a:solidFill>
              <a:schemeClr val="bg1"/>
            </a:solidFill>
            <a:ln w="12700" algn="ctr">
              <a:solidFill>
                <a:srgbClr val="FF0000"/>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a:t>
              </a:r>
              <a:r>
                <a:rPr lang="en-US" altLang="zh-CN" sz="1600" b="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SO</a:t>
              </a:r>
              <a:r>
                <a:rPr lang="en-US" altLang="zh-CN" sz="1600" b="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endParaRPr lang="zh-CN" altLang="en-US" sz="1600" b="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11" name="椭圆 13"/>
            <p:cNvSpPr>
              <a:spLocks noChangeArrowheads="1"/>
            </p:cNvSpPr>
            <p:nvPr/>
          </p:nvSpPr>
          <p:spPr bwMode="auto">
            <a:xfrm>
              <a:off x="5786446" y="2643182"/>
              <a:ext cx="571504" cy="346234"/>
            </a:xfrm>
            <a:prstGeom prst="ellipse">
              <a:avLst/>
            </a:prstGeom>
            <a:solidFill>
              <a:schemeClr val="bg1"/>
            </a:solidFill>
            <a:ln w="12700" algn="ctr">
              <a:solidFill>
                <a:srgbClr val="FF0000"/>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SO</a:t>
              </a:r>
              <a:r>
                <a:rPr lang="en-US" altLang="zh-CN" sz="1600" b="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endParaRPr lang="zh-CN" altLang="en-US" sz="1600" b="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12" name="椭圆 14"/>
            <p:cNvSpPr>
              <a:spLocks noChangeArrowheads="1"/>
            </p:cNvSpPr>
            <p:nvPr/>
          </p:nvSpPr>
          <p:spPr bwMode="auto">
            <a:xfrm>
              <a:off x="4755820" y="2643182"/>
              <a:ext cx="571504" cy="346234"/>
            </a:xfrm>
            <a:prstGeom prst="ellipse">
              <a:avLst/>
            </a:prstGeom>
            <a:solidFill>
              <a:schemeClr val="bg1"/>
            </a:solidFill>
            <a:ln w="12700" algn="ctr">
              <a:solidFill>
                <a:srgbClr val="FF0000"/>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HS</a:t>
              </a:r>
              <a:endParaRPr lang="zh-CN" altLang="en-US" sz="1600" b="1" baseline="-250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13" name="椭圆 15"/>
            <p:cNvSpPr>
              <a:spLocks noChangeArrowheads="1"/>
            </p:cNvSpPr>
            <p:nvPr/>
          </p:nvSpPr>
          <p:spPr bwMode="auto">
            <a:xfrm>
              <a:off x="4214810" y="1785926"/>
              <a:ext cx="571504" cy="346234"/>
            </a:xfrm>
            <a:prstGeom prst="ellipse">
              <a:avLst/>
            </a:prstGeom>
            <a:noFill/>
            <a:ln w="12700" algn="ctr">
              <a:solidFill>
                <a:srgbClr val="FF0000"/>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NH</a:t>
              </a:r>
              <a:r>
                <a:rPr lang="en-US" altLang="zh-CN" sz="1600" b="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endParaRPr lang="zh-CN" altLang="en-US" sz="1600" b="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14" name="椭圆 17"/>
            <p:cNvSpPr>
              <a:spLocks noChangeArrowheads="1"/>
            </p:cNvSpPr>
            <p:nvPr/>
          </p:nvSpPr>
          <p:spPr bwMode="auto">
            <a:xfrm>
              <a:off x="2656822" y="2058030"/>
              <a:ext cx="428628" cy="346234"/>
            </a:xfrm>
            <a:prstGeom prst="ellipse">
              <a:avLst/>
            </a:prstGeom>
            <a:solidFill>
              <a:schemeClr val="bg1"/>
            </a:solidFill>
            <a:ln w="12700" algn="ctr">
              <a:solidFill>
                <a:srgbClr val="FF0000"/>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X</a:t>
              </a:r>
              <a:endParaRPr lang="zh-CN" altLang="en-US" sz="16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15" name="椭圆 18"/>
            <p:cNvSpPr>
              <a:spLocks noChangeArrowheads="1"/>
            </p:cNvSpPr>
            <p:nvPr/>
          </p:nvSpPr>
          <p:spPr bwMode="auto">
            <a:xfrm>
              <a:off x="1500166" y="2071678"/>
              <a:ext cx="785818" cy="346234"/>
            </a:xfrm>
            <a:prstGeom prst="ellipse">
              <a:avLst/>
            </a:prstGeom>
            <a:solidFill>
              <a:schemeClr val="bg1"/>
            </a:solidFill>
            <a:ln w="12700" algn="ctr">
              <a:solidFill>
                <a:srgbClr val="FF0000"/>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HNO</a:t>
              </a:r>
              <a:r>
                <a:rPr lang="en-US" altLang="zh-CN" sz="1600" b="1" baseline="-250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endParaRPr lang="zh-CN" altLang="en-US" sz="1600" b="1" baseline="-250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grpSp>
          <p:nvGrpSpPr>
            <p:cNvPr id="144416" name="组合 46"/>
            <p:cNvGrpSpPr/>
            <p:nvPr/>
          </p:nvGrpSpPr>
          <p:grpSpPr bwMode="auto">
            <a:xfrm>
              <a:off x="3071802" y="928670"/>
              <a:ext cx="1143008" cy="1714512"/>
              <a:chOff x="3143240" y="928670"/>
              <a:chExt cx="1143008" cy="1714512"/>
            </a:xfrm>
          </p:grpSpPr>
          <p:sp>
            <p:nvSpPr>
              <p:cNvPr id="144458" name="椭圆 8"/>
              <p:cNvSpPr>
                <a:spLocks noChangeArrowheads="1"/>
              </p:cNvSpPr>
              <p:nvPr/>
            </p:nvSpPr>
            <p:spPr bwMode="auto">
              <a:xfrm>
                <a:off x="3393273" y="928670"/>
                <a:ext cx="642942" cy="346234"/>
              </a:xfrm>
              <a:prstGeom prst="ellipse">
                <a:avLst/>
              </a:prstGeom>
              <a:solidFill>
                <a:schemeClr val="bg1"/>
              </a:solidFill>
              <a:ln w="12700" algn="ctr">
                <a:solidFill>
                  <a:srgbClr val="FF0000"/>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HCl</a:t>
                </a:r>
                <a:endParaRPr lang="zh-CN" altLang="en-US" sz="16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59" name="椭圆 16"/>
              <p:cNvSpPr>
                <a:spLocks noChangeArrowheads="1"/>
              </p:cNvSpPr>
              <p:nvPr/>
            </p:nvSpPr>
            <p:spPr bwMode="auto">
              <a:xfrm>
                <a:off x="3143240" y="1789578"/>
                <a:ext cx="1143008" cy="346234"/>
              </a:xfrm>
              <a:prstGeom prst="ellipse">
                <a:avLst/>
              </a:prstGeom>
              <a:solidFill>
                <a:schemeClr val="bg1"/>
              </a:solidFill>
              <a:ln w="12700" algn="ctr">
                <a:solidFill>
                  <a:srgbClr val="FF0000"/>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CH</a:t>
                </a:r>
                <a:r>
                  <a:rPr lang="en-US" altLang="zh-CN" sz="1600" b="1" baseline="-250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16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CCl</a:t>
                </a:r>
                <a:r>
                  <a:rPr lang="en-US" altLang="zh-CN" sz="1600" b="1" baseline="-250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endParaRPr lang="zh-CN" altLang="en-US" sz="1600" b="1" baseline="-250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60" name="右箭头 19"/>
              <p:cNvSpPr>
                <a:spLocks noChangeArrowheads="1"/>
              </p:cNvSpPr>
              <p:nvPr/>
            </p:nvSpPr>
            <p:spPr bwMode="auto">
              <a:xfrm rot="16200000">
                <a:off x="3464711" y="1257088"/>
                <a:ext cx="500067" cy="550306"/>
              </a:xfrm>
              <a:prstGeom prst="rightArrow">
                <a:avLst>
                  <a:gd name="adj1" fmla="val 50000"/>
                  <a:gd name="adj2" fmla="val 50000"/>
                </a:avLst>
              </a:prstGeom>
              <a:solidFill>
                <a:srgbClr val="FF0000"/>
              </a:solidFill>
              <a:ln w="12700" algn="ctr">
                <a:solidFill>
                  <a:schemeClr val="tx1"/>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zh-CN" altLang="en-US" sz="18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61" name="右箭头 20"/>
              <p:cNvSpPr>
                <a:spLocks noChangeArrowheads="1"/>
              </p:cNvSpPr>
              <p:nvPr/>
            </p:nvSpPr>
            <p:spPr bwMode="auto">
              <a:xfrm rot="16200000">
                <a:off x="3464711" y="2117996"/>
                <a:ext cx="500067" cy="550306"/>
              </a:xfrm>
              <a:prstGeom prst="rightArrow">
                <a:avLst>
                  <a:gd name="adj1" fmla="val 50000"/>
                  <a:gd name="adj2" fmla="val 50000"/>
                </a:avLst>
              </a:prstGeom>
              <a:solidFill>
                <a:srgbClr val="FF0000"/>
              </a:solidFill>
              <a:ln w="12700" algn="ctr">
                <a:solidFill>
                  <a:schemeClr val="tx1"/>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zh-CN" altLang="en-US" sz="18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grpSp>
        <p:sp>
          <p:nvSpPr>
            <p:cNvPr id="144417" name="右箭头 21"/>
            <p:cNvSpPr>
              <a:spLocks noChangeArrowheads="1"/>
            </p:cNvSpPr>
            <p:nvPr/>
          </p:nvSpPr>
          <p:spPr bwMode="auto">
            <a:xfrm rot="19060311">
              <a:off x="4646346" y="1364543"/>
              <a:ext cx="500067" cy="550209"/>
            </a:xfrm>
            <a:prstGeom prst="rightArrow">
              <a:avLst>
                <a:gd name="adj1" fmla="val 50000"/>
                <a:gd name="adj2" fmla="val 50000"/>
              </a:avLst>
            </a:prstGeom>
            <a:solidFill>
              <a:srgbClr val="FF0000"/>
            </a:solidFill>
            <a:ln w="12700" algn="ctr">
              <a:solidFill>
                <a:schemeClr val="tx1"/>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zh-CN" altLang="en-US" sz="18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18" name="右箭头 23"/>
            <p:cNvSpPr>
              <a:spLocks noChangeArrowheads="1"/>
            </p:cNvSpPr>
            <p:nvPr/>
          </p:nvSpPr>
          <p:spPr bwMode="auto">
            <a:xfrm rot="13706935">
              <a:off x="2996997" y="2269590"/>
              <a:ext cx="500067" cy="550306"/>
            </a:xfrm>
            <a:prstGeom prst="rightArrow">
              <a:avLst>
                <a:gd name="adj1" fmla="val 50000"/>
                <a:gd name="adj2" fmla="val 50000"/>
              </a:avLst>
            </a:prstGeom>
            <a:solidFill>
              <a:srgbClr val="FF0000"/>
            </a:solidFill>
            <a:ln w="12700" algn="ctr">
              <a:solidFill>
                <a:schemeClr val="tx1"/>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zh-CN" altLang="en-US" sz="18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19" name="右箭头 24"/>
            <p:cNvSpPr>
              <a:spLocks noChangeArrowheads="1"/>
            </p:cNvSpPr>
            <p:nvPr/>
          </p:nvSpPr>
          <p:spPr bwMode="auto">
            <a:xfrm rot="12324526">
              <a:off x="2203429" y="2279484"/>
              <a:ext cx="1188000" cy="550209"/>
            </a:xfrm>
            <a:prstGeom prst="rightArrow">
              <a:avLst>
                <a:gd name="adj1" fmla="val 50000"/>
                <a:gd name="adj2" fmla="val 50009"/>
              </a:avLst>
            </a:prstGeom>
            <a:solidFill>
              <a:srgbClr val="FF0000"/>
            </a:solidFill>
            <a:ln w="12700" algn="ctr">
              <a:solidFill>
                <a:schemeClr val="tx1"/>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zh-CN" altLang="en-US" sz="18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20" name="右箭头 25"/>
            <p:cNvSpPr>
              <a:spLocks noChangeArrowheads="1"/>
            </p:cNvSpPr>
            <p:nvPr/>
          </p:nvSpPr>
          <p:spPr bwMode="auto">
            <a:xfrm rot="18954313">
              <a:off x="3762720" y="2111446"/>
              <a:ext cx="720000" cy="550209"/>
            </a:xfrm>
            <a:prstGeom prst="rightArrow">
              <a:avLst>
                <a:gd name="adj1" fmla="val 50000"/>
                <a:gd name="adj2" fmla="val 50000"/>
              </a:avLst>
            </a:prstGeom>
            <a:solidFill>
              <a:srgbClr val="FF0000"/>
            </a:solidFill>
            <a:ln w="12700" algn="ctr">
              <a:solidFill>
                <a:schemeClr val="tx1"/>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zh-CN" altLang="en-US" sz="18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21" name="右箭头 27"/>
            <p:cNvSpPr>
              <a:spLocks noChangeArrowheads="1"/>
            </p:cNvSpPr>
            <p:nvPr/>
          </p:nvSpPr>
          <p:spPr bwMode="auto">
            <a:xfrm rot="20055509">
              <a:off x="3976466" y="2321405"/>
              <a:ext cx="540000" cy="550209"/>
            </a:xfrm>
            <a:prstGeom prst="rightArrow">
              <a:avLst>
                <a:gd name="adj1" fmla="val 50000"/>
                <a:gd name="adj2" fmla="val 50000"/>
              </a:avLst>
            </a:prstGeom>
            <a:solidFill>
              <a:srgbClr val="FF0000"/>
            </a:solidFill>
            <a:ln w="12700" algn="ctr">
              <a:solidFill>
                <a:schemeClr val="tx1"/>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zh-CN" altLang="en-US" sz="18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22" name="右箭头 28"/>
            <p:cNvSpPr>
              <a:spLocks noChangeArrowheads="1"/>
            </p:cNvSpPr>
            <p:nvPr/>
          </p:nvSpPr>
          <p:spPr bwMode="auto">
            <a:xfrm>
              <a:off x="5364792" y="2729347"/>
              <a:ext cx="432000" cy="550209"/>
            </a:xfrm>
            <a:prstGeom prst="rightArrow">
              <a:avLst>
                <a:gd name="adj1" fmla="val 50000"/>
                <a:gd name="adj2" fmla="val 50000"/>
              </a:avLst>
            </a:prstGeom>
            <a:solidFill>
              <a:srgbClr val="FF0000"/>
            </a:solidFill>
            <a:ln w="12700" algn="ctr">
              <a:solidFill>
                <a:schemeClr val="tx1"/>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zh-CN" altLang="en-US" sz="180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23" name="矩形 29"/>
            <p:cNvSpPr>
              <a:spLocks noChangeArrowheads="1"/>
            </p:cNvSpPr>
            <p:nvPr/>
          </p:nvSpPr>
          <p:spPr bwMode="auto">
            <a:xfrm>
              <a:off x="3687448" y="1357298"/>
              <a:ext cx="630369" cy="43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sz="11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Several</a:t>
              </a:r>
              <a:endParaRPr lang="en-US" altLang="zh-CN" sz="11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eaLnBrk="1" hangingPunct="1"/>
              <a:r>
                <a:rPr lang="en-US" altLang="zh-CN" sz="11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steps</a:t>
              </a:r>
              <a:endParaRPr lang="zh-CN" altLang="en-US" sz="11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24" name="矩形 30"/>
            <p:cNvSpPr>
              <a:spLocks noChangeArrowheads="1"/>
            </p:cNvSpPr>
            <p:nvPr/>
          </p:nvSpPr>
          <p:spPr bwMode="auto">
            <a:xfrm>
              <a:off x="4714876" y="1585260"/>
              <a:ext cx="630369" cy="43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sz="11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Several</a:t>
              </a:r>
              <a:endParaRPr lang="en-US" altLang="zh-CN" sz="11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eaLnBrk="1" hangingPunct="1"/>
              <a:r>
                <a:rPr lang="en-US" altLang="zh-CN" sz="11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steps</a:t>
              </a:r>
              <a:endParaRPr lang="zh-CN" altLang="en-US" sz="11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25" name="矩形 31"/>
            <p:cNvSpPr>
              <a:spLocks noChangeArrowheads="1"/>
            </p:cNvSpPr>
            <p:nvPr/>
          </p:nvSpPr>
          <p:spPr bwMode="auto">
            <a:xfrm>
              <a:off x="5304748" y="2465746"/>
              <a:ext cx="673655" cy="64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Several</a:t>
              </a:r>
              <a:endPar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eaLnBrk="1" hangingPunct="1"/>
              <a:endPar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eaLnBrk="1" hangingPunct="1"/>
              <a:r>
                <a:rPr lang="en-US" altLang="zh-CN" sz="12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steps</a:t>
              </a:r>
              <a:endParaRPr lang="zh-CN" altLang="en-US" sz="12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26" name="椭圆 32"/>
            <p:cNvSpPr>
              <a:spLocks noChangeArrowheads="1"/>
            </p:cNvSpPr>
            <p:nvPr/>
          </p:nvSpPr>
          <p:spPr bwMode="auto">
            <a:xfrm>
              <a:off x="500034" y="2857496"/>
              <a:ext cx="714348" cy="346234"/>
            </a:xfrm>
            <a:prstGeom prst="ellipse">
              <a:avLst/>
            </a:prstGeom>
            <a:noFill/>
            <a:ln w="12700" algn="ctr">
              <a:solidFill>
                <a:schemeClr val="accent1">
                  <a:lumMod val="50000"/>
                </a:schemeClr>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en-US" altLang="zh-CN" sz="1600" b="1" baseline="30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r>
                <a:rPr lang="en-US" altLang="zh-CN" sz="16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a:t>
              </a:r>
              <a:endParaRPr lang="zh-CN" altLang="en-US" sz="1600" b="1" baseline="-25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27" name="矩形 33"/>
            <p:cNvSpPr>
              <a:spLocks noChangeArrowheads="1"/>
            </p:cNvSpPr>
            <p:nvPr/>
          </p:nvSpPr>
          <p:spPr bwMode="auto">
            <a:xfrm>
              <a:off x="6072198" y="3498179"/>
              <a:ext cx="630369" cy="43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r>
                <a:rPr lang="en-US" altLang="zh-CN" sz="11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Several</a:t>
              </a:r>
              <a:endParaRPr lang="en-US" altLang="zh-CN" sz="11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eaLnBrk="1" hangingPunct="1"/>
              <a:r>
                <a:rPr lang="en-US" altLang="zh-CN" sz="11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steps</a:t>
              </a:r>
              <a:endParaRPr lang="zh-CN" altLang="en-US" sz="1100" b="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28" name="椭圆 34"/>
            <p:cNvSpPr>
              <a:spLocks noChangeArrowheads="1"/>
            </p:cNvSpPr>
            <p:nvPr/>
          </p:nvSpPr>
          <p:spPr bwMode="auto">
            <a:xfrm>
              <a:off x="857224" y="3857628"/>
              <a:ext cx="500066" cy="346234"/>
            </a:xfrm>
            <a:prstGeom prst="ellipse">
              <a:avLst/>
            </a:prstGeom>
            <a:noFill/>
            <a:ln w="12700" algn="ctr">
              <a:solidFill>
                <a:schemeClr val="accent1">
                  <a:lumMod val="50000"/>
                </a:schemeClr>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en-US" altLang="zh-CN" sz="1600" b="1" baseline="-25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endParaRPr lang="zh-CN" altLang="en-US" sz="1600" b="1" baseline="-25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29" name="椭圆 35"/>
            <p:cNvSpPr>
              <a:spLocks noChangeArrowheads="1"/>
            </p:cNvSpPr>
            <p:nvPr/>
          </p:nvSpPr>
          <p:spPr bwMode="auto">
            <a:xfrm>
              <a:off x="1643042" y="3214686"/>
              <a:ext cx="714348" cy="346234"/>
            </a:xfrm>
            <a:prstGeom prst="ellipse">
              <a:avLst/>
            </a:prstGeom>
            <a:noFill/>
            <a:ln w="12700" algn="ctr">
              <a:solidFill>
                <a:schemeClr val="accent1">
                  <a:lumMod val="50000"/>
                </a:schemeClr>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en-US" altLang="zh-CN" sz="1600" b="1" baseline="30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r>
                <a:rPr lang="en-US" altLang="zh-CN"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D)</a:t>
              </a:r>
              <a:endParaRPr lang="zh-CN" altLang="en-US" sz="1600" b="1" baseline="-25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30" name="椭圆 36"/>
            <p:cNvSpPr>
              <a:spLocks noChangeArrowheads="1"/>
            </p:cNvSpPr>
            <p:nvPr/>
          </p:nvSpPr>
          <p:spPr bwMode="auto">
            <a:xfrm>
              <a:off x="2357422" y="3643314"/>
              <a:ext cx="714380" cy="346234"/>
            </a:xfrm>
            <a:prstGeom prst="ellipse">
              <a:avLst/>
            </a:prstGeom>
            <a:noFill/>
            <a:ln w="12700" algn="ctr">
              <a:solidFill>
                <a:schemeClr val="accent1">
                  <a:lumMod val="50000"/>
                </a:schemeClr>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a:t>
              </a:r>
              <a:r>
                <a:rPr lang="en-US" altLang="zh-CN" sz="1600" b="1" baseline="-25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16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en-US" altLang="zh-CN" sz="1600" b="1" baseline="-25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endParaRPr lang="zh-CN" altLang="en-US" sz="1600" b="1" baseline="-25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31" name="椭圆 37"/>
            <p:cNvSpPr>
              <a:spLocks noChangeArrowheads="1"/>
            </p:cNvSpPr>
            <p:nvPr/>
          </p:nvSpPr>
          <p:spPr bwMode="auto">
            <a:xfrm>
              <a:off x="3395300" y="3445846"/>
              <a:ext cx="428628" cy="346234"/>
            </a:xfrm>
            <a:prstGeom prst="ellipse">
              <a:avLst/>
            </a:prstGeom>
            <a:noFill/>
            <a:ln w="12700" algn="ctr">
              <a:solidFill>
                <a:schemeClr val="accent1">
                  <a:lumMod val="50000"/>
                </a:schemeClr>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a:t>
              </a:r>
              <a:endParaRPr lang="zh-CN" altLang="en-US" sz="1600" b="1" baseline="-25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32" name="椭圆 38"/>
            <p:cNvSpPr>
              <a:spLocks noChangeArrowheads="1"/>
            </p:cNvSpPr>
            <p:nvPr/>
          </p:nvSpPr>
          <p:spPr bwMode="auto">
            <a:xfrm>
              <a:off x="4071934" y="4225774"/>
              <a:ext cx="571504" cy="346234"/>
            </a:xfrm>
            <a:prstGeom prst="ellipse">
              <a:avLst/>
            </a:prstGeom>
            <a:noFill/>
            <a:ln w="12700" algn="ctr">
              <a:solidFill>
                <a:schemeClr val="accent1">
                  <a:lumMod val="50000"/>
                </a:schemeClr>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HO</a:t>
              </a:r>
              <a:r>
                <a:rPr lang="en-US" altLang="zh-CN" sz="1600" b="1" baseline="-25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endParaRPr lang="zh-CN" altLang="en-US" sz="1600" b="1" baseline="-25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33" name="椭圆 39"/>
            <p:cNvSpPr>
              <a:spLocks noChangeArrowheads="1"/>
            </p:cNvSpPr>
            <p:nvPr/>
          </p:nvSpPr>
          <p:spPr bwMode="auto">
            <a:xfrm>
              <a:off x="4572000" y="3742048"/>
              <a:ext cx="571504" cy="346234"/>
            </a:xfrm>
            <a:prstGeom prst="ellipse">
              <a:avLst/>
            </a:prstGeom>
            <a:noFill/>
            <a:ln w="12700" algn="ctr">
              <a:solidFill>
                <a:schemeClr val="accent1">
                  <a:lumMod val="50000"/>
                </a:schemeClr>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a:t>
              </a:r>
              <a:r>
                <a:rPr lang="en-US" altLang="zh-CN" sz="1600" b="1" baseline="-25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16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endParaRPr lang="zh-CN" altLang="en-US" sz="1600" b="1" baseline="-25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34" name="椭圆 40"/>
            <p:cNvSpPr>
              <a:spLocks noChangeArrowheads="1"/>
            </p:cNvSpPr>
            <p:nvPr/>
          </p:nvSpPr>
          <p:spPr bwMode="auto">
            <a:xfrm>
              <a:off x="6143636" y="4000504"/>
              <a:ext cx="571504" cy="346234"/>
            </a:xfrm>
            <a:prstGeom prst="ellipse">
              <a:avLst/>
            </a:prstGeom>
            <a:noFill/>
            <a:ln w="12700" algn="ctr">
              <a:solidFill>
                <a:schemeClr val="accent1">
                  <a:lumMod val="50000"/>
                </a:schemeClr>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CO</a:t>
              </a:r>
              <a:endParaRPr lang="zh-CN" altLang="en-US" sz="1600" b="1" baseline="-25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35" name="椭圆 41"/>
            <p:cNvSpPr>
              <a:spLocks noChangeArrowheads="1"/>
            </p:cNvSpPr>
            <p:nvPr/>
          </p:nvSpPr>
          <p:spPr bwMode="auto">
            <a:xfrm>
              <a:off x="4929190" y="3286124"/>
              <a:ext cx="1143008" cy="346234"/>
            </a:xfrm>
            <a:prstGeom prst="ellipse">
              <a:avLst/>
            </a:prstGeom>
            <a:noFill/>
            <a:ln w="12700" algn="ctr">
              <a:solidFill>
                <a:schemeClr val="accent1">
                  <a:lumMod val="50000"/>
                </a:schemeClr>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a:t>
              </a:r>
              <a:r>
                <a:rPr lang="en-US" altLang="zh-CN" sz="1600" b="1" i="1" baseline="-25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x</a:t>
              </a:r>
              <a:r>
                <a:rPr lang="en-US" altLang="zh-CN" sz="16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a:t>
              </a:r>
              <a:r>
                <a:rPr lang="en-US" altLang="zh-CN" sz="1600" b="1" i="1" baseline="-25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y-1</a:t>
              </a:r>
              <a:r>
                <a:rPr lang="en-US" altLang="zh-CN" sz="16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en-US" altLang="zh-CN" sz="1600" b="1" baseline="-25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endParaRPr lang="zh-CN" altLang="en-US" sz="1600" b="1" baseline="-25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45" name="椭圆 44"/>
            <p:cNvSpPr/>
            <p:nvPr/>
          </p:nvSpPr>
          <p:spPr bwMode="auto">
            <a:xfrm>
              <a:off x="3286116" y="2500306"/>
              <a:ext cx="785818" cy="432762"/>
            </a:xfrm>
            <a:prstGeom prst="ellipse">
              <a:avLst/>
            </a:prstGeom>
            <a:gradFill>
              <a:gsLst>
                <a:gs pos="0">
                  <a:srgbClr val="FFF200"/>
                </a:gs>
                <a:gs pos="45000">
                  <a:srgbClr val="FF7A00"/>
                </a:gs>
                <a:gs pos="70000">
                  <a:srgbClr val="FF0300"/>
                </a:gs>
                <a:gs pos="100000">
                  <a:srgbClr val="4D0808"/>
                </a:gs>
              </a:gsLst>
              <a:lin ang="5400000" scaled="0"/>
            </a:gradFill>
            <a:ln w="12700" cap="flat" cmpd="sng" algn="ctr">
              <a:solidFill>
                <a:schemeClr val="tx1"/>
              </a:solidFill>
              <a:prstDash val="solid"/>
              <a:round/>
              <a:headEnd type="none" w="med" len="med"/>
              <a:tailEnd type="none" w="med" len="med"/>
            </a:ln>
            <a:effectLst/>
          </p:spPr>
          <p:txBody>
            <a:bodyPr lIns="0" tIns="0" rIns="0" bIns="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HO·</a:t>
              </a:r>
              <a:endParaRPr lang="zh-CN" altLang="en-US" b="1" baseline="-25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50" name="矩形 49"/>
            <p:cNvSpPr/>
            <p:nvPr/>
          </p:nvSpPr>
          <p:spPr>
            <a:xfrm>
              <a:off x="2701913" y="1630803"/>
              <a:ext cx="420308" cy="338554"/>
            </a:xfrm>
            <a:prstGeom prst="rect">
              <a:avLst/>
            </a:prstGeom>
          </p:spPr>
          <p:txBody>
            <a:bodyPr wrap="none">
              <a:spAutoFit/>
            </a:bodyPr>
            <a:lstStyle/>
            <a:p>
              <a:pPr algn="just" eaLnBrk="1" hangingPunct="1">
                <a:spcBef>
                  <a:spcPct val="50000"/>
                </a:spcBef>
                <a:defRPr/>
              </a:pPr>
              <a:r>
                <a:rPr lang="en-US" altLang="zh-CN" sz="1600" b="1" dirty="0">
                  <a:ln w="18415" cmpd="sng">
                    <a:solidFill>
                      <a:schemeClr val="tx1"/>
                    </a:solidFill>
                    <a:prstDash val="solid"/>
                  </a:ln>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en-US" altLang="zh-CN" sz="1600" b="1" baseline="-25000" dirty="0">
                  <a:ln w="18415" cmpd="sng">
                    <a:solidFill>
                      <a:schemeClr val="tx1"/>
                    </a:solidFill>
                    <a:prstDash val="solid"/>
                  </a:ln>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endParaRPr lang="zh-CN" altLang="en-US" sz="1600" b="1" baseline="-25000" dirty="0">
                <a:ln w="18415" cmpd="sng">
                  <a:solidFill>
                    <a:schemeClr val="tx1"/>
                  </a:solidFill>
                  <a:prstDash val="solid"/>
                </a:ln>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51" name="矩形 50"/>
            <p:cNvSpPr/>
            <p:nvPr/>
          </p:nvSpPr>
          <p:spPr>
            <a:xfrm>
              <a:off x="3227599" y="2219825"/>
              <a:ext cx="843592" cy="307756"/>
            </a:xfrm>
            <a:prstGeom prst="rect">
              <a:avLst/>
            </a:prstGeom>
          </p:spPr>
          <p:txBody>
            <a:bodyPr wrap="none">
              <a:spAutoFit/>
            </a:bodyPr>
            <a:lstStyle/>
            <a:p>
              <a:pPr algn="just" eaLnBrk="1" hangingPunct="1">
                <a:spcBef>
                  <a:spcPct val="50000"/>
                </a:spcBef>
                <a:defRPr/>
              </a:pPr>
              <a:r>
                <a:rPr lang="en-US" altLang="zh-CN" sz="1400" dirty="0">
                  <a:ln w="18415" cmpd="sng">
                    <a:solidFill>
                      <a:srgbClr val="FFFF00"/>
                    </a:solidFill>
                    <a:prstDash val="solid"/>
                  </a:ln>
                  <a:solidFill>
                    <a:schemeClr val="accent1">
                      <a:lumMod val="50000"/>
                    </a:schemeClr>
                  </a:solidFill>
                  <a:effectLst>
                    <a:outerShdw blurRad="63500" dir="3600000" algn="tl" rotWithShape="0">
                      <a:srgbClr val="000000">
                        <a:alpha val="70000"/>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CH</a:t>
              </a:r>
              <a:r>
                <a:rPr lang="en-US" altLang="zh-CN" sz="1400" baseline="-25000" dirty="0">
                  <a:ln w="18415" cmpd="sng">
                    <a:solidFill>
                      <a:srgbClr val="FFFF00"/>
                    </a:solidFill>
                    <a:prstDash val="solid"/>
                  </a:ln>
                  <a:solidFill>
                    <a:schemeClr val="accent1">
                      <a:lumMod val="50000"/>
                    </a:schemeClr>
                  </a:solidFill>
                  <a:effectLst>
                    <a:outerShdw blurRad="63500" dir="3600000" algn="tl" rotWithShape="0">
                      <a:srgbClr val="000000">
                        <a:alpha val="70000"/>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r>
                <a:rPr lang="en-US" altLang="zh-CN" sz="1400" dirty="0">
                  <a:ln w="18415" cmpd="sng">
                    <a:solidFill>
                      <a:srgbClr val="FFFF00"/>
                    </a:solidFill>
                    <a:prstDash val="solid"/>
                  </a:ln>
                  <a:solidFill>
                    <a:schemeClr val="accent1">
                      <a:lumMod val="50000"/>
                    </a:schemeClr>
                  </a:solidFill>
                  <a:effectLst>
                    <a:outerShdw blurRad="63500" dir="3600000" algn="tl" rotWithShape="0">
                      <a:srgbClr val="000000">
                        <a:alpha val="70000"/>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CCl</a:t>
              </a:r>
              <a:r>
                <a:rPr lang="en-US" altLang="zh-CN" sz="1400" baseline="-25000" dirty="0">
                  <a:ln w="18415" cmpd="sng">
                    <a:solidFill>
                      <a:srgbClr val="FFFF00"/>
                    </a:solidFill>
                    <a:prstDash val="solid"/>
                  </a:ln>
                  <a:solidFill>
                    <a:schemeClr val="accent1">
                      <a:lumMod val="50000"/>
                    </a:schemeClr>
                  </a:solidFill>
                  <a:effectLst>
                    <a:outerShdw blurRad="63500" dir="3600000" algn="tl" rotWithShape="0">
                      <a:srgbClr val="000000">
                        <a:alpha val="70000"/>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endParaRPr lang="zh-CN" altLang="en-US" sz="1400" baseline="-25000" dirty="0">
                <a:ln w="18415" cmpd="sng">
                  <a:solidFill>
                    <a:srgbClr val="FFFF00"/>
                  </a:solidFill>
                  <a:prstDash val="solid"/>
                </a:ln>
                <a:solidFill>
                  <a:schemeClr val="accent1">
                    <a:lumMod val="50000"/>
                  </a:schemeClr>
                </a:solidFill>
                <a:effectLst>
                  <a:outerShdw blurRad="63500" dir="3600000" algn="tl" rotWithShape="0">
                    <a:srgbClr val="000000">
                      <a:alpha val="70000"/>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52" name="矩形 51"/>
            <p:cNvSpPr/>
            <p:nvPr/>
          </p:nvSpPr>
          <p:spPr>
            <a:xfrm>
              <a:off x="3918608" y="2156764"/>
              <a:ext cx="511679" cy="307777"/>
            </a:xfrm>
            <a:prstGeom prst="rect">
              <a:avLst/>
            </a:prstGeom>
          </p:spPr>
          <p:txBody>
            <a:bodyPr wrap="none">
              <a:spAutoFit/>
            </a:bodyPr>
            <a:lstStyle/>
            <a:p>
              <a:pPr algn="just" eaLnBrk="1" hangingPunct="1">
                <a:spcBef>
                  <a:spcPct val="50000"/>
                </a:spcBef>
                <a:defRPr/>
              </a:pPr>
              <a:r>
                <a:rPr lang="en-US" altLang="zh-CN" sz="1400" dirty="0">
                  <a:ln w="18415" cmpd="sng">
                    <a:solidFill>
                      <a:srgbClr val="FFFF00"/>
                    </a:solidFill>
                    <a:prstDash val="solid"/>
                  </a:ln>
                  <a:solidFill>
                    <a:schemeClr val="accent1">
                      <a:lumMod val="50000"/>
                    </a:schemeClr>
                  </a:solidFill>
                  <a:effectLst>
                    <a:outerShdw blurRad="63500" dir="3600000" algn="tl" rotWithShape="0">
                      <a:srgbClr val="000000">
                        <a:alpha val="70000"/>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NH</a:t>
              </a:r>
              <a:r>
                <a:rPr lang="en-US" altLang="zh-CN" sz="1400" baseline="-25000" dirty="0">
                  <a:ln w="18415" cmpd="sng">
                    <a:solidFill>
                      <a:srgbClr val="FFFF00"/>
                    </a:solidFill>
                    <a:prstDash val="solid"/>
                  </a:ln>
                  <a:solidFill>
                    <a:schemeClr val="accent1">
                      <a:lumMod val="50000"/>
                    </a:schemeClr>
                  </a:solidFill>
                  <a:effectLst>
                    <a:outerShdw blurRad="63500" dir="3600000" algn="tl" rotWithShape="0">
                      <a:srgbClr val="000000">
                        <a:alpha val="70000"/>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endParaRPr lang="zh-CN" altLang="en-US" sz="1400" baseline="-25000" dirty="0">
                <a:ln w="18415" cmpd="sng">
                  <a:solidFill>
                    <a:srgbClr val="FFFF00"/>
                  </a:solidFill>
                  <a:prstDash val="solid"/>
                </a:ln>
                <a:solidFill>
                  <a:schemeClr val="accent1">
                    <a:lumMod val="50000"/>
                  </a:schemeClr>
                </a:solidFill>
                <a:effectLst>
                  <a:outerShdw blurRad="63500" dir="3600000" algn="tl" rotWithShape="0">
                    <a:srgbClr val="000000">
                      <a:alpha val="70000"/>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53" name="矩形 52"/>
            <p:cNvSpPr/>
            <p:nvPr/>
          </p:nvSpPr>
          <p:spPr>
            <a:xfrm>
              <a:off x="4063849" y="2486658"/>
              <a:ext cx="473257" cy="307756"/>
            </a:xfrm>
            <a:prstGeom prst="rect">
              <a:avLst/>
            </a:prstGeom>
          </p:spPr>
          <p:txBody>
            <a:bodyPr wrap="none">
              <a:spAutoFit/>
            </a:bodyPr>
            <a:lstStyle/>
            <a:p>
              <a:pPr algn="just" eaLnBrk="1" hangingPunct="1">
                <a:spcBef>
                  <a:spcPct val="50000"/>
                </a:spcBef>
                <a:defRPr/>
              </a:pPr>
              <a:r>
                <a:rPr lang="en-US" altLang="zh-CN" sz="1400" dirty="0">
                  <a:ln w="18415" cmpd="sng">
                    <a:solidFill>
                      <a:srgbClr val="FFFF00"/>
                    </a:solidFill>
                    <a:prstDash val="solid"/>
                  </a:ln>
                  <a:solidFill>
                    <a:schemeClr val="accent1">
                      <a:lumMod val="50000"/>
                    </a:schemeClr>
                  </a:solidFill>
                  <a:effectLst>
                    <a:outerShdw blurRad="63500" dir="3600000" algn="tl" rotWithShape="0">
                      <a:srgbClr val="000000">
                        <a:alpha val="70000"/>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SO</a:t>
              </a:r>
              <a:r>
                <a:rPr lang="en-US" altLang="zh-CN" sz="1400" baseline="-25000" dirty="0">
                  <a:ln w="18415" cmpd="sng">
                    <a:solidFill>
                      <a:srgbClr val="FFFF00"/>
                    </a:solidFill>
                    <a:prstDash val="solid"/>
                  </a:ln>
                  <a:solidFill>
                    <a:schemeClr val="accent1">
                      <a:lumMod val="50000"/>
                    </a:schemeClr>
                  </a:solidFill>
                  <a:effectLst>
                    <a:outerShdw blurRad="63500" dir="3600000" algn="tl" rotWithShape="0">
                      <a:srgbClr val="000000">
                        <a:alpha val="70000"/>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endParaRPr lang="zh-CN" altLang="en-US" sz="1400" baseline="-25000" dirty="0">
                <a:ln w="18415" cmpd="sng">
                  <a:solidFill>
                    <a:srgbClr val="FFFF00"/>
                  </a:solidFill>
                  <a:prstDash val="solid"/>
                </a:ln>
                <a:solidFill>
                  <a:schemeClr val="accent1">
                    <a:lumMod val="50000"/>
                  </a:schemeClr>
                </a:solidFill>
                <a:effectLst>
                  <a:outerShdw blurRad="63500" dir="3600000" algn="tl" rotWithShape="0">
                    <a:srgbClr val="000000">
                      <a:alpha val="70000"/>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54" name="矩形 53"/>
            <p:cNvSpPr/>
            <p:nvPr/>
          </p:nvSpPr>
          <p:spPr>
            <a:xfrm>
              <a:off x="4157774" y="2684126"/>
              <a:ext cx="473257" cy="307756"/>
            </a:xfrm>
            <a:prstGeom prst="rect">
              <a:avLst/>
            </a:prstGeom>
          </p:spPr>
          <p:txBody>
            <a:bodyPr wrap="none">
              <a:spAutoFit/>
            </a:bodyPr>
            <a:lstStyle/>
            <a:p>
              <a:pPr algn="just" eaLnBrk="1" hangingPunct="1">
                <a:spcBef>
                  <a:spcPct val="50000"/>
                </a:spcBef>
                <a:defRPr/>
              </a:pPr>
              <a:r>
                <a:rPr lang="en-US" altLang="zh-CN" sz="1400" dirty="0">
                  <a:ln w="18415" cmpd="sng">
                    <a:solidFill>
                      <a:srgbClr val="FFFF00"/>
                    </a:solidFill>
                    <a:prstDash val="solid"/>
                  </a:ln>
                  <a:solidFill>
                    <a:schemeClr val="accent1">
                      <a:lumMod val="50000"/>
                    </a:schemeClr>
                  </a:solidFill>
                  <a:effectLst>
                    <a:outerShdw blurRad="63500" dir="3600000" algn="tl" rotWithShape="0">
                      <a:srgbClr val="000000">
                        <a:alpha val="70000"/>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a:t>
              </a:r>
              <a:r>
                <a:rPr lang="en-US" altLang="zh-CN" sz="1400" baseline="-25000" dirty="0">
                  <a:ln w="18415" cmpd="sng">
                    <a:solidFill>
                      <a:srgbClr val="FFFF00"/>
                    </a:solidFill>
                    <a:prstDash val="solid"/>
                  </a:ln>
                  <a:solidFill>
                    <a:schemeClr val="accent1">
                      <a:lumMod val="50000"/>
                    </a:schemeClr>
                  </a:solidFill>
                  <a:effectLst>
                    <a:outerShdw blurRad="63500" dir="3600000" algn="tl" rotWithShape="0">
                      <a:srgbClr val="000000">
                        <a:alpha val="70000"/>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1400" dirty="0">
                  <a:ln w="18415" cmpd="sng">
                    <a:solidFill>
                      <a:srgbClr val="FFFF00"/>
                    </a:solidFill>
                    <a:prstDash val="solid"/>
                  </a:ln>
                  <a:solidFill>
                    <a:schemeClr val="accent1">
                      <a:lumMod val="50000"/>
                    </a:schemeClr>
                  </a:solidFill>
                  <a:effectLst>
                    <a:outerShdw blurRad="63500" dir="3600000" algn="tl" rotWithShape="0">
                      <a:srgbClr val="000000">
                        <a:alpha val="70000"/>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a:t>
              </a:r>
              <a:endParaRPr lang="zh-CN" altLang="en-US" sz="1400" baseline="-25000" dirty="0">
                <a:ln w="18415" cmpd="sng">
                  <a:solidFill>
                    <a:srgbClr val="FFFF00"/>
                  </a:solidFill>
                  <a:prstDash val="solid"/>
                </a:ln>
                <a:solidFill>
                  <a:schemeClr val="accent1">
                    <a:lumMod val="50000"/>
                  </a:schemeClr>
                </a:solidFill>
                <a:effectLst>
                  <a:outerShdw blurRad="63500" dir="3600000" algn="tl" rotWithShape="0">
                    <a:srgbClr val="000000">
                      <a:alpha val="70000"/>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55" name="矩形 54"/>
            <p:cNvSpPr/>
            <p:nvPr/>
          </p:nvSpPr>
          <p:spPr>
            <a:xfrm>
              <a:off x="2981884" y="2406843"/>
              <a:ext cx="444400" cy="307756"/>
            </a:xfrm>
            <a:prstGeom prst="rect">
              <a:avLst/>
            </a:prstGeom>
          </p:spPr>
          <p:txBody>
            <a:bodyPr wrap="none">
              <a:spAutoFit/>
            </a:bodyPr>
            <a:lstStyle/>
            <a:p>
              <a:pPr algn="just" eaLnBrk="1" hangingPunct="1">
                <a:spcBef>
                  <a:spcPct val="50000"/>
                </a:spcBef>
                <a:defRPr/>
              </a:pPr>
              <a:r>
                <a:rPr lang="en-US" altLang="zh-CN" sz="1400" dirty="0">
                  <a:ln w="18415" cmpd="sng">
                    <a:solidFill>
                      <a:srgbClr val="FFFF00"/>
                    </a:solidFill>
                    <a:prstDash val="solid"/>
                  </a:ln>
                  <a:solidFill>
                    <a:schemeClr val="accent1">
                      <a:lumMod val="50000"/>
                    </a:schemeClr>
                  </a:solidFill>
                  <a:effectLst>
                    <a:outerShdw blurRad="63500" dir="3600000" algn="tl" rotWithShape="0">
                      <a:srgbClr val="000000">
                        <a:alpha val="70000"/>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HX</a:t>
              </a:r>
              <a:endParaRPr lang="zh-CN" altLang="en-US" sz="1400" baseline="-25000" dirty="0">
                <a:ln w="18415" cmpd="sng">
                  <a:solidFill>
                    <a:srgbClr val="FFFF00"/>
                  </a:solidFill>
                  <a:prstDash val="solid"/>
                </a:ln>
                <a:solidFill>
                  <a:schemeClr val="accent1">
                    <a:lumMod val="50000"/>
                  </a:schemeClr>
                </a:solidFill>
                <a:effectLst>
                  <a:outerShdw blurRad="63500" dir="3600000" algn="tl" rotWithShape="0">
                    <a:srgbClr val="000000">
                      <a:alpha val="70000"/>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56" name="矩形 55"/>
            <p:cNvSpPr/>
            <p:nvPr/>
          </p:nvSpPr>
          <p:spPr>
            <a:xfrm>
              <a:off x="2550505" y="2549719"/>
              <a:ext cx="521297" cy="307777"/>
            </a:xfrm>
            <a:prstGeom prst="rect">
              <a:avLst/>
            </a:prstGeom>
          </p:spPr>
          <p:txBody>
            <a:bodyPr wrap="none">
              <a:spAutoFit/>
            </a:bodyPr>
            <a:lstStyle/>
            <a:p>
              <a:pPr algn="just" eaLnBrk="1" hangingPunct="1">
                <a:spcBef>
                  <a:spcPct val="50000"/>
                </a:spcBef>
                <a:defRPr/>
              </a:pPr>
              <a:r>
                <a:rPr lang="en-US" altLang="zh-CN" sz="1400" dirty="0">
                  <a:ln w="18415" cmpd="sng">
                    <a:solidFill>
                      <a:srgbClr val="FFFF00"/>
                    </a:solidFill>
                    <a:prstDash val="solid"/>
                  </a:ln>
                  <a:solidFill>
                    <a:schemeClr val="accent1">
                      <a:lumMod val="50000"/>
                    </a:schemeClr>
                  </a:solidFill>
                  <a:effectLst>
                    <a:outerShdw blurRad="63500" dir="3600000" algn="tl" rotWithShape="0">
                      <a:srgbClr val="000000">
                        <a:alpha val="70000"/>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a:t>
              </a:r>
              <a:r>
                <a:rPr lang="en-US" altLang="zh-CN" sz="1400" baseline="-25000" dirty="0">
                  <a:ln w="18415" cmpd="sng">
                    <a:solidFill>
                      <a:srgbClr val="FFFF00"/>
                    </a:solidFill>
                    <a:prstDash val="solid"/>
                  </a:ln>
                  <a:solidFill>
                    <a:schemeClr val="accent1">
                      <a:lumMod val="50000"/>
                    </a:schemeClr>
                  </a:solidFill>
                  <a:effectLst>
                    <a:outerShdw blurRad="63500" dir="3600000" algn="tl" rotWithShape="0">
                      <a:srgbClr val="000000">
                        <a:alpha val="70000"/>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1400" dirty="0">
                  <a:ln w="18415" cmpd="sng">
                    <a:solidFill>
                      <a:srgbClr val="FFFF00"/>
                    </a:solidFill>
                    <a:prstDash val="solid"/>
                  </a:ln>
                  <a:solidFill>
                    <a:schemeClr val="accent1">
                      <a:lumMod val="50000"/>
                    </a:schemeClr>
                  </a:solidFill>
                  <a:effectLst>
                    <a:outerShdw blurRad="63500" dir="3600000" algn="tl" rotWithShape="0">
                      <a:srgbClr val="000000">
                        <a:alpha val="70000"/>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endParaRPr lang="zh-CN" altLang="en-US" sz="1400" baseline="-25000" dirty="0">
                <a:ln w="18415" cmpd="sng">
                  <a:solidFill>
                    <a:srgbClr val="FFFF00"/>
                  </a:solidFill>
                  <a:prstDash val="solid"/>
                </a:ln>
                <a:solidFill>
                  <a:schemeClr val="accent1">
                    <a:lumMod val="50000"/>
                  </a:schemeClr>
                </a:solidFill>
                <a:effectLst>
                  <a:outerShdw blurRad="63500" dir="3600000" algn="tl" rotWithShape="0">
                    <a:srgbClr val="000000">
                      <a:alpha val="70000"/>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58" name="矩形 57"/>
            <p:cNvSpPr/>
            <p:nvPr/>
          </p:nvSpPr>
          <p:spPr>
            <a:xfrm>
              <a:off x="2264753" y="2928934"/>
              <a:ext cx="521297" cy="307777"/>
            </a:xfrm>
            <a:prstGeom prst="rect">
              <a:avLst/>
            </a:prstGeom>
          </p:spPr>
          <p:txBody>
            <a:bodyPr wrap="none">
              <a:spAutoFit/>
            </a:bodyPr>
            <a:lstStyle/>
            <a:p>
              <a:pPr algn="just" eaLnBrk="1" hangingPunct="1">
                <a:spcBef>
                  <a:spcPct val="50000"/>
                </a:spcBef>
                <a:defRPr/>
              </a:pP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a:t>
              </a:r>
              <a:r>
                <a:rPr lang="en-US" altLang="zh-CN" sz="1400" b="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endParaRPr lang="zh-CN" altLang="en-US" sz="1400" b="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76" name="矩形 75"/>
            <p:cNvSpPr/>
            <p:nvPr/>
          </p:nvSpPr>
          <p:spPr>
            <a:xfrm>
              <a:off x="1566314" y="2786770"/>
              <a:ext cx="731369" cy="338531"/>
            </a:xfrm>
            <a:prstGeom prst="rect">
              <a:avLst/>
            </a:prstGeom>
          </p:spPr>
          <p:txBody>
            <a:bodyPr wrap="none">
              <a:spAutoFit/>
            </a:bodyPr>
            <a:lstStyle/>
            <a:p>
              <a:pPr algn="just" eaLnBrk="1" hangingPunct="1">
                <a:spcBef>
                  <a:spcPct val="50000"/>
                </a:spcBef>
                <a:defRPr/>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a:t>
              </a:r>
              <a:r>
                <a:rPr lang="en-US" altLang="zh-CN" sz="1600" b="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2 , </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en-US" altLang="zh-CN" sz="1600" b="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endParaRPr lang="zh-CN" altLang="en-US" sz="1600" b="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77" name="矩形 76"/>
            <p:cNvSpPr/>
            <p:nvPr/>
          </p:nvSpPr>
          <p:spPr>
            <a:xfrm>
              <a:off x="475279" y="3288462"/>
              <a:ext cx="731369" cy="338531"/>
            </a:xfrm>
            <a:prstGeom prst="rect">
              <a:avLst/>
            </a:prstGeom>
          </p:spPr>
          <p:txBody>
            <a:bodyPr wrap="none">
              <a:spAutoFit/>
            </a:bodyPr>
            <a:lstStyle/>
            <a:p>
              <a:pPr algn="just" eaLnBrk="1" hangingPunct="1">
                <a:spcBef>
                  <a:spcPct val="50000"/>
                </a:spcBef>
                <a:defRPr/>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a:t>
              </a:r>
              <a:r>
                <a:rPr lang="en-US" altLang="zh-CN" sz="1600" b="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2 , </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en-US" altLang="zh-CN" sz="1600" b="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endParaRPr lang="zh-CN" altLang="en-US" sz="1600" b="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78" name="矩形 77"/>
            <p:cNvSpPr/>
            <p:nvPr/>
          </p:nvSpPr>
          <p:spPr>
            <a:xfrm>
              <a:off x="1546939" y="3714752"/>
              <a:ext cx="389892" cy="338531"/>
            </a:xfrm>
            <a:prstGeom prst="rect">
              <a:avLst/>
            </a:prstGeom>
          </p:spPr>
          <p:txBody>
            <a:bodyPr wrap="none">
              <a:spAutoFit/>
            </a:bodyPr>
            <a:lstStyle/>
            <a:p>
              <a:pPr algn="just" eaLnBrk="1" hangingPunct="1">
                <a:spcBef>
                  <a:spcPct val="50000"/>
                </a:spcBef>
                <a:defRPr/>
              </a:pPr>
              <a:r>
                <a:rPr lang="en-US" altLang="zh-CN" sz="1600" b="1" i="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a:t>
              </a:r>
              <a:r>
                <a:rPr lang="el-GR" altLang="zh-CN" sz="1600" b="1" i="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ν</a:t>
              </a:r>
              <a:endParaRPr lang="zh-CN" altLang="en-US" sz="1600" b="1" i="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79" name="矩形 78"/>
            <p:cNvSpPr/>
            <p:nvPr/>
          </p:nvSpPr>
          <p:spPr>
            <a:xfrm>
              <a:off x="1931978" y="3929066"/>
              <a:ext cx="413941" cy="338531"/>
            </a:xfrm>
            <a:prstGeom prst="rect">
              <a:avLst/>
            </a:prstGeom>
          </p:spPr>
          <p:txBody>
            <a:bodyPr wrap="none">
              <a:spAutoFit/>
            </a:bodyPr>
            <a:lstStyle/>
            <a:p>
              <a:pPr algn="just" eaLnBrk="1" hangingPunct="1">
                <a:spcBef>
                  <a:spcPct val="50000"/>
                </a:spcBef>
                <a:defRPr/>
              </a:pP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en-US" altLang="zh-CN" sz="1600" b="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endParaRPr lang="zh-CN" altLang="en-US" sz="1600" b="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80" name="矩形 79"/>
            <p:cNvSpPr/>
            <p:nvPr/>
          </p:nvSpPr>
          <p:spPr>
            <a:xfrm>
              <a:off x="2763543" y="3206309"/>
              <a:ext cx="364241" cy="307756"/>
            </a:xfrm>
            <a:prstGeom prst="rect">
              <a:avLst/>
            </a:prstGeom>
          </p:spPr>
          <p:txBody>
            <a:bodyPr wrap="none">
              <a:spAutoFit/>
            </a:bodyPr>
            <a:lstStyle/>
            <a:p>
              <a:pPr algn="just" eaLnBrk="1" hangingPunct="1">
                <a:spcBef>
                  <a:spcPct val="50000"/>
                </a:spcBef>
                <a:defRPr/>
              </a:pPr>
              <a:r>
                <a:rPr lang="en-US" altLang="zh-CN" sz="1400" b="1" i="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a:t>
              </a:r>
              <a:r>
                <a:rPr lang="el-GR" altLang="zh-CN" sz="1400" b="1" i="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ν</a:t>
              </a:r>
              <a:endParaRPr lang="zh-CN" altLang="en-US" sz="1400" b="1" i="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81" name="矩形 80"/>
            <p:cNvSpPr/>
            <p:nvPr/>
          </p:nvSpPr>
          <p:spPr>
            <a:xfrm>
              <a:off x="3389977" y="3088656"/>
              <a:ext cx="454019" cy="307756"/>
            </a:xfrm>
            <a:prstGeom prst="rect">
              <a:avLst/>
            </a:prstGeom>
          </p:spPr>
          <p:txBody>
            <a:bodyPr wrap="none">
              <a:spAutoFit/>
            </a:bodyPr>
            <a:lstStyle/>
            <a:p>
              <a:pPr algn="just" eaLnBrk="1" hangingPunct="1">
                <a:spcBef>
                  <a:spcPct val="50000"/>
                </a:spcBef>
                <a:defRPr/>
              </a:pP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CO</a:t>
              </a:r>
              <a:endParaRPr lang="zh-CN" altLang="en-US" sz="1400" b="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82" name="矩形 81"/>
            <p:cNvSpPr/>
            <p:nvPr/>
          </p:nvSpPr>
          <p:spPr>
            <a:xfrm>
              <a:off x="3214678" y="4143380"/>
              <a:ext cx="521297" cy="307777"/>
            </a:xfrm>
            <a:prstGeom prst="rect">
              <a:avLst/>
            </a:prstGeom>
          </p:spPr>
          <p:txBody>
            <a:bodyPr wrap="none">
              <a:spAutoFit/>
            </a:bodyPr>
            <a:lstStyle/>
            <a:p>
              <a:pPr algn="just" eaLnBrk="1" hangingPunct="1">
                <a:spcBef>
                  <a:spcPct val="50000"/>
                </a:spcBef>
                <a:defRPr/>
              </a:pP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HO</a:t>
              </a:r>
              <a:r>
                <a:rPr lang="en-US" altLang="zh-CN" sz="1400" b="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endParaRPr lang="zh-CN" altLang="en-US" sz="1400" b="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83" name="矩形 82"/>
            <p:cNvSpPr/>
            <p:nvPr/>
          </p:nvSpPr>
          <p:spPr>
            <a:xfrm>
              <a:off x="3537987" y="3764165"/>
              <a:ext cx="664036" cy="307756"/>
            </a:xfrm>
            <a:prstGeom prst="rect">
              <a:avLst/>
            </a:prstGeom>
          </p:spPr>
          <p:txBody>
            <a:bodyPr wrap="none">
              <a:spAutoFit/>
            </a:bodyPr>
            <a:lstStyle/>
            <a:p>
              <a:pPr algn="just" eaLnBrk="1" hangingPunct="1">
                <a:spcBef>
                  <a:spcPct val="50000"/>
                </a:spcBef>
                <a:defRPr/>
              </a:pP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a:t>
              </a:r>
              <a:r>
                <a:rPr lang="en-US" altLang="zh-CN" sz="1400" b="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2 , </a:t>
              </a: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en-US" altLang="zh-CN" sz="1400" b="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endParaRPr lang="zh-CN" altLang="en-US" sz="1400" b="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84" name="矩形 83"/>
            <p:cNvSpPr/>
            <p:nvPr/>
          </p:nvSpPr>
          <p:spPr>
            <a:xfrm>
              <a:off x="3857620" y="3429000"/>
              <a:ext cx="453970" cy="307777"/>
            </a:xfrm>
            <a:prstGeom prst="rect">
              <a:avLst/>
            </a:prstGeom>
          </p:spPr>
          <p:txBody>
            <a:bodyPr wrap="none">
              <a:spAutoFit/>
            </a:bodyPr>
            <a:lstStyle/>
            <a:p>
              <a:pPr algn="just" eaLnBrk="1" hangingPunct="1">
                <a:spcBef>
                  <a:spcPct val="50000"/>
                </a:spcBef>
                <a:defRPr/>
              </a:pP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NO</a:t>
              </a:r>
              <a:endParaRPr lang="zh-CN" altLang="en-US" sz="1400" b="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85" name="矩形 84"/>
            <p:cNvSpPr/>
            <p:nvPr/>
          </p:nvSpPr>
          <p:spPr>
            <a:xfrm>
              <a:off x="4286248" y="3286124"/>
              <a:ext cx="381836" cy="307777"/>
            </a:xfrm>
            <a:prstGeom prst="rect">
              <a:avLst/>
            </a:prstGeom>
          </p:spPr>
          <p:txBody>
            <a:bodyPr wrap="none">
              <a:spAutoFit/>
            </a:bodyPr>
            <a:lstStyle/>
            <a:p>
              <a:pPr algn="just" eaLnBrk="1" hangingPunct="1">
                <a:spcBef>
                  <a:spcPct val="50000"/>
                </a:spcBef>
                <a:defRPr/>
              </a:pPr>
              <a:r>
                <a:rPr lang="en-US" altLang="zh-CN" sz="1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a:t>
              </a:r>
              <a:r>
                <a:rPr lang="en-US" altLang="zh-CN" sz="1400" b="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endParaRPr lang="zh-CN" altLang="en-US" sz="1400" b="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86" name="矩形 85"/>
            <p:cNvSpPr/>
            <p:nvPr/>
          </p:nvSpPr>
          <p:spPr>
            <a:xfrm>
              <a:off x="4545269" y="3050385"/>
              <a:ext cx="566242" cy="307756"/>
            </a:xfrm>
            <a:prstGeom prst="rect">
              <a:avLst/>
            </a:prstGeom>
          </p:spPr>
          <p:txBody>
            <a:bodyPr wrap="none">
              <a:spAutoFit/>
            </a:bodyPr>
            <a:lstStyle/>
            <a:p>
              <a:pPr algn="just" eaLnBrk="1" hangingPunct="1">
                <a:spcBef>
                  <a:spcPct val="50000"/>
                </a:spcBef>
                <a:defRPr/>
              </a:pPr>
              <a:r>
                <a:rPr lang="en-US" altLang="zh-CN" sz="1400" b="1" dirty="0" err="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a:t>
              </a:r>
              <a:r>
                <a:rPr lang="en-US" altLang="zh-CN" sz="1400" b="1" i="1" baseline="-25000" dirty="0" err="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x</a:t>
              </a:r>
              <a:r>
                <a:rPr lang="en-US" altLang="zh-CN" sz="1400" b="1" dirty="0" err="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a:t>
              </a:r>
              <a:r>
                <a:rPr lang="en-US" altLang="zh-CN" sz="1400" b="1" i="1" baseline="-25000" dirty="0" err="1">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y</a:t>
              </a:r>
              <a:endParaRPr lang="zh-CN" altLang="en-US" sz="1400" b="1" i="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4456" name="任意多边形 86"/>
            <p:cNvSpPr>
              <a:spLocks noChangeArrowheads="1"/>
            </p:cNvSpPr>
            <p:nvPr/>
          </p:nvSpPr>
          <p:spPr bwMode="auto">
            <a:xfrm>
              <a:off x="991115" y="2661166"/>
              <a:ext cx="6018663" cy="369307"/>
            </a:xfrm>
            <a:custGeom>
              <a:avLst/>
              <a:gdLst>
                <a:gd name="T0" fmla="*/ 0 w 6018663"/>
                <a:gd name="T1" fmla="*/ 0 h 937147"/>
                <a:gd name="T2" fmla="*/ 1637738 w 6018663"/>
                <a:gd name="T3" fmla="*/ 586854 h 937147"/>
                <a:gd name="T4" fmla="*/ 3452896 w 6018663"/>
                <a:gd name="T5" fmla="*/ 655093 h 937147"/>
                <a:gd name="T6" fmla="*/ 4121638 w 6018663"/>
                <a:gd name="T7" fmla="*/ 900753 h 937147"/>
                <a:gd name="T8" fmla="*/ 6018663 w 6018663"/>
                <a:gd name="T9" fmla="*/ 873457 h 937147"/>
                <a:gd name="T10" fmla="*/ 0 60000 65536"/>
                <a:gd name="T11" fmla="*/ 0 60000 65536"/>
                <a:gd name="T12" fmla="*/ 0 60000 65536"/>
                <a:gd name="T13" fmla="*/ 0 60000 65536"/>
                <a:gd name="T14" fmla="*/ 0 60000 65536"/>
                <a:gd name="T15" fmla="*/ 0 w 6018663"/>
                <a:gd name="T16" fmla="*/ 0 h 937147"/>
                <a:gd name="T17" fmla="*/ 6018663 w 6018663"/>
                <a:gd name="T18" fmla="*/ 937147 h 937147"/>
              </a:gdLst>
              <a:ahLst/>
              <a:cxnLst>
                <a:cxn ang="T10">
                  <a:pos x="T0" y="T1"/>
                </a:cxn>
                <a:cxn ang="T11">
                  <a:pos x="T2" y="T3"/>
                </a:cxn>
                <a:cxn ang="T12">
                  <a:pos x="T4" y="T5"/>
                </a:cxn>
                <a:cxn ang="T13">
                  <a:pos x="T6" y="T7"/>
                </a:cxn>
                <a:cxn ang="T14">
                  <a:pos x="T8" y="T9"/>
                </a:cxn>
              </a:cxnLst>
              <a:rect l="T15" t="T16" r="T17" b="T18"/>
              <a:pathLst>
                <a:path w="6018663" h="937147">
                  <a:moveTo>
                    <a:pt x="0" y="0"/>
                  </a:moveTo>
                  <a:cubicBezTo>
                    <a:pt x="531125" y="238836"/>
                    <a:pt x="1062251" y="477672"/>
                    <a:pt x="1637731" y="586854"/>
                  </a:cubicBezTo>
                  <a:cubicBezTo>
                    <a:pt x="2213211" y="696036"/>
                    <a:pt x="3038901" y="602777"/>
                    <a:pt x="3452883" y="655093"/>
                  </a:cubicBezTo>
                  <a:cubicBezTo>
                    <a:pt x="3866865" y="707409"/>
                    <a:pt x="3693994" y="864359"/>
                    <a:pt x="4121624" y="900753"/>
                  </a:cubicBezTo>
                  <a:cubicBezTo>
                    <a:pt x="4549254" y="937147"/>
                    <a:pt x="5283958" y="905302"/>
                    <a:pt x="6018663" y="873457"/>
                  </a:cubicBezTo>
                </a:path>
              </a:pathLst>
            </a:custGeom>
            <a:noFill/>
            <a:ln w="12700" algn="ctr">
              <a:solidFill>
                <a:schemeClr val="tx1"/>
              </a:solidFill>
              <a:prstDash val="sysDash"/>
              <a:round/>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2" name="椭圆 32"/>
            <p:cNvSpPr>
              <a:spLocks noChangeArrowheads="1"/>
            </p:cNvSpPr>
            <p:nvPr/>
          </p:nvSpPr>
          <p:spPr bwMode="auto">
            <a:xfrm>
              <a:off x="476826" y="2859037"/>
              <a:ext cx="714348" cy="346234"/>
            </a:xfrm>
            <a:prstGeom prst="ellipse">
              <a:avLst/>
            </a:prstGeom>
            <a:solidFill>
              <a:schemeClr val="bg1"/>
            </a:solidFill>
            <a:ln w="12700" algn="ctr">
              <a:solidFill>
                <a:schemeClr val="accent1">
                  <a:lumMod val="50000"/>
                </a:schemeClr>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en-US" altLang="zh-CN" sz="1600" b="1" baseline="30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r>
                <a:rPr lang="en-US" altLang="zh-CN" sz="16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P)</a:t>
              </a:r>
              <a:endParaRPr lang="zh-CN" altLang="en-US" sz="1600" b="1" baseline="-25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3" name="椭圆 34"/>
            <p:cNvSpPr>
              <a:spLocks noChangeArrowheads="1"/>
            </p:cNvSpPr>
            <p:nvPr/>
          </p:nvSpPr>
          <p:spPr bwMode="auto">
            <a:xfrm>
              <a:off x="834015" y="3859169"/>
              <a:ext cx="500066" cy="346234"/>
            </a:xfrm>
            <a:prstGeom prst="ellipse">
              <a:avLst/>
            </a:prstGeom>
            <a:solidFill>
              <a:schemeClr val="bg1"/>
            </a:solidFill>
            <a:ln w="12700" algn="ctr">
              <a:solidFill>
                <a:schemeClr val="accent1">
                  <a:lumMod val="50000"/>
                </a:schemeClr>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en-US" altLang="zh-CN" sz="1600" b="1" baseline="-25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endParaRPr lang="zh-CN" altLang="en-US" sz="1600" b="1" baseline="-25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4" name="椭圆 35"/>
            <p:cNvSpPr>
              <a:spLocks noChangeArrowheads="1"/>
            </p:cNvSpPr>
            <p:nvPr/>
          </p:nvSpPr>
          <p:spPr bwMode="auto">
            <a:xfrm>
              <a:off x="1619834" y="3216227"/>
              <a:ext cx="714348" cy="346234"/>
            </a:xfrm>
            <a:prstGeom prst="ellipse">
              <a:avLst/>
            </a:prstGeom>
            <a:solidFill>
              <a:schemeClr val="bg1"/>
            </a:solidFill>
            <a:ln w="12700" algn="ctr">
              <a:solidFill>
                <a:schemeClr val="accent1">
                  <a:lumMod val="50000"/>
                </a:schemeClr>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en-US" altLang="zh-CN" sz="1600" b="1" baseline="30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r>
                <a:rPr lang="en-US" altLang="zh-CN"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D)</a:t>
              </a:r>
              <a:endParaRPr lang="zh-CN" altLang="en-US" sz="1600" b="1" baseline="-25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5" name="椭圆 36"/>
            <p:cNvSpPr>
              <a:spLocks noChangeArrowheads="1"/>
            </p:cNvSpPr>
            <p:nvPr/>
          </p:nvSpPr>
          <p:spPr bwMode="auto">
            <a:xfrm>
              <a:off x="2334214" y="3644855"/>
              <a:ext cx="714380" cy="346234"/>
            </a:xfrm>
            <a:prstGeom prst="ellipse">
              <a:avLst/>
            </a:prstGeom>
            <a:solidFill>
              <a:schemeClr val="bg1"/>
            </a:solidFill>
            <a:ln w="12700" algn="ctr">
              <a:solidFill>
                <a:schemeClr val="accent1">
                  <a:lumMod val="50000"/>
                </a:schemeClr>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a:t>
              </a:r>
              <a:r>
                <a:rPr lang="en-US" altLang="zh-CN" sz="1600" b="1" baseline="-25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16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en-US" altLang="zh-CN" sz="1600" b="1" baseline="-25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endParaRPr lang="zh-CN" altLang="en-US" sz="1600" b="1" baseline="-25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6" name="椭圆 37"/>
            <p:cNvSpPr>
              <a:spLocks noChangeArrowheads="1"/>
            </p:cNvSpPr>
            <p:nvPr/>
          </p:nvSpPr>
          <p:spPr bwMode="auto">
            <a:xfrm>
              <a:off x="3372092" y="3447387"/>
              <a:ext cx="428628" cy="346234"/>
            </a:xfrm>
            <a:prstGeom prst="ellipse">
              <a:avLst/>
            </a:prstGeom>
            <a:solidFill>
              <a:schemeClr val="bg1"/>
            </a:solidFill>
            <a:ln w="12700" algn="ctr">
              <a:solidFill>
                <a:schemeClr val="accent1">
                  <a:lumMod val="50000"/>
                </a:schemeClr>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a:t>
              </a:r>
              <a:endParaRPr lang="zh-CN" altLang="en-US" sz="1600" b="1" baseline="-25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7" name="椭圆 38"/>
            <p:cNvSpPr>
              <a:spLocks noChangeArrowheads="1"/>
            </p:cNvSpPr>
            <p:nvPr/>
          </p:nvSpPr>
          <p:spPr bwMode="auto">
            <a:xfrm>
              <a:off x="4048726" y="4227315"/>
              <a:ext cx="571504" cy="346234"/>
            </a:xfrm>
            <a:prstGeom prst="ellipse">
              <a:avLst/>
            </a:prstGeom>
            <a:solidFill>
              <a:schemeClr val="bg1"/>
            </a:solidFill>
            <a:ln w="12700" algn="ctr">
              <a:solidFill>
                <a:schemeClr val="accent1">
                  <a:lumMod val="50000"/>
                </a:schemeClr>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HO</a:t>
              </a:r>
              <a:r>
                <a:rPr lang="en-US" altLang="zh-CN" sz="1600" b="1" baseline="-25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endParaRPr lang="zh-CN" altLang="en-US" sz="1600" b="1" baseline="-25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8" name="椭圆 39"/>
            <p:cNvSpPr>
              <a:spLocks noChangeArrowheads="1"/>
            </p:cNvSpPr>
            <p:nvPr/>
          </p:nvSpPr>
          <p:spPr bwMode="auto">
            <a:xfrm>
              <a:off x="4548792" y="3743589"/>
              <a:ext cx="571504" cy="346234"/>
            </a:xfrm>
            <a:prstGeom prst="ellipse">
              <a:avLst/>
            </a:prstGeom>
            <a:solidFill>
              <a:schemeClr val="bg1"/>
            </a:solidFill>
            <a:ln w="12700" algn="ctr">
              <a:solidFill>
                <a:schemeClr val="accent1">
                  <a:lumMod val="50000"/>
                </a:schemeClr>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a:t>
              </a:r>
              <a:r>
                <a:rPr lang="en-US" altLang="zh-CN" sz="1600" b="1" baseline="-25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en-US" altLang="zh-CN" sz="16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endParaRPr lang="zh-CN" altLang="en-US" sz="1600" b="1" baseline="-25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9" name="椭圆 40"/>
            <p:cNvSpPr>
              <a:spLocks noChangeArrowheads="1"/>
            </p:cNvSpPr>
            <p:nvPr/>
          </p:nvSpPr>
          <p:spPr bwMode="auto">
            <a:xfrm>
              <a:off x="6120427" y="4002045"/>
              <a:ext cx="571504" cy="346234"/>
            </a:xfrm>
            <a:prstGeom prst="ellipse">
              <a:avLst/>
            </a:prstGeom>
            <a:solidFill>
              <a:schemeClr val="bg1"/>
            </a:solidFill>
            <a:ln w="12700" algn="ctr">
              <a:solidFill>
                <a:schemeClr val="accent1">
                  <a:lumMod val="50000"/>
                </a:schemeClr>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CO</a:t>
              </a:r>
              <a:endParaRPr lang="zh-CN" altLang="en-US" sz="1600" b="1" baseline="-25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0" name="椭圆 41"/>
            <p:cNvSpPr>
              <a:spLocks noChangeArrowheads="1"/>
            </p:cNvSpPr>
            <p:nvPr/>
          </p:nvSpPr>
          <p:spPr bwMode="auto">
            <a:xfrm>
              <a:off x="4905981" y="3287665"/>
              <a:ext cx="1143008" cy="346234"/>
            </a:xfrm>
            <a:prstGeom prst="ellipse">
              <a:avLst/>
            </a:prstGeom>
            <a:solidFill>
              <a:schemeClr val="bg1"/>
            </a:solidFill>
            <a:ln w="12700" algn="ctr">
              <a:solidFill>
                <a:schemeClr val="accent1">
                  <a:lumMod val="50000"/>
                </a:schemeClr>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6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C</a:t>
              </a:r>
              <a:r>
                <a:rPr lang="en-US" altLang="zh-CN" sz="1600" b="1" i="1" baseline="-25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x</a:t>
              </a:r>
              <a:r>
                <a:rPr lang="en-US" altLang="zh-CN" sz="16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a:t>
              </a:r>
              <a:r>
                <a:rPr lang="en-US" altLang="zh-CN" sz="1600" b="1" i="1" baseline="-25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y-1</a:t>
              </a:r>
              <a:r>
                <a:rPr lang="en-US" altLang="zh-CN" sz="16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O</a:t>
              </a:r>
              <a:r>
                <a:rPr lang="en-US" altLang="zh-CN" sz="1600" b="1" baseline="-25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endParaRPr lang="zh-CN" altLang="en-US" sz="1600" b="1" baseline="-25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grpSp>
      <p:sp>
        <p:nvSpPr>
          <p:cNvPr id="12" name="灯片编号占位符 11"/>
          <p:cNvSpPr>
            <a:spLocks noGrp="1"/>
          </p:cNvSpPr>
          <p:nvPr>
            <p:ph type="sldNum" sz="quarter" idx="4"/>
          </p:nvPr>
        </p:nvSpPr>
        <p:spPr/>
        <p:txBody>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fld id="{0677210C-1B7E-4EB9-A016-52DFF3AFA440}" type="slidenum">
              <a:rPr lang="en-US" altLang="zh-CN" smtClean="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fld>
            <a:endPar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endCondLst>
                                    <p:cond evt="onNext" delay="0">
                                      <p:tgtEl>
                                        <p:sldTgt/>
                                      </p:tgtEl>
                                    </p:cond>
                                  </p:endCondLst>
                                  <p:childTnLst>
                                    <p:anim calcmode="discrete" valueType="str">
                                      <p:cBhvr>
                                        <p:cTn id="6" dur="1000" fill="hold"/>
                                        <p:tgtEl>
                                          <p:spTgt spid="365379"/>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1" nodeType="clickEffect">
                                  <p:stCondLst>
                                    <p:cond delay="0"/>
                                  </p:stCondLst>
                                  <p:childTnLst>
                                    <p:animEffect transition="out" filter="blinds(horizontal)">
                                      <p:cBhvr>
                                        <p:cTn id="10" dur="500"/>
                                        <p:tgtEl>
                                          <p:spTgt spid="365379"/>
                                        </p:tgtEl>
                                      </p:cBhvr>
                                    </p:animEffect>
                                    <p:set>
                                      <p:cBhvr>
                                        <p:cTn id="11" dur="1" fill="hold">
                                          <p:stCondLst>
                                            <p:cond delay="499"/>
                                          </p:stCondLst>
                                        </p:cTn>
                                        <p:tgtEl>
                                          <p:spTgt spid="365379"/>
                                        </p:tgtEl>
                                        <p:attrNameLst>
                                          <p:attrName>style.visibility</p:attrName>
                                        </p:attrNameLst>
                                      </p:cBhvr>
                                      <p:to>
                                        <p:strVal val="hidden"/>
                                      </p:to>
                                    </p:set>
                                  </p:childTnLst>
                                </p:cTn>
                              </p:par>
                            </p:childTnLst>
                          </p:cTn>
                        </p:par>
                        <p:par>
                          <p:cTn id="12" fill="hold">
                            <p:stCondLst>
                              <p:cond delay="500"/>
                            </p:stCondLst>
                            <p:childTnLst>
                              <p:par>
                                <p:cTn id="13" presetID="50" presetClass="entr" presetSubtype="0" repeatCount="indefinite" decel="100000" grpId="0" nodeType="afterEffect">
                                  <p:stCondLst>
                                    <p:cond delay="0"/>
                                  </p:stCondLst>
                                  <p:endCondLst>
                                    <p:cond evt="onNext" delay="0">
                                      <p:tgtEl>
                                        <p:sldTgt/>
                                      </p:tgtEl>
                                    </p:cond>
                                  </p:endCondLst>
                                  <p:childTnLst>
                                    <p:set>
                                      <p:cBhvr>
                                        <p:cTn id="14" dur="1" fill="hold">
                                          <p:stCondLst>
                                            <p:cond delay="0"/>
                                          </p:stCondLst>
                                        </p:cTn>
                                        <p:tgtEl>
                                          <p:spTgt spid="365380"/>
                                        </p:tgtEl>
                                        <p:attrNameLst>
                                          <p:attrName>style.visibility</p:attrName>
                                        </p:attrNameLst>
                                      </p:cBhvr>
                                      <p:to>
                                        <p:strVal val="visible"/>
                                      </p:to>
                                    </p:set>
                                    <p:anim calcmode="lin" valueType="num">
                                      <p:cBhvr>
                                        <p:cTn id="15" dur="2000" fill="hold"/>
                                        <p:tgtEl>
                                          <p:spTgt spid="365380"/>
                                        </p:tgtEl>
                                        <p:attrNameLst>
                                          <p:attrName>ppt_w</p:attrName>
                                        </p:attrNameLst>
                                      </p:cBhvr>
                                      <p:tavLst>
                                        <p:tav tm="0">
                                          <p:val>
                                            <p:strVal val="#ppt_w+.3"/>
                                          </p:val>
                                        </p:tav>
                                        <p:tav tm="100000">
                                          <p:val>
                                            <p:strVal val="#ppt_w"/>
                                          </p:val>
                                        </p:tav>
                                      </p:tavLst>
                                    </p:anim>
                                    <p:anim calcmode="lin" valueType="num">
                                      <p:cBhvr>
                                        <p:cTn id="16" dur="2000" fill="hold"/>
                                        <p:tgtEl>
                                          <p:spTgt spid="365380"/>
                                        </p:tgtEl>
                                        <p:attrNameLst>
                                          <p:attrName>ppt_h</p:attrName>
                                        </p:attrNameLst>
                                      </p:cBhvr>
                                      <p:tavLst>
                                        <p:tav tm="0">
                                          <p:val>
                                            <p:strVal val="#ppt_h"/>
                                          </p:val>
                                        </p:tav>
                                        <p:tav tm="100000">
                                          <p:val>
                                            <p:strVal val="#ppt_h"/>
                                          </p:val>
                                        </p:tav>
                                      </p:tavLst>
                                    </p:anim>
                                    <p:animEffect transition="in" filter="fade">
                                      <p:cBhvr>
                                        <p:cTn id="17" dur="2000"/>
                                        <p:tgtEl>
                                          <p:spTgt spid="365380"/>
                                        </p:tgtEl>
                                      </p:cBhvr>
                                    </p:animEffect>
                                  </p:childTnLst>
                                </p:cTn>
                              </p:par>
                            </p:childTnLst>
                          </p:cTn>
                        </p:par>
                        <p:par>
                          <p:cTn id="18" fill="hold">
                            <p:stCondLst>
                              <p:cond delay="2500"/>
                            </p:stCondLst>
                            <p:childTnLst>
                              <p:par>
                                <p:cTn id="19" presetID="35" presetClass="emph" presetSubtype="0" repeatCount="indefinite" fill="hold" grpId="1" nodeType="afterEffect">
                                  <p:stCondLst>
                                    <p:cond delay="0"/>
                                  </p:stCondLst>
                                  <p:endCondLst>
                                    <p:cond evt="onNext" delay="0">
                                      <p:tgtEl>
                                        <p:sldTgt/>
                                      </p:tgtEl>
                                    </p:cond>
                                  </p:endCondLst>
                                  <p:childTnLst>
                                    <p:anim calcmode="discrete" valueType="str">
                                      <p:cBhvr>
                                        <p:cTn id="20" dur="1000" fill="hold"/>
                                        <p:tgtEl>
                                          <p:spTgt spid="36538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379" grpId="0" animBg="1"/>
      <p:bldP spid="365379" grpId="1" animBg="1"/>
      <p:bldP spid="365380" grpId="0" animBg="1"/>
      <p:bldP spid="365380" grpId="1"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5" name="Picture 3" descr="E:\环境化学电子教案\19956-00ZP\tif\H234.tif"/>
          <p:cNvPicPr>
            <a:picLocks noChangeAspect="1" noChangeArrowheads="1"/>
          </p:cNvPicPr>
          <p:nvPr/>
        </p:nvPicPr>
        <p:blipFill>
          <a:blip r:embed="rId1">
            <a:extLst>
              <a:ext uri="{28A0092B-C50C-407E-A947-70E740481C1C}">
                <a14:useLocalDpi xmlns:a14="http://schemas.microsoft.com/office/drawing/2010/main" val="0"/>
              </a:ext>
            </a:extLst>
          </a:blip>
          <a:srcRect b="-12920"/>
          <a:stretch>
            <a:fillRect/>
          </a:stretch>
        </p:blipFill>
        <p:spPr bwMode="auto">
          <a:xfrm>
            <a:off x="8184515" y="981075"/>
            <a:ext cx="2691765" cy="41065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灯片编号占位符 11"/>
          <p:cNvSpPr>
            <a:spLocks noGrp="1"/>
          </p:cNvSpPr>
          <p:nvPr>
            <p:ph type="sldNum" sz="quarter" idx="4"/>
          </p:nvPr>
        </p:nvSpPr>
        <p:spPr/>
        <p:txBody>
          <a:bodyPr/>
          <a:lstStyle/>
          <a:p>
            <a:r>
              <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fld id="{0677210C-1B7E-4EB9-A016-52DFF3AFA440}" type="slidenum">
              <a:rPr lang="en-US" altLang="zh-CN" smtClean="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fld>
            <a:endParaRPr lang="en-US" altLang="zh-CN"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pic>
        <p:nvPicPr>
          <p:cNvPr id="11" name="图片 10"/>
          <p:cNvPicPr>
            <a:picLocks noChangeAspect="1"/>
          </p:cNvPicPr>
          <p:nvPr/>
        </p:nvPicPr>
        <p:blipFill>
          <a:blip r:embed="rId2">
            <a:biLevel thresh="50000"/>
            <a:lum contrast="48000"/>
          </a:blip>
          <a:srcRect l="23480" t="33218" r="39218" b="15806"/>
          <a:stretch>
            <a:fillRect/>
          </a:stretch>
        </p:blipFill>
        <p:spPr>
          <a:xfrm rot="16200000">
            <a:off x="1802130" y="-707390"/>
            <a:ext cx="3605530" cy="6569710"/>
          </a:xfrm>
          <a:prstGeom prst="rect">
            <a:avLst/>
          </a:prstGeom>
        </p:spPr>
      </p:pic>
      <p:sp>
        <p:nvSpPr>
          <p:cNvPr id="13" name="文本框 12"/>
          <p:cNvSpPr txBox="1"/>
          <p:nvPr/>
        </p:nvSpPr>
        <p:spPr>
          <a:xfrm>
            <a:off x="520065" y="4596765"/>
            <a:ext cx="10832465" cy="2091690"/>
          </a:xfrm>
          <a:prstGeom prst="rect">
            <a:avLst/>
          </a:prstGeom>
          <a:noFill/>
        </p:spPr>
        <p:txBody>
          <a:bodyPr wrap="square" rtlCol="0">
            <a:spAutoFit/>
          </a:bodyPr>
          <a:p>
            <a:pPr eaLnBrk="1" hangingPunct="1">
              <a:lnSpc>
                <a:spcPct val="130000"/>
              </a:lnSpc>
              <a:defRPr/>
            </a:pPr>
            <a:r>
              <a:rPr lang="en-US" altLang="zh-CN" sz="2000">
                <a:latin typeface="Times New Roman" panose="02020603050405020304" pitchFamily="18" charset="0"/>
                <a:ea typeface="黑体" panose="02010609060101010101" pitchFamily="49" charset="-122"/>
                <a:cs typeface="Times New Roman" panose="02020603050405020304" pitchFamily="18" charset="0"/>
              </a:rPr>
              <a:t>HO·</a:t>
            </a:r>
            <a:r>
              <a:rPr lang="zh-CN" altLang="en-US" sz="2000">
                <a:latin typeface="Times New Roman" panose="02020603050405020304" pitchFamily="18" charset="0"/>
                <a:ea typeface="黑体" panose="02010609060101010101" pitchFamily="49" charset="-122"/>
                <a:cs typeface="Times New Roman" panose="02020603050405020304" pitchFamily="18" charset="0"/>
              </a:rPr>
              <a:t>和</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HO</a:t>
            </a:r>
            <a:r>
              <a:rPr lang="en-US" altLang="zh-CN" sz="2000" baseline="-2500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a:latin typeface="Times New Roman" panose="02020603050405020304" pitchFamily="18" charset="0"/>
                <a:ea typeface="黑体" panose="02010609060101010101" pitchFamily="49" charset="-122"/>
                <a:cs typeface="Times New Roman" panose="02020603050405020304" pitchFamily="18" charset="0"/>
              </a:rPr>
              <a:t>都具有高反应活性，因此它们在对流层中的浓度很低。其中，</a:t>
            </a:r>
            <a:r>
              <a:rPr lang="en-US" altLang="zh-CN" sz="2000">
                <a:latin typeface="Times New Roman" panose="02020603050405020304" pitchFamily="18" charset="0"/>
                <a:ea typeface="黑体" panose="02010609060101010101" pitchFamily="49" charset="-122"/>
                <a:cs typeface="Times New Roman" panose="02020603050405020304" pitchFamily="18" charset="0"/>
              </a:rPr>
              <a:t>HO·</a:t>
            </a:r>
            <a:r>
              <a:rPr lang="zh-CN" altLang="en-US" sz="2000">
                <a:latin typeface="Times New Roman" panose="02020603050405020304" pitchFamily="18" charset="0"/>
                <a:ea typeface="黑体" panose="02010609060101010101" pitchFamily="49" charset="-122"/>
                <a:cs typeface="Times New Roman" panose="02020603050405020304" pitchFamily="18" charset="0"/>
              </a:rPr>
              <a:t>的平均数浓度约为</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1.0</a:t>
            </a:r>
            <a:r>
              <a:rPr lang="en-US" altLang="en-US" sz="200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a:latin typeface="Times New Roman" panose="02020603050405020304" pitchFamily="18" charset="0"/>
                <a:ea typeface="黑体" panose="02010609060101010101" pitchFamily="49" charset="-122"/>
                <a:cs typeface="Times New Roman" panose="02020603050405020304" pitchFamily="18" charset="0"/>
              </a:rPr>
              <a:t>10</a:t>
            </a:r>
            <a:r>
              <a:rPr lang="en-US" altLang="zh-CN" sz="2000" baseline="30000">
                <a:latin typeface="Times New Roman" panose="02020603050405020304" pitchFamily="18" charset="0"/>
                <a:ea typeface="黑体" panose="02010609060101010101" pitchFamily="49" charset="-122"/>
                <a:cs typeface="Times New Roman" panose="02020603050405020304" pitchFamily="18" charset="0"/>
              </a:rPr>
              <a:t>6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个</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 cm</a:t>
            </a:r>
            <a:r>
              <a:rPr lang="zh-CN" altLang="en-US" sz="2000">
                <a:latin typeface="Times New Roman" panose="02020603050405020304" pitchFamily="18" charset="0"/>
                <a:ea typeface="黑体" panose="02010609060101010101" pitchFamily="49" charset="-122"/>
                <a:cs typeface="Times New Roman" panose="02020603050405020304" pitchFamily="18" charset="0"/>
              </a:rPr>
              <a:t>，平均寿命约</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1s</a:t>
            </a:r>
            <a:r>
              <a:rPr lang="zh-CN" altLang="en-US" sz="200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a:latin typeface="Times New Roman" panose="02020603050405020304" pitchFamily="18" charset="0"/>
                <a:ea typeface="黑体" panose="02010609060101010101" pitchFamily="49" charset="-122"/>
                <a:cs typeface="Times New Roman" panose="02020603050405020304" pitchFamily="18" charset="0"/>
              </a:rPr>
              <a:t>HO</a:t>
            </a:r>
            <a:r>
              <a:rPr lang="en-US" altLang="zh-CN" sz="2000" baseline="-25000">
                <a:latin typeface="Times New Roman" panose="02020603050405020304" pitchFamily="18" charset="0"/>
                <a:ea typeface="黑体" panose="02010609060101010101" pitchFamily="49" charset="-122"/>
                <a:cs typeface="Times New Roman" panose="02020603050405020304" pitchFamily="18" charset="0"/>
              </a:rPr>
              <a:t>2</a:t>
            </a:r>
            <a:r>
              <a:rPr lang="en-US" altLang="zh-CN" sz="2000">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a:latin typeface="Times New Roman" panose="02020603050405020304" pitchFamily="18" charset="0"/>
                <a:ea typeface="黑体" panose="02010609060101010101" pitchFamily="49" charset="-122"/>
                <a:cs typeface="Times New Roman" panose="02020603050405020304" pitchFamily="18" charset="0"/>
              </a:rPr>
              <a:t>的平均数浓度约为</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1</a:t>
            </a:r>
            <a:r>
              <a:rPr lang="en-US" altLang="en-US" sz="200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a:latin typeface="Times New Roman" panose="02020603050405020304" pitchFamily="18" charset="0"/>
                <a:ea typeface="黑体" panose="02010609060101010101" pitchFamily="49" charset="-122"/>
                <a:cs typeface="Times New Roman" panose="02020603050405020304" pitchFamily="18" charset="0"/>
              </a:rPr>
              <a:t>10</a:t>
            </a:r>
            <a:r>
              <a:rPr lang="en-US" altLang="zh-CN" sz="2000" baseline="30000">
                <a:latin typeface="Times New Roman" panose="02020603050405020304" pitchFamily="18" charset="0"/>
                <a:ea typeface="黑体" panose="02010609060101010101" pitchFamily="49" charset="-122"/>
                <a:cs typeface="Times New Roman" panose="02020603050405020304" pitchFamily="18" charset="0"/>
              </a:rPr>
              <a:t>7</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 5</a:t>
            </a:r>
            <a:r>
              <a:rPr lang="en-US" altLang="en-US" sz="200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a:latin typeface="Times New Roman" panose="02020603050405020304" pitchFamily="18" charset="0"/>
                <a:ea typeface="黑体" panose="02010609060101010101" pitchFamily="49" charset="-122"/>
                <a:cs typeface="Times New Roman" panose="02020603050405020304" pitchFamily="18" charset="0"/>
              </a:rPr>
              <a:t>10</a:t>
            </a:r>
            <a:r>
              <a:rPr lang="en-US" altLang="zh-CN" sz="2000" baseline="30000">
                <a:latin typeface="Times New Roman" panose="02020603050405020304" pitchFamily="18" charset="0"/>
                <a:ea typeface="黑体" panose="02010609060101010101" pitchFamily="49" charset="-122"/>
                <a:cs typeface="Times New Roman" panose="02020603050405020304" pitchFamily="18" charset="0"/>
              </a:rPr>
              <a:t>7</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a:t>
            </a:r>
            <a:r>
              <a:rPr lang="zh-CN" altLang="en-US" sz="2000">
                <a:latin typeface="Times New Roman" panose="02020603050405020304" pitchFamily="18" charset="0"/>
                <a:ea typeface="黑体" panose="02010609060101010101" pitchFamily="49" charset="-122"/>
                <a:cs typeface="Times New Roman" panose="02020603050405020304" pitchFamily="18" charset="0"/>
              </a:rPr>
              <a:t>个</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 cm</a:t>
            </a:r>
            <a:r>
              <a:rPr lang="en-US" altLang="zh-CN" sz="2000" baseline="30000">
                <a:latin typeface="Times New Roman" panose="02020603050405020304" pitchFamily="18" charset="0"/>
                <a:ea typeface="黑体" panose="02010609060101010101" pitchFamily="49" charset="-122"/>
                <a:cs typeface="Times New Roman" panose="02020603050405020304" pitchFamily="18" charset="0"/>
              </a:rPr>
              <a:t>3</a:t>
            </a:r>
            <a:r>
              <a:rPr lang="zh-CN" altLang="en-US" sz="2000">
                <a:latin typeface="Times New Roman" panose="02020603050405020304" pitchFamily="18" charset="0"/>
                <a:ea typeface="黑体" panose="02010609060101010101" pitchFamily="49" charset="-122"/>
                <a:cs typeface="Times New Roman" panose="02020603050405020304" pitchFamily="18" charset="0"/>
              </a:rPr>
              <a:t>，平均寿命约</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1 min</a:t>
            </a:r>
            <a:r>
              <a:rPr lang="zh-CN" altLang="en-US" sz="2000">
                <a:latin typeface="Times New Roman" panose="02020603050405020304" pitchFamily="18" charset="0"/>
                <a:ea typeface="黑体" panose="02010609060101010101" pitchFamily="49" charset="-122"/>
                <a:cs typeface="Times New Roman" panose="02020603050405020304" pitchFamily="18" charset="0"/>
              </a:rPr>
              <a:t>。由于</a:t>
            </a:r>
            <a:r>
              <a:rPr lang="en-US" altLang="zh-CN" sz="2000">
                <a:latin typeface="Times New Roman" panose="02020603050405020304" pitchFamily="18" charset="0"/>
                <a:ea typeface="黑体" panose="02010609060101010101" pitchFamily="49" charset="-122"/>
                <a:cs typeface="Times New Roman" panose="02020603050405020304" pitchFamily="18" charset="0"/>
              </a:rPr>
              <a:t> HOx·</a:t>
            </a:r>
            <a:r>
              <a:rPr lang="zh-CN" altLang="en-US" sz="2000">
                <a:latin typeface="Times New Roman" panose="02020603050405020304" pitchFamily="18" charset="0"/>
                <a:ea typeface="黑体" panose="02010609060101010101" pitchFamily="49" charset="-122"/>
                <a:cs typeface="Times New Roman" panose="02020603050405020304" pitchFamily="18" charset="0"/>
              </a:rPr>
              <a:t>的生成与太阳辐射直接相关。因此，它的大气浓度分布特征是：白天高于晚上，夏季高于冬季，热带上空为全球最高。</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 两个半球之间</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HO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分布不对称，因为北半球释放更多的</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CO</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，消耗</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HO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kumimoji="1"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0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18790" name="Rectangle 9"/>
          <p:cNvSpPr>
            <a:spLocks noChangeArrowheads="1"/>
          </p:cNvSpPr>
          <p:nvPr/>
        </p:nvSpPr>
        <p:spPr bwMode="auto">
          <a:xfrm>
            <a:off x="1524001" y="3152606"/>
            <a:ext cx="65" cy="324191"/>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91" name="Rectangle 11"/>
          <p:cNvSpPr>
            <a:spLocks noChangeArrowheads="1"/>
          </p:cNvSpPr>
          <p:nvPr/>
        </p:nvSpPr>
        <p:spPr bwMode="auto">
          <a:xfrm>
            <a:off x="1524001" y="3152606"/>
            <a:ext cx="65" cy="324191"/>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92" name="Rectangle 13"/>
          <p:cNvSpPr>
            <a:spLocks noChangeArrowheads="1"/>
          </p:cNvSpPr>
          <p:nvPr/>
        </p:nvSpPr>
        <p:spPr bwMode="auto">
          <a:xfrm>
            <a:off x="1524001" y="3166894"/>
            <a:ext cx="65" cy="324191"/>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8B2EA98E-51FA-410E-9EFB-FDF47107EE4E}"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88" name="Text Box 5"/>
          <p:cNvSpPr txBox="1">
            <a:spLocks noChangeArrowheads="1"/>
          </p:cNvSpPr>
          <p:nvPr/>
        </p:nvSpPr>
        <p:spPr bwMode="auto">
          <a:xfrm>
            <a:off x="1631618" y="692696"/>
            <a:ext cx="8208912" cy="6226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buClr>
                <a:schemeClr val="tx1"/>
              </a:buClr>
            </a:pPr>
            <a:r>
              <a:rPr lang="en-US" altLang="zh-CN"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大气中</a:t>
            </a:r>
            <a:r>
              <a:rPr lang="en-US" altLang="zh-CN"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R •</a:t>
            </a:r>
            <a:r>
              <a:rPr lang="zh-CN" altLang="en-US"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RO •</a:t>
            </a:r>
            <a:r>
              <a:rPr lang="zh-CN" altLang="en-US"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RO</a:t>
            </a:r>
            <a:r>
              <a:rPr lang="en-US" altLang="zh-CN" b="1" baseline="-250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 </a:t>
            </a:r>
            <a:r>
              <a:rPr lang="zh-CN" altLang="en-US"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等自由基</a:t>
            </a:r>
            <a:endParaRPr lang="en-US" altLang="zh-CN"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buClr>
                <a:schemeClr val="tx1"/>
              </a:buClr>
            </a:pPr>
            <a:r>
              <a:rPr lang="en-US" altLang="zh-CN" sz="2000" b="1" dirty="0">
                <a:latin typeface="Times New Roman" panose="02020603050405020304" pitchFamily="18" charset="0"/>
                <a:ea typeface="微软雅黑" panose="020B0503020204020204" pitchFamily="34" charset="-122"/>
                <a:sym typeface="Times New Roman" panose="02020603050405020304" pitchFamily="18" charset="0"/>
              </a:rPr>
              <a:t>(Free Radicals in the Atmosphere: R •</a:t>
            </a:r>
            <a:r>
              <a:rPr lang="zh-CN" altLang="en-US" sz="2000" b="1"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b="1" dirty="0">
                <a:latin typeface="Times New Roman" panose="02020603050405020304" pitchFamily="18" charset="0"/>
                <a:ea typeface="微软雅黑" panose="020B0503020204020204" pitchFamily="34" charset="-122"/>
                <a:sym typeface="Times New Roman" panose="02020603050405020304" pitchFamily="18" charset="0"/>
              </a:rPr>
              <a:t>RO • and HO</a:t>
            </a:r>
            <a:r>
              <a:rPr lang="en-US" altLang="zh-CN" sz="2000" b="1" baseline="-25000" dirty="0">
                <a:latin typeface="Times New Roman" panose="02020603050405020304" pitchFamily="18" charset="0"/>
                <a:ea typeface="微软雅黑" panose="020B0503020204020204" pitchFamily="34" charset="-122"/>
                <a:sym typeface="Times New Roman" panose="02020603050405020304" pitchFamily="18" charset="0"/>
              </a:rPr>
              <a:t>2 </a:t>
            </a:r>
            <a:r>
              <a:rPr kumimoji="1" lang="en-US" altLang="zh-CN" sz="2000" b="1" dirty="0">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000" b="1" dirty="0">
              <a:latin typeface="Times New Roman" panose="02020603050405020304" pitchFamily="18" charset="0"/>
              <a:ea typeface="微软雅黑" panose="020B0503020204020204" pitchFamily="34" charset="-122"/>
              <a:sym typeface="Times New Roman" panose="02020603050405020304" pitchFamily="18" charset="0"/>
            </a:endParaRPr>
          </a:p>
          <a:p>
            <a:pPr indent="450850" eaLnBrk="1" hangingPunct="1">
              <a:lnSpc>
                <a:spcPct val="130000"/>
              </a:lnSpc>
              <a:spcBef>
                <a:spcPts val="800"/>
              </a:spcBef>
              <a:spcAft>
                <a:spcPts val="0"/>
              </a:spcAft>
              <a:defRPr/>
            </a:pPr>
            <a:r>
              <a:rPr lang="en-US" altLang="zh-CN" sz="2000" b="1" dirty="0">
                <a:latin typeface="Times New Roman" panose="02020603050405020304" pitchFamily="18" charset="0"/>
                <a:ea typeface="微软雅黑" panose="020B0503020204020204" pitchFamily="34" charset="-122"/>
                <a:sym typeface="Times New Roman" panose="02020603050405020304" pitchFamily="18" charset="0"/>
              </a:rPr>
              <a:t>A.</a:t>
            </a:r>
            <a:r>
              <a:rPr lang="zh-CN" altLang="en-US" sz="2000" b="1"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000" b="1" dirty="0">
                <a:latin typeface="Times New Roman" panose="02020603050405020304" pitchFamily="18" charset="0"/>
                <a:ea typeface="微软雅黑" panose="020B0503020204020204" pitchFamily="34" charset="-122"/>
                <a:sym typeface="Times New Roman" panose="02020603050405020304" pitchFamily="18" charset="0"/>
              </a:rPr>
              <a:t>R </a:t>
            </a:r>
            <a:r>
              <a:rPr kumimoji="1" lang="en-US" altLang="zh-CN" sz="2000" b="1"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b="1" dirty="0">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000" b="1" dirty="0">
                <a:latin typeface="Times New Roman" panose="02020603050405020304" pitchFamily="18" charset="0"/>
                <a:ea typeface="微软雅黑" panose="020B0503020204020204" pitchFamily="34" charset="-122"/>
                <a:sym typeface="Times New Roman" panose="02020603050405020304" pitchFamily="18" charset="0"/>
              </a:rPr>
              <a:t>来源：</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大气中存在最多的烷基是甲基，它的主要来源是</a:t>
            </a:r>
            <a:endParaRPr lang="zh-CN" altLang="en-US" sz="2000" dirty="0">
              <a:latin typeface="Times New Roman" panose="02020603050405020304" pitchFamily="18" charset="0"/>
              <a:ea typeface="微软雅黑" panose="020B0503020204020204" pitchFamily="34" charset="-122"/>
              <a:sym typeface="Times New Roman" panose="02020603050405020304" pitchFamily="18" charset="0"/>
            </a:endParaRPr>
          </a:p>
          <a:p>
            <a:pPr indent="450850" eaLnBrk="1" hangingPunct="1">
              <a:lnSpc>
                <a:spcPct val="130000"/>
              </a:lnSpc>
              <a:buClr>
                <a:schemeClr val="tx1"/>
              </a:buClr>
              <a:buFont typeface="+mj-ea"/>
              <a:buAutoNum type="circleNumDbPlain"/>
              <a:defRPr/>
            </a:pPr>
            <a:r>
              <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乙醛和丙酮的光解。</a:t>
            </a:r>
            <a:endPar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a:p>
            <a:pPr indent="450850" eaLnBrk="1" hangingPunct="1">
              <a:lnSpc>
                <a:spcPct val="130000"/>
              </a:lnSpc>
              <a:defRPr/>
            </a:pP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CH</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CHO + </a:t>
            </a:r>
            <a:r>
              <a:rPr lang="en-US" altLang="zh-CN" sz="2000" i="1" dirty="0">
                <a:latin typeface="Times New Roman" panose="02020603050405020304" pitchFamily="18" charset="0"/>
                <a:ea typeface="微软雅黑" panose="020B0503020204020204" pitchFamily="34" charset="-122"/>
                <a:sym typeface="Times New Roman" panose="02020603050405020304" pitchFamily="18" charset="0"/>
              </a:rPr>
              <a:t>hv</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CH</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HCO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000" dirty="0">
              <a:latin typeface="Times New Roman" panose="02020603050405020304" pitchFamily="18" charset="0"/>
              <a:ea typeface="微软雅黑" panose="020B0503020204020204" pitchFamily="34" charset="-122"/>
              <a:sym typeface="Times New Roman" panose="02020603050405020304" pitchFamily="18" charset="0"/>
            </a:endParaRPr>
          </a:p>
          <a:p>
            <a:pPr indent="450850" eaLnBrk="1" hangingPunct="1">
              <a:lnSpc>
                <a:spcPct val="130000"/>
              </a:lnSpc>
              <a:defRPr/>
            </a:pP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CH</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COCH</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a:t>
            </a:r>
            <a:r>
              <a:rPr lang="en-US" altLang="zh-CN" sz="2000" i="1" dirty="0">
                <a:latin typeface="Times New Roman" panose="02020603050405020304" pitchFamily="18" charset="0"/>
                <a:ea typeface="微软雅黑" panose="020B0503020204020204" pitchFamily="34" charset="-122"/>
                <a:sym typeface="Times New Roman" panose="02020603050405020304" pitchFamily="18" charset="0"/>
              </a:rPr>
              <a:t>hv</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CH</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CH</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CO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000" dirty="0">
              <a:latin typeface="Times New Roman" panose="02020603050405020304" pitchFamily="18" charset="0"/>
              <a:ea typeface="微软雅黑" panose="020B0503020204020204" pitchFamily="34" charset="-122"/>
              <a:sym typeface="Times New Roman" panose="02020603050405020304" pitchFamily="18" charset="0"/>
            </a:endParaRPr>
          </a:p>
          <a:p>
            <a:pPr indent="450850" eaLnBrk="1" hangingPunct="1">
              <a:lnSpc>
                <a:spcPct val="130000"/>
              </a:lnSpc>
              <a:buClr>
                <a:schemeClr val="tx1"/>
              </a:buClr>
              <a:buFont typeface="+mj-ea"/>
              <a:buAutoNum type="circleNumDbPlain" startAt="2"/>
              <a:defRPr/>
            </a:pPr>
            <a:r>
              <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O </a:t>
            </a:r>
            <a:r>
              <a:rPr kumimoji="1"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和 </a:t>
            </a:r>
            <a:r>
              <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HO </a:t>
            </a:r>
            <a:r>
              <a:rPr kumimoji="1"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与烃类</a:t>
            </a:r>
            <a:r>
              <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发生 </a:t>
            </a:r>
            <a:r>
              <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H </a:t>
            </a:r>
            <a:r>
              <a:rPr kumimoji="1"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摘除反应</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，也可生成烷基自由基。</a:t>
            </a:r>
            <a:endParaRPr lang="en-US" altLang="zh-CN" sz="2000" dirty="0">
              <a:latin typeface="Times New Roman" panose="02020603050405020304" pitchFamily="18" charset="0"/>
              <a:ea typeface="微软雅黑" panose="020B0503020204020204" pitchFamily="34" charset="-122"/>
              <a:sym typeface="Times New Roman" panose="02020603050405020304" pitchFamily="18" charset="0"/>
            </a:endParaRPr>
          </a:p>
          <a:p>
            <a:pPr indent="450850" eaLnBrk="1" hangingPunct="1">
              <a:lnSpc>
                <a:spcPct val="130000"/>
              </a:lnSpc>
              <a:defRPr/>
            </a:pP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RH + O → R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HO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000" dirty="0">
              <a:latin typeface="Times New Roman" panose="02020603050405020304" pitchFamily="18" charset="0"/>
              <a:ea typeface="微软雅黑" panose="020B0503020204020204" pitchFamily="34" charset="-122"/>
              <a:sym typeface="Times New Roman" panose="02020603050405020304" pitchFamily="18" charset="0"/>
            </a:endParaRPr>
          </a:p>
          <a:p>
            <a:pPr indent="450850" eaLnBrk="1" hangingPunct="1">
              <a:lnSpc>
                <a:spcPct val="130000"/>
              </a:lnSpc>
              <a:defRPr/>
            </a:pP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RH + OH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R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H</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O</a:t>
            </a:r>
            <a:endParaRPr lang="en-US" altLang="zh-CN" sz="2000" dirty="0">
              <a:latin typeface="Times New Roman" panose="02020603050405020304" pitchFamily="18" charset="0"/>
              <a:ea typeface="微软雅黑" panose="020B0503020204020204" pitchFamily="34" charset="-122"/>
              <a:sym typeface="Times New Roman" panose="02020603050405020304" pitchFamily="18" charset="0"/>
            </a:endParaRPr>
          </a:p>
          <a:p>
            <a:pPr indent="450850" eaLnBrk="1" hangingPunct="1">
              <a:lnSpc>
                <a:spcPct val="130000"/>
              </a:lnSpc>
              <a:spcBef>
                <a:spcPts val="600"/>
              </a:spcBef>
              <a:spcAft>
                <a:spcPts val="0"/>
              </a:spcAft>
              <a:defRPr/>
            </a:pPr>
            <a:r>
              <a:rPr lang="en-US" altLang="zh-CN" sz="2000" b="1" dirty="0">
                <a:latin typeface="Times New Roman" panose="02020603050405020304" pitchFamily="18" charset="0"/>
                <a:ea typeface="微软雅黑" panose="020B0503020204020204" pitchFamily="34" charset="-122"/>
                <a:sym typeface="Times New Roman" panose="02020603050405020304" pitchFamily="18" charset="0"/>
              </a:rPr>
              <a:t>B. CH</a:t>
            </a:r>
            <a:r>
              <a:rPr lang="en-US" altLang="zh-CN" sz="2000" b="1"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000" b="1" dirty="0">
                <a:latin typeface="Times New Roman" panose="02020603050405020304" pitchFamily="18" charset="0"/>
                <a:ea typeface="微软雅黑" panose="020B0503020204020204" pitchFamily="34" charset="-122"/>
                <a:sym typeface="Times New Roman" panose="02020603050405020304" pitchFamily="18" charset="0"/>
              </a:rPr>
              <a:t>O </a:t>
            </a:r>
            <a:r>
              <a:rPr kumimoji="1" lang="en-US" altLang="zh-CN" sz="2000" b="1"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b="1" dirty="0">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000" b="1" dirty="0">
                <a:latin typeface="Times New Roman" panose="02020603050405020304" pitchFamily="18" charset="0"/>
                <a:ea typeface="微软雅黑" panose="020B0503020204020204" pitchFamily="34" charset="-122"/>
                <a:sym typeface="Times New Roman" panose="02020603050405020304" pitchFamily="18" charset="0"/>
              </a:rPr>
              <a:t>来源：</a:t>
            </a:r>
            <a:r>
              <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甲基亚硝酸酯</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和</a:t>
            </a:r>
            <a:r>
              <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甲基硝酸酯</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光解以及</a:t>
            </a:r>
            <a:r>
              <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RO</a:t>
            </a:r>
            <a:r>
              <a:rPr lang="en-US" altLang="zh-CN" sz="20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的还原：</a:t>
            </a:r>
            <a:endParaRPr lang="en-US" altLang="zh-CN" sz="2000" dirty="0">
              <a:latin typeface="Times New Roman" panose="02020603050405020304" pitchFamily="18" charset="0"/>
              <a:ea typeface="微软雅黑" panose="020B0503020204020204" pitchFamily="34" charset="-122"/>
              <a:sym typeface="Times New Roman" panose="02020603050405020304" pitchFamily="18" charset="0"/>
            </a:endParaRPr>
          </a:p>
          <a:p>
            <a:pPr indent="450850" eaLnBrk="1" hangingPunct="1">
              <a:lnSpc>
                <a:spcPct val="130000"/>
              </a:lnSpc>
              <a:defRPr/>
            </a:pP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ONO +  </a:t>
            </a:r>
            <a:r>
              <a:rPr lang="en-US" altLang="zh-CN" sz="2000" i="1" dirty="0">
                <a:latin typeface="Times New Roman" panose="02020603050405020304" pitchFamily="18" charset="0"/>
                <a:ea typeface="微软雅黑" panose="020B0503020204020204" pitchFamily="34" charset="-122"/>
                <a:sym typeface="Times New Roman" panose="02020603050405020304" pitchFamily="18" charset="0"/>
              </a:rPr>
              <a:t>hv</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CH</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O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NO</a:t>
            </a:r>
            <a:endParaRPr lang="en-US" altLang="zh-CN" sz="2000" dirty="0">
              <a:latin typeface="Times New Roman" panose="02020603050405020304" pitchFamily="18" charset="0"/>
              <a:ea typeface="微软雅黑" panose="020B0503020204020204" pitchFamily="34" charset="-122"/>
              <a:sym typeface="Times New Roman" panose="02020603050405020304" pitchFamily="18" charset="0"/>
            </a:endParaRPr>
          </a:p>
          <a:p>
            <a:pPr indent="450850" eaLnBrk="1" hangingPunct="1">
              <a:lnSpc>
                <a:spcPct val="130000"/>
              </a:lnSpc>
              <a:defRPr/>
            </a:pP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CH</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ONO</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000" i="1" dirty="0">
                <a:latin typeface="Times New Roman" panose="02020603050405020304" pitchFamily="18" charset="0"/>
                <a:ea typeface="微软雅黑" panose="020B0503020204020204" pitchFamily="34" charset="-122"/>
                <a:sym typeface="Times New Roman" panose="02020603050405020304" pitchFamily="18" charset="0"/>
              </a:rPr>
              <a:t>hv </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CH</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O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NO</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2000" dirty="0">
              <a:latin typeface="Times New Roman" panose="02020603050405020304" pitchFamily="18" charset="0"/>
              <a:ea typeface="微软雅黑" panose="020B0503020204020204" pitchFamily="34" charset="-122"/>
              <a:sym typeface="Times New Roman" panose="02020603050405020304" pitchFamily="18" charset="0"/>
            </a:endParaRPr>
          </a:p>
          <a:p>
            <a:pPr indent="1973580" eaLnBrk="1" hangingPunct="1">
              <a:lnSpc>
                <a:spcPct val="130000"/>
              </a:lnSpc>
              <a:defRPr/>
            </a:pP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RO</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NO → RO • + NO</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a:t>
            </a:r>
            <a:endParaRPr lang="en-US" altLang="zh-CN" sz="2000" dirty="0">
              <a:latin typeface="Times New Roman" panose="02020603050405020304" pitchFamily="18" charset="0"/>
              <a:ea typeface="微软雅黑" panose="020B0503020204020204" pitchFamily="34" charset="-122"/>
              <a:sym typeface="Times New Roman" panose="02020603050405020304" pitchFamily="18" charset="0"/>
            </a:endParaRPr>
          </a:p>
          <a:p>
            <a:pPr indent="450850" eaLnBrk="1" hangingPunct="1">
              <a:lnSpc>
                <a:spcPct val="130000"/>
              </a:lnSpc>
              <a:spcBef>
                <a:spcPts val="600"/>
              </a:spcBef>
              <a:spcAft>
                <a:spcPts val="0"/>
              </a:spcAft>
              <a:defRPr/>
            </a:pPr>
            <a:r>
              <a:rPr lang="en-US" altLang="zh-CN" sz="2000" b="1" dirty="0">
                <a:latin typeface="Times New Roman" panose="02020603050405020304" pitchFamily="18" charset="0"/>
                <a:ea typeface="微软雅黑" panose="020B0503020204020204" pitchFamily="34" charset="-122"/>
                <a:sym typeface="Times New Roman" panose="02020603050405020304" pitchFamily="18" charset="0"/>
              </a:rPr>
              <a:t>C. RO</a:t>
            </a:r>
            <a:r>
              <a:rPr lang="en-US" altLang="zh-CN" sz="2000" b="1" baseline="-25000" dirty="0">
                <a:latin typeface="Times New Roman" panose="02020603050405020304" pitchFamily="18" charset="0"/>
                <a:ea typeface="微软雅黑" panose="020B0503020204020204" pitchFamily="34" charset="-122"/>
                <a:sym typeface="Times New Roman" panose="02020603050405020304" pitchFamily="18" charset="0"/>
              </a:rPr>
              <a:t>2 </a:t>
            </a:r>
            <a:r>
              <a:rPr kumimoji="1" lang="en-US" altLang="zh-CN" sz="2000" b="1" dirty="0">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000" b="1" dirty="0">
                <a:latin typeface="Times New Roman" panose="02020603050405020304" pitchFamily="18" charset="0"/>
                <a:ea typeface="微软雅黑" panose="020B0503020204020204" pitchFamily="34" charset="-122"/>
                <a:sym typeface="Times New Roman" panose="02020603050405020304" pitchFamily="18" charset="0"/>
              </a:rPr>
              <a:t>来源：</a:t>
            </a:r>
            <a:r>
              <a:rPr lang="zh-CN" altLang="en-US"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烷基</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与 </a:t>
            </a:r>
            <a:r>
              <a:rPr lang="en-US" altLang="zh-CN" sz="2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000"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2 </a:t>
            </a:r>
            <a:r>
              <a:rPr lang="zh-CN" altLang="en-US" sz="2000" dirty="0">
                <a:latin typeface="Times New Roman" panose="02020603050405020304" pitchFamily="18" charset="0"/>
                <a:ea typeface="微软雅黑" panose="020B0503020204020204" pitchFamily="34" charset="-122"/>
                <a:sym typeface="Times New Roman" panose="02020603050405020304" pitchFamily="18" charset="0"/>
              </a:rPr>
              <a:t>结合。     </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R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O</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 → ROO</a:t>
            </a:r>
            <a:r>
              <a:rPr lang="en-US" altLang="zh-CN" sz="2000" baseline="-25000" dirty="0">
                <a:latin typeface="Times New Roman" panose="02020603050405020304" pitchFamily="18" charset="0"/>
                <a:ea typeface="微软雅黑" panose="020B0503020204020204" pitchFamily="34" charset="-122"/>
                <a:sym typeface="Times New Roman" panose="02020603050405020304" pitchFamily="18" charset="0"/>
              </a:rPr>
              <a:t> </a:t>
            </a:r>
            <a:r>
              <a:rPr kumimoji="1" lang="en-US" altLang="zh-CN" sz="2000" dirty="0">
                <a:latin typeface="Times New Roman" panose="02020603050405020304" pitchFamily="18" charset="0"/>
                <a:ea typeface="微软雅黑" panose="020B0503020204020204" pitchFamily="34" charset="-122"/>
                <a:sym typeface="Times New Roman" panose="02020603050405020304" pitchFamily="18" charset="0"/>
              </a:rPr>
              <a:t>•</a:t>
            </a:r>
            <a:endParaRPr kumimoji="1" lang="zh-CN" altLang="en-US" sz="2000"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buClr>
                <a:schemeClr val="tx1"/>
              </a:buClr>
            </a:pPr>
            <a:endParaRPr lang="zh-CN" altLang="en-US" b="1" baseline="-250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89" name="Rectangle 7"/>
          <p:cNvSpPr>
            <a:spLocks noChangeArrowheads="1"/>
          </p:cNvSpPr>
          <p:nvPr/>
        </p:nvSpPr>
        <p:spPr bwMode="auto">
          <a:xfrm>
            <a:off x="1524001" y="-162095"/>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90" name="Rectangle 9"/>
          <p:cNvSpPr>
            <a:spLocks noChangeArrowheads="1"/>
          </p:cNvSpPr>
          <p:nvPr/>
        </p:nvSpPr>
        <p:spPr bwMode="auto">
          <a:xfrm>
            <a:off x="1524001" y="3152606"/>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91" name="Rectangle 11"/>
          <p:cNvSpPr>
            <a:spLocks noChangeArrowheads="1"/>
          </p:cNvSpPr>
          <p:nvPr/>
        </p:nvSpPr>
        <p:spPr bwMode="auto">
          <a:xfrm>
            <a:off x="1524001" y="3152606"/>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92" name="Rectangle 13"/>
          <p:cNvSpPr>
            <a:spLocks noChangeArrowheads="1"/>
          </p:cNvSpPr>
          <p:nvPr/>
        </p:nvSpPr>
        <p:spPr bwMode="auto">
          <a:xfrm>
            <a:off x="1524001" y="3166894"/>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8B2EA98E-51FA-410E-9EFB-FDF47107EE4E}"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88" name="Text Box 5"/>
          <p:cNvSpPr txBox="1">
            <a:spLocks noChangeArrowheads="1"/>
          </p:cNvSpPr>
          <p:nvPr/>
        </p:nvSpPr>
        <p:spPr bwMode="auto">
          <a:xfrm>
            <a:off x="1199694" y="1413019"/>
            <a:ext cx="8208848" cy="386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buClr>
                <a:schemeClr val="tx1"/>
              </a:buClr>
            </a:pPr>
            <a:r>
              <a:rPr lang="en-US" altLang="zh-CN"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大气中的</a:t>
            </a:r>
            <a:r>
              <a:rPr lang="en-US" altLang="zh-CN"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Cl</a:t>
            </a:r>
            <a:r>
              <a:rPr lang="zh-CN" altLang="en-US"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原子自由基（</a:t>
            </a:r>
            <a:r>
              <a:rPr lang="en-US" altLang="zh-CN"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Cl•</a:t>
            </a:r>
            <a:r>
              <a:rPr lang="zh-CN" altLang="en-US"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buClr>
                <a:schemeClr val="tx1"/>
              </a:buClr>
            </a:pPr>
            <a:r>
              <a:rPr lang="en-US" altLang="zh-CN" sz="2000" b="1" dirty="0">
                <a:latin typeface="Times New Roman" panose="02020603050405020304" pitchFamily="18" charset="0"/>
                <a:ea typeface="微软雅黑" panose="020B0503020204020204" pitchFamily="34" charset="-122"/>
                <a:sym typeface="Times New Roman" panose="02020603050405020304" pitchFamily="18" charset="0"/>
              </a:rPr>
              <a:t>(Free Radicals in the Atmosphere: Cl•)</a:t>
            </a:r>
            <a:endParaRPr lang="en-US" altLang="zh-CN" sz="2000" b="1" dirty="0">
              <a:latin typeface="Times New Roman" panose="02020603050405020304" pitchFamily="18" charset="0"/>
              <a:ea typeface="微软雅黑" panose="020B0503020204020204" pitchFamily="34" charset="-122"/>
              <a:sym typeface="Times New Roman" panose="02020603050405020304" pitchFamily="18" charset="0"/>
            </a:endParaRPr>
          </a:p>
          <a:p>
            <a:pPr indent="450850" eaLnBrk="1" hangingPunct="1">
              <a:lnSpc>
                <a:spcPct val="150000"/>
              </a:lnSpc>
              <a:defRPr/>
            </a:pP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Cl</a:t>
            </a:r>
            <a:r>
              <a:rPr kumimoji="1"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是导致平流层臭氧损耗的关键性因素。</a:t>
            </a:r>
            <a:endParaRPr lang="en-US" altLang="zh-CN" sz="22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a:p>
            <a:pPr indent="450850" eaLnBrk="1" hangingPunct="1">
              <a:lnSpc>
                <a:spcPct val="150000"/>
              </a:lnSpc>
              <a:defRPr/>
            </a:pPr>
            <a:r>
              <a:rPr lang="zh-CN" altLang="en-US" sz="22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海盐</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是对流层大气中</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Cl•</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的一个主要来源</a:t>
            </a:r>
            <a:endParaRPr lang="zh-CN" altLang="en-US" sz="2200" dirty="0">
              <a:latin typeface="Times New Roman" panose="02020603050405020304" pitchFamily="18" charset="0"/>
              <a:ea typeface="微软雅黑" panose="020B0503020204020204" pitchFamily="34" charset="-122"/>
              <a:sym typeface="Times New Roman" panose="02020603050405020304" pitchFamily="18" charset="0"/>
            </a:endParaRPr>
          </a:p>
          <a:p>
            <a:pPr indent="450850" eaLnBrk="1" hangingPunct="1">
              <a:lnSpc>
                <a:spcPct val="150000"/>
              </a:lnSpc>
              <a:buClr>
                <a:schemeClr val="tx1"/>
              </a:buClr>
              <a:defRPr/>
            </a:pPr>
            <a:r>
              <a:rPr lang="zh-CN" altLang="en-US" sz="2200" dirty="0">
                <a:latin typeface="Times New Roman" panose="02020603050405020304" pitchFamily="18" charset="0"/>
                <a:ea typeface="黑体" panose="02010609060101010101" pitchFamily="49" charset="-122"/>
              </a:rPr>
              <a:t>全球</a:t>
            </a:r>
            <a:r>
              <a:rPr lang="en-US" altLang="zh-CN" sz="2200" dirty="0">
                <a:latin typeface="Times New Roman" panose="02020603050405020304" pitchFamily="18" charset="0"/>
                <a:ea typeface="黑体" panose="02010609060101010101" pitchFamily="49" charset="-122"/>
                <a:sym typeface="Times New Roman" panose="02020603050405020304" pitchFamily="18" charset="0"/>
              </a:rPr>
              <a:t>Cl </a:t>
            </a:r>
            <a:r>
              <a:rPr kumimoji="1" lang="en-US" altLang="zh-CN" sz="22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200" dirty="0">
                <a:latin typeface="Times New Roman" panose="02020603050405020304" pitchFamily="18" charset="0"/>
                <a:ea typeface="黑体" panose="02010609060101010101" pitchFamily="49" charset="-122"/>
              </a:rPr>
              <a:t>的年平均浓度上限为</a:t>
            </a:r>
            <a:r>
              <a:rPr lang="en-US" altLang="zh-CN" sz="2200" dirty="0">
                <a:latin typeface="Times New Roman" panose="02020603050405020304" pitchFamily="18" charset="0"/>
                <a:ea typeface="黑体" panose="02010609060101010101" pitchFamily="49" charset="-122"/>
              </a:rPr>
              <a:t>10</a:t>
            </a:r>
            <a:r>
              <a:rPr lang="en-US" altLang="zh-CN" sz="2200" baseline="30000" dirty="0">
                <a:latin typeface="Times New Roman" panose="02020603050405020304" pitchFamily="18" charset="0"/>
                <a:ea typeface="黑体" panose="02010609060101010101" pitchFamily="49" charset="-122"/>
              </a:rPr>
              <a:t>3</a:t>
            </a:r>
            <a:r>
              <a:rPr lang="zh-CN" altLang="en-US" sz="2200" dirty="0">
                <a:latin typeface="Times New Roman" panose="02020603050405020304" pitchFamily="18" charset="0"/>
                <a:ea typeface="黑体" panose="02010609060101010101" pitchFamily="49" charset="-122"/>
              </a:rPr>
              <a:t>个 </a:t>
            </a:r>
            <a:r>
              <a:rPr lang="en-US" altLang="zh-CN" sz="2200" dirty="0">
                <a:latin typeface="Times New Roman" panose="02020603050405020304" pitchFamily="18" charset="0"/>
                <a:ea typeface="黑体" panose="02010609060101010101" pitchFamily="49" charset="-122"/>
              </a:rPr>
              <a:t>/ cm</a:t>
            </a:r>
            <a:r>
              <a:rPr lang="en-US" altLang="zh-CN" sz="2200" baseline="30000" dirty="0">
                <a:latin typeface="Times New Roman" panose="02020603050405020304" pitchFamily="18" charset="0"/>
                <a:ea typeface="黑体" panose="02010609060101010101" pitchFamily="49" charset="-122"/>
              </a:rPr>
              <a:t>3</a:t>
            </a:r>
            <a:r>
              <a:rPr lang="zh-CN" altLang="en-US" sz="2200" dirty="0">
                <a:latin typeface="Times New Roman" panose="02020603050405020304" pitchFamily="18" charset="0"/>
                <a:ea typeface="黑体" panose="02010609060101010101" pitchFamily="49" charset="-122"/>
              </a:rPr>
              <a:t>，但是沿海边界层大气中</a:t>
            </a:r>
            <a:r>
              <a:rPr lang="en-US" altLang="zh-CN" sz="2200" dirty="0">
                <a:latin typeface="Times New Roman" panose="02020603050405020304" pitchFamily="18" charset="0"/>
                <a:ea typeface="黑体" panose="02010609060101010101" pitchFamily="49" charset="-122"/>
                <a:sym typeface="Times New Roman" panose="02020603050405020304" pitchFamily="18" charset="0"/>
              </a:rPr>
              <a:t>Cl </a:t>
            </a:r>
            <a:r>
              <a:rPr kumimoji="1" lang="en-US" altLang="zh-CN" sz="2200" dirty="0">
                <a:latin typeface="Times New Roman" panose="02020603050405020304" pitchFamily="18" charset="0"/>
                <a:ea typeface="黑体" panose="02010609060101010101" pitchFamily="49" charset="-122"/>
                <a:sym typeface="Times New Roman" panose="02020603050405020304" pitchFamily="18" charset="0"/>
              </a:rPr>
              <a:t>•</a:t>
            </a:r>
            <a:r>
              <a:rPr lang="zh-CN" altLang="en-US" sz="2200" dirty="0">
                <a:latin typeface="Times New Roman" panose="02020603050405020304" pitchFamily="18" charset="0"/>
                <a:ea typeface="黑体" panose="02010609060101010101" pitchFamily="49" charset="-122"/>
              </a:rPr>
              <a:t>的浓度水平远远高于其他地区，大概在</a:t>
            </a:r>
            <a:r>
              <a:rPr lang="en-US" altLang="zh-CN" sz="2200" dirty="0">
                <a:latin typeface="Times New Roman" panose="02020603050405020304" pitchFamily="18" charset="0"/>
                <a:ea typeface="黑体" panose="02010609060101010101" pitchFamily="49" charset="-122"/>
              </a:rPr>
              <a:t>10</a:t>
            </a:r>
            <a:r>
              <a:rPr lang="en-US" altLang="zh-CN" sz="2200" baseline="30000" dirty="0">
                <a:latin typeface="Times New Roman" panose="02020603050405020304" pitchFamily="18" charset="0"/>
                <a:ea typeface="黑体" panose="02010609060101010101" pitchFamily="49" charset="-122"/>
              </a:rPr>
              <a:t>4</a:t>
            </a:r>
            <a:r>
              <a:rPr lang="en-US" altLang="zh-CN" sz="2200" dirty="0">
                <a:latin typeface="Times New Roman" panose="02020603050405020304" pitchFamily="18" charset="0"/>
                <a:ea typeface="黑体" panose="02010609060101010101" pitchFamily="49" charset="-122"/>
              </a:rPr>
              <a:t> ~ 10</a:t>
            </a:r>
            <a:r>
              <a:rPr lang="en-US" altLang="zh-CN" sz="2200" baseline="30000" dirty="0">
                <a:latin typeface="Times New Roman" panose="02020603050405020304" pitchFamily="18" charset="0"/>
                <a:ea typeface="黑体" panose="02010609060101010101" pitchFamily="49" charset="-122"/>
              </a:rPr>
              <a:t>6</a:t>
            </a:r>
            <a:r>
              <a:rPr lang="en-US" altLang="zh-CN" sz="2200" dirty="0">
                <a:latin typeface="Times New Roman" panose="02020603050405020304" pitchFamily="18" charset="0"/>
                <a:ea typeface="黑体" panose="02010609060101010101" pitchFamily="49" charset="-122"/>
              </a:rPr>
              <a:t> </a:t>
            </a:r>
            <a:r>
              <a:rPr lang="zh-CN" altLang="en-US" sz="2200" dirty="0">
                <a:latin typeface="Times New Roman" panose="02020603050405020304" pitchFamily="18" charset="0"/>
                <a:ea typeface="黑体" panose="02010609060101010101" pitchFamily="49" charset="-122"/>
              </a:rPr>
              <a:t>个 </a:t>
            </a:r>
            <a:r>
              <a:rPr lang="en-US" altLang="zh-CN" sz="2200" dirty="0">
                <a:latin typeface="Times New Roman" panose="02020603050405020304" pitchFamily="18" charset="0"/>
                <a:ea typeface="黑体" panose="02010609060101010101" pitchFamily="49" charset="-122"/>
              </a:rPr>
              <a:t>/ cm</a:t>
            </a:r>
            <a:r>
              <a:rPr lang="en-US" altLang="zh-CN" sz="2200" baseline="30000" dirty="0">
                <a:latin typeface="Times New Roman" panose="02020603050405020304" pitchFamily="18" charset="0"/>
                <a:ea typeface="黑体" panose="02010609060101010101" pitchFamily="49" charset="-122"/>
              </a:rPr>
              <a:t>3</a:t>
            </a:r>
            <a:r>
              <a:rPr lang="zh-CN" altLang="en-US" sz="2200" dirty="0">
                <a:latin typeface="Times New Roman" panose="02020603050405020304" pitchFamily="18" charset="0"/>
                <a:ea typeface="黑体" panose="02010609060101010101" pitchFamily="49" charset="-122"/>
              </a:rPr>
              <a:t>。</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marL="342900" indent="-342900" eaLnBrk="1" hangingPunct="1">
              <a:lnSpc>
                <a:spcPct val="150000"/>
              </a:lnSpc>
              <a:buClr>
                <a:schemeClr val="tx1"/>
              </a:buClr>
              <a:buFont typeface="Wingdings" panose="05000000000000000000" pitchFamily="2" charset="2"/>
              <a:buChar char="n"/>
              <a:defRPr/>
            </a:pP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沿海地区的大气边界层，凌晨时</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Cl</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光解能够产生</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Cl</a:t>
            </a:r>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a:p>
            <a:pPr algn="ctr" eaLnBrk="1" hangingPunct="1">
              <a:lnSpc>
                <a:spcPct val="150000"/>
              </a:lnSpc>
              <a:buClr>
                <a:schemeClr val="tx1"/>
              </a:buClr>
              <a:defRPr/>
            </a:pP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Cl</a:t>
            </a:r>
            <a:r>
              <a:rPr lang="en-US" altLang="zh-CN" sz="2200" baseline="-25000" dirty="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 </a:t>
            </a:r>
            <a:r>
              <a:rPr lang="en-US" altLang="zh-CN" sz="2200" i="1" dirty="0">
                <a:latin typeface="Times New Roman" panose="02020603050405020304" pitchFamily="18" charset="0"/>
                <a:ea typeface="微软雅黑" panose="020B0503020204020204" pitchFamily="34" charset="-122"/>
                <a:sym typeface="Times New Roman" panose="02020603050405020304" pitchFamily="18" charset="0"/>
              </a:rPr>
              <a:t>hv</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 Cl </a:t>
            </a:r>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 + Cl </a:t>
            </a:r>
            <a:r>
              <a:rPr kumimoji="1" lang="en-US" altLang="zh-CN" sz="2200" dirty="0">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2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89" name="Rectangle 7"/>
          <p:cNvSpPr>
            <a:spLocks noChangeArrowheads="1"/>
          </p:cNvSpPr>
          <p:nvPr/>
        </p:nvSpPr>
        <p:spPr bwMode="auto">
          <a:xfrm>
            <a:off x="1524001" y="-162095"/>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90" name="Rectangle 9"/>
          <p:cNvSpPr>
            <a:spLocks noChangeArrowheads="1"/>
          </p:cNvSpPr>
          <p:nvPr/>
        </p:nvSpPr>
        <p:spPr bwMode="auto">
          <a:xfrm>
            <a:off x="1524001" y="3152606"/>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91" name="Rectangle 11"/>
          <p:cNvSpPr>
            <a:spLocks noChangeArrowheads="1"/>
          </p:cNvSpPr>
          <p:nvPr/>
        </p:nvSpPr>
        <p:spPr bwMode="auto">
          <a:xfrm>
            <a:off x="1524001" y="3152606"/>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18792" name="Rectangle 13"/>
          <p:cNvSpPr>
            <a:spLocks noChangeArrowheads="1"/>
          </p:cNvSpPr>
          <p:nvPr/>
        </p:nvSpPr>
        <p:spPr bwMode="auto">
          <a:xfrm>
            <a:off x="1524001" y="3166894"/>
            <a:ext cx="65" cy="3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pPr>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82"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12BC5DF9-566B-48F1-9E52-46580E75BBCD}"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98341" name="Text Box 5"/>
          <p:cNvSpPr txBox="1">
            <a:spLocks noChangeArrowheads="1"/>
          </p:cNvSpPr>
          <p:nvPr/>
        </p:nvSpPr>
        <p:spPr bwMode="auto">
          <a:xfrm>
            <a:off x="1486853" y="2348636"/>
            <a:ext cx="10081120" cy="4201160"/>
          </a:xfrm>
          <a:prstGeom prst="rect">
            <a:avLst/>
          </a:prstGeom>
          <a:noFill/>
          <a:ln w="12700" algn="ctr">
            <a:noFill/>
            <a:miter lim="800000"/>
          </a:ln>
          <a:effectLst/>
        </p:spPr>
        <p:txBody>
          <a:bodyPr wrap="square" lIns="0" tIns="0" rIns="0" bIns="0">
            <a:spAutoFit/>
          </a:bodyPr>
          <a:lstStyle/>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一、大气光化学转化与大气中的自由基</a:t>
            </a:r>
            <a:endParaRPr lang="en-US" altLang="zh-CN"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00000"/>
              </a:lnSpc>
              <a:spcBef>
                <a:spcPts val="0"/>
              </a:spcBef>
              <a:spcAft>
                <a:spcPts val="0"/>
              </a:spcAft>
              <a:defRPr/>
            </a:pPr>
            <a:r>
              <a:rPr lang="zh-CN" altLang="en-US"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(Transformation of Atmospheric Photochemistry  and Free Radicals in the Atmosphere)</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二、氮氧化物的转化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(Transformation of NO</a:t>
            </a:r>
            <a:r>
              <a:rPr lang="en-US" altLang="zh-CN" b="1" i="1" baseline="-25000" dirty="0">
                <a:latin typeface="Times New Roman" panose="02020603050405020304" pitchFamily="18" charset="0"/>
                <a:ea typeface="微软雅黑" panose="020B0503020204020204" pitchFamily="34" charset="-122"/>
                <a:sym typeface="Times New Roman" panose="02020603050405020304" pitchFamily="18" charset="0"/>
              </a:rPr>
              <a:t>x</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三、挥发性有机物的转化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(Transformation of Volatile Organic Compounds)</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四、光化学烟雾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(Photochemical Smog)</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五、二氧化硫的转化及硫酸烟雾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(Transformation of Sulfur Dioxide and Sulfuric Acid Smog)</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六、酸性降水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(Acid Precipitation)</a:t>
            </a:r>
            <a:endParaRPr lang="en-US" altLang="zh-CN"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七、平流层臭氧损耗及南极臭氧洞的形成</a:t>
            </a:r>
            <a:endParaRPr lang="en-US" altLang="zh-CN"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00000"/>
              </a:lnSpc>
              <a:defRPr/>
            </a:pP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(Depletion of Stratospheric and Formation of the Antarctic Ozone Layer)</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 name="Rectangle 2"/>
          <p:cNvSpPr txBox="1">
            <a:spLocks noChangeArrowheads="1"/>
          </p:cNvSpPr>
          <p:nvPr/>
        </p:nvSpPr>
        <p:spPr bwMode="auto">
          <a:xfrm>
            <a:off x="155575" y="1053246"/>
            <a:ext cx="11880850" cy="1081087"/>
          </a:xfrm>
          <a:prstGeom prst="rect">
            <a:avLst/>
          </a:prstGeom>
          <a:noFill/>
          <a:ln w="9525">
            <a:noFill/>
            <a:miter lim="800000"/>
          </a:ln>
          <a:effectLst/>
        </p:spPr>
        <p:txBody>
          <a:bodyPr vert="horz" wrap="square" lIns="91440" tIns="45720" rIns="91440" bIns="45720" numCol="1" anchor="ctr" anchorCtr="0" compatLnSpc="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eaLnBrk="1" hangingPunct="1">
              <a:lnSpc>
                <a:spcPct val="100000"/>
              </a:lnSpc>
              <a:spcBef>
                <a:spcPts val="0"/>
              </a:spcBef>
              <a:spcAft>
                <a:spcPts val="0"/>
              </a:spcAft>
              <a:defRPr/>
            </a:pPr>
            <a:r>
              <a:rPr lang="zh-CN" altLang="en-US" sz="4000" b="0" kern="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第二节 大气中污染物的转化</a:t>
            </a:r>
            <a:br>
              <a:rPr lang="zh-CN" altLang="en-US" sz="4000" kern="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br>
            <a:r>
              <a:rPr lang="zh-CN" altLang="en-US" sz="4000" kern="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32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Section 2 </a:t>
            </a:r>
            <a:r>
              <a:rPr lang="en-US" altLang="zh-CN" sz="28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Transport of Atmospheric Pollutants</a:t>
            </a:r>
            <a:endParaRPr lang="en-US" altLang="zh-CN" sz="32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3" name="Line 9"/>
          <p:cNvSpPr>
            <a:spLocks noChangeShapeType="1"/>
          </p:cNvSpPr>
          <p:nvPr/>
        </p:nvSpPr>
        <p:spPr bwMode="auto">
          <a:xfrm>
            <a:off x="1559243" y="3713867"/>
            <a:ext cx="4896544" cy="0"/>
          </a:xfrm>
          <a:prstGeom prst="line">
            <a:avLst/>
          </a:prstGeom>
          <a:noFill/>
          <a:ln w="38100">
            <a:solidFill>
              <a:srgbClr val="FF0000"/>
            </a:solidFill>
            <a:round/>
          </a:ln>
          <a:effectLst/>
        </p:spPr>
        <p:txBody>
          <a:bodyPr wrap="none"/>
          <a:lstStyle/>
          <a:p>
            <a:pPr marL="0" marR="0" lvl="0" indent="0" algn="l" defTabSz="914400" rtl="0" eaLnBrk="1" fontAlgn="base" latinLnBrk="0" hangingPunct="1">
              <a:lnSpc>
                <a:spcPct val="130000"/>
              </a:lnSpc>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p:random/>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6" name="Text Box 16"/>
          <p:cNvSpPr txBox="1">
            <a:spLocks noChangeArrowheads="1"/>
          </p:cNvSpPr>
          <p:nvPr/>
        </p:nvSpPr>
        <p:spPr bwMode="auto">
          <a:xfrm>
            <a:off x="2353355" y="5587495"/>
            <a:ext cx="7704137" cy="1404487"/>
          </a:xfrm>
          <a:prstGeom prst="rect">
            <a:avLst/>
          </a:prstGeom>
          <a:noFill/>
          <a:ln w="12700" algn="ctr">
            <a:noFill/>
            <a:miter lim="800000"/>
          </a:ln>
          <a:effectLst>
            <a:prstShdw prst="shdw17" dist="17961" dir="2700000">
              <a:schemeClr val="accent1">
                <a:gamma/>
                <a:shade val="60000"/>
                <a:invGamma/>
              </a:schemeClr>
            </a:prstShdw>
          </a:effectLst>
        </p:spPr>
        <p:txBody>
          <a:bodyPr lIns="0" tIns="0" rIns="0" bIns="0">
            <a:spAutoFit/>
          </a:bodyPr>
          <a:lstStyle/>
          <a:p>
            <a:pPr eaLnBrk="1" hangingPunct="1">
              <a:lnSpc>
                <a:spcPct val="130000"/>
              </a:lnSpc>
              <a:defRPr/>
            </a:pPr>
            <a:r>
              <a:rPr lang="en-US" altLang="zh-CN"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HO •</a:t>
            </a:r>
            <a:r>
              <a:rPr lang="zh-CN" altLang="en-US"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和 </a:t>
            </a:r>
            <a:r>
              <a:rPr lang="en-US" altLang="zh-CN"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RO • </a:t>
            </a:r>
            <a:r>
              <a:rPr lang="zh-CN" altLang="en-US"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与 </a:t>
            </a:r>
            <a:r>
              <a:rPr lang="en-US" altLang="zh-CN"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NO </a:t>
            </a:r>
            <a:r>
              <a:rPr lang="zh-CN" altLang="en-US"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生成亚硝酸或亚硝酸酯：</a:t>
            </a:r>
            <a:endParaRPr lang="zh-CN" altLang="en-US"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defRPr/>
            </a:pPr>
            <a:r>
              <a:rPr lang="en-US" altLang="zh-CN"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HO • + NO  → HNO</a:t>
            </a:r>
            <a:r>
              <a:rPr lang="en-US" altLang="zh-CN"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2</a:t>
            </a:r>
            <a:endParaRPr lang="en-US" altLang="zh-CN"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defRPr/>
            </a:pPr>
            <a:r>
              <a:rPr lang="en-US" altLang="zh-CN"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RO • + NO  → RONO</a:t>
            </a:r>
            <a:endParaRPr lang="en-US" altLang="zh-CN"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defRPr/>
            </a:pPr>
            <a:endParaRPr lang="zh-CN" altLang="en-US" dirty="0">
              <a:solidFill>
                <a:srgbClr val="00FF00"/>
              </a:solidFill>
              <a:effectLst>
                <a:outerShdw blurRad="38100" dist="38100" dir="2700000" algn="tl">
                  <a:srgbClr val="000000"/>
                </a:outerShdw>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47458" name="Rectangle 3"/>
          <p:cNvSpPr>
            <a:spLocks noGrp="1" noChangeArrowheads="1"/>
          </p:cNvSpPr>
          <p:nvPr>
            <p:ph type="sldNum" sz="quarter" idx="4"/>
          </p:nvPr>
        </p:nvSpPr>
        <p:spPr>
          <a:xfrm>
            <a:off x="9649883" y="6381750"/>
            <a:ext cx="254211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716B5EC9-8F8B-457B-8079-8C2F17FDA16A}"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72034" name="Rectangle 2"/>
          <p:cNvSpPr>
            <a:spLocks noGrp="1" noRot="1" noChangeArrowheads="1"/>
          </p:cNvSpPr>
          <p:nvPr>
            <p:ph type="title" idx="4294967295"/>
          </p:nvPr>
        </p:nvSpPr>
        <p:spPr>
          <a:xfrm>
            <a:off x="982980" y="836295"/>
            <a:ext cx="9255760" cy="815975"/>
          </a:xfrm>
        </p:spPr>
        <p:txBody>
          <a:bodyPr/>
          <a:lstStyle/>
          <a:p>
            <a:pPr algn="l" eaLnBrk="1" hangingPunct="1">
              <a:lnSpc>
                <a:spcPct val="130000"/>
              </a:lnSpc>
              <a:defRPr/>
            </a:pPr>
            <a:r>
              <a:rPr lang="en-US" altLang="zh-CN" sz="3000" kern="1200" dirty="0">
                <a:solidFill>
                  <a:srgbClr val="AA5C5C"/>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2.1 </a:t>
            </a:r>
            <a:r>
              <a:rPr lang="zh-CN" altLang="en-US" sz="3000" kern="1200" dirty="0">
                <a:solidFill>
                  <a:srgbClr val="AA5C5C"/>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氮氧化物的气相转化</a:t>
            </a:r>
            <a:r>
              <a:rPr lang="en-US" altLang="zh-CN" sz="3000" kern="1200" dirty="0">
                <a:solidFill>
                  <a:srgbClr val="AA5C5C"/>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4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(Gaseous Transformation of NO</a:t>
            </a:r>
            <a:r>
              <a:rPr lang="en-US" altLang="zh-CN" sz="2400" i="1" baseline="-25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x</a:t>
            </a:r>
            <a:r>
              <a:rPr lang="en-US" altLang="zh-CN" sz="24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altLang="en-US" sz="2400" i="1" baseline="-25000" dirty="0">
              <a:solidFill>
                <a:srgbClr val="FFFF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147460" name="Rectangle 3"/>
          <p:cNvSpPr>
            <a:spLocks noGrp="1" noChangeArrowheads="1"/>
          </p:cNvSpPr>
          <p:nvPr>
            <p:ph idx="4294967295"/>
          </p:nvPr>
        </p:nvSpPr>
        <p:spPr>
          <a:xfrm>
            <a:off x="1707651" y="1654907"/>
            <a:ext cx="8572908" cy="4293112"/>
          </a:xfrm>
        </p:spPr>
        <p:txBody>
          <a:bodyPr>
            <a:noAutofit/>
          </a:bodyPr>
          <a:lstStyle/>
          <a:p>
            <a:pPr eaLnBrk="1" hangingPunct="1">
              <a:lnSpc>
                <a:spcPct val="130000"/>
              </a:lnSpc>
              <a:spcBef>
                <a:spcPct val="0"/>
              </a:spcBef>
              <a:buFont typeface="Wingdings" panose="05000000000000000000" pitchFamily="2" charset="2"/>
              <a:buNone/>
            </a:pPr>
            <a:r>
              <a:rPr lang="en-US" altLang="zh-CN" sz="20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(1)</a:t>
            </a:r>
            <a:r>
              <a:rPr lang="zh-CN" altLang="en-US" sz="20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生成臭氧的化学循环</a:t>
            </a:r>
            <a:endParaRPr lang="zh-CN" altLang="en-US" sz="2000" b="1"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Clr>
                <a:schemeClr val="tx1"/>
              </a:buClr>
              <a:buSzPct val="100000"/>
            </a:pPr>
            <a:r>
              <a:rPr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                      NO</a:t>
            </a:r>
            <a:r>
              <a:rPr lang="en-US" altLang="zh-CN" sz="18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 + hv→ NO+ O</a:t>
            </a:r>
            <a:endParaRPr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None/>
            </a:pPr>
            <a:r>
              <a:rPr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                             O+ O</a:t>
            </a:r>
            <a:r>
              <a:rPr lang="en-US" altLang="zh-CN" sz="18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 +M → O</a:t>
            </a:r>
            <a:r>
              <a:rPr lang="en-US" altLang="zh-CN" sz="18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 </a:t>
            </a:r>
            <a:r>
              <a:rPr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 M</a:t>
            </a:r>
            <a:endParaRPr lang="en-US" altLang="zh-CN" sz="1800" baseline="-250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1437005" indent="0" eaLnBrk="1" hangingPunct="1">
              <a:lnSpc>
                <a:spcPct val="130000"/>
              </a:lnSpc>
              <a:spcBef>
                <a:spcPct val="0"/>
              </a:spcBef>
              <a:buNone/>
            </a:pPr>
            <a:r>
              <a:rPr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    O</a:t>
            </a:r>
            <a:r>
              <a:rPr lang="en-US" altLang="zh-CN" sz="18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 + NO→ </a:t>
            </a:r>
            <a:r>
              <a:rPr lang="en-US" altLang="zh-CN" sz="18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180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18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18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endParaRPr lang="en-US" altLang="zh-CN" sz="18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latinLnBrk="0" hangingPunct="1">
              <a:lnSpc>
                <a:spcPct val="130000"/>
              </a:lnSpc>
              <a:spcBef>
                <a:spcPts val="1200"/>
              </a:spcBef>
              <a:buClr>
                <a:schemeClr val="tx1"/>
              </a:buClr>
              <a:buSzPct val="100000"/>
              <a:buNone/>
            </a:pPr>
            <a:r>
              <a:rPr lang="en-US" altLang="zh-CN" sz="20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(2)NO </a:t>
            </a:r>
            <a:r>
              <a:rPr lang="zh-CN" altLang="en-US" sz="20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的反应： </a:t>
            </a:r>
            <a:r>
              <a:rPr lang="en-US" altLang="zh-CN" sz="2000" b="1"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NO</a:t>
            </a:r>
            <a:r>
              <a:rPr lang="zh-CN" altLang="en-US" sz="2000" b="1"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是燃烧过程的直接产物</a:t>
            </a:r>
            <a:endParaRPr lang="en-US" altLang="zh-CN" sz="2000" b="1"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Clr>
                <a:schemeClr val="tx1"/>
              </a:buClr>
              <a:buSzPct val="100000"/>
            </a:pPr>
            <a:r>
              <a:rPr lang="zh-CN" altLang="en-US" sz="1800" dirty="0">
                <a:effectLst/>
                <a:latin typeface="Times New Roman" panose="02020603050405020304" pitchFamily="18" charset="0"/>
                <a:ea typeface="微软雅黑" panose="020B0503020204020204" pitchFamily="34" charset="-122"/>
                <a:sym typeface="Times New Roman" panose="02020603050405020304" pitchFamily="18" charset="0"/>
              </a:rPr>
              <a:t>与 </a:t>
            </a:r>
            <a:r>
              <a:rPr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RO</a:t>
            </a:r>
            <a:r>
              <a:rPr lang="en-US" altLang="zh-CN" sz="18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 </a:t>
            </a:r>
            <a:r>
              <a:rPr kumimoji="1"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1800" baseline="-250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1800" dirty="0">
                <a:effectLst/>
                <a:latin typeface="Times New Roman" panose="02020603050405020304" pitchFamily="18" charset="0"/>
                <a:ea typeface="微软雅黑" panose="020B0503020204020204" pitchFamily="34" charset="-122"/>
                <a:sym typeface="Times New Roman" panose="02020603050405020304" pitchFamily="18" charset="0"/>
              </a:rPr>
              <a:t>反应：   </a:t>
            </a:r>
            <a:r>
              <a:rPr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RH + HO </a:t>
            </a:r>
            <a:r>
              <a:rPr kumimoji="1"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 → R </a:t>
            </a:r>
            <a:r>
              <a:rPr kumimoji="1"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 + H</a:t>
            </a:r>
            <a:r>
              <a:rPr lang="en-US" altLang="zh-CN" sz="18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O</a:t>
            </a:r>
            <a:endParaRPr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Font typeface="Wingdings" panose="05000000000000000000" pitchFamily="2" charset="2"/>
              <a:buNone/>
            </a:pPr>
            <a:r>
              <a:rPr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                                    R </a:t>
            </a:r>
            <a:r>
              <a:rPr kumimoji="1"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 + O</a:t>
            </a:r>
            <a:r>
              <a:rPr lang="en-US" altLang="zh-CN" sz="18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 → RO</a:t>
            </a:r>
            <a:r>
              <a:rPr lang="en-US" altLang="zh-CN" sz="18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 </a:t>
            </a:r>
            <a:r>
              <a:rPr kumimoji="1"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1800" baseline="-250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Font typeface="Wingdings" panose="05000000000000000000" pitchFamily="2" charset="2"/>
              <a:buNone/>
            </a:pPr>
            <a:r>
              <a:rPr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                                    NO + RO</a:t>
            </a:r>
            <a:r>
              <a:rPr lang="en-US" altLang="zh-CN" sz="18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kumimoji="1"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 → RO </a:t>
            </a:r>
            <a:r>
              <a:rPr kumimoji="1"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 + </a:t>
            </a:r>
            <a:r>
              <a:rPr lang="en-US" altLang="zh-CN" sz="18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18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18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Font typeface="Wingdings" panose="05000000000000000000" pitchFamily="2" charset="2"/>
              <a:buNone/>
            </a:pPr>
            <a:r>
              <a:rPr lang="zh-CN" altLang="en-US" sz="1800" dirty="0">
                <a:effectLst/>
                <a:latin typeface="Times New Roman" panose="02020603050405020304" pitchFamily="18" charset="0"/>
                <a:ea typeface="微软雅黑" panose="020B0503020204020204" pitchFamily="34" charset="-122"/>
                <a:sym typeface="Times New Roman" panose="02020603050405020304" pitchFamily="18" charset="0"/>
              </a:rPr>
              <a:t>          其中：    </a:t>
            </a:r>
            <a:r>
              <a:rPr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RO </a:t>
            </a:r>
            <a:r>
              <a:rPr kumimoji="1"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 + O</a:t>
            </a:r>
            <a:r>
              <a:rPr lang="en-US" altLang="zh-CN" sz="18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 → R'CHO + HO</a:t>
            </a:r>
            <a:r>
              <a:rPr lang="en-US" altLang="zh-CN" sz="18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 </a:t>
            </a:r>
            <a:r>
              <a:rPr kumimoji="1"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1800" baseline="-250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Font typeface="Wingdings" panose="05000000000000000000" pitchFamily="2" charset="2"/>
              <a:buNone/>
            </a:pPr>
            <a:r>
              <a:rPr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                                    HO</a:t>
            </a:r>
            <a:r>
              <a:rPr lang="en-US" altLang="zh-CN" sz="18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 </a:t>
            </a:r>
            <a:r>
              <a:rPr kumimoji="1"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 + NO → </a:t>
            </a:r>
            <a:r>
              <a:rPr lang="en-US" altLang="zh-CN" sz="18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18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1800" baseline="-25000" dirty="0">
                <a:solidFill>
                  <a:srgbClr val="00FF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 HO </a:t>
            </a:r>
            <a:r>
              <a:rPr kumimoji="1"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Font typeface="Wingdings" panose="05000000000000000000" pitchFamily="2" charset="2"/>
              <a:buNone/>
            </a:pPr>
            <a:r>
              <a:rPr lang="en-US" altLang="zh-CN" sz="1800" dirty="0">
                <a:effectLst/>
                <a:latin typeface="Times New Roman" panose="02020603050405020304" pitchFamily="18" charset="0"/>
                <a:ea typeface="微软雅黑" panose="020B0503020204020204" pitchFamily="34" charset="-122"/>
                <a:sym typeface="Times New Roman" panose="02020603050405020304" pitchFamily="18" charset="0"/>
              </a:rPr>
              <a:t>                  </a:t>
            </a:r>
            <a:endParaRPr lang="zh-CN" altLang="en-US" sz="1800" dirty="0">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22888" name="Text Box 15"/>
          <p:cNvSpPr txBox="1">
            <a:spLocks noChangeArrowheads="1"/>
          </p:cNvSpPr>
          <p:nvPr/>
        </p:nvSpPr>
        <p:spPr bwMode="auto">
          <a:xfrm>
            <a:off x="6893021" y="5564755"/>
            <a:ext cx="2087563" cy="360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buClr>
                <a:schemeClr val="folHlink"/>
              </a:buClr>
              <a:buFont typeface="Wingdings" panose="05000000000000000000" pitchFamily="2" charset="2"/>
              <a:buNone/>
            </a:pPr>
            <a:r>
              <a:rPr lang="zh-CN" altLang="en-US" sz="2000"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易发生光解</a:t>
            </a:r>
            <a:endParaRPr lang="zh-CN" altLang="en-US" sz="2000"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6" name="Text Box 11"/>
          <p:cNvSpPr txBox="1">
            <a:spLocks noChangeArrowheads="1"/>
          </p:cNvSpPr>
          <p:nvPr/>
        </p:nvSpPr>
        <p:spPr bwMode="auto">
          <a:xfrm>
            <a:off x="6453505" y="2205355"/>
            <a:ext cx="296672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buClr>
                <a:schemeClr val="folHlink"/>
              </a:buClr>
              <a:buFont typeface="Wingdings" panose="05000000000000000000" pitchFamily="2" charset="2"/>
              <a:buNone/>
            </a:pPr>
            <a:r>
              <a:rPr lang="zh-CN" altLang="en-US" sz="2000"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反应很快，对</a:t>
            </a:r>
            <a:r>
              <a:rPr lang="en-US" altLang="zh-CN" sz="2000"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000" b="1"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000"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氧化产生竞争，造成</a:t>
            </a:r>
            <a:r>
              <a:rPr lang="en-US" altLang="zh-CN" sz="2000"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000" b="1"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000"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积累</a:t>
            </a:r>
            <a:endParaRPr lang="zh-CN" altLang="en-US" sz="2000"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 name="文本框 1"/>
          <p:cNvSpPr txBox="1"/>
          <p:nvPr/>
        </p:nvSpPr>
        <p:spPr>
          <a:xfrm>
            <a:off x="6948170" y="382905"/>
            <a:ext cx="4064000" cy="368300"/>
          </a:xfrm>
          <a:prstGeom prst="rect">
            <a:avLst/>
          </a:prstGeom>
          <a:noFill/>
        </p:spPr>
        <p:txBody>
          <a:bodyPr wrap="square" rtlCol="0">
            <a:spAutoFit/>
          </a:bodyPr>
          <a:lstStyle/>
          <a:p>
            <a:endParaRPr lang="zh-CN" alt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2888"/>
                                        </p:tgtEl>
                                        <p:attrNameLst>
                                          <p:attrName>style.visibility</p:attrName>
                                        </p:attrNameLst>
                                      </p:cBhvr>
                                      <p:to>
                                        <p:strVal val="visible"/>
                                      </p:to>
                                    </p:set>
                                    <p:animEffect transition="in" filter="blinds(horizontal)">
                                      <p:cBhvr>
                                        <p:cTn id="7" dur="500"/>
                                        <p:tgtEl>
                                          <p:spTgt spid="12288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2896"/>
                                        </p:tgtEl>
                                        <p:attrNameLst>
                                          <p:attrName>style.visibility</p:attrName>
                                        </p:attrNameLst>
                                      </p:cBhvr>
                                      <p:to>
                                        <p:strVal val="visible"/>
                                      </p:to>
                                    </p:set>
                                    <p:animEffect transition="in" filter="blinds(horizontal)">
                                      <p:cBhvr>
                                        <p:cTn id="10" dur="500"/>
                                        <p:tgtEl>
                                          <p:spTgt spid="1228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96" grpId="0" bldLvl="0" animBg="1"/>
      <p:bldP spid="12288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3"/>
          <p:cNvSpPr>
            <a:spLocks noGrp="1" noChangeArrowheads="1"/>
          </p:cNvSpPr>
          <p:nvPr>
            <p:ph type="sldNum" sz="quarter" idx="4"/>
          </p:nvPr>
        </p:nvSpPr>
        <p:spPr>
          <a:xfrm>
            <a:off x="9649883" y="6381750"/>
            <a:ext cx="2542117"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716B5EC9-8F8B-457B-8079-8C2F17FDA16A}"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 name="文本框 1"/>
          <p:cNvSpPr txBox="1"/>
          <p:nvPr/>
        </p:nvSpPr>
        <p:spPr>
          <a:xfrm>
            <a:off x="6948170" y="382905"/>
            <a:ext cx="4064000" cy="368300"/>
          </a:xfrm>
          <a:prstGeom prst="rect">
            <a:avLst/>
          </a:prstGeom>
          <a:noFill/>
        </p:spPr>
        <p:txBody>
          <a:bodyPr wrap="square" rtlCol="0">
            <a:spAutoFit/>
          </a:bodyPr>
          <a:lstStyle/>
          <a:p>
            <a:endParaRPr lang="zh-CN" altLang="en-US"/>
          </a:p>
        </p:txBody>
      </p:sp>
      <p:sp>
        <p:nvSpPr>
          <p:cNvPr id="176131" name="Rectangle 3"/>
          <p:cNvSpPr>
            <a:spLocks noGrp="1" noChangeArrowheads="1"/>
          </p:cNvSpPr>
          <p:nvPr>
            <p:ph idx="1"/>
          </p:nvPr>
        </p:nvSpPr>
        <p:spPr>
          <a:xfrm>
            <a:off x="845185" y="636270"/>
            <a:ext cx="9037955" cy="4525645"/>
          </a:xfrm>
        </p:spPr>
        <p:txBody>
          <a:bodyPr/>
          <a:lstStyle/>
          <a:p>
            <a:pPr eaLnBrk="1" hangingPunct="1">
              <a:buFont typeface="Wingdings" panose="05000000000000000000" pitchFamily="2" charset="2"/>
              <a:buNone/>
            </a:pPr>
            <a:r>
              <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(3)NO</a:t>
            </a:r>
            <a:r>
              <a:rPr lang="en-US" altLang="zh-CN" sz="2400" b="1"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 </a:t>
            </a: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的反应 </a:t>
            </a:r>
            <a:r>
              <a:rPr lang="en-US" altLang="zh-CN" sz="2400" b="1"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400" dirty="0">
                <a:effectLst/>
                <a:latin typeface="Times New Roman" panose="02020603050405020304" pitchFamily="18" charset="0"/>
                <a:ea typeface="微软雅黑" panose="020B0503020204020204" pitchFamily="34" charset="-122"/>
                <a:sym typeface="Times New Roman" panose="02020603050405020304" pitchFamily="18" charset="0"/>
              </a:rPr>
              <a:t>可生成</a:t>
            </a:r>
            <a:r>
              <a:rPr lang="en-US" altLang="zh-CN" sz="2400" dirty="0">
                <a:effectLst/>
                <a:latin typeface="Times New Roman" panose="02020603050405020304" pitchFamily="18" charset="0"/>
                <a:ea typeface="微软雅黑" panose="020B0503020204020204" pitchFamily="34" charset="-122"/>
                <a:sym typeface="Times New Roman" panose="02020603050405020304" pitchFamily="18" charset="0"/>
              </a:rPr>
              <a:t>HNO</a:t>
            </a:r>
            <a:r>
              <a:rPr lang="en-US" altLang="zh-CN" sz="24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a:t>
            </a:r>
            <a:endParaRPr lang="zh-CN" altLang="en-US" sz="2400" baseline="-250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buClr>
                <a:schemeClr val="tx1"/>
              </a:buClr>
              <a:buSzPct val="100000"/>
            </a:pP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与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HO </a:t>
            </a: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反应：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HO </a:t>
            </a: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HNO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a:t>
            </a:r>
            <a:endPar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buFont typeface="Wingdings" panose="05000000000000000000" pitchFamily="2" charset="2"/>
              <a:buNone/>
            </a:pP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该反应是大气中气态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HNO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 </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主要来源。</a:t>
            </a:r>
            <a:endPar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buClr>
                <a:schemeClr val="tx1"/>
              </a:buClr>
              <a:buSzPct val="100000"/>
            </a:pP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与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反应：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NO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这是大气中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 </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的主要来源。</a:t>
            </a:r>
            <a:endPar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buClr>
                <a:srgbClr val="333333"/>
              </a:buClr>
              <a:buSzPct val="100000"/>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进一步与</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i="0" dirty="0">
                <a:effectLst/>
                <a:latin typeface="+mj-lt"/>
                <a:ea typeface="微软雅黑" panose="020B0503020204020204" pitchFamily="34" charset="-122"/>
                <a:sym typeface="Times New Roman" panose="02020603050405020304" pitchFamily="18" charset="0"/>
              </a:rPr>
              <a:t>反应：</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NO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M           N</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5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M</a:t>
            </a:r>
            <a:endPar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buFont typeface="Wingdings" panose="05000000000000000000" pitchFamily="2" charset="2"/>
              <a:buNone/>
            </a:pPr>
            <a:endParaRPr lang="zh-CN" altLang="en-US" sz="2400" b="1" dirty="0">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5605" name="Text Box 13"/>
          <p:cNvSpPr txBox="1">
            <a:spLocks noChangeArrowheads="1"/>
          </p:cNvSpPr>
          <p:nvPr/>
        </p:nvSpPr>
        <p:spPr bwMode="auto">
          <a:xfrm>
            <a:off x="6455911" y="1340941"/>
            <a:ext cx="48593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Clr>
                <a:schemeClr val="folHlink"/>
              </a:buClr>
              <a:buFont typeface="Wingdings" panose="05000000000000000000" pitchFamily="2" charset="2"/>
              <a:buNone/>
            </a:pPr>
            <a:r>
              <a:rPr lang="zh-CN" altLang="en-US"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对酸雾和酸雨形成起重要作用</a:t>
            </a:r>
            <a:endParaRPr lang="zh-CN" altLang="en-US"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5" name="图片 4"/>
          <p:cNvPicPr>
            <a:picLocks noChangeAspect="1"/>
          </p:cNvPicPr>
          <p:nvPr/>
        </p:nvPicPr>
        <p:blipFill>
          <a:blip r:embed="rId1">
            <a:duotone>
              <a:prstClr val="black"/>
              <a:schemeClr val="accent4">
                <a:tint val="45000"/>
                <a:satMod val="400000"/>
              </a:schemeClr>
            </a:duotone>
            <a:lum bright="-40000" contrast="-40000"/>
          </a:blip>
          <a:stretch>
            <a:fillRect/>
          </a:stretch>
        </p:blipFill>
        <p:spPr>
          <a:xfrm>
            <a:off x="5519683" y="2762096"/>
            <a:ext cx="717804" cy="170688"/>
          </a:xfrm>
          <a:prstGeom prst="rect">
            <a:avLst/>
          </a:prstGeom>
        </p:spPr>
      </p:pic>
      <p:sp>
        <p:nvSpPr>
          <p:cNvPr id="4" name="Rectangle 3"/>
          <p:cNvSpPr>
            <a:spLocks noGrp="1" noChangeArrowheads="1"/>
          </p:cNvSpPr>
          <p:nvPr/>
        </p:nvSpPr>
        <p:spPr>
          <a:xfrm>
            <a:off x="767715" y="3068955"/>
            <a:ext cx="11257915" cy="3240405"/>
          </a:xfrm>
          <a:prstGeom prst="rect">
            <a:avLst/>
          </a:prstGeom>
          <a:noFill/>
          <a:ln w="9525">
            <a:noFill/>
            <a:miter lim="800000"/>
          </a:ln>
          <a:effec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eaLnBrk="1" hangingPunct="1">
              <a:buFont typeface="Wingdings" panose="05000000000000000000" pitchFamily="2" charset="2"/>
              <a:buNone/>
            </a:pPr>
            <a:r>
              <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(4)NO</a:t>
            </a:r>
            <a:r>
              <a:rPr lang="en-US" altLang="zh-CN" sz="2400" b="1"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3 </a:t>
            </a: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及其反应</a:t>
            </a:r>
            <a:endParaRPr lang="en-US" altLang="zh-CN" sz="2400" b="1" dirty="0">
              <a:solidFill>
                <a:srgbClr val="FFFF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buClr>
                <a:schemeClr val="tx1"/>
              </a:buClr>
              <a:buSzPct val="100000"/>
            </a:pP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的结构为</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·O—NO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，因而被称为硝酸根自由基（</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nitrate radical</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极容易光解，浓度在</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白天</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有光照时很低，寿命只有</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5s</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buNone/>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 </a:t>
            </a:r>
            <a:r>
              <a:rPr lang="en-US" altLang="zh-CN" sz="2200" i="1" dirty="0">
                <a:effectLst/>
                <a:latin typeface="Times New Roman" panose="02020603050405020304" pitchFamily="18" charset="0"/>
                <a:ea typeface="微软雅黑" panose="020B0503020204020204" pitchFamily="34" charset="-122"/>
                <a:sym typeface="Times New Roman" panose="02020603050405020304" pitchFamily="18" charset="0"/>
              </a:rPr>
              <a:t>hv</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l-GR"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λ</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700 nm</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NO + 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 + </a:t>
            </a:r>
            <a:r>
              <a:rPr lang="en-US" altLang="zh-CN" sz="2200" i="1" dirty="0">
                <a:effectLst/>
                <a:latin typeface="Times New Roman" panose="02020603050405020304" pitchFamily="18" charset="0"/>
                <a:ea typeface="微软雅黑" panose="020B0503020204020204" pitchFamily="34" charset="-122"/>
                <a:sym typeface="Times New Roman" panose="02020603050405020304" pitchFamily="18" charset="0"/>
              </a:rPr>
              <a:t>hv</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l-GR"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λ</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580 nm</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NO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O</a:t>
            </a:r>
            <a:endPar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buClr>
                <a:schemeClr val="tx1"/>
              </a:buClr>
              <a:buSzPct val="100000"/>
            </a:pP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夜间</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浓度通常可达</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8×10</a:t>
            </a:r>
            <a:r>
              <a:rPr lang="en-US" altLang="zh-CN" sz="2200" baseline="30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7</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个 </a:t>
            </a:r>
            <a:r>
              <a:rPr lang="en-US" altLang="zh-CN"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cm</a:t>
            </a:r>
            <a:r>
              <a:rPr lang="en-US" altLang="zh-CN" sz="2200" baseline="30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，使其反应变得重要。</a:t>
            </a:r>
            <a:endParaRPr lang="en-US" altLang="zh-CN" sz="2200" baseline="30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50000"/>
              </a:lnSpc>
              <a:buClr>
                <a:schemeClr val="tx1"/>
              </a:buClr>
              <a:buSzPct val="100000"/>
              <a:buNone/>
            </a:pP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NO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NO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2NO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00000"/>
              </a:lnSpc>
              <a:buNone/>
            </a:pP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当有</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NO</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大量存在时，消耗</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，并发生上列反应，不利于</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20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的生成和积累。</a:t>
            </a:r>
            <a:endPar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buFont typeface="Wingdings" panose="05000000000000000000" pitchFamily="2" charset="2"/>
              <a:buNone/>
            </a:pPr>
            <a:endParaRPr lang="zh-CN" altLang="en-US" sz="2400" b="1" dirty="0">
              <a:effectLst/>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fill="hold" nodeType="withEffect">
                                  <p:stCondLst>
                                    <p:cond delay="0"/>
                                  </p:stCondLst>
                                  <p:childTnLst>
                                    <p:animClr clrSpc="hsl" dir="cw">
                                      <p:cBhvr override="childStyle">
                                        <p:cTn id="6" dur="500" fill="hold"/>
                                        <p:tgtEl>
                                          <p:spTgt spid="176131">
                                            <p:txEl>
                                              <p:pRg st="2" end="2"/>
                                            </p:txEl>
                                          </p:spTgt>
                                        </p:tgtEl>
                                        <p:attrNameLst>
                                          <p:attrName>style.color</p:attrName>
                                        </p:attrNameLst>
                                      </p:cBhvr>
                                      <p:by>
                                        <p:hsl h="10842353" s="0" l="0"/>
                                      </p:by>
                                    </p:animClr>
                                    <p:animClr clrSpc="hsl" dir="cw">
                                      <p:cBhvr>
                                        <p:cTn id="7" dur="500" fill="hold"/>
                                        <p:tgtEl>
                                          <p:spTgt spid="176131">
                                            <p:txEl>
                                              <p:pRg st="2" end="2"/>
                                            </p:txEl>
                                          </p:spTgt>
                                        </p:tgtEl>
                                        <p:attrNameLst>
                                          <p:attrName>fillcolor</p:attrName>
                                        </p:attrNameLst>
                                      </p:cBhvr>
                                      <p:by>
                                        <p:hsl h="10842353" s="0" l="0"/>
                                      </p:by>
                                    </p:animClr>
                                    <p:animClr clrSpc="hsl" dir="cw">
                                      <p:cBhvr>
                                        <p:cTn id="8" dur="500" fill="hold"/>
                                        <p:tgtEl>
                                          <p:spTgt spid="176131">
                                            <p:txEl>
                                              <p:pRg st="2" end="2"/>
                                            </p:txEl>
                                          </p:spTgt>
                                        </p:tgtEl>
                                        <p:attrNameLst>
                                          <p:attrName>stroke.color</p:attrName>
                                        </p:attrNameLst>
                                      </p:cBhvr>
                                      <p:by>
                                        <p:hsl h="10842353" s="0" l="0"/>
                                      </p:by>
                                    </p:animClr>
                                    <p:set>
                                      <p:cBhvr>
                                        <p:cTn id="9" dur="500" fill="hold"/>
                                        <p:tgtEl>
                                          <p:spTgt spid="176131">
                                            <p:txEl>
                                              <p:pRg st="2" end="2"/>
                                            </p:txEl>
                                          </p:spTgt>
                                        </p:tgtEl>
                                        <p:attrNameLst>
                                          <p:attrName>fill.type</p:attrName>
                                        </p:attrNameLst>
                                      </p:cBhvr>
                                      <p:to>
                                        <p:strVal val="solid"/>
                                      </p:to>
                                    </p:set>
                                  </p:childTnLst>
                                  <p:subTnLst>
                                    <p:animClr clrSpc="rgb" dir="cw">
                                      <p:cBhvr override="childStyle">
                                        <p:cTn dur="1" fill="hold" display="0" masterRel="nextClick" afterEffect="1"/>
                                        <p:tgtEl>
                                          <p:spTgt spid="176131">
                                            <p:txEl>
                                              <p:pRg st="2" end="2"/>
                                            </p:txEl>
                                          </p:spTgt>
                                        </p:tgtEl>
                                        <p:attrNameLst>
                                          <p:attrName>ppt_c</p:attrName>
                                        </p:attrNameLst>
                                      </p:cBhvr>
                                      <p:to>
                                        <a:srgbClr val="FF3300"/>
                                      </p:to>
                                    </p:animClr>
                                  </p:subTnLst>
                                </p:cTn>
                              </p:par>
                              <p:par>
                                <p:cTn id="10" presetID="23" presetClass="emph" presetSubtype="0" fill="hold" nodeType="withEffect">
                                  <p:stCondLst>
                                    <p:cond delay="0"/>
                                  </p:stCondLst>
                                  <p:childTnLst>
                                    <p:animClr clrSpc="hsl" dir="cw">
                                      <p:cBhvr override="childStyle">
                                        <p:cTn id="11" dur="500" fill="hold"/>
                                        <p:tgtEl>
                                          <p:spTgt spid="4">
                                            <p:txEl>
                                              <p:pRg st="5" end="5"/>
                                            </p:txEl>
                                          </p:spTgt>
                                        </p:tgtEl>
                                        <p:attrNameLst>
                                          <p:attrName>style.color</p:attrName>
                                        </p:attrNameLst>
                                      </p:cBhvr>
                                      <p:by>
                                        <p:hsl h="10842353" s="0" l="0"/>
                                      </p:by>
                                    </p:animClr>
                                    <p:animClr clrSpc="hsl" dir="cw">
                                      <p:cBhvr>
                                        <p:cTn id="12" dur="500" fill="hold"/>
                                        <p:tgtEl>
                                          <p:spTgt spid="4">
                                            <p:txEl>
                                              <p:pRg st="5" end="5"/>
                                            </p:txEl>
                                          </p:spTgt>
                                        </p:tgtEl>
                                        <p:attrNameLst>
                                          <p:attrName>fillcolor</p:attrName>
                                        </p:attrNameLst>
                                      </p:cBhvr>
                                      <p:by>
                                        <p:hsl h="10842353" s="0" l="0"/>
                                      </p:by>
                                    </p:animClr>
                                    <p:animClr clrSpc="hsl" dir="cw">
                                      <p:cBhvr>
                                        <p:cTn id="13" dur="500" fill="hold"/>
                                        <p:tgtEl>
                                          <p:spTgt spid="4">
                                            <p:txEl>
                                              <p:pRg st="5" end="5"/>
                                            </p:txEl>
                                          </p:spTgt>
                                        </p:tgtEl>
                                        <p:attrNameLst>
                                          <p:attrName>stroke.color</p:attrName>
                                        </p:attrNameLst>
                                      </p:cBhvr>
                                      <p:by>
                                        <p:hsl h="10842353" s="0" l="0"/>
                                      </p:by>
                                    </p:animClr>
                                    <p:set>
                                      <p:cBhvr>
                                        <p:cTn id="14" dur="500" fill="hold"/>
                                        <p:tgtEl>
                                          <p:spTgt spid="4">
                                            <p:txEl>
                                              <p:pRg st="5" end="5"/>
                                            </p:txEl>
                                          </p:spTgt>
                                        </p:tgtEl>
                                        <p:attrNameLst>
                                          <p:attrName>fill.type</p:attrName>
                                        </p:attrNameLst>
                                      </p:cBhvr>
                                      <p:to>
                                        <p:strVal val="solid"/>
                                      </p:to>
                                    </p:set>
                                  </p:childTnLst>
                                  <p:subTnLst>
                                    <p:animClr clrSpc="rgb" dir="cw">
                                      <p:cBhvr override="childStyle">
                                        <p:cTn dur="1" fill="hold" display="0" masterRel="nextClick" afterEffect="1"/>
                                        <p:tgtEl>
                                          <p:spTgt spid="4">
                                            <p:txEl>
                                              <p:pRg st="5" end="5"/>
                                            </p:txEl>
                                          </p:spTgt>
                                        </p:tgtEl>
                                        <p:attrNameLst>
                                          <p:attrName>ppt_c</p:attrName>
                                        </p:attrNameLst>
                                      </p:cBhvr>
                                      <p:to>
                                        <a:srgbClr val="FF33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8F499479-308F-4B64-9A11-F7DA4A6C193C}"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76131" name="Rectangle 3"/>
          <p:cNvSpPr>
            <a:spLocks noGrp="1" noChangeArrowheads="1"/>
          </p:cNvSpPr>
          <p:nvPr>
            <p:ph idx="1"/>
          </p:nvPr>
        </p:nvSpPr>
        <p:spPr>
          <a:xfrm>
            <a:off x="1199515" y="1268730"/>
            <a:ext cx="8898890" cy="4525645"/>
          </a:xfrm>
        </p:spPr>
        <p:txBody>
          <a:bodyPr/>
          <a:lstStyle/>
          <a:p>
            <a:pPr eaLnBrk="1" hangingPunct="1">
              <a:buNone/>
            </a:pPr>
            <a:r>
              <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(5)</a:t>
            </a: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过氧乙酰硝酸酯 </a:t>
            </a:r>
            <a:r>
              <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PAN </a:t>
            </a:r>
            <a:r>
              <a:rPr lang="zh-CN" altLang="en-US"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的生成</a:t>
            </a:r>
            <a:endParaRPr lang="en-US" altLang="zh-CN" sz="24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361950" eaLnBrk="1" hangingPunct="1">
              <a:buNone/>
            </a:pPr>
            <a:r>
              <a:rPr lang="en-US" altLang="zh-CN" sz="2200" dirty="0">
                <a:effectLst/>
                <a:latin typeface="Times New Roman" panose="02020603050405020304" pitchFamily="18" charset="0"/>
                <a:ea typeface="微软雅黑" panose="020B0503020204020204" pitchFamily="34" charset="-122"/>
              </a:rPr>
              <a:t>PAN</a:t>
            </a:r>
            <a:r>
              <a:rPr lang="zh-CN" altLang="en-US" sz="2200" dirty="0">
                <a:effectLst/>
                <a:latin typeface="Times New Roman" panose="02020603050405020304" pitchFamily="18" charset="0"/>
                <a:ea typeface="微软雅黑" panose="020B0503020204020204" pitchFamily="34" charset="-122"/>
              </a:rPr>
              <a:t>（</a:t>
            </a:r>
            <a:r>
              <a:rPr lang="en-US" altLang="zh-CN" sz="2200" dirty="0">
                <a:effectLst/>
                <a:latin typeface="Times New Roman" panose="02020603050405020304" pitchFamily="18" charset="0"/>
                <a:ea typeface="微软雅黑" panose="020B0503020204020204" pitchFamily="34" charset="-122"/>
              </a:rPr>
              <a:t>CH</a:t>
            </a:r>
            <a:r>
              <a:rPr lang="en-US" altLang="zh-CN" sz="2200" baseline="-25000" dirty="0">
                <a:effectLst/>
                <a:latin typeface="Times New Roman" panose="02020603050405020304" pitchFamily="18" charset="0"/>
                <a:ea typeface="微软雅黑" panose="020B0503020204020204" pitchFamily="34" charset="-122"/>
              </a:rPr>
              <a:t>3</a:t>
            </a:r>
            <a:r>
              <a:rPr lang="en-US" altLang="zh-CN" sz="2200" dirty="0">
                <a:effectLst/>
                <a:latin typeface="Times New Roman" panose="02020603050405020304" pitchFamily="18" charset="0"/>
                <a:ea typeface="微软雅黑" panose="020B0503020204020204" pitchFamily="34" charset="-122"/>
              </a:rPr>
              <a:t>C</a:t>
            </a:r>
            <a:r>
              <a:rPr lang="zh-CN" altLang="en-US" sz="2200" dirty="0">
                <a:effectLst/>
                <a:latin typeface="Times New Roman" panose="02020603050405020304" pitchFamily="18" charset="0"/>
                <a:ea typeface="微软雅黑" panose="020B0503020204020204" pitchFamily="34" charset="-122"/>
              </a:rPr>
              <a:t>（</a:t>
            </a:r>
            <a:r>
              <a:rPr lang="en-US" altLang="zh-CN" sz="2200" dirty="0">
                <a:effectLst/>
                <a:latin typeface="Times New Roman" panose="02020603050405020304" pitchFamily="18" charset="0"/>
                <a:ea typeface="微软雅黑" panose="020B0503020204020204" pitchFamily="34" charset="-122"/>
              </a:rPr>
              <a:t>O</a:t>
            </a:r>
            <a:r>
              <a:rPr lang="zh-CN" altLang="en-US" sz="2200" dirty="0">
                <a:effectLst/>
                <a:latin typeface="Times New Roman" panose="02020603050405020304" pitchFamily="18" charset="0"/>
                <a:ea typeface="微软雅黑" panose="020B0503020204020204" pitchFamily="34" charset="-122"/>
              </a:rPr>
              <a:t>）</a:t>
            </a:r>
            <a:r>
              <a:rPr lang="en-US" altLang="zh-CN" sz="2200" dirty="0">
                <a:effectLst/>
                <a:latin typeface="Times New Roman" panose="02020603050405020304" pitchFamily="18" charset="0"/>
                <a:ea typeface="微软雅黑" panose="020B0503020204020204" pitchFamily="34" charset="-122"/>
              </a:rPr>
              <a:t>OONO</a:t>
            </a:r>
            <a:r>
              <a:rPr lang="en-US" altLang="zh-CN" sz="2200" baseline="-25000" dirty="0">
                <a:effectLst/>
                <a:latin typeface="Times New Roman" panose="02020603050405020304" pitchFamily="18" charset="0"/>
                <a:ea typeface="微软雅黑" panose="020B0503020204020204" pitchFamily="34" charset="-122"/>
              </a:rPr>
              <a:t>2 </a:t>
            </a:r>
            <a:r>
              <a:rPr lang="zh-CN" altLang="en-US" sz="2200" dirty="0">
                <a:effectLst/>
                <a:latin typeface="Times New Roman" panose="02020603050405020304" pitchFamily="18" charset="0"/>
                <a:ea typeface="微软雅黑" panose="020B0503020204020204" pitchFamily="34" charset="-122"/>
              </a:rPr>
              <a:t>）是危害最大的大气光化学反应产物之一。</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361950" eaLnBrk="1" hangingPunct="1">
              <a:lnSpc>
                <a:spcPct val="100000"/>
              </a:lnSpc>
              <a:spcBef>
                <a:spcPts val="800"/>
              </a:spcBef>
              <a:spcAft>
                <a:spcPts val="0"/>
              </a:spcAft>
              <a:buNone/>
            </a:pP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PAN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是由乙酰基与空气中的氧气结合形成过氧乙酰基，然后再与</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化合生成的化合物。</a:t>
            </a:r>
            <a:endPar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628650" eaLnBrk="1" hangingPunct="1">
              <a:lnSpc>
                <a:spcPct val="130000"/>
              </a:lnSpc>
              <a:spcBef>
                <a:spcPct val="0"/>
              </a:spcBef>
              <a:buNone/>
            </a:pPr>
            <a:endParaRPr lang="en-US" altLang="zh-CN" sz="2400" b="1"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628650" eaLnBrk="1" hangingPunct="1">
              <a:lnSpc>
                <a:spcPct val="130000"/>
              </a:lnSpc>
              <a:spcBef>
                <a:spcPct val="0"/>
              </a:spcBef>
              <a:buNone/>
            </a:pPr>
            <a:endParaRPr lang="en-US" altLang="zh-CN" sz="2400" b="1"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628650" eaLnBrk="1" hangingPunct="1">
              <a:lnSpc>
                <a:spcPct val="130000"/>
              </a:lnSpc>
              <a:spcBef>
                <a:spcPct val="0"/>
              </a:spcBef>
              <a:buNone/>
            </a:pPr>
            <a:endParaRPr lang="en-US" altLang="zh-CN" sz="2400" b="1"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628650" eaLnBrk="1" hangingPunct="1">
              <a:lnSpc>
                <a:spcPct val="130000"/>
              </a:lnSpc>
              <a:spcBef>
                <a:spcPct val="0"/>
              </a:spcBef>
              <a:buNone/>
            </a:pPr>
            <a:endParaRPr lang="en-US" altLang="zh-CN" sz="2400" b="1"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628650" eaLnBrk="1" hangingPunct="1">
              <a:lnSpc>
                <a:spcPct val="130000"/>
              </a:lnSpc>
              <a:spcBef>
                <a:spcPct val="0"/>
              </a:spcBef>
              <a:buNone/>
            </a:pPr>
            <a:endParaRPr lang="en-US" altLang="zh-CN" sz="2400" b="1"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None/>
            </a:pPr>
            <a:r>
              <a:rPr lang="zh-CN" altLang="en-US" sz="2200" b="1"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乙酰基来源：</a:t>
            </a:r>
            <a:endParaRPr lang="zh-CN" altLang="en-US" sz="2200" b="1"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30000"/>
              </a:lnSpc>
              <a:spcBef>
                <a:spcPct val="0"/>
              </a:spcBef>
              <a:buNone/>
            </a:pPr>
            <a:r>
              <a:rPr lang="zh-CN" altLang="en-US" sz="2200" b="1"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CHO + </a:t>
            </a:r>
            <a:r>
              <a:rPr lang="en-US" altLang="zh-CN" sz="2200" i="1" dirty="0">
                <a:effectLst/>
                <a:latin typeface="Times New Roman" panose="02020603050405020304" pitchFamily="18" charset="0"/>
                <a:ea typeface="微软雅黑" panose="020B0503020204020204" pitchFamily="34" charset="-122"/>
                <a:sym typeface="Times New Roman" panose="02020603050405020304" pitchFamily="18" charset="0"/>
              </a:rPr>
              <a:t>hv</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CH</a:t>
            </a:r>
            <a:r>
              <a:rPr lang="en-US" altLang="zh-CN" sz="2200" baseline="-25000" dirty="0">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CO </a:t>
            </a: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 H </a:t>
            </a:r>
            <a:r>
              <a:rPr kumimoji="1"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乙醛光解）</a:t>
            </a:r>
            <a:endPar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628650" eaLnBrk="1" hangingPunct="1">
              <a:lnSpc>
                <a:spcPct val="130000"/>
              </a:lnSpc>
              <a:spcBef>
                <a:spcPct val="0"/>
              </a:spcBef>
              <a:buNone/>
            </a:pPr>
            <a:endParaRPr lang="en-US" altLang="zh-CN" sz="2400" b="1"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628650" eaLnBrk="1" hangingPunct="1">
              <a:lnSpc>
                <a:spcPct val="130000"/>
              </a:lnSpc>
              <a:spcBef>
                <a:spcPct val="0"/>
              </a:spcBef>
              <a:buNone/>
            </a:pPr>
            <a:endParaRPr lang="zh-CN" altLang="en-US" sz="2400" b="1" dirty="0">
              <a:effectLst/>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2" name="图片 1"/>
          <p:cNvPicPr>
            <a:picLocks noChangeAspect="1"/>
          </p:cNvPicPr>
          <p:nvPr/>
        </p:nvPicPr>
        <p:blipFill>
          <a:blip r:embed="rId1">
            <a:duotone>
              <a:prstClr val="black"/>
              <a:schemeClr val="tx2">
                <a:tint val="45000"/>
                <a:satMod val="400000"/>
              </a:schemeClr>
            </a:duotone>
            <a:lum bright="-40000" contrast="-40000"/>
          </a:blip>
          <a:stretch>
            <a:fillRect/>
          </a:stretch>
        </p:blipFill>
        <p:spPr>
          <a:xfrm>
            <a:off x="2661940" y="3062090"/>
            <a:ext cx="3994404" cy="1051560"/>
          </a:xfrm>
          <a:prstGeom prst="rect">
            <a:avLst/>
          </a:prstGeom>
        </p:spPr>
      </p:pic>
      <p:pic>
        <p:nvPicPr>
          <p:cNvPr id="3" name="图片 2"/>
          <p:cNvPicPr>
            <a:picLocks noChangeAspect="1"/>
          </p:cNvPicPr>
          <p:nvPr/>
        </p:nvPicPr>
        <p:blipFill>
          <a:blip r:embed="rId2">
            <a:duotone>
              <a:prstClr val="black"/>
              <a:schemeClr val="tx2">
                <a:tint val="45000"/>
                <a:satMod val="400000"/>
              </a:schemeClr>
            </a:duotone>
            <a:lum bright="-40000" contrast="-40000"/>
          </a:blip>
          <a:stretch>
            <a:fillRect/>
          </a:stretch>
        </p:blipFill>
        <p:spPr>
          <a:xfrm>
            <a:off x="2783632" y="4149080"/>
            <a:ext cx="5227320" cy="1010412"/>
          </a:xfrm>
          <a:prstGeom prst="rect">
            <a:avLst/>
          </a:prstGeom>
        </p:spPr>
      </p:pic>
      <p:sp>
        <p:nvSpPr>
          <p:cNvPr id="7" name="文本框 6"/>
          <p:cNvSpPr txBox="1"/>
          <p:nvPr/>
        </p:nvSpPr>
        <p:spPr>
          <a:xfrm>
            <a:off x="5879976" y="5194922"/>
            <a:ext cx="3024336" cy="430887"/>
          </a:xfrm>
          <a:prstGeom prst="rect">
            <a:avLst/>
          </a:prstGeom>
          <a:noFill/>
        </p:spPr>
        <p:txBody>
          <a:bodyPr wrap="square">
            <a:spAutoFit/>
          </a:bodyPr>
          <a:lstStyle/>
          <a:p>
            <a:r>
              <a:rPr lang="zh-CN" altLang="en-US" sz="2200" dirty="0">
                <a:solidFill>
                  <a:srgbClr val="404040"/>
                </a:solidFill>
                <a:latin typeface="Times New Roman" panose="02020603050405020304" pitchFamily="18" charset="0"/>
                <a:ea typeface="微软雅黑" panose="020B0503020204020204" pitchFamily="34" charset="-122"/>
                <a:sym typeface="Times New Roman" panose="02020603050405020304" pitchFamily="18" charset="0"/>
              </a:rPr>
              <a:t>是一种大气氧化物 </a:t>
            </a:r>
            <a:endParaRPr lang="zh-CN" altLang="en-US" sz="2200" dirty="0">
              <a:solidFill>
                <a:srgbClr val="40404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spd="slow">
    <p:zoom/>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8F499479-308F-4B64-9A11-F7DA4A6C193C}"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48483" name="Text Box 5"/>
          <p:cNvSpPr txBox="1">
            <a:spLocks noChangeArrowheads="1"/>
          </p:cNvSpPr>
          <p:nvPr/>
        </p:nvSpPr>
        <p:spPr bwMode="auto">
          <a:xfrm>
            <a:off x="1752600" y="6144793"/>
            <a:ext cx="8686800" cy="52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Atmospheric Reactions of NO</a:t>
            </a:r>
            <a:r>
              <a:rPr lang="en-US" altLang="zh-CN" b="1" i="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x</a:t>
            </a:r>
            <a:r>
              <a:rPr lang="en-US" altLang="zh-CN" b="1" baseline="-2500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endParaRPr lang="en-US" altLang="zh-CN"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pic>
        <p:nvPicPr>
          <p:cNvPr id="8" name="图片 7"/>
          <p:cNvPicPr>
            <a:picLocks noChangeAspect="1"/>
          </p:cNvPicPr>
          <p:nvPr/>
        </p:nvPicPr>
        <p:blipFill>
          <a:blip r:embed="rId1"/>
          <a:stretch>
            <a:fillRect/>
          </a:stretch>
        </p:blipFill>
        <p:spPr>
          <a:xfrm>
            <a:off x="2063750" y="2975610"/>
            <a:ext cx="7785735" cy="3275330"/>
          </a:xfrm>
          <a:prstGeom prst="rect">
            <a:avLst/>
          </a:prstGeom>
        </p:spPr>
      </p:pic>
      <p:sp>
        <p:nvSpPr>
          <p:cNvPr id="4" name="Rectangle 2"/>
          <p:cNvSpPr txBox="1">
            <a:spLocks noRot="1" noChangeArrowheads="1"/>
          </p:cNvSpPr>
          <p:nvPr/>
        </p:nvSpPr>
        <p:spPr bwMode="auto">
          <a:xfrm>
            <a:off x="119380" y="905510"/>
            <a:ext cx="11200130" cy="815975"/>
          </a:xfrm>
          <a:prstGeom prst="rect">
            <a:avLst/>
          </a:prstGeom>
          <a:noFill/>
          <a:ln w="9525">
            <a:noFill/>
            <a:miter lim="800000"/>
          </a:ln>
          <a:effectLst/>
        </p:spPr>
        <p:txBody>
          <a:bodyPr vert="horz" wrap="square" lIns="91440" tIns="45720" rIns="91440" bIns="45720" numCol="1" anchor="ctr" anchorCtr="0" compatLnSpc="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algn="l" eaLnBrk="1" hangingPunct="1">
              <a:lnSpc>
                <a:spcPct val="130000"/>
              </a:lnSpc>
              <a:defRPr/>
            </a:pPr>
            <a:r>
              <a:rPr lang="en-US" altLang="zh-CN" sz="3000" kern="1200" dirty="0">
                <a:solidFill>
                  <a:srgbClr val="AA5C5C"/>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2.2 </a:t>
            </a:r>
            <a:r>
              <a:rPr lang="zh-CN" altLang="en-US" sz="3000" kern="1200" dirty="0">
                <a:solidFill>
                  <a:srgbClr val="AA5C5C"/>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氮氧化物的液相转化</a:t>
            </a:r>
            <a:r>
              <a:rPr lang="en-US" altLang="zh-CN" sz="3000" kern="1200" dirty="0">
                <a:solidFill>
                  <a:srgbClr val="AA5C5C"/>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24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(Liquid-phase Transformation of NO</a:t>
            </a:r>
            <a:r>
              <a:rPr lang="en-US" altLang="zh-CN" sz="2400" i="1" kern="0" baseline="-2500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x</a:t>
            </a:r>
            <a:r>
              <a:rPr lang="en-US" altLang="zh-CN" sz="24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a:t>
            </a:r>
            <a:endParaRPr lang="zh-CN" altLang="en-US" sz="2400" i="1" kern="0" baseline="-25000" dirty="0">
              <a:solidFill>
                <a:srgbClr val="FFFF00"/>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6" name="文本框 5"/>
          <p:cNvSpPr txBox="1"/>
          <p:nvPr/>
        </p:nvSpPr>
        <p:spPr>
          <a:xfrm>
            <a:off x="7348708" y="1832954"/>
            <a:ext cx="3384376" cy="849528"/>
          </a:xfrm>
          <a:prstGeom prst="rect">
            <a:avLst/>
          </a:prstGeom>
          <a:noFill/>
        </p:spPr>
        <p:txBody>
          <a:bodyPr wrap="square">
            <a:spAutoFit/>
          </a:bodyPr>
          <a:lstStyle/>
          <a:p>
            <a:pPr>
              <a:lnSpc>
                <a:spcPct val="130000"/>
              </a:lnSpc>
            </a:pPr>
            <a:r>
              <a:rPr lang="zh-CN"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生成的</a:t>
            </a:r>
            <a:r>
              <a:rPr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HNO</a:t>
            </a:r>
            <a:r>
              <a:rPr lang="en-US" altLang="zh-CN" sz="2000" b="1" baseline="-25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2</a:t>
            </a:r>
            <a:r>
              <a:rPr lang="zh-CN"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和</a:t>
            </a:r>
            <a:r>
              <a:rPr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HNO</a:t>
            </a:r>
            <a:r>
              <a:rPr lang="en-US" altLang="zh-CN" sz="2000" b="1" baseline="-25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a:t>
            </a:r>
            <a:endParaRPr lang="en-US" altLang="zh-CN" sz="2000" b="1" baseline="-25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a:lnSpc>
                <a:spcPct val="130000"/>
              </a:lnSpc>
            </a:pPr>
            <a:r>
              <a:rPr lang="zh-CN"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对大气酸性降水有重要贡献</a:t>
            </a:r>
            <a:endParaRPr lang="zh-CN"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3" name="文本框 2"/>
          <p:cNvSpPr txBox="1"/>
          <p:nvPr/>
        </p:nvSpPr>
        <p:spPr>
          <a:xfrm>
            <a:off x="2567608" y="1820834"/>
            <a:ext cx="6131858" cy="769441"/>
          </a:xfrm>
          <a:prstGeom prst="rect">
            <a:avLst/>
          </a:prstGeom>
          <a:noFill/>
        </p:spPr>
        <p:txBody>
          <a:bodyPr wrap="square">
            <a:spAutoFit/>
          </a:bodyPr>
          <a:lstStyle/>
          <a:p>
            <a:r>
              <a:rPr lang="pt-BR" altLang="zh-CN" sz="2200" kern="0" dirty="0">
                <a:latin typeface="Times New Roman" panose="02020603050405020304" pitchFamily="18" charset="0"/>
                <a:ea typeface="微软雅黑" panose="020B0503020204020204" pitchFamily="34" charset="-122"/>
                <a:cs typeface="Times New Roman" panose="02020603050405020304" pitchFamily="18" charset="0"/>
              </a:rPr>
              <a:t>2NO</a:t>
            </a:r>
            <a:r>
              <a:rPr lang="pt-BR" altLang="zh-CN" sz="2200" kern="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pt-BR" altLang="zh-CN" sz="2200" kern="0" dirty="0">
                <a:latin typeface="Times New Roman" panose="02020603050405020304" pitchFamily="18" charset="0"/>
                <a:ea typeface="微软雅黑" panose="020B0503020204020204" pitchFamily="34" charset="-122"/>
                <a:cs typeface="Times New Roman" panose="02020603050405020304" pitchFamily="18" charset="0"/>
              </a:rPr>
              <a:t>​ + H</a:t>
            </a:r>
            <a:r>
              <a:rPr lang="pt-BR" altLang="zh-CN" sz="2200" kern="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pt-BR" altLang="zh-CN" sz="2200" kern="0" dirty="0">
                <a:latin typeface="Times New Roman" panose="02020603050405020304" pitchFamily="18" charset="0"/>
                <a:ea typeface="微软雅黑" panose="020B0503020204020204" pitchFamily="34" charset="-122"/>
                <a:cs typeface="Times New Roman" panose="02020603050405020304" pitchFamily="18" charset="0"/>
              </a:rPr>
              <a:t>​O         HNO</a:t>
            </a:r>
            <a:r>
              <a:rPr lang="pt-BR" altLang="zh-CN" sz="2200" kern="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pt-BR" altLang="zh-CN" sz="2200" kern="0" dirty="0">
                <a:latin typeface="Times New Roman" panose="02020603050405020304" pitchFamily="18" charset="0"/>
                <a:ea typeface="微软雅黑" panose="020B0503020204020204" pitchFamily="34" charset="-122"/>
                <a:cs typeface="Times New Roman" panose="02020603050405020304" pitchFamily="18" charset="0"/>
              </a:rPr>
              <a:t>​ + H</a:t>
            </a:r>
            <a:r>
              <a:rPr lang="pt-BR" altLang="zh-CN" sz="2200" kern="0" baseline="30000" dirty="0">
                <a:latin typeface="Times New Roman" panose="02020603050405020304" pitchFamily="18" charset="0"/>
                <a:ea typeface="微软雅黑" panose="020B0503020204020204" pitchFamily="34" charset="-122"/>
                <a:cs typeface="Times New Roman" panose="02020603050405020304" pitchFamily="18" charset="0"/>
              </a:rPr>
              <a:t>+ </a:t>
            </a:r>
            <a:r>
              <a:rPr lang="pt-BR" altLang="zh-CN" sz="2200" kern="0" dirty="0">
                <a:latin typeface="Times New Roman" panose="02020603050405020304" pitchFamily="18" charset="0"/>
                <a:ea typeface="微软雅黑" panose="020B0503020204020204" pitchFamily="34" charset="-122"/>
                <a:cs typeface="Times New Roman" panose="02020603050405020304" pitchFamily="18" charset="0"/>
              </a:rPr>
              <a:t>+ NO</a:t>
            </a:r>
            <a:r>
              <a:rPr lang="pt-BR" altLang="zh-CN" sz="2200" kern="0" baseline="30000" dirty="0">
                <a:latin typeface="Times New Roman" panose="02020603050405020304" pitchFamily="18" charset="0"/>
                <a:ea typeface="微软雅黑" panose="020B0503020204020204" pitchFamily="34" charset="-122"/>
                <a:cs typeface="Times New Roman" panose="02020603050405020304" pitchFamily="18" charset="0"/>
              </a:rPr>
              <a:t>3−</a:t>
            </a:r>
            <a:r>
              <a:rPr lang="pt-BR" altLang="zh-CN" sz="2200" kern="0" dirty="0">
                <a:latin typeface="Times New Roman" panose="02020603050405020304" pitchFamily="18" charset="0"/>
                <a:ea typeface="微软雅黑" panose="020B0503020204020204" pitchFamily="34" charset="-122"/>
                <a:cs typeface="Times New Roman" panose="02020603050405020304" pitchFamily="18" charset="0"/>
              </a:rPr>
              <a:t>​</a:t>
            </a:r>
            <a:br>
              <a:rPr lang="pt-BR" altLang="zh-CN" sz="2200" kern="0" dirty="0">
                <a:latin typeface="Times New Roman" panose="02020603050405020304" pitchFamily="18" charset="0"/>
                <a:ea typeface="微软雅黑" panose="020B0503020204020204" pitchFamily="34" charset="-122"/>
                <a:cs typeface="Times New Roman" panose="02020603050405020304" pitchFamily="18" charset="0"/>
              </a:rPr>
            </a:br>
            <a:r>
              <a:rPr lang="pt-BR" altLang="zh-CN" sz="2200" kern="0" dirty="0">
                <a:latin typeface="Times New Roman" panose="02020603050405020304" pitchFamily="18" charset="0"/>
                <a:ea typeface="微软雅黑" panose="020B0503020204020204" pitchFamily="34" charset="-122"/>
                <a:cs typeface="Times New Roman" panose="02020603050405020304" pitchFamily="18" charset="0"/>
              </a:rPr>
              <a:t>NO + NO</a:t>
            </a:r>
            <a:r>
              <a:rPr lang="pt-BR" altLang="zh-CN" sz="2200" kern="0" baseline="-25000" dirty="0">
                <a:latin typeface="Times New Roman" panose="02020603050405020304" pitchFamily="18" charset="0"/>
                <a:ea typeface="微软雅黑" panose="020B0503020204020204" pitchFamily="34" charset="-122"/>
                <a:cs typeface="Times New Roman" panose="02020603050405020304" pitchFamily="18" charset="0"/>
              </a:rPr>
              <a:t>2</a:t>
            </a:r>
            <a:r>
              <a:rPr lang="pt-BR" altLang="zh-CN" sz="2200" kern="0" dirty="0">
                <a:latin typeface="Times New Roman" panose="02020603050405020304" pitchFamily="18" charset="0"/>
                <a:ea typeface="微软雅黑" panose="020B0503020204020204" pitchFamily="34" charset="-122"/>
                <a:cs typeface="Times New Roman" panose="02020603050405020304" pitchFamily="18" charset="0"/>
              </a:rPr>
              <a:t>​ + H</a:t>
            </a:r>
            <a:r>
              <a:rPr lang="pt-BR" altLang="zh-CN" sz="2200" i="0" kern="0" baseline="-25000" dirty="0">
                <a:latin typeface="+mj-lt"/>
                <a:ea typeface="微软雅黑" panose="020B0503020204020204" pitchFamily="34" charset="-122"/>
                <a:cs typeface="Times New Roman" panose="02020603050405020304" pitchFamily="18" charset="0"/>
              </a:rPr>
              <a:t>2</a:t>
            </a:r>
            <a:r>
              <a:rPr lang="pt-BR" altLang="zh-CN" sz="2200" kern="0" dirty="0">
                <a:latin typeface="Times New Roman" panose="02020603050405020304" pitchFamily="18" charset="0"/>
                <a:ea typeface="微软雅黑" panose="020B0503020204020204" pitchFamily="34" charset="-122"/>
                <a:cs typeface="Times New Roman" panose="02020603050405020304" pitchFamily="18" charset="0"/>
              </a:rPr>
              <a:t>​O         2HNO</a:t>
            </a:r>
            <a:r>
              <a:rPr lang="pt-BR" altLang="zh-CN" sz="2200" kern="0" baseline="-25000" dirty="0">
                <a:latin typeface="Times New Roman" panose="02020603050405020304" pitchFamily="18" charset="0"/>
                <a:ea typeface="微软雅黑" panose="020B0503020204020204" pitchFamily="34" charset="-122"/>
                <a:cs typeface="Times New Roman" panose="02020603050405020304" pitchFamily="18" charset="0"/>
              </a:rPr>
              <a:t>2​</a:t>
            </a:r>
            <a:endParaRPr lang="zh-CN" altLang="en-US" sz="2200" kern="0" baseline="-250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图片 6"/>
          <p:cNvPicPr>
            <a:picLocks noChangeAspect="1"/>
          </p:cNvPicPr>
          <p:nvPr/>
        </p:nvPicPr>
        <p:blipFill>
          <a:blip r:embed="rId2"/>
          <a:stretch>
            <a:fillRect/>
          </a:stretch>
        </p:blipFill>
        <p:spPr>
          <a:xfrm>
            <a:off x="4079776" y="1913938"/>
            <a:ext cx="552454" cy="276227"/>
          </a:xfrm>
          <a:prstGeom prst="rect">
            <a:avLst/>
          </a:prstGeom>
        </p:spPr>
      </p:pic>
      <p:pic>
        <p:nvPicPr>
          <p:cNvPr id="10" name="图片 9"/>
          <p:cNvPicPr>
            <a:picLocks noChangeAspect="1"/>
          </p:cNvPicPr>
          <p:nvPr/>
        </p:nvPicPr>
        <p:blipFill>
          <a:blip r:embed="rId2"/>
          <a:stretch>
            <a:fillRect/>
          </a:stretch>
        </p:blipFill>
        <p:spPr>
          <a:xfrm>
            <a:off x="4655840" y="2255727"/>
            <a:ext cx="552454" cy="276227"/>
          </a:xfrm>
          <a:prstGeom prst="rect">
            <a:avLst/>
          </a:prstGeom>
        </p:spPr>
      </p:pic>
    </p:spTree>
  </p:cSld>
  <p:clrMapOvr>
    <a:masterClrMapping/>
  </p:clrMapOvr>
  <p:transition spd="slow">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圆角矩形 30"/>
          <p:cNvSpPr>
            <a:spLocks noChangeArrowheads="1"/>
          </p:cNvSpPr>
          <p:nvPr/>
        </p:nvSpPr>
        <p:spPr bwMode="auto">
          <a:xfrm>
            <a:off x="1524000" y="822673"/>
            <a:ext cx="9107488" cy="306467"/>
          </a:xfrm>
          <a:prstGeom prst="roundRect">
            <a:avLst>
              <a:gd name="adj" fmla="val 16667"/>
            </a:avLst>
          </a:prstGeom>
          <a:solidFill>
            <a:schemeClr val="bg1"/>
          </a:solidFill>
          <a:ln w="12700" algn="ctr">
            <a:solidFill>
              <a:schemeClr val="tx1"/>
            </a:solidFill>
            <a:round/>
          </a:ln>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endParaRPr lang="zh-CN" altLang="en-US"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076"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r>
              <a:rPr lang="en-US" altLang="zh-CN" sz="1800" dirty="0">
                <a:latin typeface="Times New Roman" panose="02020603050405020304" pitchFamily="18" charset="0"/>
                <a:ea typeface="微软雅黑" panose="020B0503020204020204" pitchFamily="34" charset="-122"/>
                <a:sym typeface="Times New Roman" panose="02020603050405020304" pitchFamily="18" charset="0"/>
              </a:rPr>
              <a:t>2-</a:t>
            </a:r>
            <a:fld id="{1534D29B-2DC4-4568-8430-5EB2546BE8D0}"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077" name="Text Box 4"/>
          <p:cNvSpPr txBox="1">
            <a:spLocks noChangeArrowheads="1"/>
          </p:cNvSpPr>
          <p:nvPr/>
        </p:nvSpPr>
        <p:spPr bwMode="auto">
          <a:xfrm>
            <a:off x="1881189" y="2897535"/>
            <a:ext cx="15128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spcBef>
                <a:spcPct val="50000"/>
              </a:spcBef>
              <a:buClr>
                <a:schemeClr val="folHlink"/>
              </a:buClr>
              <a:buFont typeface="Wingdings" panose="05000000000000000000" pitchFamily="2" charset="2"/>
              <a:buNone/>
            </a:pPr>
            <a:r>
              <a:rPr lang="en-US" altLang="zh-CN" sz="1400" b="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thermosphere</a:t>
            </a:r>
            <a:endParaRPr lang="en-US" altLang="zh-CN" sz="1400" b="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078" name="Text Box 6"/>
          <p:cNvSpPr txBox="1">
            <a:spLocks noChangeArrowheads="1"/>
          </p:cNvSpPr>
          <p:nvPr/>
        </p:nvSpPr>
        <p:spPr bwMode="auto">
          <a:xfrm>
            <a:off x="1881189" y="4564410"/>
            <a:ext cx="15128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spcBef>
                <a:spcPct val="50000"/>
              </a:spcBef>
              <a:buClr>
                <a:schemeClr val="folHlink"/>
              </a:buClr>
              <a:buFont typeface="Wingdings" panose="05000000000000000000" pitchFamily="2" charset="2"/>
              <a:buNone/>
            </a:pPr>
            <a:r>
              <a:rPr lang="en-US" altLang="zh-CN" sz="1400" b="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mesosphere</a:t>
            </a:r>
            <a:endParaRPr lang="en-US" altLang="zh-CN" sz="1400" b="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079" name="Text Box 7"/>
          <p:cNvSpPr txBox="1">
            <a:spLocks noChangeArrowheads="1"/>
          </p:cNvSpPr>
          <p:nvPr/>
        </p:nvSpPr>
        <p:spPr bwMode="auto">
          <a:xfrm>
            <a:off x="1881189" y="5321647"/>
            <a:ext cx="15128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spcBef>
                <a:spcPct val="50000"/>
              </a:spcBef>
              <a:buClr>
                <a:schemeClr val="folHlink"/>
              </a:buClr>
              <a:buFont typeface="Wingdings" panose="05000000000000000000" pitchFamily="2" charset="2"/>
              <a:buNone/>
            </a:pPr>
            <a:r>
              <a:rPr lang="en-US" altLang="zh-CN" sz="1400" b="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stratosphere</a:t>
            </a:r>
            <a:endParaRPr lang="en-US" altLang="zh-CN" sz="1400" b="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080" name="Text Box 10"/>
          <p:cNvSpPr txBox="1">
            <a:spLocks noChangeArrowheads="1"/>
          </p:cNvSpPr>
          <p:nvPr/>
        </p:nvSpPr>
        <p:spPr bwMode="auto">
          <a:xfrm>
            <a:off x="1881189" y="5839172"/>
            <a:ext cx="15128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spcBef>
                <a:spcPct val="50000"/>
              </a:spcBef>
              <a:buClr>
                <a:schemeClr val="folHlink"/>
              </a:buClr>
              <a:buFont typeface="Wingdings" panose="05000000000000000000" pitchFamily="2" charset="2"/>
              <a:buNone/>
            </a:pPr>
            <a:r>
              <a:rPr lang="en-US" altLang="zh-CN" sz="1400" b="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troposphere</a:t>
            </a:r>
            <a:endParaRPr lang="en-US" altLang="zh-CN" sz="1400" b="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081" name="Text Box 15"/>
          <p:cNvSpPr txBox="1">
            <a:spLocks noChangeArrowheads="1"/>
          </p:cNvSpPr>
          <p:nvPr/>
        </p:nvSpPr>
        <p:spPr bwMode="auto">
          <a:xfrm>
            <a:off x="3568700" y="3921473"/>
            <a:ext cx="1295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Clr>
                <a:schemeClr val="folHlink"/>
              </a:buClr>
              <a:buFont typeface="Wingdings" panose="05000000000000000000" pitchFamily="2" charset="2"/>
              <a:buNone/>
            </a:pPr>
            <a:r>
              <a:rPr lang="en-US" altLang="zh-CN" sz="1600" b="1">
                <a:solidFill>
                  <a:srgbClr val="000066"/>
                </a:solidFill>
                <a:latin typeface="Times New Roman" panose="02020603050405020304" pitchFamily="18" charset="0"/>
                <a:ea typeface="微软雅黑" panose="020B0503020204020204" pitchFamily="34" charset="-122"/>
                <a:sym typeface="Times New Roman" panose="02020603050405020304" pitchFamily="18" charset="0"/>
              </a:rPr>
              <a:t>temperature</a:t>
            </a:r>
            <a:endParaRPr lang="en-US" altLang="zh-CN" sz="1600" b="1">
              <a:solidFill>
                <a:srgbClr val="000066"/>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082" name="Text Box 16"/>
          <p:cNvSpPr txBox="1">
            <a:spLocks noChangeArrowheads="1"/>
          </p:cNvSpPr>
          <p:nvPr/>
        </p:nvSpPr>
        <p:spPr bwMode="auto">
          <a:xfrm>
            <a:off x="6381750" y="821086"/>
            <a:ext cx="37147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Clr>
                <a:schemeClr val="folHlink"/>
              </a:buClr>
              <a:buFont typeface="Wingdings" panose="05000000000000000000" pitchFamily="2" charset="2"/>
              <a:buNone/>
            </a:pPr>
            <a:r>
              <a:rPr lang="en-US" altLang="zh-CN" sz="1800"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Degree of penetration of</a:t>
            </a:r>
            <a:endParaRPr lang="en-US" altLang="zh-CN" sz="1800"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a:p>
            <a:pPr algn="ctr" eaLnBrk="1" hangingPunct="1">
              <a:buClr>
                <a:schemeClr val="folHlink"/>
              </a:buClr>
              <a:buFont typeface="Wingdings" panose="05000000000000000000" pitchFamily="2" charset="2"/>
              <a:buNone/>
            </a:pPr>
            <a:r>
              <a:rPr lang="en-US" altLang="zh-CN" sz="1800"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incoming solar radiation</a:t>
            </a:r>
            <a:endParaRPr lang="en-US" altLang="zh-CN" sz="1800" b="1"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083" name="Text Box 17"/>
          <p:cNvSpPr txBox="1">
            <a:spLocks noChangeArrowheads="1"/>
          </p:cNvSpPr>
          <p:nvPr/>
        </p:nvSpPr>
        <p:spPr bwMode="auto">
          <a:xfrm>
            <a:off x="4794251" y="1608486"/>
            <a:ext cx="24606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Clr>
                <a:schemeClr val="folHlink"/>
              </a:buClr>
              <a:buFont typeface="Wingdings" panose="05000000000000000000" pitchFamily="2" charset="2"/>
              <a:buNone/>
            </a:pPr>
            <a:r>
              <a:rPr lang="en-US" altLang="zh-CN" sz="1800" b="1">
                <a:latin typeface="Times New Roman" panose="02020603050405020304" pitchFamily="18" charset="0"/>
                <a:ea typeface="微软雅黑" panose="020B0503020204020204" pitchFamily="34" charset="-122"/>
                <a:sym typeface="Times New Roman" panose="02020603050405020304" pitchFamily="18" charset="0"/>
              </a:rPr>
              <a:t>Principal chemical</a:t>
            </a:r>
            <a:endParaRPr lang="en-US" altLang="zh-CN" sz="1800" b="1" dirty="0">
              <a:latin typeface="Times New Roman" panose="02020603050405020304" pitchFamily="18" charset="0"/>
              <a:ea typeface="微软雅黑" panose="020B0503020204020204" pitchFamily="34" charset="-122"/>
              <a:sym typeface="Times New Roman" panose="02020603050405020304" pitchFamily="18" charset="0"/>
            </a:endParaRPr>
          </a:p>
          <a:p>
            <a:pPr algn="ctr" eaLnBrk="1" hangingPunct="1">
              <a:buClr>
                <a:schemeClr val="folHlink"/>
              </a:buClr>
              <a:buFont typeface="Wingdings" panose="05000000000000000000" pitchFamily="2" charset="2"/>
              <a:buNone/>
            </a:pPr>
            <a:r>
              <a:rPr lang="en-US" altLang="zh-CN" sz="1800" b="1" dirty="0">
                <a:latin typeface="Times New Roman" panose="02020603050405020304" pitchFamily="18" charset="0"/>
                <a:ea typeface="微软雅黑" panose="020B0503020204020204" pitchFamily="34" charset="-122"/>
                <a:sym typeface="Times New Roman" panose="02020603050405020304" pitchFamily="18" charset="0"/>
              </a:rPr>
              <a:t>species</a:t>
            </a:r>
            <a:endParaRPr lang="en-US" altLang="zh-CN" sz="1800" b="1"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084" name="Text Box 18"/>
          <p:cNvSpPr txBox="1">
            <a:spLocks noChangeArrowheads="1"/>
          </p:cNvSpPr>
          <p:nvPr/>
        </p:nvSpPr>
        <p:spPr bwMode="auto">
          <a:xfrm>
            <a:off x="4794251" y="2108547"/>
            <a:ext cx="24606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Clr>
                <a:schemeClr val="folHlink"/>
              </a:buClr>
              <a:buFont typeface="Wingdings" panose="05000000000000000000" pitchFamily="2" charset="2"/>
              <a:buNone/>
            </a:pPr>
            <a:r>
              <a:rPr lang="en-US" altLang="zh-CN" sz="1600" b="1">
                <a:latin typeface="Times New Roman" panose="02020603050405020304" pitchFamily="18" charset="0"/>
                <a:ea typeface="微软雅黑" panose="020B0503020204020204" pitchFamily="34" charset="-122"/>
                <a:sym typeface="Times New Roman" panose="02020603050405020304" pitchFamily="18" charset="0"/>
              </a:rPr>
              <a:t>N</a:t>
            </a:r>
            <a:r>
              <a:rPr lang="en-US" altLang="zh-CN" sz="1600" b="1" baseline="-2500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1600" b="1">
                <a:latin typeface="Times New Roman" panose="02020603050405020304" pitchFamily="18" charset="0"/>
                <a:ea typeface="微软雅黑" panose="020B0503020204020204" pitchFamily="34" charset="-122"/>
                <a:sym typeface="Times New Roman" panose="02020603050405020304" pitchFamily="18" charset="0"/>
              </a:rPr>
              <a:t>, O</a:t>
            </a:r>
            <a:r>
              <a:rPr lang="en-US" altLang="zh-CN" sz="1600" b="1" baseline="-2500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1600" b="1">
                <a:latin typeface="Times New Roman" panose="02020603050405020304" pitchFamily="18" charset="0"/>
                <a:ea typeface="微软雅黑" panose="020B0503020204020204" pitchFamily="34" charset="-122"/>
                <a:sym typeface="Times New Roman" panose="02020603050405020304" pitchFamily="18" charset="0"/>
              </a:rPr>
              <a:t>, N·, O</a:t>
            </a:r>
            <a:r>
              <a:rPr lang="en-US" altLang="zh-CN" sz="1600" b="1" dirty="0">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1600" b="1" dirty="0">
              <a:latin typeface="Times New Roman" panose="02020603050405020304" pitchFamily="18" charset="0"/>
              <a:ea typeface="微软雅黑" panose="020B0503020204020204" pitchFamily="34" charset="-122"/>
              <a:sym typeface="Times New Roman" panose="02020603050405020304" pitchFamily="18" charset="0"/>
            </a:endParaRPr>
          </a:p>
          <a:p>
            <a:pPr algn="ctr" eaLnBrk="1" hangingPunct="1">
              <a:buClr>
                <a:schemeClr val="folHlink"/>
              </a:buClr>
              <a:buFont typeface="Wingdings" panose="05000000000000000000" pitchFamily="2" charset="2"/>
              <a:buNone/>
            </a:pPr>
            <a:r>
              <a:rPr lang="en-US" altLang="zh-CN" sz="1600" b="1">
                <a:latin typeface="Times New Roman" panose="02020603050405020304" pitchFamily="18" charset="0"/>
                <a:ea typeface="微软雅黑" panose="020B0503020204020204" pitchFamily="34" charset="-122"/>
                <a:sym typeface="Times New Roman" panose="02020603050405020304" pitchFamily="18" charset="0"/>
              </a:rPr>
              <a:t>N</a:t>
            </a:r>
            <a:r>
              <a:rPr lang="en-US" altLang="zh-CN" sz="1600" b="1" baseline="-2500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1600" b="1" baseline="3000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1600" b="1">
                <a:latin typeface="Times New Roman" panose="02020603050405020304" pitchFamily="18" charset="0"/>
                <a:ea typeface="微软雅黑" panose="020B0503020204020204" pitchFamily="34" charset="-122"/>
                <a:sym typeface="Times New Roman" panose="02020603050405020304" pitchFamily="18" charset="0"/>
              </a:rPr>
              <a:t>, O</a:t>
            </a:r>
            <a:r>
              <a:rPr lang="en-US" altLang="zh-CN" sz="1600" b="1" baseline="-25000">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1600" b="1" baseline="3000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1600" b="1">
                <a:latin typeface="Times New Roman" panose="02020603050405020304" pitchFamily="18" charset="0"/>
                <a:ea typeface="微软雅黑" panose="020B0503020204020204" pitchFamily="34" charset="-122"/>
                <a:sym typeface="Times New Roman" panose="02020603050405020304" pitchFamily="18" charset="0"/>
              </a:rPr>
              <a:t>, NO</a:t>
            </a:r>
            <a:r>
              <a:rPr lang="en-US" altLang="zh-CN" sz="1600" b="1" baseline="30000">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1600" b="1">
                <a:latin typeface="Times New Roman" panose="02020603050405020304" pitchFamily="18" charset="0"/>
                <a:ea typeface="微软雅黑" panose="020B0503020204020204" pitchFamily="34" charset="-122"/>
                <a:sym typeface="Times New Roman" panose="02020603050405020304" pitchFamily="18" charset="0"/>
              </a:rPr>
              <a:t>, O</a:t>
            </a:r>
            <a:r>
              <a:rPr lang="en-US" altLang="zh-CN" sz="1600" b="1" baseline="30000" dirty="0">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1600" b="1" baseline="300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1046" name="Text Box 20"/>
          <p:cNvSpPr txBox="1">
            <a:spLocks noChangeArrowheads="1"/>
          </p:cNvSpPr>
          <p:nvPr/>
        </p:nvSpPr>
        <p:spPr bwMode="auto">
          <a:xfrm>
            <a:off x="7132639" y="3834161"/>
            <a:ext cx="2460625" cy="274637"/>
          </a:xfrm>
          <a:prstGeom prst="rect">
            <a:avLst/>
          </a:prstGeom>
          <a:noFill/>
          <a:ln w="12700" algn="ctr">
            <a:noFill/>
            <a:miter lim="800000"/>
          </a:ln>
        </p:spPr>
        <p:txBody>
          <a:bodyPr lIns="0" tIns="0" rIns="0" bIns="0">
            <a:spAutoFit/>
          </a:bodyPr>
          <a:lstStyle/>
          <a:p>
            <a:pPr algn="ctr" eaLnBrk="1" hangingPunct="1">
              <a:buClr>
                <a:schemeClr val="folHlink"/>
              </a:buClr>
              <a:buFont typeface="Wingdings" panose="05000000000000000000" pitchFamily="2" charset="2"/>
              <a:buNone/>
              <a:defRPr/>
            </a:pPr>
            <a:r>
              <a:rPr lang="en-US" altLang="zh-CN" b="1">
                <a:solidFill>
                  <a:schemeClr val="bg1">
                    <a:lumMod val="60000"/>
                    <a:lumOff val="40000"/>
                  </a:schemeClr>
                </a:solidFill>
                <a:latin typeface="Times New Roman" panose="02020603050405020304" pitchFamily="18" charset="0"/>
                <a:ea typeface="微软雅黑" panose="020B0503020204020204" pitchFamily="34" charset="-122"/>
                <a:sym typeface="Times New Roman" panose="02020603050405020304" pitchFamily="18" charset="0"/>
              </a:rPr>
              <a:t>N</a:t>
            </a:r>
            <a:r>
              <a:rPr lang="en-US" altLang="zh-CN" b="1" baseline="-25000">
                <a:solidFill>
                  <a:schemeClr val="bg1">
                    <a:lumMod val="60000"/>
                    <a:lumOff val="40000"/>
                  </a:schemeClr>
                </a:solidFill>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b="1">
                <a:solidFill>
                  <a:schemeClr val="bg1">
                    <a:lumMod val="60000"/>
                    <a:lumOff val="40000"/>
                  </a:schemeClr>
                </a:solidFill>
                <a:latin typeface="Times New Roman" panose="02020603050405020304" pitchFamily="18" charset="0"/>
                <a:ea typeface="微软雅黑" panose="020B0503020204020204" pitchFamily="34" charset="-122"/>
                <a:sym typeface="Times New Roman" panose="02020603050405020304" pitchFamily="18" charset="0"/>
              </a:rPr>
              <a:t>, O</a:t>
            </a:r>
            <a:r>
              <a:rPr lang="en-US" altLang="zh-CN" b="1" baseline="-25000">
                <a:solidFill>
                  <a:schemeClr val="bg1">
                    <a:lumMod val="60000"/>
                    <a:lumOff val="40000"/>
                  </a:schemeClr>
                </a:solidFill>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b="1">
                <a:solidFill>
                  <a:schemeClr val="bg1">
                    <a:lumMod val="60000"/>
                    <a:lumOff val="40000"/>
                  </a:schemeClr>
                </a:solidFill>
                <a:latin typeface="Times New Roman" panose="02020603050405020304" pitchFamily="18" charset="0"/>
                <a:ea typeface="微软雅黑" panose="020B0503020204020204" pitchFamily="34" charset="-122"/>
                <a:sym typeface="Times New Roman" panose="02020603050405020304" pitchFamily="18" charset="0"/>
              </a:rPr>
              <a:t>, O</a:t>
            </a:r>
            <a:r>
              <a:rPr lang="en-US" altLang="zh-CN" b="1" baseline="-25000">
                <a:solidFill>
                  <a:schemeClr val="bg1">
                    <a:lumMod val="60000"/>
                    <a:lumOff val="40000"/>
                  </a:schemeClr>
                </a:solidFill>
                <a:latin typeface="Times New Roman" panose="02020603050405020304" pitchFamily="18" charset="0"/>
                <a:ea typeface="微软雅黑" panose="020B0503020204020204" pitchFamily="34" charset="-122"/>
                <a:sym typeface="Times New Roman" panose="02020603050405020304" pitchFamily="18" charset="0"/>
              </a:rPr>
              <a:t>3</a:t>
            </a:r>
            <a:endParaRPr lang="en-US" altLang="zh-CN" b="1" baseline="-25000" dirty="0">
              <a:solidFill>
                <a:schemeClr val="bg1">
                  <a:lumMod val="60000"/>
                  <a:lumOff val="4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086" name="Text Box 21"/>
          <p:cNvSpPr txBox="1">
            <a:spLocks noChangeArrowheads="1"/>
          </p:cNvSpPr>
          <p:nvPr/>
        </p:nvSpPr>
        <p:spPr bwMode="auto">
          <a:xfrm>
            <a:off x="8170863" y="5464522"/>
            <a:ext cx="24606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Clr>
                <a:schemeClr val="folHlink"/>
              </a:buClr>
              <a:buFont typeface="Wingdings" panose="05000000000000000000" pitchFamily="2" charset="2"/>
              <a:buNone/>
            </a:pPr>
            <a:r>
              <a:rPr lang="en-US" altLang="zh-CN" sz="1800" b="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N</a:t>
            </a:r>
            <a:r>
              <a:rPr lang="en-US" altLang="zh-CN" sz="1800" b="1" baseline="-2500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1800" b="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O</a:t>
            </a:r>
            <a:r>
              <a:rPr lang="en-US" altLang="zh-CN" sz="1800" b="1" baseline="-2500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1800" b="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 H</a:t>
            </a:r>
            <a:r>
              <a:rPr lang="en-US" altLang="zh-CN" sz="1800" b="1" baseline="-2500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1800" b="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O, Ar, CO</a:t>
            </a:r>
            <a:r>
              <a:rPr lang="en-US" altLang="zh-CN" sz="1800" b="1" baseline="-2500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2</a:t>
            </a:r>
            <a:endParaRPr lang="en-US" altLang="zh-CN" sz="1800" b="1"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grpSp>
        <p:nvGrpSpPr>
          <p:cNvPr id="3087" name="组合 41"/>
          <p:cNvGrpSpPr/>
          <p:nvPr/>
        </p:nvGrpSpPr>
        <p:grpSpPr bwMode="auto">
          <a:xfrm>
            <a:off x="5049838" y="2784823"/>
            <a:ext cx="2462212" cy="835025"/>
            <a:chOff x="3499191" y="2643182"/>
            <a:chExt cx="2461864" cy="835027"/>
          </a:xfrm>
        </p:grpSpPr>
        <p:sp>
          <p:nvSpPr>
            <p:cNvPr id="3098" name="Text Box 19"/>
            <p:cNvSpPr txBox="1">
              <a:spLocks noChangeArrowheads="1"/>
            </p:cNvSpPr>
            <p:nvPr/>
          </p:nvSpPr>
          <p:spPr bwMode="auto">
            <a:xfrm>
              <a:off x="3499191" y="2928934"/>
              <a:ext cx="24606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Clr>
                  <a:schemeClr val="folHlink"/>
                </a:buClr>
                <a:buFont typeface="Wingdings" panose="05000000000000000000" pitchFamily="2" charset="2"/>
                <a:buNone/>
              </a:pPr>
              <a:r>
                <a:rPr lang="en-US" altLang="zh-CN" sz="1800" b="1">
                  <a:solidFill>
                    <a:srgbClr val="FF00FF"/>
                  </a:solidFill>
                  <a:latin typeface="Times New Roman" panose="02020603050405020304" pitchFamily="18" charset="0"/>
                  <a:ea typeface="微软雅黑" panose="020B0503020204020204" pitchFamily="34" charset="-122"/>
                  <a:sym typeface="Times New Roman" panose="02020603050405020304" pitchFamily="18" charset="0"/>
                </a:rPr>
                <a:t>N</a:t>
              </a:r>
              <a:r>
                <a:rPr lang="en-US" altLang="zh-CN" sz="1800" b="1" baseline="-25000">
                  <a:solidFill>
                    <a:srgbClr val="FF00FF"/>
                  </a:solidFill>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1800" b="1">
                  <a:solidFill>
                    <a:srgbClr val="FF00FF"/>
                  </a:solidFill>
                  <a:latin typeface="Times New Roman" panose="02020603050405020304" pitchFamily="18" charset="0"/>
                  <a:ea typeface="微软雅黑" panose="020B0503020204020204" pitchFamily="34" charset="-122"/>
                  <a:sym typeface="Times New Roman" panose="02020603050405020304" pitchFamily="18" charset="0"/>
                </a:rPr>
                <a:t>, O</a:t>
              </a:r>
              <a:r>
                <a:rPr lang="en-US" altLang="zh-CN" sz="1800" b="1" baseline="-25000">
                  <a:solidFill>
                    <a:srgbClr val="FF00FF"/>
                  </a:solidFill>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1800" b="1">
                  <a:solidFill>
                    <a:srgbClr val="FF00FF"/>
                  </a:solidFill>
                  <a:latin typeface="Times New Roman" panose="02020603050405020304" pitchFamily="18" charset="0"/>
                  <a:ea typeface="微软雅黑" panose="020B0503020204020204" pitchFamily="34" charset="-122"/>
                  <a:sym typeface="Times New Roman" panose="02020603050405020304" pitchFamily="18" charset="0"/>
                </a:rPr>
                <a:t>, NO</a:t>
              </a:r>
              <a:r>
                <a:rPr lang="en-US" altLang="zh-CN" sz="1800" b="1" dirty="0">
                  <a:solidFill>
                    <a:srgbClr val="FF00FF"/>
                  </a:solidFill>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1800" b="1" dirty="0">
                <a:solidFill>
                  <a:srgbClr val="FF00FF"/>
                </a:solidFill>
                <a:latin typeface="Times New Roman" panose="02020603050405020304" pitchFamily="18" charset="0"/>
                <a:ea typeface="微软雅黑" panose="020B0503020204020204" pitchFamily="34" charset="-122"/>
                <a:sym typeface="Times New Roman" panose="02020603050405020304" pitchFamily="18" charset="0"/>
              </a:endParaRPr>
            </a:p>
            <a:p>
              <a:pPr algn="ctr" eaLnBrk="1" hangingPunct="1">
                <a:buClr>
                  <a:schemeClr val="folHlink"/>
                </a:buClr>
                <a:buFont typeface="Wingdings" panose="05000000000000000000" pitchFamily="2" charset="2"/>
                <a:buNone/>
              </a:pPr>
              <a:r>
                <a:rPr lang="en-US" altLang="zh-CN" sz="1800" b="1">
                  <a:solidFill>
                    <a:srgbClr val="FF00FF"/>
                  </a:solidFill>
                  <a:latin typeface="Times New Roman" panose="02020603050405020304" pitchFamily="18" charset="0"/>
                  <a:ea typeface="微软雅黑" panose="020B0503020204020204" pitchFamily="34" charset="-122"/>
                  <a:sym typeface="Times New Roman" panose="02020603050405020304" pitchFamily="18" charset="0"/>
                </a:rPr>
                <a:t>N</a:t>
              </a:r>
              <a:r>
                <a:rPr lang="en-US" altLang="zh-CN" sz="1800" b="1" baseline="-25000">
                  <a:solidFill>
                    <a:srgbClr val="FF00FF"/>
                  </a:solidFill>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1800" b="1" baseline="30000">
                  <a:solidFill>
                    <a:srgbClr val="FF00FF"/>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1800" b="1">
                  <a:solidFill>
                    <a:srgbClr val="FF00FF"/>
                  </a:solidFill>
                  <a:latin typeface="Times New Roman" panose="02020603050405020304" pitchFamily="18" charset="0"/>
                  <a:ea typeface="微软雅黑" panose="020B0503020204020204" pitchFamily="34" charset="-122"/>
                  <a:sym typeface="Times New Roman" panose="02020603050405020304" pitchFamily="18" charset="0"/>
                </a:rPr>
                <a:t>, O</a:t>
              </a:r>
              <a:r>
                <a:rPr lang="en-US" altLang="zh-CN" sz="1800" b="1" baseline="-25000">
                  <a:solidFill>
                    <a:srgbClr val="FF00FF"/>
                  </a:solidFill>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1800" b="1" baseline="30000">
                  <a:solidFill>
                    <a:srgbClr val="FF00FF"/>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1800" b="1">
                  <a:solidFill>
                    <a:srgbClr val="FF00FF"/>
                  </a:solidFill>
                  <a:latin typeface="Times New Roman" panose="02020603050405020304" pitchFamily="18" charset="0"/>
                  <a:ea typeface="微软雅黑" panose="020B0503020204020204" pitchFamily="34" charset="-122"/>
                  <a:sym typeface="Times New Roman" panose="02020603050405020304" pitchFamily="18" charset="0"/>
                </a:rPr>
                <a:t>, NO</a:t>
              </a:r>
              <a:r>
                <a:rPr lang="en-US" altLang="zh-CN" sz="1800" b="1" baseline="30000" dirty="0">
                  <a:solidFill>
                    <a:srgbClr val="FF00FF"/>
                  </a:solidFill>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1800" b="1" baseline="30000" dirty="0">
                <a:solidFill>
                  <a:srgbClr val="FF00FF"/>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099" name="Text Box 22"/>
            <p:cNvSpPr txBox="1">
              <a:spLocks noChangeArrowheads="1"/>
            </p:cNvSpPr>
            <p:nvPr/>
          </p:nvSpPr>
          <p:spPr bwMode="auto">
            <a:xfrm>
              <a:off x="3500430" y="2643182"/>
              <a:ext cx="24606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Clr>
                  <a:schemeClr val="folHlink"/>
                </a:buClr>
                <a:buFont typeface="Wingdings" panose="05000000000000000000" pitchFamily="2" charset="2"/>
                <a:buNone/>
              </a:pPr>
              <a:r>
                <a:rPr lang="en-US" altLang="zh-CN" sz="1800" b="1">
                  <a:solidFill>
                    <a:srgbClr val="FF00FF"/>
                  </a:solidFill>
                  <a:latin typeface="Times New Roman" panose="02020603050405020304" pitchFamily="18" charset="0"/>
                  <a:ea typeface="微软雅黑" panose="020B0503020204020204" pitchFamily="34" charset="-122"/>
                  <a:sym typeface="Times New Roman" panose="02020603050405020304" pitchFamily="18" charset="0"/>
                </a:rPr>
                <a:t>100 nm to long</a:t>
              </a:r>
              <a:endParaRPr lang="en-US" altLang="zh-CN" sz="1800" b="1" baseline="-25000" dirty="0">
                <a:solidFill>
                  <a:srgbClr val="FF00FF"/>
                </a:solidFill>
                <a:latin typeface="Times New Roman" panose="02020603050405020304" pitchFamily="18" charset="0"/>
                <a:ea typeface="微软雅黑" panose="020B0503020204020204" pitchFamily="34" charset="-122"/>
                <a:sym typeface="Times New Roman" panose="02020603050405020304" pitchFamily="18" charset="0"/>
              </a:endParaRPr>
            </a:p>
          </p:txBody>
        </p:sp>
      </p:grpSp>
      <p:sp>
        <p:nvSpPr>
          <p:cNvPr id="1049" name="Text Box 23"/>
          <p:cNvSpPr txBox="1">
            <a:spLocks noChangeArrowheads="1"/>
          </p:cNvSpPr>
          <p:nvPr/>
        </p:nvSpPr>
        <p:spPr bwMode="auto">
          <a:xfrm>
            <a:off x="6921501" y="3488086"/>
            <a:ext cx="2460625" cy="274637"/>
          </a:xfrm>
          <a:prstGeom prst="rect">
            <a:avLst/>
          </a:prstGeom>
          <a:noFill/>
          <a:ln w="12700" algn="ctr">
            <a:noFill/>
            <a:miter lim="800000"/>
          </a:ln>
        </p:spPr>
        <p:txBody>
          <a:bodyPr lIns="0" tIns="0" rIns="0" bIns="0">
            <a:spAutoFit/>
          </a:bodyPr>
          <a:lstStyle/>
          <a:p>
            <a:pPr algn="ctr" eaLnBrk="1" hangingPunct="1">
              <a:buClr>
                <a:schemeClr val="folHlink"/>
              </a:buClr>
              <a:buFont typeface="Wingdings" panose="05000000000000000000" pitchFamily="2" charset="2"/>
              <a:buNone/>
              <a:defRPr/>
            </a:pPr>
            <a:r>
              <a:rPr lang="en-US" altLang="zh-CN" b="1">
                <a:solidFill>
                  <a:schemeClr val="bg1">
                    <a:lumMod val="60000"/>
                    <a:lumOff val="40000"/>
                  </a:schemeClr>
                </a:solidFill>
                <a:latin typeface="Times New Roman" panose="02020603050405020304" pitchFamily="18" charset="0"/>
                <a:ea typeface="微软雅黑" panose="020B0503020204020204" pitchFamily="34" charset="-122"/>
                <a:sym typeface="Times New Roman" panose="02020603050405020304" pitchFamily="18" charset="0"/>
              </a:rPr>
              <a:t>200 nm to long</a:t>
            </a:r>
            <a:endParaRPr lang="en-US" altLang="zh-CN" b="1" baseline="-25000" dirty="0">
              <a:solidFill>
                <a:schemeClr val="bg1">
                  <a:lumMod val="60000"/>
                  <a:lumOff val="40000"/>
                </a:schemeClr>
              </a:solidFill>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089" name="Text Box 24"/>
          <p:cNvSpPr txBox="1">
            <a:spLocks noChangeArrowheads="1"/>
          </p:cNvSpPr>
          <p:nvPr/>
        </p:nvSpPr>
        <p:spPr bwMode="auto">
          <a:xfrm>
            <a:off x="8139114" y="5194647"/>
            <a:ext cx="24606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buClr>
                <a:schemeClr val="folHlink"/>
              </a:buClr>
              <a:buFont typeface="Wingdings" panose="05000000000000000000" pitchFamily="2" charset="2"/>
              <a:buNone/>
            </a:pPr>
            <a:r>
              <a:rPr lang="en-US" altLang="zh-CN" sz="1800" b="1">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rPr>
              <a:t>330 nm to long</a:t>
            </a:r>
            <a:endParaRPr lang="en-US" altLang="zh-CN" sz="1800" b="1" baseline="-25000" dirty="0">
              <a:solidFill>
                <a:srgbClr val="FF0000"/>
              </a:solidFill>
              <a:latin typeface="Times New Roman" panose="02020603050405020304" pitchFamily="18" charset="0"/>
              <a:ea typeface="微软雅黑" panose="020B0503020204020204" pitchFamily="34" charset="-122"/>
              <a:sym typeface="Times New Roman" panose="02020603050405020304" pitchFamily="18" charset="0"/>
            </a:endParaRPr>
          </a:p>
        </p:txBody>
      </p:sp>
      <p:cxnSp>
        <p:nvCxnSpPr>
          <p:cNvPr id="33" name="直接连接符 32"/>
          <p:cNvCxnSpPr/>
          <p:nvPr/>
        </p:nvCxnSpPr>
        <p:spPr bwMode="auto">
          <a:xfrm>
            <a:off x="2524125" y="5877272"/>
            <a:ext cx="6929438" cy="1588"/>
          </a:xfrm>
          <a:prstGeom prst="line">
            <a:avLst/>
          </a:prstGeom>
          <a:ln w="12700">
            <a:solidFill>
              <a:srgbClr val="FF3300"/>
            </a:solidFill>
            <a:prstDash val="dash"/>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34" name="直接连接符 33"/>
          <p:cNvCxnSpPr/>
          <p:nvPr/>
        </p:nvCxnSpPr>
        <p:spPr bwMode="auto">
          <a:xfrm>
            <a:off x="2524125" y="4975572"/>
            <a:ext cx="6929438" cy="1588"/>
          </a:xfrm>
          <a:prstGeom prst="line">
            <a:avLst/>
          </a:prstGeom>
          <a:ln w="12700">
            <a:solidFill>
              <a:schemeClr val="tx2">
                <a:lumMod val="50000"/>
              </a:schemeClr>
            </a:solidFill>
            <a:prstDash val="dash"/>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35" name="直接连接符 34"/>
          <p:cNvCxnSpPr/>
          <p:nvPr/>
        </p:nvCxnSpPr>
        <p:spPr bwMode="auto">
          <a:xfrm>
            <a:off x="2524125" y="4261197"/>
            <a:ext cx="6929438" cy="1588"/>
          </a:xfrm>
          <a:prstGeom prst="line">
            <a:avLst/>
          </a:prstGeom>
          <a:ln w="12700">
            <a:solidFill>
              <a:srgbClr val="FF00FF"/>
            </a:solidFill>
            <a:prstDash val="dash"/>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36" name="直接连接符 35"/>
          <p:cNvCxnSpPr/>
          <p:nvPr/>
        </p:nvCxnSpPr>
        <p:spPr bwMode="auto">
          <a:xfrm>
            <a:off x="2524125" y="1379886"/>
            <a:ext cx="6929438" cy="1587"/>
          </a:xfrm>
          <a:prstGeom prst="line">
            <a:avLst/>
          </a:prstGeom>
          <a:ln w="12700">
            <a:prstDash val="sysDot"/>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3094" name="直接箭头连接符 37"/>
          <p:cNvCxnSpPr>
            <a:cxnSpLocks noChangeShapeType="1"/>
          </p:cNvCxnSpPr>
          <p:nvPr/>
        </p:nvCxnSpPr>
        <p:spPr bwMode="auto">
          <a:xfrm rot="5400000">
            <a:off x="5585620" y="2833242"/>
            <a:ext cx="2879725" cy="1587"/>
          </a:xfrm>
          <a:prstGeom prst="straightConnector1">
            <a:avLst/>
          </a:prstGeom>
          <a:noFill/>
          <a:ln w="12700" algn="ctr">
            <a:solidFill>
              <a:srgbClr val="FF00FF"/>
            </a:solidFill>
            <a:round/>
            <a:tailEnd type="arrow" w="med" len="med"/>
          </a:ln>
          <a:extLst>
            <a:ext uri="{909E8E84-426E-40DD-AFC4-6F175D3DCCD1}">
              <a14:hiddenFill xmlns:a14="http://schemas.microsoft.com/office/drawing/2010/main">
                <a:noFill/>
              </a14:hiddenFill>
            </a:ext>
          </a:extLst>
        </p:spPr>
      </p:cxnSp>
      <p:sp>
        <p:nvSpPr>
          <p:cNvPr id="3095" name="Text Box 15"/>
          <p:cNvSpPr txBox="1">
            <a:spLocks noChangeArrowheads="1"/>
          </p:cNvSpPr>
          <p:nvPr/>
        </p:nvSpPr>
        <p:spPr bwMode="auto">
          <a:xfrm>
            <a:off x="2809875" y="4394548"/>
            <a:ext cx="1295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Clr>
                <a:schemeClr val="folHlink"/>
              </a:buClr>
              <a:buFont typeface="Wingdings" panose="05000000000000000000" pitchFamily="2" charset="2"/>
              <a:buNone/>
            </a:pPr>
            <a:r>
              <a:rPr lang="en-US" altLang="zh-CN" sz="1600" b="1">
                <a:solidFill>
                  <a:srgbClr val="9900CC"/>
                </a:solidFill>
                <a:latin typeface="Times New Roman" panose="02020603050405020304" pitchFamily="18" charset="0"/>
                <a:ea typeface="微软雅黑" panose="020B0503020204020204" pitchFamily="34" charset="-122"/>
                <a:sym typeface="Times New Roman" panose="02020603050405020304" pitchFamily="18" charset="0"/>
              </a:rPr>
              <a:t>pressure</a:t>
            </a:r>
            <a:endParaRPr lang="en-US" altLang="zh-CN" sz="1600" b="1">
              <a:solidFill>
                <a:srgbClr val="9900CC"/>
              </a:solidFill>
              <a:latin typeface="Times New Roman" panose="02020603050405020304" pitchFamily="18" charset="0"/>
              <a:ea typeface="微软雅黑" panose="020B0503020204020204" pitchFamily="34" charset="-122"/>
              <a:sym typeface="Times New Roman" panose="02020603050405020304" pitchFamily="18" charset="0"/>
            </a:endParaRPr>
          </a:p>
        </p:txBody>
      </p:sp>
      <p:cxnSp>
        <p:nvCxnSpPr>
          <p:cNvPr id="41" name="直接箭头连接符 40"/>
          <p:cNvCxnSpPr/>
          <p:nvPr/>
        </p:nvCxnSpPr>
        <p:spPr bwMode="auto">
          <a:xfrm rot="5400000">
            <a:off x="6368257" y="3193604"/>
            <a:ext cx="3600450" cy="1587"/>
          </a:xfrm>
          <a:prstGeom prst="straightConnector1">
            <a:avLst/>
          </a:prstGeom>
          <a:solidFill>
            <a:schemeClr val="accent1"/>
          </a:solidFill>
          <a:ln w="12700" cap="flat" cmpd="sng" algn="ctr">
            <a:solidFill>
              <a:schemeClr val="bg2">
                <a:lumMod val="50000"/>
                <a:lumOff val="50000"/>
              </a:schemeClr>
            </a:solidFill>
            <a:prstDash val="solid"/>
            <a:round/>
            <a:headEnd type="none" w="med" len="med"/>
            <a:tailEnd type="arrow"/>
          </a:ln>
          <a:effectLst/>
        </p:spPr>
      </p:cxnSp>
      <p:cxnSp>
        <p:nvCxnSpPr>
          <p:cNvPr id="3097" name="直接箭头连接符 42"/>
          <p:cNvCxnSpPr>
            <a:cxnSpLocks noChangeShapeType="1"/>
          </p:cNvCxnSpPr>
          <p:nvPr/>
        </p:nvCxnSpPr>
        <p:spPr bwMode="auto">
          <a:xfrm rot="5400000">
            <a:off x="7132638" y="3643660"/>
            <a:ext cx="4500563" cy="1588"/>
          </a:xfrm>
          <a:prstGeom prst="straightConnector1">
            <a:avLst/>
          </a:prstGeom>
          <a:noFill/>
          <a:ln w="12700" algn="ctr">
            <a:solidFill>
              <a:srgbClr val="FF3300"/>
            </a:solidFill>
            <a:round/>
            <a:tailEnd type="arrow" w="med" len="med"/>
          </a:ln>
          <a:extLst>
            <a:ext uri="{909E8E84-426E-40DD-AFC4-6F175D3DCCD1}">
              <a14:hiddenFill xmlns:a14="http://schemas.microsoft.com/office/drawing/2010/main">
                <a:noFill/>
              </a14:hiddenFill>
            </a:ext>
          </a:extLst>
        </p:spPr>
      </p:cxnSp>
      <p:graphicFrame>
        <p:nvGraphicFramePr>
          <p:cNvPr id="3074" name="Object 4"/>
          <p:cNvGraphicFramePr>
            <a:graphicFrameLocks noChangeAspect="1"/>
          </p:cNvGraphicFramePr>
          <p:nvPr/>
        </p:nvGraphicFramePr>
        <p:xfrm>
          <a:off x="2309813" y="894111"/>
          <a:ext cx="4214812" cy="5813425"/>
        </p:xfrm>
        <a:graphic>
          <a:graphicData uri="http://schemas.openxmlformats.org/presentationml/2006/ole">
            <mc:AlternateContent xmlns:mc="http://schemas.openxmlformats.org/markup-compatibility/2006">
              <mc:Choice xmlns:v="urn:schemas-microsoft-com:vml" Requires="v">
                <p:oleObj spid="_x0000_s7" name="Graph" r:id="rId1" imgW="3522345" imgH="4858385" progId="Origin50.Graph">
                  <p:embed/>
                </p:oleObj>
              </mc:Choice>
              <mc:Fallback>
                <p:oleObj name="Graph" r:id="rId1" imgW="3522345" imgH="4858385" progId="Origin50.Graph">
                  <p:embed/>
                  <p:pic>
                    <p:nvPicPr>
                      <p:cNvPr id="0" name="Object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9813" y="894111"/>
                        <a:ext cx="4214812" cy="5813425"/>
                      </a:xfrm>
                      <a:prstGeom prst="rect">
                        <a:avLst/>
                      </a:prstGeom>
                      <a:noFill/>
                      <a:ln>
                        <a:noFill/>
                      </a:ln>
                      <a:effectLst/>
                    </p:spPr>
                  </p:pic>
                </p:oleObj>
              </mc:Fallback>
            </mc:AlternateContent>
          </a:graphicData>
        </a:graphic>
      </p:graphicFrame>
    </p:spTree>
  </p:cSld>
  <p:clrMapOvr>
    <a:masterClrMapping/>
  </p:clrMapOvr>
  <p:transition spd="slow">
    <p:zoom/>
  </p:transition>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82"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a:latin typeface="Times New Roman" panose="02020603050405020304" pitchFamily="18" charset="0"/>
                <a:ea typeface="微软雅黑" panose="020B0503020204020204" pitchFamily="34" charset="-122"/>
                <a:sym typeface="Times New Roman" panose="02020603050405020304" pitchFamily="18" charset="0"/>
              </a:rPr>
              <a:t>2-</a:t>
            </a:r>
            <a:fld id="{12BC5DF9-566B-48F1-9E52-46580E75BBCD}"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398341" name="Text Box 5"/>
          <p:cNvSpPr txBox="1">
            <a:spLocks noChangeArrowheads="1"/>
          </p:cNvSpPr>
          <p:nvPr/>
        </p:nvSpPr>
        <p:spPr bwMode="auto">
          <a:xfrm>
            <a:off x="1486853" y="2348636"/>
            <a:ext cx="10081120" cy="4201160"/>
          </a:xfrm>
          <a:prstGeom prst="rect">
            <a:avLst/>
          </a:prstGeom>
          <a:noFill/>
          <a:ln w="12700" algn="ctr">
            <a:noFill/>
            <a:miter lim="800000"/>
          </a:ln>
          <a:effectLst/>
        </p:spPr>
        <p:txBody>
          <a:bodyPr wrap="square" lIns="0" tIns="0" rIns="0" bIns="0">
            <a:spAutoFit/>
          </a:bodyPr>
          <a:lstStyle/>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一、大气光化学转化与大气中的自由基</a:t>
            </a:r>
            <a:endParaRPr lang="en-US" altLang="zh-CN"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00000"/>
              </a:lnSpc>
              <a:spcBef>
                <a:spcPts val="0"/>
              </a:spcBef>
              <a:spcAft>
                <a:spcPts val="0"/>
              </a:spcAft>
              <a:defRPr/>
            </a:pPr>
            <a:r>
              <a:rPr lang="zh-CN" altLang="en-US" sz="24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(Transformation of Atmospheric Photochemistry  and Free Radicals in the Atmosphere)</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二、氮氧化物的转化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(Transformation of NO</a:t>
            </a:r>
            <a:r>
              <a:rPr lang="en-US" altLang="zh-CN" b="1" i="1" baseline="-25000" dirty="0">
                <a:latin typeface="Times New Roman" panose="02020603050405020304" pitchFamily="18" charset="0"/>
                <a:ea typeface="微软雅黑" panose="020B0503020204020204" pitchFamily="34" charset="-122"/>
                <a:sym typeface="Times New Roman" panose="02020603050405020304" pitchFamily="18" charset="0"/>
              </a:rPr>
              <a:t>x</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三、挥发性有机物的转化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(Transformation of Volatile Organic Compounds)</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四、光化学烟雾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(Photochemical Smog)</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五、二氧化硫的转化及硫酸烟雾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(Transformation of Sulfur Dioxide and Sulfuric Acid Smog)</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六、酸性降水 </a:t>
            </a: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(Acid Precipitation)</a:t>
            </a:r>
            <a:endParaRPr lang="en-US" altLang="zh-CN" b="1" dirty="0">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ts val="0"/>
              </a:spcBef>
              <a:spcAft>
                <a:spcPts val="0"/>
              </a:spcAft>
              <a:defRPr/>
            </a:pPr>
            <a:r>
              <a:rPr lang="zh-CN" altLang="en-US"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七、平流层臭氧损耗及南极臭氧洞的形成</a:t>
            </a:r>
            <a:endParaRPr lang="en-US" altLang="zh-CN" sz="2200"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00000"/>
              </a:lnSpc>
              <a:defRPr/>
            </a:pPr>
            <a:r>
              <a:rPr lang="en-US" altLang="zh-CN" b="1" dirty="0">
                <a:latin typeface="Times New Roman" panose="02020603050405020304" pitchFamily="18" charset="0"/>
                <a:ea typeface="微软雅黑" panose="020B0503020204020204" pitchFamily="34" charset="-122"/>
                <a:sym typeface="Times New Roman" panose="02020603050405020304" pitchFamily="18" charset="0"/>
              </a:rPr>
              <a:t>(Depletion of Stratospheric and Formation of the Antarctic Ozone Layer)</a:t>
            </a:r>
            <a:endParaRPr lang="zh-CN" altLang="en-US" b="1"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 name="Rectangle 2"/>
          <p:cNvSpPr txBox="1">
            <a:spLocks noChangeArrowheads="1"/>
          </p:cNvSpPr>
          <p:nvPr/>
        </p:nvSpPr>
        <p:spPr bwMode="auto">
          <a:xfrm>
            <a:off x="155575" y="1053246"/>
            <a:ext cx="11880850" cy="1081087"/>
          </a:xfrm>
          <a:prstGeom prst="rect">
            <a:avLst/>
          </a:prstGeom>
          <a:noFill/>
          <a:ln w="9525">
            <a:noFill/>
            <a:miter lim="800000"/>
          </a:ln>
          <a:effectLst/>
        </p:spPr>
        <p:txBody>
          <a:bodyPr vert="horz" wrap="square" lIns="91440" tIns="45720" rIns="91440" bIns="45720" numCol="1" anchor="ctr" anchorCtr="0" compatLnSpc="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anose="020B0604020202020204" pitchFamily="34" charset="0"/>
                <a:ea typeface="宋体" panose="02010600030101010101" pitchFamily="2"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ea typeface="宋体" panose="02010600030101010101" pitchFamily="2" charset="-122"/>
              </a:defRPr>
            </a:lvl9pPr>
          </a:lstStyle>
          <a:p>
            <a:pPr eaLnBrk="1" hangingPunct="1">
              <a:lnSpc>
                <a:spcPct val="100000"/>
              </a:lnSpc>
              <a:spcBef>
                <a:spcPts val="0"/>
              </a:spcBef>
              <a:spcAft>
                <a:spcPts val="0"/>
              </a:spcAft>
              <a:defRPr/>
            </a:pPr>
            <a:r>
              <a:rPr lang="zh-CN" altLang="en-US" sz="4000" b="0" kern="0" dirty="0">
                <a:solidFill>
                  <a:schemeClr val="accent1">
                    <a:lumMod val="50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第二节 大气中污染物的转化</a:t>
            </a:r>
            <a:br>
              <a:rPr lang="zh-CN" altLang="en-US" sz="4000" kern="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br>
            <a:r>
              <a:rPr lang="zh-CN" altLang="en-US" sz="4000" kern="0" dirty="0">
                <a:solidFill>
                  <a:srgbClr val="FFFF00"/>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   </a:t>
            </a:r>
            <a:r>
              <a:rPr lang="en-US" altLang="zh-CN" sz="32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Section 2 </a:t>
            </a:r>
            <a:r>
              <a:rPr lang="en-US" altLang="zh-CN" sz="28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Transport of Atmospheric Pollutants</a:t>
            </a:r>
            <a:endParaRPr lang="en-US" altLang="zh-CN" sz="3200" kern="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3" name="Line 9"/>
          <p:cNvSpPr>
            <a:spLocks noChangeShapeType="1"/>
          </p:cNvSpPr>
          <p:nvPr/>
        </p:nvSpPr>
        <p:spPr bwMode="auto">
          <a:xfrm>
            <a:off x="1559560" y="4279900"/>
            <a:ext cx="8060055" cy="8890"/>
          </a:xfrm>
          <a:prstGeom prst="line">
            <a:avLst/>
          </a:prstGeom>
          <a:noFill/>
          <a:ln w="38100">
            <a:solidFill>
              <a:srgbClr val="FF0000"/>
            </a:solidFill>
            <a:round/>
          </a:ln>
          <a:effectLst/>
        </p:spPr>
        <p:txBody>
          <a:bodyPr wrap="none"/>
          <a:lstStyle/>
          <a:p>
            <a:pPr marL="0" marR="0" lvl="0" indent="0" algn="l" defTabSz="914400" rtl="0" eaLnBrk="1" fontAlgn="base" latinLnBrk="0" hangingPunct="1">
              <a:lnSpc>
                <a:spcPct val="130000"/>
              </a:lnSpc>
              <a:buClrTx/>
              <a:buSzTx/>
              <a:buFontTx/>
              <a:buNone/>
              <a:defRPr/>
            </a:pPr>
            <a:endParaRPr kumimoji="0" lang="zh-CN" altLang="en-US" sz="1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p:random/>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Text Box 4"/>
          <p:cNvSpPr txBox="1">
            <a:spLocks noChangeArrowheads="1"/>
          </p:cNvSpPr>
          <p:nvPr/>
        </p:nvSpPr>
        <p:spPr bwMode="auto">
          <a:xfrm>
            <a:off x="299356" y="529130"/>
            <a:ext cx="11737304" cy="1170940"/>
          </a:xfrm>
          <a:prstGeom prst="rect">
            <a:avLst/>
          </a:prstGeom>
          <a:noFill/>
          <a:ln w="9525">
            <a:noFill/>
            <a:miter lim="800000"/>
          </a:ln>
          <a:effectLst/>
        </p:spPr>
        <p:txBody>
          <a:bodyPr wrap="square">
            <a:spAutoFit/>
          </a:bodyPr>
          <a:lstStyle/>
          <a:p>
            <a:pPr marL="457200" indent="-457200" eaLnBrk="1" hangingPunct="1">
              <a:lnSpc>
                <a:spcPct val="130000"/>
              </a:lnSpc>
              <a:defRPr/>
            </a:pPr>
            <a:r>
              <a:rPr kumimoji="0" lang="en-US" altLang="zh-CN" sz="3000" b="1" kern="1200" cap="none" spc="0" normalizeH="0" baseline="0" noProof="0"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3.1 </a:t>
            </a:r>
            <a:r>
              <a:rPr kumimoji="0" lang="zh-CN" altLang="en-US" sz="3000" b="1" kern="1200" cap="none" spc="0" normalizeH="0" baseline="0" noProof="0"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rPr>
              <a:t>烃类有机物的转化</a:t>
            </a:r>
            <a:endParaRPr lang="en-US" altLang="zh-CN" sz="3000" b="1" dirty="0">
              <a:solidFill>
                <a:srgbClr val="AA5C5C"/>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marL="457200" indent="-457200" eaLnBrk="1" hangingPunct="1">
              <a:lnSpc>
                <a:spcPct val="130000"/>
              </a:lnSpc>
              <a:defRPr/>
            </a:pPr>
            <a:r>
              <a:rPr lang="en-US" altLang="zh-CN" sz="2400" b="1" dirty="0">
                <a:latin typeface="Times New Roman" panose="02020603050405020304" pitchFamily="18" charset="0"/>
                <a:ea typeface="微软雅黑" panose="020B0503020204020204" pitchFamily="34" charset="-122"/>
                <a:sym typeface="Times New Roman" panose="02020603050405020304" pitchFamily="18" charset="0"/>
              </a:rPr>
              <a:t>Transformation of Hydrocarbons</a:t>
            </a:r>
            <a:endPar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
        <p:nvSpPr>
          <p:cNvPr id="2" name="灯片编号占位符 1"/>
          <p:cNvSpPr>
            <a:spLocks noGrp="1"/>
          </p:cNvSpPr>
          <p:nvPr>
            <p:ph type="sldNum" sz="quarter" idx="4"/>
          </p:nvPr>
        </p:nvSpPr>
        <p:spPr>
          <a:xfrm>
            <a:off x="9649883" y="6381750"/>
            <a:ext cx="2542117" cy="476250"/>
          </a:xfrm>
        </p:spPr>
        <p:txBody>
          <a:bodyPr/>
          <a:lstStyle/>
          <a:p>
            <a:pPr marL="0" marR="0" lvl="0" indent="0" algn="r" defTabSz="914400" rtl="0" eaLnBrk="1" fontAlgn="base" latinLnBrk="0" hangingPunct="1">
              <a:lnSpc>
                <a:spcPct val="130000"/>
              </a:lnSpc>
              <a:buClrTx/>
              <a:buSzTx/>
              <a:buFontTx/>
              <a:buNone/>
              <a:defRPr/>
            </a:pPr>
            <a:r>
              <a:rPr lang="en-US" altLang="zh-CN">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4" name="Rectangle 3"/>
          <p:cNvSpPr txBox="1">
            <a:spLocks noChangeArrowheads="1"/>
          </p:cNvSpPr>
          <p:nvPr/>
        </p:nvSpPr>
        <p:spPr bwMode="auto">
          <a:xfrm>
            <a:off x="1847528" y="1642848"/>
            <a:ext cx="7897813" cy="4270375"/>
          </a:xfrm>
          <a:prstGeom prst="rect">
            <a:avLst/>
          </a:prstGeom>
          <a:noFill/>
          <a:ln w="9525">
            <a:noFill/>
            <a:miter lim="800000"/>
          </a:ln>
          <a:effec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eaLnBrk="1" hangingPunct="1">
              <a:lnSpc>
                <a:spcPct val="130000"/>
              </a:lnSpc>
              <a:spcBef>
                <a:spcPct val="0"/>
              </a:spcBef>
              <a:buFont typeface="Wingdings" panose="05000000000000000000" pitchFamily="2" charset="2"/>
              <a:buNone/>
            </a:pPr>
            <a:r>
              <a:rPr lang="zh-CN" altLang="en-US" sz="2000" b="1"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b="1"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1</a:t>
            </a:r>
            <a:r>
              <a:rPr lang="zh-CN" altLang="en-US" sz="2000" b="1"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）与 </a:t>
            </a:r>
            <a:r>
              <a:rPr lang="en-US" altLang="zh-CN" sz="2000" b="1"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HO</a:t>
            </a:r>
            <a:r>
              <a:rPr lang="en-US" altLang="zh-CN" sz="2000" b="1" kern="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kumimoji="1" lang="en-US" altLang="zh-CN" sz="2000" b="1"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kumimoji="1" lang="zh-CN" altLang="en-US" sz="2000" b="1"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b="1"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000" b="1" kern="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kumimoji="1" lang="zh-CN" altLang="en-US" sz="2000" b="1"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的</a:t>
            </a:r>
            <a:r>
              <a:rPr lang="zh-CN" altLang="en-US" sz="2000" b="1"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反应</a:t>
            </a:r>
            <a:endParaRPr lang="en-US" altLang="zh-CN" sz="2000" b="1"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457200" indent="-457200" eaLnBrk="1" hangingPunct="1">
              <a:lnSpc>
                <a:spcPct val="130000"/>
              </a:lnSpc>
              <a:spcBef>
                <a:spcPct val="0"/>
              </a:spcBef>
              <a:buClr>
                <a:schemeClr val="tx1"/>
              </a:buClr>
              <a:buSzPct val="100000"/>
              <a:buFont typeface="+mj-ea"/>
              <a:buAutoNum type="circleNumDbPlain"/>
            </a:pPr>
            <a:r>
              <a:rPr lang="zh-CN" altLang="en-US" sz="20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烷烃与 </a:t>
            </a:r>
            <a:r>
              <a:rPr lang="en-US" altLang="zh-CN" sz="20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HO •</a:t>
            </a:r>
            <a:r>
              <a:rPr lang="zh-CN" altLang="en-US" sz="20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sz="20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O </a:t>
            </a:r>
            <a:r>
              <a:rPr lang="zh-CN" altLang="en-US" sz="20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的反应（以甲烷为例）</a:t>
            </a:r>
            <a:endParaRPr lang="zh-CN" altLang="en-US" sz="20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Font typeface="Wingdings" panose="05000000000000000000" pitchFamily="2" charset="2"/>
              <a:buNone/>
            </a:pPr>
            <a:r>
              <a:rPr lang="zh-CN" altLang="en-US" sz="2000" kern="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2000" kern="0" baseline="-25000" dirty="0">
                <a:effectLst/>
                <a:latin typeface="Times New Roman" panose="02020603050405020304" pitchFamily="18" charset="0"/>
                <a:ea typeface="微软雅黑" panose="020B0503020204020204" pitchFamily="34" charset="-122"/>
                <a:sym typeface="Times New Roman" panose="02020603050405020304" pitchFamily="18" charset="0"/>
              </a:rPr>
              <a:t>4</a:t>
            </a: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 + HO </a:t>
            </a:r>
            <a:r>
              <a:rPr kumimoji="1"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000" kern="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 CH</a:t>
            </a:r>
            <a:r>
              <a:rPr lang="en-US" altLang="zh-CN" sz="2000" kern="0" baseline="-25000" dirty="0">
                <a:effectLst/>
                <a:latin typeface="Times New Roman" panose="02020603050405020304" pitchFamily="18" charset="0"/>
                <a:ea typeface="微软雅黑" panose="020B0503020204020204" pitchFamily="34" charset="-122"/>
                <a:sym typeface="Times New Roman" panose="02020603050405020304" pitchFamily="18" charset="0"/>
              </a:rPr>
              <a:t>3 </a:t>
            </a:r>
            <a:r>
              <a:rPr kumimoji="1"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 + H</a:t>
            </a:r>
            <a:r>
              <a:rPr lang="en-US" altLang="zh-CN" sz="2000" kern="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O</a:t>
            </a:r>
            <a:endPar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None/>
            </a:pP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         CH</a:t>
            </a:r>
            <a:r>
              <a:rPr lang="en-US" altLang="zh-CN" sz="2000" kern="0" baseline="-25000" dirty="0">
                <a:effectLst/>
                <a:latin typeface="Times New Roman" panose="02020603050405020304" pitchFamily="18" charset="0"/>
                <a:ea typeface="微软雅黑" panose="020B0503020204020204" pitchFamily="34" charset="-122"/>
                <a:sym typeface="Times New Roman" panose="02020603050405020304" pitchFamily="18" charset="0"/>
              </a:rPr>
              <a:t>4</a:t>
            </a: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 + O </a:t>
            </a:r>
            <a:r>
              <a:rPr lang="zh-CN" altLang="en-US" sz="2000" kern="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 CH</a:t>
            </a:r>
            <a:r>
              <a:rPr lang="en-US" altLang="zh-CN" sz="2000" kern="0" baseline="-25000" dirty="0">
                <a:effectLst/>
                <a:latin typeface="Times New Roman" panose="02020603050405020304" pitchFamily="18" charset="0"/>
                <a:ea typeface="微软雅黑" panose="020B0503020204020204" pitchFamily="34" charset="-122"/>
                <a:sym typeface="Times New Roman" panose="02020603050405020304" pitchFamily="18" charset="0"/>
              </a:rPr>
              <a:t>3 </a:t>
            </a:r>
            <a:r>
              <a:rPr kumimoji="1"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 + HO</a:t>
            </a:r>
            <a:r>
              <a:rPr lang="en-US" altLang="zh-CN" sz="2000" kern="0" baseline="-250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kumimoji="1"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None/>
            </a:pP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         CH</a:t>
            </a:r>
            <a:r>
              <a:rPr lang="en-US" altLang="zh-CN" sz="2000" kern="0" baseline="-25000" dirty="0">
                <a:effectLst/>
                <a:latin typeface="Times New Roman" panose="02020603050405020304" pitchFamily="18" charset="0"/>
                <a:ea typeface="微软雅黑" panose="020B0503020204020204" pitchFamily="34" charset="-122"/>
                <a:sym typeface="Times New Roman" panose="02020603050405020304" pitchFamily="18" charset="0"/>
              </a:rPr>
              <a:t>3 </a:t>
            </a:r>
            <a:r>
              <a:rPr kumimoji="1"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 + O</a:t>
            </a:r>
            <a:r>
              <a:rPr lang="en-US" altLang="zh-CN" sz="2000" kern="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000" kern="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 CH</a:t>
            </a:r>
            <a:r>
              <a:rPr lang="en-US" altLang="zh-CN" sz="2000" kern="0" baseline="-25000" dirty="0">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000" kern="0" baseline="-25000" dirty="0">
                <a:effectLst/>
                <a:latin typeface="Times New Roman" panose="02020603050405020304" pitchFamily="18" charset="0"/>
                <a:ea typeface="微软雅黑" panose="020B0503020204020204" pitchFamily="34" charset="-122"/>
                <a:sym typeface="Times New Roman" panose="02020603050405020304" pitchFamily="18" charset="0"/>
              </a:rPr>
              <a:t>2 </a:t>
            </a:r>
            <a:r>
              <a:rPr kumimoji="1"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a:t>
            </a:r>
            <a:endPar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None/>
            </a:pP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         CH</a:t>
            </a:r>
            <a:r>
              <a:rPr lang="en-US" altLang="zh-CN" sz="2000" kern="0" baseline="-25000" dirty="0">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000" kern="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kumimoji="1"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 NO </a:t>
            </a:r>
            <a:r>
              <a:rPr lang="zh-CN" altLang="en-US" sz="2000" kern="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 CH</a:t>
            </a:r>
            <a:r>
              <a:rPr lang="en-US" altLang="zh-CN" sz="2000" kern="0" baseline="-25000" dirty="0">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O </a:t>
            </a:r>
            <a:r>
              <a:rPr lang="en-US" altLang="zh-CN" sz="2000" kern="0" baseline="-250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kumimoji="1"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 NO</a:t>
            </a:r>
            <a:r>
              <a:rPr lang="en-US" altLang="zh-CN" sz="2000" kern="0" baseline="-25000" dirty="0">
                <a:effectLst/>
                <a:latin typeface="Times New Roman" panose="02020603050405020304" pitchFamily="18" charset="0"/>
                <a:ea typeface="微软雅黑" panose="020B0503020204020204" pitchFamily="34" charset="-122"/>
                <a:sym typeface="Times New Roman" panose="02020603050405020304" pitchFamily="18" charset="0"/>
              </a:rPr>
              <a:t>2 </a:t>
            </a:r>
            <a:endParaRPr lang="en-US" altLang="zh-CN" sz="2000" kern="0" baseline="-250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539750" eaLnBrk="1" hangingPunct="1">
              <a:lnSpc>
                <a:spcPct val="130000"/>
              </a:lnSpc>
              <a:spcBef>
                <a:spcPct val="0"/>
              </a:spcBef>
              <a:buNone/>
            </a:pP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2000" kern="0" baseline="-25000" dirty="0">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O </a:t>
            </a:r>
            <a:r>
              <a:rPr lang="en-US" altLang="zh-CN" sz="2000" kern="0" baseline="-250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kumimoji="1"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 O</a:t>
            </a:r>
            <a:r>
              <a:rPr lang="en-US" altLang="zh-CN" sz="2000" kern="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000" kern="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 HO</a:t>
            </a:r>
            <a:r>
              <a:rPr lang="en-US" altLang="zh-CN" sz="2000" kern="0" baseline="-25000" dirty="0">
                <a:effectLst/>
                <a:latin typeface="Times New Roman" panose="02020603050405020304" pitchFamily="18" charset="0"/>
                <a:ea typeface="微软雅黑" panose="020B0503020204020204" pitchFamily="34" charset="-122"/>
                <a:sym typeface="Times New Roman" panose="02020603050405020304" pitchFamily="18" charset="0"/>
              </a:rPr>
              <a:t>2 </a:t>
            </a:r>
            <a:r>
              <a:rPr kumimoji="1"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 + HCHO</a:t>
            </a:r>
            <a:endParaRPr lang="en-US" altLang="zh-CN" sz="2000" kern="0" baseline="-2500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Font typeface="Wingdings" panose="05000000000000000000" pitchFamily="2" charset="2"/>
              <a:buNone/>
            </a:pP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NO</a:t>
            </a:r>
            <a:r>
              <a:rPr lang="zh-CN" altLang="en-US" sz="2000" kern="0" dirty="0">
                <a:effectLst/>
                <a:latin typeface="Times New Roman" panose="02020603050405020304" pitchFamily="18" charset="0"/>
                <a:ea typeface="微软雅黑" panose="020B0503020204020204" pitchFamily="34" charset="-122"/>
                <a:sym typeface="Times New Roman" panose="02020603050405020304" pitchFamily="18" charset="0"/>
              </a:rPr>
              <a:t>浓度较低时，自由基之间发生反应，生成烷基过氧化氢：</a:t>
            </a:r>
            <a:endParaRPr lang="zh-CN" altLang="en-US" sz="2000" kern="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Font typeface="Wingdings" panose="05000000000000000000" pitchFamily="2" charset="2"/>
              <a:buNone/>
            </a:pP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        RO</a:t>
            </a:r>
            <a:r>
              <a:rPr lang="en-US" altLang="zh-CN" sz="2000" kern="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kumimoji="1"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 HO</a:t>
            </a:r>
            <a:r>
              <a:rPr lang="en-US" altLang="zh-CN" sz="2000" kern="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kumimoji="1"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 </a:t>
            </a:r>
            <a:r>
              <a:rPr kumimoji="1" lang="zh-CN" altLang="en-US" sz="2000" kern="0" dirty="0">
                <a:effectLst/>
                <a:latin typeface="Times New Roman" panose="02020603050405020304" pitchFamily="18" charset="0"/>
                <a:ea typeface="微软雅黑" panose="020B0503020204020204" pitchFamily="34" charset="-122"/>
                <a:sym typeface="Times New Roman" panose="02020603050405020304" pitchFamily="18" charset="0"/>
              </a:rPr>
              <a:t>→</a:t>
            </a:r>
            <a:r>
              <a:rPr kumimoji="1"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 ROOH + </a:t>
            </a: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000" kern="0" baseline="-25000" dirty="0">
                <a:effectLst/>
                <a:latin typeface="Times New Roman" panose="02020603050405020304" pitchFamily="18" charset="0"/>
                <a:ea typeface="微软雅黑" panose="020B0503020204020204" pitchFamily="34" charset="-122"/>
                <a:sym typeface="Times New Roman" panose="02020603050405020304" pitchFamily="18" charset="0"/>
              </a:rPr>
              <a:t>2 </a:t>
            </a:r>
            <a:r>
              <a:rPr kumimoji="1"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       ROOH + </a:t>
            </a:r>
            <a:r>
              <a:rPr kumimoji="1" lang="en-US" altLang="zh-CN" sz="2000" i="1" kern="0" dirty="0">
                <a:effectLst/>
                <a:latin typeface="Times New Roman" panose="02020603050405020304" pitchFamily="18" charset="0"/>
                <a:ea typeface="微软雅黑" panose="020B0503020204020204" pitchFamily="34" charset="-122"/>
                <a:sym typeface="Times New Roman" panose="02020603050405020304" pitchFamily="18" charset="0"/>
              </a:rPr>
              <a:t>hv </a:t>
            </a:r>
            <a:r>
              <a:rPr kumimoji="1" lang="zh-CN" altLang="en-US" sz="2000" i="1" kern="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RO</a:t>
            </a:r>
            <a:r>
              <a:rPr lang="en-US" altLang="zh-CN" sz="2000" kern="0" baseline="-250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kumimoji="1"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 </a:t>
            </a:r>
            <a:r>
              <a:rPr kumimoji="1"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HO</a:t>
            </a:r>
            <a:r>
              <a:rPr lang="en-US" altLang="zh-CN" sz="2000" kern="0" baseline="-25000" dirty="0">
                <a:effectLst/>
                <a:latin typeface="Times New Roman" panose="02020603050405020304" pitchFamily="18" charset="0"/>
                <a:ea typeface="微软雅黑" panose="020B0503020204020204" pitchFamily="34" charset="-122"/>
                <a:sym typeface="Times New Roman" panose="02020603050405020304" pitchFamily="18" charset="0"/>
              </a:rPr>
              <a:t> </a:t>
            </a:r>
            <a:r>
              <a:rPr kumimoji="1"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a:t>
            </a:r>
            <a:endParaRPr kumimoji="1"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Font typeface="Wingdings" panose="05000000000000000000" pitchFamily="2" charset="2"/>
              <a:buNone/>
            </a:pPr>
            <a:r>
              <a:rPr lang="en-US" altLang="zh-CN" sz="2000"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000" kern="0" baseline="-25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000"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一般不与烷烃发生反应</a:t>
            </a:r>
            <a:endParaRPr lang="zh-CN" altLang="en-US" sz="2000" kern="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p:random/>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5607429" y="5888254"/>
            <a:ext cx="109538" cy="204789"/>
          </a:xfrm>
          <a:prstGeom prst="rect">
            <a:avLst/>
          </a:prstGeom>
        </p:spPr>
      </p:pic>
      <p:sp>
        <p:nvSpPr>
          <p:cNvPr id="4" name="Rectangle 3"/>
          <p:cNvSpPr txBox="1">
            <a:spLocks noChangeArrowheads="1"/>
          </p:cNvSpPr>
          <p:nvPr/>
        </p:nvSpPr>
        <p:spPr bwMode="auto">
          <a:xfrm>
            <a:off x="1271464" y="836712"/>
            <a:ext cx="9433048" cy="4270375"/>
          </a:xfrm>
          <a:prstGeom prst="rect">
            <a:avLst/>
          </a:prstGeom>
          <a:noFill/>
          <a:ln w="9525">
            <a:noFill/>
            <a:miter lim="800000"/>
          </a:ln>
          <a:effec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457200" indent="-457200" eaLnBrk="1" hangingPunct="1">
              <a:lnSpc>
                <a:spcPct val="130000"/>
              </a:lnSpc>
              <a:spcBef>
                <a:spcPct val="0"/>
              </a:spcBef>
              <a:buClr>
                <a:schemeClr val="tx1"/>
              </a:buClr>
              <a:buSzPct val="100000"/>
              <a:buFont typeface="+mj-ea"/>
              <a:buAutoNum type="circleNumDbPlain" startAt="2"/>
            </a:pPr>
            <a:r>
              <a:rPr lang="zh-CN" altLang="en-US" sz="20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烯烃与 </a:t>
            </a:r>
            <a:r>
              <a:rPr lang="en-US" altLang="zh-CN" sz="20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HO •</a:t>
            </a:r>
            <a:r>
              <a:rPr lang="zh-CN" altLang="en-US" sz="20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sz="20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O </a:t>
            </a:r>
            <a:r>
              <a:rPr lang="zh-CN" altLang="en-US" sz="20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的反应</a:t>
            </a:r>
            <a:endParaRPr lang="zh-CN" altLang="en-US" sz="20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ct val="0"/>
              </a:spcBef>
              <a:buClr>
                <a:srgbClr val="333333"/>
              </a:buClr>
              <a:buSzPct val="100000"/>
            </a:pPr>
            <a:r>
              <a:rPr lang="zh-CN" altLang="en-US" sz="2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与</a:t>
            </a:r>
            <a:r>
              <a:rPr lang="en-US" altLang="zh-CN" sz="2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HO</a:t>
            </a:r>
            <a:r>
              <a:rPr kumimoji="1" lang="en-US" altLang="zh-CN" sz="2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0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主要发生加成反应。</a:t>
            </a: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（以丙烯为例：加成产物有两种，由于</a:t>
            </a:r>
            <a:r>
              <a:rPr lang="zh-CN" altLang="en-US" sz="2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空间效应</a:t>
            </a: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和</a:t>
            </a:r>
            <a:r>
              <a:rPr lang="zh-CN" altLang="en-US" sz="2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自由基稳定性</a:t>
            </a: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的原因，产物以前者为主）</a:t>
            </a:r>
            <a:endPar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50000"/>
              </a:lnSpc>
              <a:spcBef>
                <a:spcPct val="0"/>
              </a:spcBef>
              <a:buNone/>
            </a:pPr>
            <a:endPar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50000"/>
              </a:lnSpc>
              <a:spcBef>
                <a:spcPct val="0"/>
              </a:spcBef>
              <a:buNone/>
            </a:pPr>
            <a:endPar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ct val="0"/>
              </a:spcBef>
              <a:buClr>
                <a:srgbClr val="333333"/>
              </a:buClr>
              <a:buSzPct val="100000"/>
            </a:pP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HO</a:t>
            </a:r>
            <a:r>
              <a:rPr kumimoji="1"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对烯烃</a:t>
            </a:r>
            <a:r>
              <a:rPr lang="zh-CN" altLang="en-US" sz="20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加成</a:t>
            </a: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后生成的带羟基的烷基自由基</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HO—R</a:t>
            </a:r>
            <a:r>
              <a:rPr kumimoji="1"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具有与普通的烷基自由基</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R</a:t>
            </a:r>
            <a:r>
              <a:rPr lang="en-US" altLang="zh-CN" sz="20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相似的性质，可以与</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00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结合形成相应的有机过氧自由基：</a:t>
            </a:r>
            <a:endPar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algn="ctr" eaLnBrk="1" hangingPunct="1">
              <a:lnSpc>
                <a:spcPct val="150000"/>
              </a:lnSpc>
              <a:spcBef>
                <a:spcPct val="0"/>
              </a:spcBef>
              <a:buNone/>
            </a:pP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HO—R</a:t>
            </a:r>
            <a:r>
              <a:rPr kumimoji="1"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 O</a:t>
            </a:r>
            <a:r>
              <a:rPr lang="en-US" altLang="zh-CN" sz="200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000" kern="0" dirty="0">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HO—RO</a:t>
            </a:r>
            <a:r>
              <a:rPr lang="en-US" altLang="zh-CN" sz="200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kumimoji="1"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a:t>
            </a:r>
            <a:endParaRPr kumimoji="1"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361950" indent="0" eaLnBrk="1" hangingPunct="1">
              <a:lnSpc>
                <a:spcPct val="150000"/>
              </a:lnSpc>
              <a:spcBef>
                <a:spcPct val="0"/>
              </a:spcBef>
              <a:buNone/>
            </a:pP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生成的</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HO—RO</a:t>
            </a:r>
            <a:r>
              <a:rPr lang="en-US" altLang="zh-CN" sz="200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kumimoji="1"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过氧自由基也同样可以把</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NO</a:t>
            </a: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氧化为</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00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，同时自身转化为</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HO—RO</a:t>
            </a:r>
            <a:r>
              <a:rPr kumimoji="1"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HO—RO</a:t>
            </a:r>
            <a:r>
              <a:rPr kumimoji="1"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同样可以发生类似</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RO</a:t>
            </a:r>
            <a:r>
              <a:rPr lang="en-US" altLang="zh-CN" sz="20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的反应。 </a:t>
            </a:r>
            <a:endPar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50000"/>
              </a:lnSpc>
              <a:spcBef>
                <a:spcPct val="0"/>
              </a:spcBef>
              <a:buClr>
                <a:srgbClr val="333333"/>
              </a:buClr>
              <a:buSzPct val="100000"/>
            </a:pP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当烯烃碳链较长时，</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HO</a:t>
            </a:r>
            <a:r>
              <a:rPr lang="en-US" altLang="zh-CN" sz="20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 </a:t>
            </a: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还可与烯烃的饱和碳原子上的氢发生</a:t>
            </a:r>
            <a:r>
              <a:rPr lang="zh-CN" altLang="en-US" sz="2000" b="1"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摘氢取代反应</a:t>
            </a:r>
            <a:r>
              <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，如：</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200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200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CH=CH</a:t>
            </a:r>
            <a:r>
              <a:rPr lang="en-US" altLang="zh-CN" sz="200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 </a:t>
            </a:r>
            <a:r>
              <a:rPr lang="en-US" altLang="zh-CN" sz="20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HO •</a:t>
            </a:r>
            <a:r>
              <a:rPr lang="zh-CN" altLang="en-US" sz="2000" kern="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CH</a:t>
            </a:r>
            <a:r>
              <a:rPr lang="en-US" altLang="zh-CN" sz="2000" kern="0" baseline="-25000" dirty="0">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CHCH=CH</a:t>
            </a:r>
            <a:r>
              <a:rPr lang="en-US" altLang="zh-CN" sz="2000" kern="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 + H</a:t>
            </a:r>
            <a:r>
              <a:rPr lang="en-US" altLang="zh-CN" sz="2000" kern="0" baseline="-25000" dirty="0">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000" kern="0" dirty="0">
                <a:effectLst/>
                <a:latin typeface="Times New Roman" panose="02020603050405020304" pitchFamily="18" charset="0"/>
                <a:ea typeface="微软雅黑" panose="020B0503020204020204" pitchFamily="34" charset="-122"/>
                <a:sym typeface="Times New Roman" panose="02020603050405020304" pitchFamily="18" charset="0"/>
              </a:rPr>
              <a:t>O</a:t>
            </a:r>
            <a:endParaRPr lang="zh-CN" altLang="en-US"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50000"/>
              </a:lnSpc>
              <a:spcBef>
                <a:spcPct val="0"/>
              </a:spcBef>
              <a:buNone/>
            </a:pPr>
            <a:endParaRPr lang="en-US" altLang="zh-CN" sz="2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5" name="图片 4"/>
          <p:cNvPicPr>
            <a:picLocks noChangeAspect="1"/>
          </p:cNvPicPr>
          <p:nvPr/>
        </p:nvPicPr>
        <p:blipFill>
          <a:blip r:embed="rId2"/>
          <a:stretch>
            <a:fillRect/>
          </a:stretch>
        </p:blipFill>
        <p:spPr>
          <a:xfrm>
            <a:off x="3215680" y="2204864"/>
            <a:ext cx="5991269" cy="1047758"/>
          </a:xfrm>
          <a:prstGeom prst="rect">
            <a:avLst/>
          </a:prstGeom>
        </p:spPr>
      </p:pic>
      <p:sp>
        <p:nvSpPr>
          <p:cNvPr id="2" name="灯片编号占位符 1"/>
          <p:cNvSpPr>
            <a:spLocks noGrp="1"/>
          </p:cNvSpPr>
          <p:nvPr>
            <p:ph type="sldNum" sz="quarter" idx="4"/>
          </p:nvPr>
        </p:nvSpPr>
        <p:spPr/>
        <p:txBody>
          <a:bodyPr/>
          <a:lstStyle/>
          <a:p>
            <a:pPr marL="0" marR="0" lvl="0" indent="0" algn="r" defTabSz="914400" rtl="0" eaLnBrk="1" fontAlgn="base" latinLnBrk="0" hangingPunct="1">
              <a:lnSpc>
                <a:spcPct val="130000"/>
              </a:lnSpc>
              <a:buClrTx/>
              <a:buSzTx/>
              <a:buFontTx/>
              <a:buNone/>
              <a:defRPr/>
            </a:pPr>
            <a:r>
              <a:rPr lang="en-US" altLang="zh-CN" dirty="0">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p:random/>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tretch>
            <a:fillRect/>
          </a:stretch>
        </p:blipFill>
        <p:spPr>
          <a:xfrm>
            <a:off x="1775520" y="2780928"/>
            <a:ext cx="4757772" cy="3767165"/>
          </a:xfrm>
          <a:prstGeom prst="rect">
            <a:avLst/>
          </a:prstGeom>
        </p:spPr>
      </p:pic>
      <p:sp>
        <p:nvSpPr>
          <p:cNvPr id="4" name="Rectangle 3"/>
          <p:cNvSpPr txBox="1">
            <a:spLocks noChangeArrowheads="1"/>
          </p:cNvSpPr>
          <p:nvPr/>
        </p:nvSpPr>
        <p:spPr bwMode="auto">
          <a:xfrm>
            <a:off x="911424" y="1052736"/>
            <a:ext cx="7897813" cy="4270375"/>
          </a:xfrm>
          <a:prstGeom prst="rect">
            <a:avLst/>
          </a:prstGeom>
          <a:noFill/>
          <a:ln w="9525">
            <a:noFill/>
            <a:miter lim="800000"/>
          </a:ln>
          <a:effec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457200" indent="-457200" eaLnBrk="1" hangingPunct="1">
              <a:lnSpc>
                <a:spcPct val="130000"/>
              </a:lnSpc>
              <a:spcBef>
                <a:spcPct val="0"/>
              </a:spcBef>
              <a:buClr>
                <a:schemeClr val="tx1"/>
              </a:buClr>
              <a:buSzPct val="100000"/>
              <a:buFont typeface="+mj-ea"/>
              <a:buAutoNum type="circleNumDbPlain" startAt="3"/>
            </a:pPr>
            <a:r>
              <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芳香烃与 </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HO • </a:t>
            </a:r>
            <a:r>
              <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的反应</a:t>
            </a:r>
            <a:endPar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50000"/>
              </a:lnSpc>
              <a:spcBef>
                <a:spcPct val="0"/>
              </a:spcBef>
              <a:buNone/>
            </a:pP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与</a:t>
            </a:r>
            <a:r>
              <a:rPr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HO</a:t>
            </a:r>
            <a:r>
              <a:rPr kumimoji="1" lang="en-US" altLang="zh-CN"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sz="2200" dirty="0">
                <a:solidFill>
                  <a:srgbClr val="FF0000"/>
                </a:solidFill>
                <a:effectLst/>
                <a:latin typeface="Times New Roman" panose="02020603050405020304" pitchFamily="18" charset="0"/>
                <a:ea typeface="微软雅黑" panose="020B0503020204020204" pitchFamily="34" charset="-122"/>
                <a:sym typeface="Times New Roman" panose="02020603050405020304" pitchFamily="18" charset="0"/>
              </a:rPr>
              <a:t>发生加成反应和摘氢反应。</a:t>
            </a: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（甲苯为例）</a:t>
            </a:r>
            <a:endPar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50000"/>
              </a:lnSpc>
              <a:spcBef>
                <a:spcPct val="0"/>
              </a:spcBef>
              <a:buClr>
                <a:schemeClr val="tx1"/>
              </a:buClr>
              <a:buSzPct val="100000"/>
            </a:pPr>
            <a:r>
              <a:rPr lang="zh-CN" altLang="en-US" sz="2200" dirty="0">
                <a:effectLst/>
                <a:latin typeface="Times New Roman" panose="02020603050405020304" pitchFamily="18" charset="0"/>
                <a:ea typeface="微软雅黑" panose="020B0503020204020204" pitchFamily="34" charset="-122"/>
                <a:sym typeface="Times New Roman" panose="02020603050405020304" pitchFamily="18" charset="0"/>
              </a:rPr>
              <a:t>甲苯与</a:t>
            </a:r>
            <a:r>
              <a:rPr lang="en-US" altLang="zh-CN" sz="2200" dirty="0">
                <a:effectLst/>
                <a:latin typeface="Times New Roman" panose="02020603050405020304" pitchFamily="18" charset="0"/>
                <a:ea typeface="微软雅黑" panose="020B0503020204020204" pitchFamily="34" charset="-122"/>
                <a:sym typeface="Times New Roman" panose="02020603050405020304" pitchFamily="18" charset="0"/>
              </a:rPr>
              <a:t>HO</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 </a:t>
            </a:r>
            <a:r>
              <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的加成反应如下：</a:t>
            </a:r>
            <a:endPar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Font typeface="Wingdings" panose="05000000000000000000" pitchFamily="2" charset="2"/>
              <a:buNone/>
            </a:pPr>
            <a:endParaRPr lang="zh-CN" altLang="en-US" sz="2000"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6" name="文本框 5"/>
          <p:cNvSpPr txBox="1"/>
          <p:nvPr/>
        </p:nvSpPr>
        <p:spPr>
          <a:xfrm>
            <a:off x="6533292" y="4597559"/>
            <a:ext cx="2441694" cy="430887"/>
          </a:xfrm>
          <a:prstGeom prst="rect">
            <a:avLst/>
          </a:prstGeom>
          <a:noFill/>
        </p:spPr>
        <p:txBody>
          <a:bodyPr wrap="none" rtlCol="0">
            <a:spAutoFit/>
          </a:bodyPr>
          <a:lstStyle/>
          <a:p>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用                   表示</a:t>
            </a:r>
            <a:endParaRPr lang="zh-CN" altLang="en-US" sz="22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 name="图片 7"/>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Effect>
                      <a14:sharpenSoften amount="50000"/>
                    </a14:imgEffect>
                  </a14:imgLayer>
                </a14:imgProps>
              </a:ext>
            </a:extLst>
          </a:blip>
          <a:stretch>
            <a:fillRect/>
          </a:stretch>
        </p:blipFill>
        <p:spPr>
          <a:xfrm>
            <a:off x="6965340" y="4021495"/>
            <a:ext cx="1238259" cy="1390660"/>
          </a:xfrm>
          <a:prstGeom prst="rect">
            <a:avLst/>
          </a:prstGeom>
        </p:spPr>
      </p:pic>
      <p:sp>
        <p:nvSpPr>
          <p:cNvPr id="2" name="灯片编号占位符 1"/>
          <p:cNvSpPr>
            <a:spLocks noGrp="1"/>
          </p:cNvSpPr>
          <p:nvPr>
            <p:ph type="sldNum" sz="quarter" idx="4"/>
          </p:nvPr>
        </p:nvSpPr>
        <p:spPr/>
        <p:txBody>
          <a:bodyPr/>
          <a:lstStyle/>
          <a:p>
            <a:pPr marL="0" marR="0" lvl="0" indent="0" algn="r" defTabSz="914400" rtl="0" eaLnBrk="1" fontAlgn="base" latinLnBrk="0" hangingPunct="1">
              <a:lnSpc>
                <a:spcPct val="130000"/>
              </a:lnSpc>
              <a:buClrTx/>
              <a:buSzTx/>
              <a:buFontTx/>
              <a:buNone/>
              <a:defRPr/>
            </a:pPr>
            <a:r>
              <a:rPr lang="en-US" altLang="zh-CN">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Tree>
  </p:cSld>
  <p:clrMapOvr>
    <a:masterClrMapping/>
  </p:clrMapOvr>
  <p:transition>
    <p:random/>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extLst>
              <a:ext uri="{BEBA8EAE-BF5A-486C-A8C5-ECC9F3942E4B}">
                <a14:imgProps xmlns:a14="http://schemas.microsoft.com/office/drawing/2010/main">
                  <a14:imgLayer r:embed="rId2">
                    <a14:imgEffect>
                      <a14:saturation sat="0"/>
                    </a14:imgEffect>
                    <a14:imgEffect>
                      <a14:sharpenSoften amount="50000"/>
                    </a14:imgEffect>
                  </a14:imgLayer>
                </a14:imgProps>
              </a:ext>
            </a:extLst>
          </a:blip>
          <a:stretch>
            <a:fillRect/>
          </a:stretch>
        </p:blipFill>
        <p:spPr>
          <a:xfrm>
            <a:off x="3431704" y="5176825"/>
            <a:ext cx="4210081" cy="1681175"/>
          </a:xfrm>
          <a:prstGeom prst="rect">
            <a:avLst/>
          </a:prstGeom>
        </p:spPr>
      </p:pic>
      <p:sp>
        <p:nvSpPr>
          <p:cNvPr id="4" name="Rectangle 3"/>
          <p:cNvSpPr txBox="1">
            <a:spLocks noChangeArrowheads="1"/>
          </p:cNvSpPr>
          <p:nvPr/>
        </p:nvSpPr>
        <p:spPr bwMode="auto">
          <a:xfrm>
            <a:off x="911424" y="801232"/>
            <a:ext cx="7897813" cy="4270375"/>
          </a:xfrm>
          <a:prstGeom prst="rect">
            <a:avLst/>
          </a:prstGeom>
          <a:noFill/>
          <a:ln w="9525">
            <a:noFill/>
            <a:miter lim="800000"/>
          </a:ln>
          <a:effec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0" indent="0" eaLnBrk="1" hangingPunct="1">
              <a:lnSpc>
                <a:spcPct val="150000"/>
              </a:lnSpc>
              <a:spcBef>
                <a:spcPct val="0"/>
              </a:spcBef>
              <a:buClr>
                <a:schemeClr val="tx1"/>
              </a:buClr>
              <a:buSzPct val="100000"/>
            </a:pPr>
            <a:r>
              <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生成的自由基可与</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200" kern="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反应：</a:t>
            </a:r>
            <a:endPar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50000"/>
              </a:lnSpc>
              <a:spcBef>
                <a:spcPct val="0"/>
              </a:spcBef>
              <a:buClr>
                <a:schemeClr val="tx1"/>
              </a:buClr>
              <a:buSzPct val="100000"/>
            </a:pPr>
            <a:endPar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50000"/>
              </a:lnSpc>
              <a:spcBef>
                <a:spcPct val="0"/>
              </a:spcBef>
              <a:buClr>
                <a:schemeClr val="tx1"/>
              </a:buClr>
              <a:buSzPct val="100000"/>
            </a:pPr>
            <a:endPar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50000"/>
              </a:lnSpc>
              <a:spcBef>
                <a:spcPct val="0"/>
              </a:spcBef>
              <a:buClr>
                <a:schemeClr val="tx1"/>
              </a:buClr>
              <a:buSzPct val="100000"/>
            </a:pPr>
            <a:endPar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50000"/>
              </a:lnSpc>
              <a:spcBef>
                <a:spcPct val="0"/>
              </a:spcBef>
              <a:buClr>
                <a:schemeClr val="tx1"/>
              </a:buClr>
              <a:buSzPct val="100000"/>
            </a:pPr>
            <a:r>
              <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也可与</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200" kern="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作用：</a:t>
            </a:r>
            <a:endPar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50000"/>
              </a:lnSpc>
              <a:spcBef>
                <a:spcPct val="0"/>
              </a:spcBef>
              <a:buClr>
                <a:schemeClr val="tx1"/>
              </a:buClr>
              <a:buSzPct val="100000"/>
            </a:pPr>
            <a:endPar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50000"/>
              </a:lnSpc>
              <a:spcBef>
                <a:spcPct val="0"/>
              </a:spcBef>
              <a:buClr>
                <a:schemeClr val="tx1"/>
              </a:buClr>
              <a:buSzPct val="100000"/>
            </a:pPr>
            <a:endPar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50000"/>
              </a:lnSpc>
              <a:spcBef>
                <a:spcPct val="0"/>
              </a:spcBef>
              <a:buClr>
                <a:schemeClr val="tx1"/>
              </a:buClr>
              <a:buSzPct val="100000"/>
            </a:pPr>
            <a:endPar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marL="0" indent="0" eaLnBrk="1" hangingPunct="1">
              <a:lnSpc>
                <a:spcPct val="150000"/>
              </a:lnSpc>
              <a:spcBef>
                <a:spcPct val="0"/>
              </a:spcBef>
              <a:buClr>
                <a:schemeClr val="tx1"/>
              </a:buClr>
              <a:buSzPct val="100000"/>
            </a:pPr>
            <a:r>
              <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或生成过氧自由基：</a:t>
            </a:r>
            <a:endParaRPr lang="zh-CN" altLang="en-US" sz="22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eaLnBrk="1" hangingPunct="1">
              <a:lnSpc>
                <a:spcPct val="130000"/>
              </a:lnSpc>
              <a:spcBef>
                <a:spcPct val="0"/>
              </a:spcBef>
              <a:buFont typeface="Wingdings" panose="05000000000000000000" pitchFamily="2" charset="2"/>
              <a:buNone/>
            </a:pPr>
            <a:endParaRPr lang="zh-CN" altLang="en-US" sz="2000"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 name="灯片编号占位符 1"/>
          <p:cNvSpPr>
            <a:spLocks noGrp="1"/>
          </p:cNvSpPr>
          <p:nvPr>
            <p:ph type="sldNum" sz="quarter" idx="4"/>
          </p:nvPr>
        </p:nvSpPr>
        <p:spPr/>
        <p:txBody>
          <a:bodyPr/>
          <a:lstStyle/>
          <a:p>
            <a:pPr marL="0" marR="0" lvl="0" indent="0" algn="r" defTabSz="914400" rtl="0" eaLnBrk="1" fontAlgn="base" latinLnBrk="0" hangingPunct="1">
              <a:lnSpc>
                <a:spcPct val="130000"/>
              </a:lnSpc>
              <a:buClrTx/>
              <a:buSzTx/>
              <a:buFontTx/>
              <a:buNone/>
              <a:defRPr/>
            </a:pPr>
            <a:r>
              <a:rPr lang="en-US" altLang="zh-CN">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7" name="图片 6"/>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sharpenSoften amount="50000"/>
                    </a14:imgEffect>
                  </a14:imgLayer>
                </a14:imgProps>
              </a:ext>
            </a:extLst>
          </a:blip>
          <a:stretch>
            <a:fillRect/>
          </a:stretch>
        </p:blipFill>
        <p:spPr>
          <a:xfrm>
            <a:off x="3215680" y="1348370"/>
            <a:ext cx="5272126" cy="1509724"/>
          </a:xfrm>
          <a:prstGeom prst="rect">
            <a:avLst/>
          </a:prstGeom>
        </p:spPr>
      </p:pic>
      <p:pic>
        <p:nvPicPr>
          <p:cNvPr id="10" name="图片 9"/>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Effect>
                      <a14:sharpenSoften amount="50000"/>
                    </a14:imgEffect>
                  </a14:imgLayer>
                </a14:imgProps>
              </a:ext>
            </a:extLst>
          </a:blip>
          <a:stretch>
            <a:fillRect/>
          </a:stretch>
        </p:blipFill>
        <p:spPr>
          <a:xfrm>
            <a:off x="3287688" y="3356992"/>
            <a:ext cx="5295939" cy="1357322"/>
          </a:xfrm>
          <a:prstGeom prst="rect">
            <a:avLst/>
          </a:prstGeom>
        </p:spPr>
      </p:pic>
    </p:spTree>
  </p:cSld>
  <p:clrMapOvr>
    <a:masterClrMapping/>
  </p:clrMapOvr>
  <p:transition>
    <p:random/>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839416" y="1052736"/>
            <a:ext cx="7897813" cy="4270375"/>
          </a:xfrm>
          <a:prstGeom prst="rect">
            <a:avLst/>
          </a:prstGeom>
          <a:noFill/>
          <a:ln w="9525">
            <a:noFill/>
            <a:miter lim="800000"/>
          </a:ln>
          <a:effec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marL="0" indent="0" eaLnBrk="1" hangingPunct="1">
              <a:lnSpc>
                <a:spcPct val="150000"/>
              </a:lnSpc>
              <a:spcBef>
                <a:spcPct val="0"/>
              </a:spcBef>
              <a:buNone/>
            </a:pPr>
            <a:r>
              <a:rPr lang="zh-CN" altLang="en-US" sz="2200" kern="0" dirty="0">
                <a:solidFill>
                  <a:schemeClr val="tx1"/>
                </a:solidFill>
                <a:effectLst/>
                <a:latin typeface="Times New Roman" panose="02020603050405020304" pitchFamily="18" charset="0"/>
                <a:ea typeface="微软雅黑" panose="020B0503020204020204" pitchFamily="34" charset="-122"/>
              </a:rPr>
              <a:t>据测定，大气中的甲苯与</a:t>
            </a:r>
            <a:r>
              <a:rPr lang="en-US" altLang="zh-CN" sz="2200" kern="0" dirty="0">
                <a:solidFill>
                  <a:schemeClr val="tx1"/>
                </a:solidFill>
                <a:effectLst/>
                <a:latin typeface="Times New Roman" panose="02020603050405020304" pitchFamily="18" charset="0"/>
                <a:ea typeface="微软雅黑" panose="020B0503020204020204" pitchFamily="34" charset="-122"/>
              </a:rPr>
              <a:t>HO·</a:t>
            </a:r>
            <a:r>
              <a:rPr lang="zh-CN" altLang="en-US" sz="2200" kern="0" dirty="0">
                <a:solidFill>
                  <a:schemeClr val="tx1"/>
                </a:solidFill>
                <a:effectLst/>
                <a:latin typeface="Times New Roman" panose="02020603050405020304" pitchFamily="18" charset="0"/>
                <a:ea typeface="微软雅黑" panose="020B0503020204020204" pitchFamily="34" charset="-122"/>
              </a:rPr>
              <a:t>作用时：</a:t>
            </a:r>
            <a:endParaRPr lang="en-US" altLang="zh-CN" sz="2200" kern="0" dirty="0">
              <a:solidFill>
                <a:schemeClr val="tx1"/>
              </a:solidFill>
              <a:effectLst/>
              <a:latin typeface="Times New Roman" panose="02020603050405020304" pitchFamily="18" charset="0"/>
              <a:ea typeface="微软雅黑" panose="020B0503020204020204" pitchFamily="34" charset="-122"/>
            </a:endParaRPr>
          </a:p>
          <a:p>
            <a:pPr eaLnBrk="1" hangingPunct="1">
              <a:lnSpc>
                <a:spcPct val="150000"/>
              </a:lnSpc>
              <a:spcBef>
                <a:spcPct val="0"/>
              </a:spcBef>
              <a:buClr>
                <a:srgbClr val="333333"/>
              </a:buClr>
              <a:buSzPct val="100000"/>
            </a:pPr>
            <a:r>
              <a:rPr lang="en-US" altLang="zh-CN" sz="2200" kern="0" dirty="0">
                <a:solidFill>
                  <a:schemeClr val="accent1">
                    <a:lumMod val="50000"/>
                  </a:schemeClr>
                </a:solidFill>
                <a:effectLst/>
                <a:latin typeface="Times New Roman" panose="02020603050405020304" pitchFamily="18" charset="0"/>
                <a:ea typeface="微软雅黑" panose="020B0503020204020204" pitchFamily="34" charset="-122"/>
              </a:rPr>
              <a:t>90%</a:t>
            </a:r>
            <a:r>
              <a:rPr lang="zh-CN" altLang="en-US" sz="2200" kern="0" dirty="0">
                <a:solidFill>
                  <a:schemeClr val="accent1">
                    <a:lumMod val="50000"/>
                  </a:schemeClr>
                </a:solidFill>
                <a:effectLst/>
                <a:latin typeface="Times New Roman" panose="02020603050405020304" pitchFamily="18" charset="0"/>
                <a:ea typeface="微软雅黑" panose="020B0503020204020204" pitchFamily="34" charset="-122"/>
              </a:rPr>
              <a:t>左右发生上述加成反应；</a:t>
            </a:r>
            <a:endParaRPr lang="en-US" altLang="zh-CN" sz="2200" kern="0" dirty="0">
              <a:solidFill>
                <a:schemeClr val="accent1">
                  <a:lumMod val="50000"/>
                </a:schemeClr>
              </a:solidFill>
              <a:effectLst/>
              <a:latin typeface="Times New Roman" panose="02020603050405020304" pitchFamily="18" charset="0"/>
              <a:ea typeface="微软雅黑" panose="020B0503020204020204" pitchFamily="34" charset="-122"/>
            </a:endParaRPr>
          </a:p>
          <a:p>
            <a:pPr eaLnBrk="1" hangingPunct="1">
              <a:lnSpc>
                <a:spcPct val="150000"/>
              </a:lnSpc>
              <a:spcBef>
                <a:spcPct val="0"/>
              </a:spcBef>
              <a:buClr>
                <a:srgbClr val="333333"/>
              </a:buClr>
              <a:buSzPct val="100000"/>
            </a:pPr>
            <a:r>
              <a:rPr lang="en-US" altLang="zh-CN" sz="2200" kern="0" dirty="0">
                <a:solidFill>
                  <a:schemeClr val="accent1">
                    <a:lumMod val="50000"/>
                  </a:schemeClr>
                </a:solidFill>
                <a:effectLst/>
                <a:latin typeface="Times New Roman" panose="02020603050405020304" pitchFamily="18" charset="0"/>
                <a:ea typeface="微软雅黑" panose="020B0503020204020204" pitchFamily="34" charset="-122"/>
              </a:rPr>
              <a:t>10%</a:t>
            </a:r>
            <a:r>
              <a:rPr lang="zh-CN" altLang="en-US" sz="2200" kern="0" dirty="0">
                <a:solidFill>
                  <a:schemeClr val="accent1">
                    <a:lumMod val="50000"/>
                  </a:schemeClr>
                </a:solidFill>
                <a:effectLst/>
                <a:latin typeface="Times New Roman" panose="02020603050405020304" pitchFamily="18" charset="0"/>
                <a:ea typeface="微软雅黑" panose="020B0503020204020204" pitchFamily="34" charset="-122"/>
              </a:rPr>
              <a:t>左右在甲基位发生摘氢反应。</a:t>
            </a:r>
            <a:endPar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 name="灯片编号占位符 1"/>
          <p:cNvSpPr>
            <a:spLocks noGrp="1"/>
          </p:cNvSpPr>
          <p:nvPr>
            <p:ph type="sldNum" sz="quarter" idx="4"/>
          </p:nvPr>
        </p:nvSpPr>
        <p:spPr/>
        <p:txBody>
          <a:bodyPr/>
          <a:lstStyle/>
          <a:p>
            <a:pPr marL="0" marR="0" lvl="0" indent="0" algn="r" defTabSz="914400" rtl="0" eaLnBrk="1" fontAlgn="base" latinLnBrk="0" hangingPunct="1">
              <a:lnSpc>
                <a:spcPct val="130000"/>
              </a:lnSpc>
              <a:buClrTx/>
              <a:buSzTx/>
              <a:buFontTx/>
              <a:buNone/>
              <a:defRPr/>
            </a:pPr>
            <a:r>
              <a:rPr lang="en-US" altLang="zh-CN">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7" name="图片 6"/>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tretch>
            <a:fillRect/>
          </a:stretch>
        </p:blipFill>
        <p:spPr>
          <a:xfrm>
            <a:off x="3647728" y="2636912"/>
            <a:ext cx="4486308" cy="2862283"/>
          </a:xfrm>
          <a:prstGeom prst="rect">
            <a:avLst/>
          </a:prstGeom>
        </p:spPr>
      </p:pic>
    </p:spTree>
  </p:cSld>
  <p:clrMapOvr>
    <a:masterClrMapping/>
  </p:clrMapOvr>
  <p:transition>
    <p:random/>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marL="0" marR="0" lvl="0" indent="0" algn="r" defTabSz="914400" rtl="0" eaLnBrk="1" fontAlgn="base" latinLnBrk="0" hangingPunct="1">
              <a:lnSpc>
                <a:spcPct val="130000"/>
              </a:lnSpc>
              <a:buClrTx/>
              <a:buSzTx/>
              <a:buFontTx/>
              <a:buNone/>
              <a:defRPr/>
            </a:pPr>
            <a:r>
              <a:rPr lang="en-US" altLang="zh-CN">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8" name="Rectangle 3"/>
          <p:cNvSpPr txBox="1">
            <a:spLocks noChangeArrowheads="1"/>
          </p:cNvSpPr>
          <p:nvPr/>
        </p:nvSpPr>
        <p:spPr bwMode="auto">
          <a:xfrm>
            <a:off x="842645" y="692696"/>
            <a:ext cx="10437932" cy="4270375"/>
          </a:xfrm>
          <a:prstGeom prst="rect">
            <a:avLst/>
          </a:prstGeom>
          <a:noFill/>
          <a:ln w="9525">
            <a:noFill/>
            <a:miter lim="800000"/>
          </a:ln>
          <a:effec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eaLnBrk="1" hangingPunct="1">
              <a:lnSpc>
                <a:spcPct val="130000"/>
              </a:lnSpc>
              <a:spcBef>
                <a:spcPct val="0"/>
              </a:spcBef>
              <a:buFont typeface="Wingdings" panose="05000000000000000000" pitchFamily="2" charset="2"/>
              <a:buNone/>
            </a:pPr>
            <a:r>
              <a:rPr lang="zh-CN" altLang="en-US" sz="2400" b="1"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400" b="1"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400" b="1"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）与 </a:t>
            </a:r>
            <a:r>
              <a:rPr lang="en-US" altLang="zh-CN" sz="2400" b="1"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400" b="1" kern="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3 </a:t>
            </a:r>
            <a:r>
              <a:rPr kumimoji="1" lang="zh-CN" altLang="en-US" sz="2400" b="1"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的</a:t>
            </a:r>
            <a:r>
              <a:rPr lang="zh-CN" altLang="en-US" sz="2400" b="1"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反应</a:t>
            </a:r>
            <a:endParaRPr lang="en-US" altLang="zh-CN" sz="2400" b="1"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indent="19050" eaLnBrk="1" hangingPunct="1">
              <a:lnSpc>
                <a:spcPct val="130000"/>
              </a:lnSpc>
              <a:spcBef>
                <a:spcPct val="0"/>
              </a:spcBef>
              <a:buFont typeface="Wingdings" panose="05000000000000000000" pitchFamily="2" charset="2"/>
              <a:buNone/>
            </a:pPr>
            <a:r>
              <a:rPr lang="zh-CN" altLang="en-US" sz="2200" b="1"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与烯烃的反应机理</a:t>
            </a:r>
            <a:r>
              <a:rPr lang="en-US" altLang="zh-CN" sz="2200" b="1"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200" kern="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首先加成到烯烃双键上，形成臭氧化物，再分解为一个</a:t>
            </a:r>
            <a:endPar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indent="19050" eaLnBrk="1" hangingPunct="1">
              <a:lnSpc>
                <a:spcPct val="130000"/>
              </a:lnSpc>
              <a:spcBef>
                <a:spcPct val="0"/>
              </a:spcBef>
              <a:buFont typeface="Wingdings" panose="05000000000000000000" pitchFamily="2" charset="2"/>
              <a:buNone/>
            </a:pPr>
            <a:r>
              <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羰基化合物和一个二元自由基，二元自由基再发生进一步分解或异构化：</a:t>
            </a:r>
            <a:endPar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18" name="图片 17"/>
          <p:cNvPicPr>
            <a:picLocks noChangeAspect="1"/>
          </p:cNvPicPr>
          <p:nvPr/>
        </p:nvPicPr>
        <p:blipFill>
          <a:blip r:embed="rId1"/>
          <a:stretch>
            <a:fillRect/>
          </a:stretch>
        </p:blipFill>
        <p:spPr>
          <a:xfrm>
            <a:off x="3863752" y="2060848"/>
            <a:ext cx="4224368" cy="3981479"/>
          </a:xfrm>
          <a:prstGeom prst="rect">
            <a:avLst/>
          </a:prstGeom>
        </p:spPr>
      </p:pic>
    </p:spTree>
  </p:cSld>
  <p:clrMapOvr>
    <a:masterClrMapping/>
  </p:clrMapOvr>
  <p:transition>
    <p:random/>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marL="0" marR="0" lvl="0" indent="0" algn="r" defTabSz="914400" rtl="0" eaLnBrk="1" fontAlgn="base" latinLnBrk="0" hangingPunct="1">
              <a:lnSpc>
                <a:spcPct val="130000"/>
              </a:lnSpc>
              <a:buClrTx/>
              <a:buSzTx/>
              <a:buFontTx/>
              <a:buNone/>
              <a:defRPr/>
            </a:pPr>
            <a:r>
              <a:rPr lang="en-US" altLang="zh-CN">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8" name="Rectangle 3"/>
          <p:cNvSpPr txBox="1">
            <a:spLocks noChangeArrowheads="1"/>
          </p:cNvSpPr>
          <p:nvPr/>
        </p:nvSpPr>
        <p:spPr bwMode="auto">
          <a:xfrm>
            <a:off x="842645" y="692696"/>
            <a:ext cx="10437932" cy="4270375"/>
          </a:xfrm>
          <a:prstGeom prst="rect">
            <a:avLst/>
          </a:prstGeom>
          <a:noFill/>
          <a:ln w="9525">
            <a:noFill/>
            <a:miter lim="800000"/>
          </a:ln>
          <a:effec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eaLnBrk="1" hangingPunct="1">
              <a:lnSpc>
                <a:spcPct val="130000"/>
              </a:lnSpc>
              <a:spcBef>
                <a:spcPct val="0"/>
              </a:spcBef>
              <a:buFont typeface="Wingdings" panose="05000000000000000000" pitchFamily="2" charset="2"/>
              <a:buNone/>
            </a:pPr>
            <a:r>
              <a:rPr lang="zh-CN" altLang="en-US" sz="2400" b="1"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400" b="1"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400" b="1"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）与 </a:t>
            </a:r>
            <a:r>
              <a:rPr lang="en-US" altLang="zh-CN" sz="2400" b="1"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400" b="1" kern="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3 </a:t>
            </a:r>
            <a:r>
              <a:rPr kumimoji="1" lang="zh-CN" altLang="en-US" sz="2400" b="1"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的</a:t>
            </a:r>
            <a:r>
              <a:rPr lang="zh-CN" altLang="en-US" sz="2400" b="1"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反应</a:t>
            </a:r>
            <a:endParaRPr lang="en-US" altLang="zh-CN" sz="2400" b="1"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indent="19050" eaLnBrk="1" hangingPunct="1">
              <a:lnSpc>
                <a:spcPct val="130000"/>
              </a:lnSpc>
              <a:spcBef>
                <a:spcPct val="0"/>
              </a:spcBef>
              <a:buNone/>
            </a:pPr>
            <a:r>
              <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以丙烯为例：</a:t>
            </a:r>
            <a:endPar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indent="19050" eaLnBrk="1" hangingPunct="1">
              <a:lnSpc>
                <a:spcPct val="130000"/>
              </a:lnSpc>
              <a:spcBef>
                <a:spcPct val="0"/>
              </a:spcBef>
              <a:buNone/>
            </a:pPr>
            <a:endPar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4" name="图片 3"/>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tretch>
            <a:fillRect/>
          </a:stretch>
        </p:blipFill>
        <p:spPr>
          <a:xfrm>
            <a:off x="3503712" y="1412776"/>
            <a:ext cx="5109175" cy="5040560"/>
          </a:xfrm>
          <a:prstGeom prst="rect">
            <a:avLst/>
          </a:prstGeom>
        </p:spPr>
      </p:pic>
    </p:spTree>
  </p:cSld>
  <p:clrMapOvr>
    <a:masterClrMapping/>
  </p:clrMapOvr>
  <p:transition>
    <p:random/>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pPr marL="0" marR="0" lvl="0" indent="0" algn="r" defTabSz="914400" rtl="0" eaLnBrk="1" fontAlgn="base" latinLnBrk="0" hangingPunct="1">
              <a:lnSpc>
                <a:spcPct val="130000"/>
              </a:lnSpc>
              <a:buClrTx/>
              <a:buSzTx/>
              <a:buFontTx/>
              <a:buNone/>
              <a:defRPr/>
            </a:pPr>
            <a:r>
              <a:rPr lang="en-US" altLang="zh-CN">
                <a:latin typeface="Times New Roman" panose="02020603050405020304" pitchFamily="18" charset="0"/>
                <a:ea typeface="微软雅黑" panose="020B0503020204020204" pitchFamily="34" charset="-122"/>
                <a:sym typeface="Times New Roman" panose="02020603050405020304" pitchFamily="18" charset="0"/>
              </a:rPr>
              <a:t>2-</a:t>
            </a:r>
            <a:fld id="{339128DD-8BA4-4655-8D52-E0FCE8840C24}" type="slidenum">
              <a:rPr lang="en-US" altLang="zh-CN" smtClean="0">
                <a:latin typeface="Times New Roman" panose="02020603050405020304" pitchFamily="18" charset="0"/>
                <a:ea typeface="微软雅黑" panose="020B0503020204020204" pitchFamily="34" charset="-122"/>
                <a:sym typeface="Times New Roman" panose="02020603050405020304" pitchFamily="18" charset="0"/>
              </a:rPr>
            </a:fld>
            <a:endParaRPr kumimoji="0" lang="en-US" altLang="zh-CN" sz="1800" b="0" i="0" u="none" strike="noStrike" kern="1200" cap="none" spc="0" normalizeH="0" baseline="0" noProof="1">
              <a:ln>
                <a:noFill/>
              </a:ln>
              <a:solidFill>
                <a:srgbClr val="4D4D4D"/>
              </a:solidFill>
              <a:effectLst/>
              <a:uLnTx/>
              <a:uFillTx/>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8" name="Rectangle 3"/>
          <p:cNvSpPr txBox="1">
            <a:spLocks noChangeArrowheads="1"/>
          </p:cNvSpPr>
          <p:nvPr/>
        </p:nvSpPr>
        <p:spPr bwMode="auto">
          <a:xfrm>
            <a:off x="842645" y="692696"/>
            <a:ext cx="10437932" cy="5976664"/>
          </a:xfrm>
          <a:prstGeom prst="rect">
            <a:avLst/>
          </a:prstGeom>
          <a:noFill/>
          <a:ln w="9525">
            <a:noFill/>
            <a:miter lim="800000"/>
          </a:ln>
          <a:effec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n"/>
              <a:defRPr sz="3200">
                <a:solidFill>
                  <a:srgbClr val="404040"/>
                </a:solidFill>
                <a:effectLst>
                  <a:outerShdw blurRad="38100" dist="38100" dir="2700000" algn="tl">
                    <a:srgbClr val="000000"/>
                  </a:outerShdw>
                </a:effectLst>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6pPr>
            <a:lvl7pPr marL="29718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7pPr>
            <a:lvl8pPr marL="34290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8pPr>
            <a:lvl9pPr marL="3886200" indent="-228600" algn="l" rtl="0" fontAlgn="base">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Arial" panose="020B0604020202020204" pitchFamily="34" charset="0"/>
                <a:ea typeface="+mn-ea"/>
              </a:defRPr>
            </a:lvl9pPr>
          </a:lstStyle>
          <a:p>
            <a:pPr eaLnBrk="1" hangingPunct="1">
              <a:lnSpc>
                <a:spcPct val="130000"/>
              </a:lnSpc>
              <a:spcBef>
                <a:spcPct val="0"/>
              </a:spcBef>
              <a:buFont typeface="Wingdings" panose="05000000000000000000" pitchFamily="2" charset="2"/>
              <a:buNone/>
            </a:pPr>
            <a:r>
              <a:rPr lang="zh-CN" altLang="en-US" sz="2400" b="1"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400" b="1"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400" b="1"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）与 </a:t>
            </a:r>
            <a:r>
              <a:rPr lang="en-US" altLang="zh-CN" sz="2400" b="1"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O</a:t>
            </a:r>
            <a:r>
              <a:rPr lang="en-US" altLang="zh-CN" sz="2400" b="1" kern="0" baseline="-2500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3 </a:t>
            </a:r>
            <a:r>
              <a:rPr kumimoji="1" lang="zh-CN" altLang="en-US" sz="2400" b="1"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的</a:t>
            </a:r>
            <a:r>
              <a:rPr lang="zh-CN" altLang="en-US" sz="2400" b="1"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rPr>
              <a:t>反应</a:t>
            </a:r>
            <a:endParaRPr lang="en-US" altLang="zh-CN" sz="2400" b="1" kern="0" dirty="0">
              <a:solidFill>
                <a:schemeClr val="accent1">
                  <a:lumMod val="50000"/>
                </a:schemeClr>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indent="19050" eaLnBrk="1" hangingPunct="1">
              <a:lnSpc>
                <a:spcPct val="130000"/>
              </a:lnSpc>
              <a:spcBef>
                <a:spcPct val="0"/>
              </a:spcBef>
              <a:buNone/>
            </a:pPr>
            <a:r>
              <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以丙烯为例：</a:t>
            </a:r>
            <a:endPar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indent="19050" eaLnBrk="1" hangingPunct="1">
              <a:lnSpc>
                <a:spcPct val="130000"/>
              </a:lnSpc>
              <a:spcBef>
                <a:spcPct val="0"/>
              </a:spcBef>
              <a:buNone/>
            </a:pPr>
            <a:endPar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indent="19050" eaLnBrk="1" hangingPunct="1">
              <a:lnSpc>
                <a:spcPct val="130000"/>
              </a:lnSpc>
              <a:spcBef>
                <a:spcPct val="0"/>
              </a:spcBef>
              <a:buNone/>
            </a:pPr>
            <a:endPar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indent="19050" eaLnBrk="1" hangingPunct="1">
              <a:lnSpc>
                <a:spcPct val="130000"/>
              </a:lnSpc>
              <a:spcBef>
                <a:spcPct val="0"/>
              </a:spcBef>
              <a:buNone/>
            </a:pPr>
            <a:endPar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indent="19050" eaLnBrk="1" hangingPunct="1">
              <a:lnSpc>
                <a:spcPct val="130000"/>
              </a:lnSpc>
              <a:spcBef>
                <a:spcPct val="0"/>
              </a:spcBef>
              <a:buNone/>
            </a:pPr>
            <a:endPar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indent="19050" eaLnBrk="1" hangingPunct="1">
              <a:lnSpc>
                <a:spcPct val="130000"/>
              </a:lnSpc>
              <a:spcBef>
                <a:spcPct val="0"/>
              </a:spcBef>
              <a:buNone/>
            </a:pPr>
            <a:endPar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indent="19050" eaLnBrk="1" hangingPunct="1">
              <a:lnSpc>
                <a:spcPct val="130000"/>
              </a:lnSpc>
              <a:spcBef>
                <a:spcPct val="0"/>
              </a:spcBef>
              <a:buNone/>
            </a:pPr>
            <a:endPar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indent="19050" eaLnBrk="1" hangingPunct="1">
              <a:lnSpc>
                <a:spcPct val="130000"/>
              </a:lnSpc>
              <a:spcBef>
                <a:spcPct val="0"/>
              </a:spcBef>
              <a:buNone/>
            </a:pPr>
            <a:r>
              <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二元自由基分解可生成两个自由基以及一些稳定产物。另外，这种二元自由基</a:t>
            </a:r>
            <a:endPar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indent="19050" eaLnBrk="1" hangingPunct="1">
              <a:lnSpc>
                <a:spcPct val="130000"/>
              </a:lnSpc>
              <a:spcBef>
                <a:spcPct val="0"/>
              </a:spcBef>
              <a:buNone/>
            </a:pPr>
            <a:r>
              <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氧化性很强，也可氧化</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NO</a:t>
            </a:r>
            <a:r>
              <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200" kern="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和</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2200" kern="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等：</a:t>
            </a:r>
            <a:endPar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a:p>
            <a:pPr indent="19050" algn="ctr" eaLnBrk="1" hangingPunct="1">
              <a:lnSpc>
                <a:spcPct val="130000"/>
              </a:lnSpc>
              <a:spcBef>
                <a:spcPct val="0"/>
              </a:spcBef>
              <a:buNone/>
            </a:pP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R</a:t>
            </a:r>
            <a:r>
              <a:rPr lang="en-US" altLang="zh-CN" sz="2200" kern="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1</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R</a:t>
            </a:r>
            <a:r>
              <a:rPr lang="en-US" altLang="zh-CN" sz="2200" kern="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COO • + NO/NO</a:t>
            </a:r>
            <a:r>
              <a:rPr lang="en-US" altLang="zh-CN" sz="2200" kern="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2200" kern="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zh-CN" altLang="en-US" sz="2400" kern="0" dirty="0">
                <a:effectLst/>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R</a:t>
            </a:r>
            <a:r>
              <a:rPr lang="en-US" altLang="zh-CN" sz="2200" kern="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1</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R</a:t>
            </a:r>
            <a:r>
              <a:rPr lang="en-US" altLang="zh-CN" sz="2200" kern="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CO + NO</a:t>
            </a:r>
            <a:r>
              <a:rPr lang="en-US" altLang="zh-CN" sz="2200" kern="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2</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sz="2200" kern="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/SO</a:t>
            </a:r>
            <a:r>
              <a:rPr lang="en-US" altLang="zh-CN" sz="2200" kern="0" baseline="-2500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sz="2400" kern="0" dirty="0">
                <a:effectLst/>
                <a:latin typeface="Times New Roman" panose="02020603050405020304" pitchFamily="18" charset="0"/>
                <a:ea typeface="微软雅黑" panose="020B0503020204020204" pitchFamily="34" charset="-122"/>
                <a:sym typeface="Times New Roman" panose="02020603050405020304" pitchFamily="18" charset="0"/>
              </a:rPr>
              <a:t> </a:t>
            </a:r>
            <a:endParaRPr lang="zh-CN" altLang="en-US" sz="2200" kern="0" dirty="0">
              <a:solidFill>
                <a:schemeClr val="tx1"/>
              </a:solidFill>
              <a:effectLst/>
              <a:latin typeface="Times New Roman" panose="02020603050405020304" pitchFamily="18" charset="0"/>
              <a:ea typeface="微软雅黑" panose="020B0503020204020204" pitchFamily="34" charset="-122"/>
              <a:sym typeface="Times New Roman" panose="02020603050405020304" pitchFamily="18" charset="0"/>
            </a:endParaRPr>
          </a:p>
        </p:txBody>
      </p:sp>
      <p:pic>
        <p:nvPicPr>
          <p:cNvPr id="5" name="图片 4"/>
          <p:cNvPicPr>
            <a:picLocks noChangeAspect="1"/>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tretch>
            <a:fillRect/>
          </a:stretch>
        </p:blipFill>
        <p:spPr>
          <a:xfrm>
            <a:off x="2494460" y="1772817"/>
            <a:ext cx="7337325" cy="2499960"/>
          </a:xfrm>
          <a:prstGeom prst="rect">
            <a:avLst/>
          </a:prstGeom>
        </p:spPr>
      </p:pic>
      <p:pic>
        <p:nvPicPr>
          <p:cNvPr id="7" name="图片 6"/>
          <p:cNvPicPr>
            <a:picLocks noChangeAspect="1"/>
          </p:cNvPicPr>
          <p:nvPr/>
        </p:nvPicPr>
        <p:blipFill>
          <a:blip r:embed="rId3"/>
          <a:stretch>
            <a:fillRect/>
          </a:stretch>
        </p:blipFill>
        <p:spPr>
          <a:xfrm>
            <a:off x="3719736" y="5181262"/>
            <a:ext cx="71438" cy="100013"/>
          </a:xfrm>
          <a:prstGeom prst="rect">
            <a:avLst/>
          </a:prstGeom>
        </p:spPr>
      </p:pic>
    </p:spTree>
  </p:cSld>
  <p:clrMapOvr>
    <a:masterClrMapping/>
  </p:clrMapOvr>
  <p:transition>
    <p:random/>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sldNum"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nSpc>
                <a:spcPct val="130000"/>
              </a:lnSpc>
            </a:pPr>
            <a:r>
              <a:rPr lang="en-US" altLang="zh-CN" sz="1800" dirty="0">
                <a:latin typeface="Times New Roman" panose="02020603050405020304" pitchFamily="18" charset="0"/>
                <a:ea typeface="微软雅黑" panose="020B0503020204020204" pitchFamily="34" charset="-122"/>
                <a:sym typeface="Times New Roman" panose="02020603050405020304" pitchFamily="18" charset="0"/>
              </a:rPr>
              <a:t>2-</a:t>
            </a:r>
            <a:fld id="{3C66E4DA-B26C-4EBC-89F2-C44E1A1B6CAD}" type="slidenum">
              <a:rPr lang="en-US" altLang="zh-CN" sz="1800">
                <a:latin typeface="Times New Roman" panose="02020603050405020304" pitchFamily="18" charset="0"/>
                <a:ea typeface="微软雅黑" panose="020B0503020204020204" pitchFamily="34" charset="-122"/>
                <a:sym typeface="Times New Roman" panose="02020603050405020304" pitchFamily="18" charset="0"/>
              </a:rPr>
            </a:fld>
            <a:endParaRPr lang="en-US" altLang="zh-CN" sz="1800" dirty="0">
              <a:latin typeface="Times New Roman" panose="02020603050405020304" pitchFamily="18" charset="0"/>
              <a:ea typeface="微软雅黑" panose="020B0503020204020204" pitchFamily="34" charset="-122"/>
              <a:sym typeface="Times New Roman" panose="02020603050405020304" pitchFamily="18" charset="0"/>
            </a:endParaRPr>
          </a:p>
        </p:txBody>
      </p:sp>
      <p:sp>
        <p:nvSpPr>
          <p:cNvPr id="28676" name="Text Box 4"/>
          <p:cNvSpPr txBox="1">
            <a:spLocks noChangeArrowheads="1"/>
          </p:cNvSpPr>
          <p:nvPr/>
        </p:nvSpPr>
        <p:spPr bwMode="auto">
          <a:xfrm>
            <a:off x="1127448" y="981740"/>
            <a:ext cx="9937104" cy="579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1" hangingPunct="1">
              <a:lnSpc>
                <a:spcPct val="130000"/>
              </a:lnSpc>
              <a:buClr>
                <a:schemeClr val="folHlink"/>
              </a:buClr>
              <a:buFont typeface="Wingdings" panose="05000000000000000000" pitchFamily="2" charset="2"/>
              <a:buNone/>
            </a:pPr>
            <a:r>
              <a:rPr lang="zh-CN" altLang="en-US"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a:t>
            </a:r>
            <a:r>
              <a:rPr lang="en-US" altLang="zh-CN"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）与</a:t>
            </a:r>
            <a:r>
              <a:rPr lang="en-US" altLang="zh-CN"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NO</a:t>
            </a:r>
            <a:r>
              <a:rPr lang="en-US" altLang="zh-CN" b="1" baseline="-250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的反应</a:t>
            </a:r>
            <a:endParaRPr lang="en-US" altLang="zh-CN" b="1"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marL="361950" indent="-361950" eaLnBrk="1" hangingPunct="1">
              <a:lnSpc>
                <a:spcPct val="130000"/>
              </a:lnSpc>
              <a:buClr>
                <a:srgbClr val="333333"/>
              </a:buClr>
              <a:buFont typeface="+mj-ea"/>
              <a:buAutoNum type="circleNumDbPlain"/>
            </a:pPr>
            <a:r>
              <a:rPr lang="zh-CN" altLang="en-US" sz="2200" b="1" dirty="0">
                <a:latin typeface="Times New Roman" panose="02020603050405020304" pitchFamily="18" charset="0"/>
                <a:ea typeface="微软雅黑" panose="020B0503020204020204" pitchFamily="34" charset="-122"/>
                <a:cs typeface="Times New Roman" panose="02020603050405020304" pitchFamily="18" charset="0"/>
              </a:rPr>
              <a:t>与烷烃的反应：</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较慢，速率常数大约在</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10</a:t>
            </a:r>
            <a:r>
              <a:rPr lang="en-US" altLang="zh-CN" sz="2200" baseline="30000" dirty="0">
                <a:latin typeface="Times New Roman" panose="02020603050405020304" pitchFamily="18" charset="0"/>
                <a:ea typeface="微软雅黑" panose="020B0503020204020204" pitchFamily="34" charset="-122"/>
                <a:cs typeface="Times New Roman" panose="02020603050405020304" pitchFamily="18" charset="0"/>
              </a:rPr>
              <a:t>-16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 10</a:t>
            </a:r>
            <a:r>
              <a:rPr lang="en-US" altLang="zh-CN" sz="2200" baseline="30000" dirty="0">
                <a:latin typeface="Times New Roman" panose="02020603050405020304" pitchFamily="18" charset="0"/>
                <a:ea typeface="微软雅黑" panose="020B0503020204020204" pitchFamily="34" charset="-122"/>
                <a:cs typeface="Times New Roman" panose="02020603050405020304" pitchFamily="18" charset="0"/>
              </a:rPr>
              <a:t>-17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cm</a:t>
            </a:r>
            <a:r>
              <a:rPr lang="en-US" altLang="zh-CN" sz="2200" baseline="30000" dirty="0">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（分子</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·s</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）之间，远小于烷烃与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HO·</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的氧化反应速率。</a:t>
            </a:r>
            <a:endParaRPr lang="en-US" altLang="zh-CN" sz="2200" dirty="0">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eaLnBrk="1" hangingPunct="1">
              <a:lnSpc>
                <a:spcPct val="130000"/>
              </a:lnSpc>
              <a:buClr>
                <a:srgbClr val="333333"/>
              </a:buClr>
              <a:buFont typeface="Wingdings" panose="05000000000000000000" pitchFamily="2" charset="2"/>
              <a:buChar char="n"/>
            </a:pP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NO</a:t>
            </a:r>
            <a:r>
              <a:rPr lang="en-US" altLang="zh-CN" sz="2200" baseline="-25000" dirty="0">
                <a:latin typeface="Times New Roman" panose="02020603050405020304" pitchFamily="18" charset="0"/>
                <a:ea typeface="微软雅黑" panose="020B0503020204020204" pitchFamily="34" charset="-122"/>
                <a:cs typeface="Times New Roman" panose="02020603050405020304" pitchFamily="18" charset="0"/>
              </a:rPr>
              <a:t>3 </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与烷烃的反应是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H </a:t>
            </a:r>
            <a:r>
              <a:rPr lang="zh-CN" altLang="en-US" sz="2200" b="1" dirty="0">
                <a:latin typeface="Times New Roman" panose="02020603050405020304" pitchFamily="18" charset="0"/>
                <a:ea typeface="微软雅黑" panose="020B0503020204020204" pitchFamily="34" charset="-122"/>
                <a:cs typeface="Times New Roman" panose="02020603050405020304" pitchFamily="18" charset="0"/>
              </a:rPr>
              <a:t>摘取反应</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，生成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HNO</a:t>
            </a:r>
            <a:r>
              <a:rPr lang="en-US" altLang="zh-CN" sz="2200" baseline="-25000" dirty="0">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200" dirty="0">
              <a:latin typeface="Times New Roman" panose="02020603050405020304" pitchFamily="18" charset="0"/>
              <a:ea typeface="微软雅黑" panose="020B0503020204020204" pitchFamily="34" charset="-122"/>
              <a:cs typeface="Times New Roman" panose="02020603050405020304" pitchFamily="18" charset="0"/>
            </a:endParaRPr>
          </a:p>
          <a:p>
            <a:pPr algn="ctr" eaLnBrk="1" hangingPunct="1">
              <a:lnSpc>
                <a:spcPct val="130000"/>
              </a:lnSpc>
              <a:buClr>
                <a:srgbClr val="333333"/>
              </a:buClr>
            </a:pPr>
            <a:r>
              <a:rPr lang="en-US" altLang="zh-CN" kern="0" dirty="0">
                <a:latin typeface="Times New Roman" panose="02020603050405020304" pitchFamily="18" charset="0"/>
                <a:ea typeface="微软雅黑" panose="020B0503020204020204" pitchFamily="34" charset="-122"/>
                <a:sym typeface="Times New Roman" panose="02020603050405020304" pitchFamily="18" charset="0"/>
              </a:rPr>
              <a:t>RH+NO</a:t>
            </a:r>
            <a:r>
              <a:rPr lang="en-US" altLang="zh-CN" kern="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kern="0" dirty="0">
                <a:latin typeface="Times New Roman" panose="02020603050405020304" pitchFamily="18" charset="0"/>
                <a:ea typeface="微软雅黑" panose="020B0503020204020204" pitchFamily="34" charset="-122"/>
                <a:sym typeface="Times New Roman" panose="02020603050405020304" pitchFamily="18" charset="0"/>
              </a:rPr>
              <a:t> </a:t>
            </a:r>
            <a:r>
              <a:rPr lang="zh-CN" altLang="en-US" kern="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kern="0" dirty="0">
                <a:latin typeface="Times New Roman" panose="02020603050405020304" pitchFamily="18" charset="0"/>
                <a:ea typeface="微软雅黑" panose="020B0503020204020204" pitchFamily="34" charset="-122"/>
                <a:sym typeface="Times New Roman" panose="02020603050405020304" pitchFamily="18" charset="0"/>
              </a:rPr>
              <a:t>R </a:t>
            </a:r>
            <a:r>
              <a:rPr kumimoji="1" lang="en-US" altLang="zh-CN" kern="0" dirty="0">
                <a:latin typeface="Times New Roman" panose="02020603050405020304" pitchFamily="18" charset="0"/>
                <a:ea typeface="微软雅黑" panose="020B0503020204020204" pitchFamily="34" charset="-122"/>
                <a:sym typeface="Times New Roman" panose="02020603050405020304" pitchFamily="18" charset="0"/>
              </a:rPr>
              <a:t>• </a:t>
            </a:r>
            <a:r>
              <a:rPr lang="en-US" altLang="zh-CN" kern="0" dirty="0">
                <a:latin typeface="Times New Roman" panose="02020603050405020304" pitchFamily="18" charset="0"/>
                <a:ea typeface="微软雅黑" panose="020B0503020204020204" pitchFamily="34" charset="-122"/>
                <a:sym typeface="Times New Roman" panose="02020603050405020304" pitchFamily="18" charset="0"/>
              </a:rPr>
              <a:t>+HNO</a:t>
            </a:r>
            <a:r>
              <a:rPr lang="en-US" altLang="zh-CN" kern="0" baseline="-25000" dirty="0">
                <a:latin typeface="Times New Roman" panose="02020603050405020304" pitchFamily="18" charset="0"/>
                <a:ea typeface="微软雅黑" panose="020B0503020204020204" pitchFamily="34" charset="-122"/>
                <a:sym typeface="Times New Roman" panose="02020603050405020304" pitchFamily="18" charset="0"/>
              </a:rPr>
              <a:t>3</a:t>
            </a:r>
            <a:r>
              <a:rPr lang="en-US" altLang="zh-CN" kern="0" dirty="0">
                <a:latin typeface="Times New Roman" panose="02020603050405020304" pitchFamily="18" charset="0"/>
                <a:ea typeface="微软雅黑" panose="020B0503020204020204" pitchFamily="34" charset="-122"/>
                <a:sym typeface="Times New Roman" panose="02020603050405020304" pitchFamily="18" charset="0"/>
              </a:rPr>
              <a:t>  </a:t>
            </a:r>
            <a:endParaRPr lang="en-US" altLang="zh-CN" kern="0" dirty="0">
              <a:latin typeface="Times New Roman" panose="02020603050405020304" pitchFamily="18" charset="0"/>
              <a:ea typeface="微软雅黑" panose="020B0503020204020204" pitchFamily="34" charset="-122"/>
              <a:sym typeface="Times New Roman" panose="02020603050405020304" pitchFamily="18" charset="0"/>
            </a:endParaRPr>
          </a:p>
          <a:p>
            <a:pPr indent="361950" eaLnBrk="1" hangingPunct="1">
              <a:lnSpc>
                <a:spcPct val="130000"/>
              </a:lnSpc>
            </a:pPr>
            <a:r>
              <a:rPr lang="zh-CN" altLang="en-US" kern="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城市夜间</a:t>
            </a:r>
            <a:r>
              <a:rPr lang="en-US" altLang="zh-CN" kern="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HNO</a:t>
            </a:r>
            <a:r>
              <a:rPr lang="en-US" altLang="zh-CN" kern="0" baseline="-2500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3</a:t>
            </a:r>
            <a:r>
              <a:rPr lang="zh-CN" altLang="en-US" kern="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rPr>
              <a:t>的主要来源。</a:t>
            </a:r>
            <a:endParaRPr lang="en-US" altLang="zh-CN" kern="0" dirty="0">
              <a:solidFill>
                <a:schemeClr val="accent1">
                  <a:lumMod val="50000"/>
                </a:schemeClr>
              </a:solidFill>
              <a:latin typeface="Times New Roman" panose="02020603050405020304" pitchFamily="18" charset="0"/>
              <a:ea typeface="微软雅黑" panose="020B0503020204020204" pitchFamily="34" charset="-122"/>
              <a:sym typeface="Times New Roman" panose="02020603050405020304" pitchFamily="18" charset="0"/>
            </a:endParaRPr>
          </a:p>
          <a:p>
            <a:pPr marL="361950" indent="-361950" eaLnBrk="1" hangingPunct="1">
              <a:lnSpc>
                <a:spcPct val="130000"/>
              </a:lnSpc>
              <a:buFont typeface="+mj-ea"/>
              <a:buAutoNum type="circleNumDbPlain" startAt="2"/>
            </a:pPr>
            <a:r>
              <a:rPr lang="zh-CN" altLang="en-US" sz="2200" b="1" dirty="0">
                <a:latin typeface="Times New Roman" panose="02020603050405020304" pitchFamily="18" charset="0"/>
                <a:ea typeface="微软雅黑" panose="020B0503020204020204" pitchFamily="34" charset="-122"/>
                <a:cs typeface="Times New Roman" panose="02020603050405020304" pitchFamily="18" charset="0"/>
              </a:rPr>
              <a:t>与烯烃的反应：</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在室温下的反应速率常数大约在</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10</a:t>
            </a:r>
            <a:r>
              <a:rPr lang="en-US" altLang="zh-CN" sz="2200" baseline="30000" dirty="0">
                <a:latin typeface="Times New Roman" panose="02020603050405020304" pitchFamily="18" charset="0"/>
                <a:ea typeface="微软雅黑" panose="020B0503020204020204" pitchFamily="34" charset="-122"/>
                <a:cs typeface="Times New Roman" panose="02020603050405020304" pitchFamily="18" charset="0"/>
              </a:rPr>
              <a:t>-11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 10</a:t>
            </a:r>
            <a:r>
              <a:rPr lang="en-US" altLang="zh-CN" sz="2200" baseline="30000" dirty="0">
                <a:latin typeface="Times New Roman" panose="02020603050405020304" pitchFamily="18" charset="0"/>
                <a:ea typeface="微软雅黑" panose="020B0503020204020204" pitchFamily="34" charset="-122"/>
                <a:cs typeface="Times New Roman" panose="02020603050405020304" pitchFamily="18" charset="0"/>
              </a:rPr>
              <a:t>-15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cm</a:t>
            </a:r>
            <a:r>
              <a:rPr lang="en-US" altLang="zh-CN" sz="2200" baseline="30000" dirty="0">
                <a:latin typeface="Times New Roman" panose="02020603050405020304" pitchFamily="18" charset="0"/>
                <a:ea typeface="微软雅黑" panose="020B0503020204020204" pitchFamily="34" charset="-122"/>
                <a:cs typeface="Times New Roman" panose="02020603050405020304" pitchFamily="18" charset="0"/>
              </a:rPr>
              <a:t>3 </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（分子</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·s</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）之间，比烯烃与</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O</a:t>
            </a:r>
            <a:r>
              <a:rPr lang="en-US" altLang="zh-CN" sz="2200" baseline="-25000" dirty="0">
                <a:latin typeface="Times New Roman" panose="02020603050405020304" pitchFamily="18" charset="0"/>
                <a:ea typeface="微软雅黑" panose="020B0503020204020204" pitchFamily="34" charset="-122"/>
                <a:cs typeface="Times New Roman" panose="02020603050405020304" pitchFamily="18" charset="0"/>
              </a:rPr>
              <a:t>3</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的反应速率常数大</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3 ~ 4</a:t>
            </a:r>
            <a:r>
              <a:rPr lang="zh-CN" altLang="en-US" sz="2200" dirty="0">
                <a:latin typeface="Times New Roman" panose="02020603050405020304" pitchFamily="18" charset="0"/>
                <a:ea typeface="微软雅黑" panose="020B0503020204020204" pitchFamily="34" charset="-122"/>
                <a:cs typeface="Times New Roman" panose="02020603050405020304" pitchFamily="18" charset="0"/>
              </a:rPr>
              <a:t>个数量级，并且随着双键上取代基的增加而迅速增大。</a:t>
            </a:r>
            <a:r>
              <a:rPr lang="zh-CN" altLang="en-US"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（大气中烯烃的一个重要的去除途径）</a:t>
            </a:r>
            <a:endParaRPr lang="en-US" altLang="zh-CN"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pPr marL="361950" indent="-361950" eaLnBrk="1" hangingPunct="1">
              <a:lnSpc>
                <a:spcPct val="130000"/>
              </a:lnSpc>
              <a:buFont typeface="Wingdings" panose="05000000000000000000" pitchFamily="2" charset="2"/>
              <a:buChar char="n"/>
            </a:pPr>
            <a:r>
              <a:rPr lang="zh-CN" altLang="en-US" sz="2200" b="1" dirty="0">
                <a:latin typeface="Times New Roman" panose="02020603050405020304" pitchFamily="18" charset="0"/>
                <a:ea typeface="微软雅黑" panose="020B0503020204020204" pitchFamily="34" charset="-122"/>
                <a:cs typeface="Times New Roman" panose="02020603050405020304" pitchFamily="18" charset="0"/>
              </a:rPr>
              <a:t>短</a:t>
            </a:r>
            <a:r>
              <a:rPr lang="zh-CN" altLang="zh-CN" sz="2200" b="1" dirty="0">
                <a:latin typeface="Times New Roman" panose="02020603050405020304" pitchFamily="18" charset="0"/>
                <a:ea typeface="微软雅黑" panose="020B0503020204020204" pitchFamily="34" charset="-122"/>
                <a:cs typeface="Times New Roman" panose="02020603050405020304" pitchFamily="18" charset="0"/>
              </a:rPr>
              <a:t>碳链烯烃</a:t>
            </a:r>
            <a:r>
              <a:rPr lang="zh-CN" altLang="zh-CN" sz="2200" dirty="0">
                <a:latin typeface="Times New Roman" panose="02020603050405020304" pitchFamily="18" charset="0"/>
                <a:ea typeface="微软雅黑" panose="020B0503020204020204" pitchFamily="34" charset="-122"/>
                <a:cs typeface="Times New Roman" panose="02020603050405020304" pitchFamily="18" charset="0"/>
              </a:rPr>
              <a:t>的主要去除过程是与</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HO·</a:t>
            </a:r>
            <a:r>
              <a:rPr lang="zh-CN" altLang="zh-CN" sz="2200" dirty="0">
                <a:latin typeface="Times New Roman" panose="02020603050405020304" pitchFamily="18" charset="0"/>
                <a:ea typeface="微软雅黑" panose="020B0503020204020204" pitchFamily="34" charset="-122"/>
                <a:cs typeface="Times New Roman" panose="02020603050405020304" pitchFamily="18" charset="0"/>
              </a:rPr>
              <a:t>反应，而</a:t>
            </a:r>
            <a:r>
              <a:rPr lang="zh-CN" altLang="zh-CN" sz="2200" b="1" dirty="0">
                <a:latin typeface="Times New Roman" panose="02020603050405020304" pitchFamily="18" charset="0"/>
                <a:ea typeface="微软雅黑" panose="020B0503020204020204" pitchFamily="34" charset="-122"/>
                <a:cs typeface="Times New Roman" panose="02020603050405020304" pitchFamily="18" charset="0"/>
              </a:rPr>
              <a:t>较长碳链烯烃</a:t>
            </a:r>
            <a:r>
              <a:rPr lang="zh-CN" altLang="zh-CN" sz="2200" dirty="0">
                <a:latin typeface="Times New Roman" panose="02020603050405020304" pitchFamily="18" charset="0"/>
                <a:ea typeface="微软雅黑" panose="020B0503020204020204" pitchFamily="34" charset="-122"/>
                <a:cs typeface="Times New Roman" panose="02020603050405020304" pitchFamily="18" charset="0"/>
              </a:rPr>
              <a:t>在</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NO</a:t>
            </a:r>
            <a:r>
              <a:rPr lang="en-US" altLang="zh-CN" sz="2200" baseline="-25000" dirty="0">
                <a:latin typeface="Times New Roman" panose="02020603050405020304" pitchFamily="18" charset="0"/>
                <a:ea typeface="微软雅黑" panose="020B0503020204020204" pitchFamily="34" charset="-122"/>
                <a:cs typeface="Times New Roman" panose="02020603050405020304" pitchFamily="18" charset="0"/>
              </a:rPr>
              <a:t>3</a:t>
            </a:r>
            <a:r>
              <a:rPr lang="zh-CN" altLang="zh-CN" sz="2200" dirty="0">
                <a:latin typeface="Times New Roman" panose="02020603050405020304" pitchFamily="18" charset="0"/>
                <a:ea typeface="微软雅黑" panose="020B0503020204020204" pitchFamily="34" charset="-122"/>
                <a:cs typeface="Times New Roman" panose="02020603050405020304" pitchFamily="18" charset="0"/>
              </a:rPr>
              <a:t>浓度低时主要与</a:t>
            </a:r>
            <a:r>
              <a:rPr lang="en-US" altLang="zh-CN"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O</a:t>
            </a:r>
            <a:r>
              <a:rPr lang="en-US" altLang="zh-CN" sz="2200" baseline="-25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3</a:t>
            </a:r>
            <a:r>
              <a:rPr lang="zh-CN" altLang="zh-CN"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反应</a:t>
            </a:r>
            <a:r>
              <a:rPr lang="zh-CN" altLang="zh-CN" sz="2200" dirty="0">
                <a:latin typeface="Times New Roman" panose="02020603050405020304" pitchFamily="18" charset="0"/>
                <a:ea typeface="微软雅黑" panose="020B0503020204020204" pitchFamily="34" charset="-122"/>
                <a:cs typeface="Times New Roman" panose="02020603050405020304" pitchFamily="18" charset="0"/>
              </a:rPr>
              <a:t>而去除，在</a:t>
            </a:r>
            <a:r>
              <a:rPr lang="en-US" altLang="zh-CN" sz="2200" dirty="0">
                <a:latin typeface="Times New Roman" panose="02020603050405020304" pitchFamily="18" charset="0"/>
                <a:ea typeface="微软雅黑" panose="020B0503020204020204" pitchFamily="34" charset="-122"/>
                <a:cs typeface="Times New Roman" panose="02020603050405020304" pitchFamily="18" charset="0"/>
              </a:rPr>
              <a:t>NO</a:t>
            </a:r>
            <a:r>
              <a:rPr lang="en-US" altLang="zh-CN" sz="2200" baseline="-25000" dirty="0">
                <a:latin typeface="Times New Roman" panose="02020603050405020304" pitchFamily="18" charset="0"/>
                <a:ea typeface="微软雅黑" panose="020B0503020204020204" pitchFamily="34" charset="-122"/>
                <a:cs typeface="Times New Roman" panose="02020603050405020304" pitchFamily="18" charset="0"/>
              </a:rPr>
              <a:t>3</a:t>
            </a:r>
            <a:r>
              <a:rPr lang="zh-CN" altLang="zh-CN" sz="2200" dirty="0">
                <a:latin typeface="Times New Roman" panose="02020603050405020304" pitchFamily="18" charset="0"/>
                <a:ea typeface="微软雅黑" panose="020B0503020204020204" pitchFamily="34" charset="-122"/>
                <a:cs typeface="Times New Roman" panose="02020603050405020304" pitchFamily="18" charset="0"/>
              </a:rPr>
              <a:t>浓度高时主要与</a:t>
            </a:r>
            <a:r>
              <a:rPr lang="en-US" altLang="zh-CN"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NO</a:t>
            </a:r>
            <a:r>
              <a:rPr lang="en-US" altLang="zh-CN" sz="2200" baseline="-25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3</a:t>
            </a:r>
            <a:r>
              <a:rPr lang="zh-CN" altLang="zh-CN"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反应</a:t>
            </a:r>
            <a:r>
              <a:rPr lang="zh-CN" altLang="zh-CN" sz="2200" dirty="0">
                <a:latin typeface="Times New Roman" panose="02020603050405020304" pitchFamily="18" charset="0"/>
                <a:ea typeface="微软雅黑" panose="020B0503020204020204" pitchFamily="34" charset="-122"/>
                <a:cs typeface="Times New Roman" panose="02020603050405020304" pitchFamily="18" charset="0"/>
              </a:rPr>
              <a:t>而去除</a:t>
            </a:r>
            <a:r>
              <a:rPr lang="zh-CN" altLang="zh-CN" sz="2000" b="1" dirty="0"/>
              <a:t>。</a:t>
            </a:r>
            <a:endParaRPr lang="en-US" altLang="zh-CN" sz="22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pPr eaLnBrk="1" hangingPunct="1">
              <a:lnSpc>
                <a:spcPct val="130000"/>
              </a:lnSpc>
            </a:pPr>
            <a:endParaRPr lang="en-US" altLang="zh-CN" sz="2200" kern="0" dirty="0">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a:p>
            <a:pPr eaLnBrk="1" hangingPunct="1">
              <a:lnSpc>
                <a:spcPct val="130000"/>
              </a:lnSpc>
            </a:pPr>
            <a:endParaRPr lang="zh-CN" altLang="en-US" sz="2200" b="1"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Times New Roman" panose="02020603050405020304" pitchFamily="18" charset="0"/>
            </a:endParaRPr>
          </a:p>
        </p:txBody>
      </p:sp>
    </p:spTree>
  </p:cSld>
  <p:clrMapOvr>
    <a:masterClrMapping/>
  </p:clrMapOvr>
  <p:transition spd="slow">
    <p:zoom/>
  </p:transition>
</p:sld>
</file>

<file path=ppt/tags/tag1.xml><?xml version="1.0" encoding="utf-8"?>
<p:tagLst xmlns:p="http://schemas.openxmlformats.org/presentationml/2006/main">
  <p:tag name="TABLE_ENDDRAG_ORIGIN_RECT" val="335*225"/>
  <p:tag name="TABLE_ENDDRAG_RECT" val="543*259*335*225"/>
</p:tagLst>
</file>

<file path=ppt/tags/tag2.xml><?xml version="1.0" encoding="utf-8"?>
<p:tagLst xmlns:p="http://schemas.openxmlformats.org/presentationml/2006/main">
  <p:tag name="TABLE_ENDDRAG_ORIGIN_RECT" val="635*92"/>
  <p:tag name="TABLE_ENDDRAG_RECT" val="144*225*635*92"/>
</p:tagLst>
</file>

<file path=ppt/tags/tag3.xml><?xml version="1.0" encoding="utf-8"?>
<p:tagLst xmlns:p="http://schemas.openxmlformats.org/presentationml/2006/main">
  <p:tag name="COMMONDATA" val="eyJoZGlkIjoiNzdkZTBlYWQ0MDZhYmRhYzY0MmE0NjIzMmIzNmY3YTcifQ=="/>
  <p:tag name="ISLIDE.GUIDESSETTING" val="{&quot;Id&quot;:&quot;a50fb2eb-e386-4485-b45a-c70113b6665e&quot;,&quot;Name&quot;:null,&quot;Kind&quot;:&quot;Custom&quot;,&quot;OldGuidesSetting&quot;:{&quot;HeaderHeight&quot;:0.0,&quot;FooterHeight&quot;:0.0,&quot;SideMargin&quot;:0.0,&quot;TopMargin&quot;:0.0,&quot;BottomMargin&quot;:0.0,&quot;IntervalMargin&quot;:0.0}}"/>
</p:tagLst>
</file>

<file path=ppt/theme/theme1.xml><?xml version="1.0" encoding="utf-8"?>
<a:theme xmlns:a="http://schemas.openxmlformats.org/drawingml/2006/main" name="2_Stream">
  <a:themeElements>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fontScheme name="2_Stream">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Garamond" panose="02020404030301010803" pitchFamily="18" charset="0"/>
            <a:ea typeface="宋体" panose="02010600030101010101" pitchFamily="2" charset="-122"/>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61565</Words>
  <Application>WPS 演示</Application>
  <PresentationFormat>宽屏</PresentationFormat>
  <Paragraphs>4394</Paragraphs>
  <Slides>185</Slides>
  <Notes>37</Notes>
  <HiddenSlides>0</HiddenSlides>
  <MMClips>0</MMClips>
  <ScaleCrop>false</ScaleCrop>
  <HeadingPairs>
    <vt:vector size="8" baseType="variant">
      <vt:variant>
        <vt:lpstr>已用的字体</vt:lpstr>
      </vt:variant>
      <vt:variant>
        <vt:i4>21</vt:i4>
      </vt:variant>
      <vt:variant>
        <vt:lpstr>主题</vt:lpstr>
      </vt:variant>
      <vt:variant>
        <vt:i4>1</vt:i4>
      </vt:variant>
      <vt:variant>
        <vt:lpstr>嵌入 OLE 服务器</vt:lpstr>
      </vt:variant>
      <vt:variant>
        <vt:i4>8</vt:i4>
      </vt:variant>
      <vt:variant>
        <vt:lpstr>幻灯片标题</vt:lpstr>
      </vt:variant>
      <vt:variant>
        <vt:i4>185</vt:i4>
      </vt:variant>
    </vt:vector>
  </HeadingPairs>
  <TitlesOfParts>
    <vt:vector size="215" baseType="lpstr">
      <vt:lpstr>Arial</vt:lpstr>
      <vt:lpstr>宋体</vt:lpstr>
      <vt:lpstr>Wingdings</vt:lpstr>
      <vt:lpstr>Garamond</vt:lpstr>
      <vt:lpstr>华文彩云</vt:lpstr>
      <vt:lpstr>Times New Roman</vt:lpstr>
      <vt:lpstr>微软雅黑</vt:lpstr>
      <vt:lpstr>隶书</vt:lpstr>
      <vt:lpstr>黑体</vt:lpstr>
      <vt:lpstr>Arial Unicode MS</vt:lpstr>
      <vt:lpstr>Cambria Math</vt:lpstr>
      <vt:lpstr>Symbol</vt:lpstr>
      <vt:lpstr>Wingdings</vt:lpstr>
      <vt:lpstr>MS Mincho</vt:lpstr>
      <vt:lpstr>Times New Roman</vt:lpstr>
      <vt:lpstr>Calibri</vt:lpstr>
      <vt:lpstr>Symbol</vt:lpstr>
      <vt:lpstr>KaTeX_Math</vt:lpstr>
      <vt:lpstr>Segoe Print</vt:lpstr>
      <vt:lpstr>inherit</vt:lpstr>
      <vt:lpstr>KaTeX_Main</vt:lpstr>
      <vt:lpstr>2_Stream</vt:lpstr>
      <vt:lpstr>Excel.Sheet.8</vt:lpstr>
      <vt:lpstr>Excel.Sheet.8</vt:lpstr>
      <vt:lpstr>Origin50.Graph</vt:lpstr>
      <vt:lpstr>Excel.Sheet.8</vt:lpstr>
      <vt:lpstr>Excel.Sheet.8</vt:lpstr>
      <vt:lpstr>Photoshop.Image.11</vt:lpstr>
      <vt:lpstr>Photoshop.Image.11</vt:lpstr>
      <vt:lpstr>Equation.3</vt:lpstr>
      <vt:lpstr>PowerPoint 演示文稿</vt:lpstr>
      <vt:lpstr>PowerPoint 演示文稿</vt:lpstr>
      <vt:lpstr>PowerPoint 演示文稿</vt:lpstr>
      <vt:lpstr>第一节 大气的组成及其主要污染物    Section 1 Atmospheric Composition and Primary Pollutants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第一节 大气的组成及其主要污染物    Section 1 Atmospheric Composition and Primary Pollutants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2.2 含氮化合物 (Nitrogen Containing Compounds)</vt:lpstr>
      <vt:lpstr>PowerPoint 演示文稿</vt:lpstr>
      <vt:lpstr>PowerPoint 演示文稿</vt:lpstr>
      <vt:lpstr>PowerPoint 演示文稿</vt:lpstr>
      <vt:lpstr>PowerPoint 演示文稿</vt:lpstr>
      <vt:lpstr>PowerPoint 演示文稿</vt:lpstr>
      <vt:lpstr>PowerPoint 演示文稿</vt:lpstr>
      <vt:lpstr>2.3 含碳化合物 (Carbon Compounds)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 大气中 CH4 的来源 </vt:lpstr>
      <vt:lpstr>PowerPoint 演示文稿</vt:lpstr>
      <vt:lpstr>PowerPoint 演示文稿</vt:lpstr>
      <vt:lpstr>PowerPoint 演示文稿</vt:lpstr>
      <vt:lpstr>PowerPoint 演示文稿</vt:lpstr>
      <vt:lpstr>2.4 含卤素化合物 Halogen Compounds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光化学定律</vt:lpstr>
      <vt:lpstr>光量子能量和化学键之间的对应关系:</vt:lpstr>
      <vt:lpstr>PowerPoint 演示文稿</vt:lpstr>
      <vt:lpstr>PowerPoint 演示文稿</vt:lpstr>
      <vt:lpstr>量子产率 (Quantum Yield)</vt:lpstr>
      <vt:lpstr>PowerPoint 演示文稿</vt:lpstr>
      <vt:lpstr>PowerPoint 演示文稿</vt:lpstr>
      <vt:lpstr>（1）臭氧光吸收与光解</vt:lpstr>
      <vt:lpstr>（2）NO2的光吸收与光解</vt:lpstr>
      <vt:lpstr>（3）亚硝酸与硝酸的光吸收与光解</vt:lpstr>
      <vt:lpstr>PowerPoint 演示文稿</vt:lpstr>
      <vt:lpstr>（4）二氧化硫的光吸收</vt:lpstr>
      <vt:lpstr>（5）甲醛(Formaldehyde)的光吸收与光解  240-360 nm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2.1 氮氧化物的气相转化 (Gaseous Transformation of NOx)</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光化学烟雾形成机制的定性描述</vt:lpstr>
      <vt:lpstr>PowerPoint 演示文稿</vt:lpstr>
      <vt:lpstr>PowerPoint 演示文稿</vt:lpstr>
      <vt:lpstr>PowerPoint 演示文稿</vt:lpstr>
      <vt:lpstr>PowerPoint 演示文稿</vt:lpstr>
      <vt:lpstr>PowerPoint 演示文稿</vt:lpstr>
      <vt:lpstr>PowerPoint 演示文稿</vt:lpstr>
      <vt:lpstr>(2)SO2 的光化学氧化：与自由基反应</vt:lpstr>
      <vt:lpstr>5.2 SO2 的液相转化 Liquid-phase Transformation of SO2</vt:lpstr>
      <vt:lpstr>PowerPoint 演示文稿</vt:lpstr>
      <vt:lpstr>PowerPoint 演示文稿</vt:lpstr>
      <vt:lpstr>PowerPoint 演示文稿</vt:lpstr>
      <vt:lpstr>5.3 硫酸烟雾  Acid Smog</vt:lpstr>
      <vt:lpstr>硫酸烟雾与光化学烟雾的比较</vt:lpstr>
      <vt:lpstr>PowerPoint 演示文稿</vt:lpstr>
      <vt:lpstr>PowerPoint 演示文稿</vt:lpstr>
      <vt:lpstr>六、酸性降水 (Acid Precipitation)</vt:lpstr>
      <vt:lpstr>6.1 降水的pH  pH of Precipitation </vt:lpstr>
      <vt:lpstr>6.1 降水的pH  pH of Precipitation </vt:lpstr>
      <vt:lpstr>6.2 降水的化学组成  Chemical Composition of Precipitation</vt:lpstr>
      <vt:lpstr>PowerPoint 演示文稿</vt:lpstr>
      <vt:lpstr>6.3 酸性降水的化学组成及其他影响因素 Chemical Composition of Acid Precipitation and Other Influences</vt:lpstr>
      <vt:lpstr>PowerPoint 演示文稿</vt:lpstr>
      <vt:lpstr>B. 影响酸雨形成的因素:</vt:lpstr>
      <vt:lpstr>PowerPoint 演示文稿</vt:lpstr>
      <vt:lpstr>PowerPoint 演示文稿</vt:lpstr>
      <vt:lpstr>七、平流层臭氧耗损及南极臭氧洞的形成 (Stratospheric Ozone Depletion and the Formation of the Antarctic Ozone Hole)</vt:lpstr>
      <vt:lpstr>PowerPoint 演示文稿</vt:lpstr>
      <vt:lpstr>7.1 平流层臭氧的生消平衡和臭氧损耗的化学机制 Chemical Mechanisms of Stratospheric Ozone Production and Depletion Equilibrium and Ozone Depletion</vt:lpstr>
      <vt:lpstr>7.1 平流层臭氧的生消平衡和臭氧损耗的化学机制 Chemical Mechanisms of Stratospheric Ozone Production and Depletion Equilibrium and Ozone Depletion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7.2 南极“臭氧洞”及其基本形成机制 The Antarctic “ Ozone Hole” and its Fundamental Mechanisms of Formation</vt:lpstr>
      <vt:lpstr>PowerPoint 演示文稿</vt:lpstr>
      <vt:lpstr>PowerPoint 演示文稿</vt:lpstr>
      <vt:lpstr>PowerPoint 演示文稿</vt:lpstr>
      <vt:lpstr>PowerPoint 演示文稿</vt:lpstr>
      <vt:lpstr>PowerPoint 演示文稿</vt:lpstr>
      <vt:lpstr>PowerPoint 演示文稿</vt:lpstr>
      <vt:lpstr>第三节 大气气溶胶化学  Section 3 Atmospheric Composition and Primary Pollutants </vt:lpstr>
      <vt:lpstr>PowerPoint 演示文稿</vt:lpstr>
      <vt:lpstr>PowerPoint 演示文稿</vt:lpstr>
      <vt:lpstr>PowerPoint 演示文稿</vt:lpstr>
      <vt:lpstr>1.2 大气颗粒物的消除 Elimination of Atmospheric PM</vt:lpstr>
      <vt:lpstr>对于粒径小于 0.1 μm 的颗粒，即爱根粒子，很难通过重力作用从大气中被去除，主要依靠布朗运动进行扩散，通过相互碰撞而凝聚成较大的颗粒，最终通过大气湍流扩散到地面或碰撞而去除。</vt:lpstr>
      <vt:lpstr>PowerPoint 演示文稿</vt:lpstr>
      <vt:lpstr>PowerPoint 演示文稿</vt:lpstr>
      <vt:lpstr>PowerPoint 演示文稿</vt:lpstr>
      <vt:lpstr>第三节 大气气溶胶化学  Section 3 Atmospheric Composition and Primary Pollutants </vt:lpstr>
      <vt:lpstr>PowerPoint 演示文稿</vt:lpstr>
      <vt:lpstr>PowerPoint 演示文稿</vt:lpstr>
      <vt:lpstr>PowerPoint 演示文稿</vt:lpstr>
      <vt:lpstr>PowerPoint 演示文稿</vt:lpstr>
      <vt:lpstr>第三节 大气气溶胶化学  Section 3 Atmospheric Composition and Primary Pollutants </vt:lpstr>
      <vt:lpstr>3.1 大气颗粒物中的水溶性离子成分 Water-soluble Ionic Components in Atmospheric Particulate Matter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第三节 大气气溶胶化学  Section 3 Atmospheric Composition and Primary Pollutants </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一只山羊</cp:lastModifiedBy>
  <cp:revision>416</cp:revision>
  <dcterms:created xsi:type="dcterms:W3CDTF">2024-08-27T01:20:00Z</dcterms:created>
  <dcterms:modified xsi:type="dcterms:W3CDTF">2025-08-16T12:36:08Z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961F3D4A618648ECA076784739F08A25_13</vt:lpwstr>
  </property>
  <property fmtid="{D5CDD505-2E9C-101B-9397-08002B2CF9AE}" pid="3" name="KSOProductBuildVer">
    <vt:lpwstr>2052-12.1.0.22215</vt:lpwstr>
  </property>
</Properties>
</file>