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jpeg" ContentType="image/jpeg"/>
  <Default Extension="JPG" ContentType="image/.jpg"/>
  <Default Extension="wmf" ContentType="image/x-wmf"/>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292" r:id="rId3"/>
    <p:sldId id="444" r:id="rId4"/>
    <p:sldId id="435" r:id="rId5"/>
    <p:sldId id="465" r:id="rId6"/>
    <p:sldId id="441" r:id="rId8"/>
    <p:sldId id="438" r:id="rId9"/>
    <p:sldId id="442" r:id="rId10"/>
    <p:sldId id="440" r:id="rId11"/>
    <p:sldId id="464" r:id="rId12"/>
    <p:sldId id="354" r:id="rId13"/>
    <p:sldId id="368" r:id="rId14"/>
    <p:sldId id="375" r:id="rId15"/>
    <p:sldId id="371" r:id="rId16"/>
    <p:sldId id="374" r:id="rId17"/>
    <p:sldId id="372" r:id="rId18"/>
    <p:sldId id="294" r:id="rId19"/>
    <p:sldId id="377" r:id="rId20"/>
    <p:sldId id="295" r:id="rId21"/>
    <p:sldId id="323" r:id="rId22"/>
    <p:sldId id="449" r:id="rId23"/>
    <p:sldId id="450" r:id="rId24"/>
    <p:sldId id="462" r:id="rId25"/>
    <p:sldId id="461" r:id="rId26"/>
    <p:sldId id="451" r:id="rId27"/>
    <p:sldId id="453" r:id="rId28"/>
    <p:sldId id="455" r:id="rId29"/>
    <p:sldId id="454" r:id="rId30"/>
    <p:sldId id="456" r:id="rId31"/>
    <p:sldId id="522" r:id="rId32"/>
    <p:sldId id="523" r:id="rId33"/>
    <p:sldId id="524" r:id="rId34"/>
    <p:sldId id="525" r:id="rId35"/>
    <p:sldId id="526" r:id="rId36"/>
    <p:sldId id="527" r:id="rId37"/>
    <p:sldId id="528" r:id="rId38"/>
    <p:sldId id="529" r:id="rId39"/>
    <p:sldId id="530" r:id="rId40"/>
    <p:sldId id="531" r:id="rId41"/>
    <p:sldId id="532" r:id="rId42"/>
    <p:sldId id="521" r:id="rId43"/>
    <p:sldId id="466" r:id="rId44"/>
    <p:sldId id="469" r:id="rId45"/>
    <p:sldId id="470" r:id="rId46"/>
    <p:sldId id="471" r:id="rId47"/>
    <p:sldId id="472" r:id="rId48"/>
    <p:sldId id="473" r:id="rId49"/>
    <p:sldId id="474" r:id="rId50"/>
    <p:sldId id="475" r:id="rId51"/>
    <p:sldId id="476" r:id="rId52"/>
    <p:sldId id="544" r:id="rId53"/>
    <p:sldId id="545" r:id="rId54"/>
    <p:sldId id="467" r:id="rId55"/>
    <p:sldId id="477" r:id="rId56"/>
    <p:sldId id="536" r:id="rId57"/>
    <p:sldId id="478" r:id="rId58"/>
    <p:sldId id="479" r:id="rId59"/>
    <p:sldId id="480" r:id="rId60"/>
    <p:sldId id="481" r:id="rId61"/>
    <p:sldId id="482" r:id="rId62"/>
    <p:sldId id="546" r:id="rId63"/>
    <p:sldId id="468" r:id="rId64"/>
    <p:sldId id="483" r:id="rId65"/>
    <p:sldId id="484" r:id="rId66"/>
    <p:sldId id="550" r:id="rId67"/>
    <p:sldId id="551" r:id="rId68"/>
    <p:sldId id="552" r:id="rId69"/>
    <p:sldId id="553" r:id="rId70"/>
    <p:sldId id="554" r:id="rId71"/>
    <p:sldId id="485" r:id="rId72"/>
    <p:sldId id="486" r:id="rId73"/>
    <p:sldId id="487" r:id="rId74"/>
    <p:sldId id="537" r:id="rId75"/>
    <p:sldId id="488" r:id="rId76"/>
    <p:sldId id="495" r:id="rId77"/>
    <p:sldId id="496" r:id="rId78"/>
    <p:sldId id="497" r:id="rId79"/>
    <p:sldId id="538" r:id="rId80"/>
    <p:sldId id="489" r:id="rId81"/>
    <p:sldId id="490" r:id="rId82"/>
    <p:sldId id="491" r:id="rId83"/>
    <p:sldId id="541" r:id="rId84"/>
    <p:sldId id="543" r:id="rId85"/>
    <p:sldId id="492" r:id="rId86"/>
    <p:sldId id="498" r:id="rId87"/>
    <p:sldId id="499" r:id="rId88"/>
    <p:sldId id="500" r:id="rId89"/>
    <p:sldId id="493" r:id="rId90"/>
    <p:sldId id="494" r:id="rId91"/>
    <p:sldId id="501" r:id="rId92"/>
    <p:sldId id="555" r:id="rId93"/>
    <p:sldId id="535" r:id="rId94"/>
    <p:sldId id="509" r:id="rId95"/>
    <p:sldId id="514" r:id="rId96"/>
    <p:sldId id="515" r:id="rId97"/>
    <p:sldId id="516" r:id="rId98"/>
    <p:sldId id="534" r:id="rId99"/>
    <p:sldId id="518" r:id="rId100"/>
    <p:sldId id="519" r:id="rId101"/>
    <p:sldId id="520" r:id="rId102"/>
  </p:sldIdLst>
  <p:sldSz cx="12192000" cy="6858000"/>
  <p:notesSz cx="6858000" cy="9144000"/>
  <p:custDataLst>
    <p:tags r:id="rId107"/>
  </p:custDataLst>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240" userDrawn="1">
          <p15:clr>
            <a:srgbClr val="A4A3A4"/>
          </p15:clr>
        </p15:guide>
        <p15:guide id="2" pos="38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13" clrIdx="0"/>
  <p:cmAuthor id="1" name="Zhou Zijun" initials="Z" lastIdx="1" clrIdx="0"/>
  <p:cmAuthor id="2" name="CH" initials="C" lastIdx="1" clrIdx="1"/>
  <p:cmAuthor id="3" name="Administrat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0E6"/>
    <a:srgbClr val="458DB8"/>
    <a:srgbClr val="AA5C5C"/>
    <a:srgbClr val="6B0261"/>
    <a:srgbClr val="AE6464"/>
    <a:srgbClr val="AED283"/>
    <a:srgbClr val="E6E6E6"/>
    <a:srgbClr val="0B1BB5"/>
    <a:srgbClr val="4D4D4D"/>
    <a:srgbClr val="508B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47" autoAdjust="0"/>
    <p:restoredTop sz="95320"/>
  </p:normalViewPr>
  <p:slideViewPr>
    <p:cSldViewPr showGuides="1">
      <p:cViewPr varScale="1">
        <p:scale>
          <a:sx n="87" d="100"/>
          <a:sy n="87" d="100"/>
        </p:scale>
        <p:origin x="744" y="38"/>
      </p:cViewPr>
      <p:guideLst>
        <p:guide orient="horz" pos="2240"/>
        <p:guide pos="3804"/>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notesMaster" Target="notesMasters/notesMaster1.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7" Type="http://schemas.openxmlformats.org/officeDocument/2006/relationships/tags" Target="tags/tag36.xml"/><Relationship Id="rId106" Type="http://schemas.openxmlformats.org/officeDocument/2006/relationships/commentAuthors" Target="commentAuthors.xml"/><Relationship Id="rId105" Type="http://schemas.openxmlformats.org/officeDocument/2006/relationships/tableStyles" Target="tableStyles.xml"/><Relationship Id="rId104" Type="http://schemas.openxmlformats.org/officeDocument/2006/relationships/viewProps" Target="viewProps.xml"/><Relationship Id="rId103" Type="http://schemas.openxmlformats.org/officeDocument/2006/relationships/presProps" Target="presProps.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kumimoji="1" sz="1200">
                <a:effectLst/>
                <a:latin typeface="Times New Roman" panose="02020603050405020304"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2467" name="Rectangle 3"/>
          <p:cNvSpPr>
            <a:spLocks noGrp="1" noChangeArrowheads="1"/>
          </p:cNvSpPr>
          <p:nvPr>
            <p:ph type="dt" idx="1"/>
          </p:nvPr>
        </p:nvSpPr>
        <p:spPr bwMode="auto">
          <a:xfrm>
            <a:off x="3886200"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kumimoji="1" sz="1200">
                <a:effectLst/>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1" lang="en-US" altLang="zh-CN"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172" name="Rectangle 4"/>
          <p:cNvSpPr>
            <a:spLocks noGrp="1" noRot="1" noChangeAspect="1" noTextEdit="1"/>
          </p:cNvSpPr>
          <p:nvPr>
            <p:ph type="sldImg"/>
          </p:nvPr>
        </p:nvSpPr>
        <p:spPr>
          <a:xfrm>
            <a:off x="381000" y="685800"/>
            <a:ext cx="6096000" cy="3429000"/>
          </a:xfrm>
          <a:prstGeom prst="rect">
            <a:avLst/>
          </a:prstGeom>
          <a:noFill/>
          <a:ln w="9525" cap="flat" cmpd="sng">
            <a:solidFill>
              <a:srgbClr val="000000"/>
            </a:solidFill>
            <a:prstDash val="solid"/>
            <a:miter/>
            <a:headEnd type="none" w="med" len="med"/>
            <a:tailEnd type="none" w="med" len="med"/>
          </a:ln>
        </p:spPr>
      </p:sp>
      <p:sp>
        <p:nvSpPr>
          <p:cNvPr id="62469" name="Rectangle 5"/>
          <p:cNvSpPr>
            <a:spLocks noGrp="1" noChangeArrowheads="1"/>
          </p:cNvSpPr>
          <p:nvPr>
            <p:ph type="body" sz="quarter" idx="3"/>
          </p:nvPr>
        </p:nvSpPr>
        <p:spPr bwMode="auto">
          <a:xfrm>
            <a:off x="914400" y="4343400"/>
            <a:ext cx="50292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第二级</a:t>
            </a:r>
            <a:endParaRPr kumimoji="0"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第三级</a:t>
            </a:r>
            <a:endParaRPr kumimoji="0"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第四级</a:t>
            </a:r>
            <a:endParaRPr kumimoji="0"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第五级</a:t>
            </a:r>
            <a:endParaRPr kumimoji="0"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2470" name="Rectangle 6"/>
          <p:cNvSpPr>
            <a:spLocks noGrp="1" noChangeArrowheads="1"/>
          </p:cNvSpPr>
          <p:nvPr>
            <p:ph type="ftr" sz="quarter" idx="4"/>
          </p:nvPr>
        </p:nvSpPr>
        <p:spPr bwMode="auto">
          <a:xfrm>
            <a:off x="0" y="8686800"/>
            <a:ext cx="29718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kumimoji="1" sz="1200">
                <a:effectLst/>
                <a:latin typeface="Times New Roman" panose="02020603050405020304"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altLang="zh-CN"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2471" name="Rectangle 7"/>
          <p:cNvSpPr>
            <a:spLocks noGrp="1" noChangeArrowheads="1"/>
          </p:cNvSpPr>
          <p:nvPr>
            <p:ph type="sldNum" sz="quarter" idx="5"/>
          </p:nvPr>
        </p:nvSpPr>
        <p:spPr bwMode="auto">
          <a:xfrm>
            <a:off x="3886200" y="8686800"/>
            <a:ext cx="2971800" cy="457200"/>
          </a:xfrm>
          <a:prstGeom prst="rect">
            <a:avLst/>
          </a:prstGeom>
          <a:noFill/>
          <a:ln w="9525">
            <a:noFill/>
            <a:miter lim="800000"/>
          </a:ln>
          <a:effectLst/>
        </p:spPr>
        <p:txBody>
          <a:bodyPr vert="horz" wrap="square" lIns="91440" tIns="45720" rIns="91440" bIns="45720" numCol="1" anchor="b" anchorCtr="0" compatLnSpc="1"/>
          <a:lstStyle>
            <a:lvl1pPr algn="r" eaLnBrk="1" hangingPunct="1">
              <a:defRPr sz="1200" noProof="1" dirty="0">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B36514B-AC68-474D-A13F-AAB3BD38C45F}" type="slidenum">
              <a:rPr kumimoji="0" lang="zh-CN" altLang="en-US" sz="1200" b="0" i="0" u="none" strike="noStrike" kern="1200" cap="none" spc="0" normalizeH="0" baseline="0" noProof="1">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TextEdit="1"/>
          </p:cNvSpPr>
          <p:nvPr>
            <p:ph type="sldImg"/>
          </p:nvPr>
        </p:nvSpPr>
        <p:spPr/>
      </p:sp>
      <p:sp>
        <p:nvSpPr>
          <p:cNvPr id="20483" name="Rectangle 3"/>
          <p:cNvSpPr>
            <a:spLocks noGrp="1"/>
          </p:cNvSpPr>
          <p:nvPr>
            <p:ph type="body"/>
          </p:nvPr>
        </p:nvSpPr>
        <p:spPr/>
        <p:txBody>
          <a:bodyPr wrap="square" lIns="91440" tIns="45720" rIns="91440" bIns="45720" anchor="t" anchorCtr="0"/>
          <a:lstStyle/>
          <a:p>
            <a:pPr lvl="0" eaLnBrk="1" hangingPunct="1"/>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TextEdit="1"/>
          </p:cNvSpPr>
          <p:nvPr>
            <p:ph type="sldImg"/>
          </p:nvPr>
        </p:nvSpPr>
        <p:spPr/>
      </p:sp>
      <p:sp>
        <p:nvSpPr>
          <p:cNvPr id="20483" name="Rectangle 3"/>
          <p:cNvSpPr>
            <a:spLocks noGrp="1"/>
          </p:cNvSpPr>
          <p:nvPr>
            <p:ph type="body"/>
          </p:nvPr>
        </p:nvSpPr>
        <p:spPr/>
        <p:txBody>
          <a:bodyPr wrap="square" lIns="91440" tIns="45720" rIns="91440" bIns="45720" anchor="t" anchorCtr="0"/>
          <a:lstStyle/>
          <a:p>
            <a:pPr lvl="0" eaLnBrk="1" hangingPunct="1"/>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TextEdit="1"/>
          </p:cNvSpPr>
          <p:nvPr>
            <p:ph type="sldImg"/>
          </p:nvPr>
        </p:nvSpPr>
        <p:spPr/>
      </p:sp>
      <p:sp>
        <p:nvSpPr>
          <p:cNvPr id="20483" name="Rectangle 3"/>
          <p:cNvSpPr>
            <a:spLocks noGrp="1"/>
          </p:cNvSpPr>
          <p:nvPr>
            <p:ph type="body"/>
          </p:nvPr>
        </p:nvSpPr>
        <p:spPr/>
        <p:txBody>
          <a:bodyPr wrap="square" lIns="91440" tIns="45720" rIns="91440" bIns="45720" anchor="t" anchorCtr="0"/>
          <a:lstStyle/>
          <a:p>
            <a:pPr lvl="0" eaLnBrk="1" hangingPunct="1"/>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TextEdit="1"/>
          </p:cNvSpPr>
          <p:nvPr>
            <p:ph type="sldImg"/>
          </p:nvPr>
        </p:nvSpPr>
        <p:spPr/>
      </p:sp>
      <p:sp>
        <p:nvSpPr>
          <p:cNvPr id="20483" name="Rectangle 3"/>
          <p:cNvSpPr>
            <a:spLocks noGrp="1"/>
          </p:cNvSpPr>
          <p:nvPr>
            <p:ph type="body"/>
          </p:nvPr>
        </p:nvSpPr>
        <p:spPr/>
        <p:txBody>
          <a:bodyPr wrap="square" lIns="91440" tIns="45720" rIns="91440" bIns="45720" anchor="t" anchorCtr="0"/>
          <a:lstStyle/>
          <a:p>
            <a:pPr lvl="0" eaLnBrk="1" hangingPunct="1"/>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p:cNvSpPr>
          <p:nvPr>
            <p:ph type="sldNum" sz="quarter"/>
          </p:nvPr>
        </p:nvSpPr>
        <p:spPr>
          <a:xfrm>
            <a:off x="3886200" y="8686800"/>
            <a:ext cx="2971800" cy="457200"/>
          </a:xfrm>
          <a:prstGeom prst="rect">
            <a:avLst/>
          </a:prstGeom>
          <a:noFill/>
          <a:ln w="9525">
            <a:noFill/>
          </a:ln>
        </p:spPr>
        <p:txBody>
          <a:bodyPr anchor="b" anchorCtr="0"/>
          <a:lstStyle/>
          <a:p>
            <a:pPr lvl="0" algn="r" eaLnBrk="1" hangingPunct="1"/>
            <a:fld id="{9A0DB2DC-4C9A-4742-B13C-FB6460FD3503}" type="slidenum">
              <a:rPr lang="en-US" altLang="en-US" sz="1200" dirty="0">
                <a:latin typeface="Times New Roman" panose="02020603050405020304" pitchFamily="18" charset="0"/>
              </a:rPr>
            </a:fld>
            <a:endParaRPr lang="en-US" altLang="en-US" sz="1200" dirty="0">
              <a:latin typeface="Times New Roman" panose="02020603050405020304" pitchFamily="18" charset="0"/>
            </a:endParaRPr>
          </a:p>
        </p:txBody>
      </p:sp>
      <p:sp>
        <p:nvSpPr>
          <p:cNvPr id="25603" name="Rectangle 2"/>
          <p:cNvSpPr>
            <a:spLocks noGrp="1" noRot="1" noChangeAspect="1" noTextEdit="1"/>
          </p:cNvSpPr>
          <p:nvPr>
            <p:ph type="sldImg"/>
          </p:nvPr>
        </p:nvSpPr>
        <p:spPr/>
      </p:sp>
      <p:sp>
        <p:nvSpPr>
          <p:cNvPr id="25604" name="Rectangle 3"/>
          <p:cNvSpPr>
            <a:spLocks noGrp="1"/>
          </p:cNvSpPr>
          <p:nvPr>
            <p:ph type="body"/>
          </p:nvPr>
        </p:nvSpPr>
        <p:spPr/>
        <p:txBody>
          <a:bodyPr wrap="square" lIns="91440" tIns="45720" rIns="91440" bIns="45720" anchor="t" anchorCtr="0"/>
          <a:lstStyle/>
          <a:p>
            <a:pPr lvl="0" eaLnBrk="1" hangingPunct="1"/>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p:sp>
      <p:sp>
        <p:nvSpPr>
          <p:cNvPr id="27651" name="Rectangle 3"/>
          <p:cNvSpPr>
            <a:spLocks noGrp="1"/>
          </p:cNvSpPr>
          <p:nvPr>
            <p:ph type="body"/>
          </p:nvPr>
        </p:nvSpPr>
        <p:spPr>
          <a:xfrm>
            <a:off x="685800" y="4343400"/>
            <a:ext cx="5486400" cy="4114800"/>
          </a:xfrm>
        </p:spPr>
        <p:txBody>
          <a:bodyPr wrap="square" lIns="91440" tIns="45720" rIns="91440" bIns="45720" anchor="t" anchorCtr="0"/>
          <a:lstStyle/>
          <a:p>
            <a:pPr lvl="0" eaLnBrk="1" hangingPunct="1"/>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idx="4294967295"/>
          </p:nvPr>
        </p:nvSpPr>
        <p:spPr/>
      </p:sp>
      <p:sp>
        <p:nvSpPr>
          <p:cNvPr id="59395" name="Rectangle 3"/>
          <p:cNvSpPr>
            <a:spLocks noGrp="1" noChangeArrowheads="1"/>
          </p:cNvSpPr>
          <p:nvPr>
            <p:ph type="body" idx="4294967295"/>
          </p:nvPr>
        </p:nvSpPr>
        <p:spPr/>
        <p:txBody>
          <a:bodyPr/>
          <a:lstStyle/>
          <a:p>
            <a:pPr eaLnBrk="1" hangingPunct="1"/>
            <a:endParaRPr lang="zh-CN"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idx="4294967295"/>
          </p:nvPr>
        </p:nvSpPr>
        <p:spPr/>
      </p:sp>
      <p:sp>
        <p:nvSpPr>
          <p:cNvPr id="61443" name="Rectangle 3"/>
          <p:cNvSpPr>
            <a:spLocks noGrp="1" noChangeArrowheads="1"/>
          </p:cNvSpPr>
          <p:nvPr>
            <p:ph type="body" idx="4294967295"/>
          </p:nvPr>
        </p:nvSpPr>
        <p:spPr/>
        <p:txBody>
          <a:bodyPr/>
          <a:lstStyle/>
          <a:p>
            <a:pPr eaLnBrk="1" hangingPunct="1"/>
            <a:endParaRPr lang="zh-CN"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idx="4294967295"/>
          </p:nvPr>
        </p:nvSpPr>
        <p:spPr/>
      </p:sp>
      <p:sp>
        <p:nvSpPr>
          <p:cNvPr id="67587" name="Rectangle 3"/>
          <p:cNvSpPr>
            <a:spLocks noGrp="1" noChangeArrowheads="1"/>
          </p:cNvSpPr>
          <p:nvPr>
            <p:ph type="body" idx="4294967295"/>
          </p:nvPr>
        </p:nvSpPr>
        <p:spPr/>
        <p:txBody>
          <a:bodyPr/>
          <a:lstStyle/>
          <a:p>
            <a:pPr eaLnBrk="1" hangingPunct="1"/>
            <a:endParaRPr lang="zh-CN"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TextEdit="1"/>
          </p:cNvSpPr>
          <p:nvPr>
            <p:ph type="sldImg"/>
          </p:nvPr>
        </p:nvSpPr>
        <p:spPr/>
      </p:sp>
      <p:sp>
        <p:nvSpPr>
          <p:cNvPr id="20483" name="Rectangle 3"/>
          <p:cNvSpPr>
            <a:spLocks noGrp="1"/>
          </p:cNvSpPr>
          <p:nvPr>
            <p:ph type="body"/>
          </p:nvPr>
        </p:nvSpPr>
        <p:spPr/>
        <p:txBody>
          <a:bodyPr wrap="square" lIns="91440" tIns="45720" rIns="91440" bIns="45720" anchor="t" anchorCtr="0"/>
          <a:lstStyle/>
          <a:p>
            <a:pPr lvl="0" eaLnBrk="1" hangingPunct="1"/>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128011" name="Rectangle 11"/>
          <p:cNvSpPr>
            <a:spLocks noGrp="1" noChangeArrowheads="1"/>
          </p:cNvSpPr>
          <p:nvPr>
            <p:ph type="ctrTitle" sz="quarter"/>
          </p:nvPr>
        </p:nvSpPr>
        <p:spPr>
          <a:xfrm>
            <a:off x="914400" y="1736725"/>
            <a:ext cx="10363200" cy="1920875"/>
          </a:xfrm>
        </p:spPr>
        <p:txBody>
          <a:bodyPr/>
          <a:lstStyle>
            <a:lvl1pPr>
              <a:defRPr sz="6000"/>
            </a:lvl1pPr>
          </a:lstStyle>
          <a:p>
            <a:r>
              <a:rPr lang="zh-CN" altLang="en-US" noProof="1"/>
              <a:t>单击此处编辑母版标题样式</a:t>
            </a:r>
            <a:endParaRPr lang="zh-CN" altLang="en-US" noProof="1"/>
          </a:p>
        </p:txBody>
      </p:sp>
      <p:sp>
        <p:nvSpPr>
          <p:cNvPr id="128012"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r>
              <a:rPr lang="zh-CN" altLang="en-US" noProof="1"/>
              <a:t>单击此处编辑母版副标题样式</a:t>
            </a:r>
            <a:endParaRPr lang="zh-CN" altLang="en-US" noProof="1"/>
          </a:p>
        </p:txBody>
      </p:sp>
      <p:grpSp>
        <p:nvGrpSpPr>
          <p:cNvPr id="7" name="Group 2"/>
          <p:cNvGrpSpPr/>
          <p:nvPr/>
        </p:nvGrpSpPr>
        <p:grpSpPr bwMode="auto">
          <a:xfrm>
            <a:off x="4233" y="0"/>
            <a:ext cx="12187767" cy="6850063"/>
            <a:chOff x="0" y="0"/>
            <a:chExt cx="5758" cy="4315"/>
          </a:xfrm>
          <a:solidFill>
            <a:schemeClr val="bg1"/>
          </a:solidFill>
        </p:grpSpPr>
        <p:grpSp>
          <p:nvGrpSpPr>
            <p:cNvPr id="8" name="Group 3"/>
            <p:cNvGrpSpPr/>
            <p:nvPr/>
          </p:nvGrpSpPr>
          <p:grpSpPr bwMode="auto">
            <a:xfrm>
              <a:off x="1728" y="2230"/>
              <a:ext cx="4027" cy="2085"/>
              <a:chOff x="1728" y="2230"/>
              <a:chExt cx="4027" cy="2085"/>
            </a:xfrm>
            <a:grpFill/>
          </p:grpSpPr>
          <p:sp>
            <p:nvSpPr>
              <p:cNvPr id="11" name="Freeform 4"/>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p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12" name="Freeform 5"/>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p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13" name="Freeform 6"/>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p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14" name="Freeform 7"/>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grpFill/>
              <a:ln w="9525">
                <a:noFill/>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15" name="Freeform 8"/>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p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grpSp>
        <p:sp>
          <p:nvSpPr>
            <p:cNvPr id="9" name="Freeform 9"/>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p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10" name="Freeform 10"/>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pFill/>
            <a:ln w="9525">
              <a:noFill/>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grpSp>
      <p:sp>
        <p:nvSpPr>
          <p:cNvPr id="16" name="Rectangle 13"/>
          <p:cNvSpPr>
            <a:spLocks noGrp="1" noChangeArrowheads="1"/>
          </p:cNvSpPr>
          <p:nvPr>
            <p:ph type="dt" sz="quarter" idx="2"/>
          </p:nvPr>
        </p:nvSpPr>
        <p:spPr bwMode="auto">
          <a:xfrm>
            <a:off x="609600" y="6248400"/>
            <a:ext cx="2844800" cy="476250"/>
          </a:xfrm>
          <a:prstGeom prst="rect">
            <a:avLst/>
          </a:prstGeom>
          <a:ln>
            <a:miter lim="800000"/>
          </a:ln>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673EFCF8-5F5D-466F-8B5B-8F68DAA0B772}" type="datetime1">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7" name="Rectangle 14"/>
          <p:cNvSpPr>
            <a:spLocks noGrp="1" noChangeArrowheads="1"/>
          </p:cNvSpPr>
          <p:nvPr>
            <p:ph type="ftr" sz="quarter" idx="3"/>
          </p:nvPr>
        </p:nvSpPr>
        <p:spPr bwMode="auto">
          <a:xfrm>
            <a:off x="4165600" y="6251575"/>
            <a:ext cx="3860800" cy="476250"/>
          </a:xfrm>
          <a:prstGeom prst="rect">
            <a:avLst/>
          </a:prstGeom>
          <a:ln>
            <a:miter lim="800000"/>
          </a:ln>
        </p:spPr>
        <p:txBody>
          <a:bodyPr vert="horz" wrap="square" lIns="91440" tIns="45720" rIns="91440" bIns="45720" numCol="1" anchor="b"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8" name="Rectangle 15"/>
          <p:cNvSpPr>
            <a:spLocks noGrp="1" noChangeArrowheads="1"/>
          </p:cNvSpPr>
          <p:nvPr>
            <p:ph type="sldNum" sz="quarter" idx="4"/>
          </p:nvPr>
        </p:nvSpPr>
        <p:spPr bwMode="auto">
          <a:xfrm>
            <a:off x="9649883" y="6381750"/>
            <a:ext cx="2542117" cy="476250"/>
          </a:xfrm>
          <a:prstGeom prst="rect">
            <a:avLst/>
          </a:prstGeom>
          <a:ln>
            <a:miter lim="800000"/>
          </a:ln>
        </p:spPr>
        <p:txBody>
          <a:bodyPr vert="horz" wrap="square" lIns="91440" tIns="45720" rIns="91440" bIns="45720" numCol="1" anchor="b"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1-</a:t>
            </a:r>
            <a:fld id="{339128DD-8BA4-4655-8D52-E0FCE8840C24}"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7F4D7A77-7463-4504-8160-655BC61B601E}" type="datetime1">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1-</a:t>
            </a:r>
            <a:fld id="{695A0521-1CF4-4FCE-9FE3-489CB1C695AF}" type="slidenum">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3CE35C0-0378-408B-9AE2-0E0FCA97983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AE5EDA-F13F-4212-88A9-03E2D113870C}" type="slidenum">
              <a:rPr lang="zh-CN" altLang="en-US" smtClean="0"/>
            </a:fld>
            <a:endParaRPr lang="zh-CN" altLang="en-US"/>
          </a:p>
        </p:txBody>
      </p:sp>
    </p:spTree>
  </p:cSld>
  <p:clrMapOvr>
    <a:masterClrMapping/>
  </p:clrMapOvr>
  <p:transition spd="slow">
    <p:zoom/>
  </p:transition>
  <p:hf hdr="0" ftr="0" dt="0"/>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91" name="Rectangle 15"/>
          <p:cNvSpPr>
            <a:spLocks noGrp="1" noChangeArrowheads="1"/>
          </p:cNvSpPr>
          <p:nvPr>
            <p:ph type="body" idx="1"/>
          </p:nvPr>
        </p:nvSpPr>
        <p:spPr bwMode="auto">
          <a:xfrm>
            <a:off x="719667" y="1628775"/>
            <a:ext cx="10972800" cy="4525963"/>
          </a:xfrm>
          <a:prstGeom prst="rect">
            <a:avLst/>
          </a:prstGeom>
          <a:noFill/>
          <a:ln w="9525">
            <a:noFill/>
            <a:miter lim="800000"/>
          </a:ln>
          <a:effectLst/>
        </p:spPr>
        <p:txBody>
          <a:bodyPr vert="horz" wrap="square" lIns="91440" tIns="45720" rIns="91440" bIns="45720" numCol="1" anchor="t" anchorCtr="0" compatLnSpc="1"/>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26989" name="Rectangle 13"/>
          <p:cNvSpPr>
            <a:spLocks noGrp="1" noRot="1" noChangeArrowheads="1"/>
          </p:cNvSpPr>
          <p:nvPr>
            <p:ph type="title"/>
          </p:nvPr>
        </p:nvSpPr>
        <p:spPr bwMode="auto">
          <a:xfrm>
            <a:off x="609600" y="274638"/>
            <a:ext cx="10972800" cy="1143000"/>
          </a:xfrm>
          <a:prstGeom prst="rect">
            <a:avLst/>
          </a:prstGeom>
          <a:noFill/>
          <a:ln w="9525">
            <a:noFill/>
            <a:miter lim="800000"/>
          </a:ln>
          <a:effectLst/>
        </p:spPr>
        <p:txBody>
          <a:bodyPr vert="horz" wrap="square" lIns="91440" tIns="45720" rIns="91440" bIns="45720" numCol="1" anchor="ctr" anchorCtr="0" compatLnSpc="1"/>
          <a:lstStyle/>
          <a:p>
            <a:pPr lvl="0"/>
            <a:r>
              <a:rPr lang="zh-CN" altLang="en-US" dirty="0"/>
              <a:t>单击此处编辑母版标题样式</a:t>
            </a:r>
            <a:endParaRPr lang="zh-CN" altLang="en-US" dirty="0"/>
          </a:p>
        </p:txBody>
      </p:sp>
      <p:sp>
        <p:nvSpPr>
          <p:cNvPr id="25" name="Rectangle 13"/>
          <p:cNvSpPr>
            <a:spLocks noGrp="1" noChangeArrowheads="1"/>
          </p:cNvSpPr>
          <p:nvPr>
            <p:ph type="dt" sz="quarter" idx="2"/>
          </p:nvPr>
        </p:nvSpPr>
        <p:spPr bwMode="auto">
          <a:xfrm>
            <a:off x="609600" y="6248400"/>
            <a:ext cx="2844800" cy="476250"/>
          </a:xfrm>
          <a:prstGeom prst="rect">
            <a:avLst/>
          </a:prstGeom>
          <a:noFill/>
          <a:ln>
            <a:miter lim="800000"/>
          </a:ln>
        </p:spPr>
        <p:txBody>
          <a:bodyPr vert="horz" wrap="square" lIns="91440" tIns="45720" rIns="91440" bIns="45720" numCol="1" anchor="b" anchorCtr="0" compatLnSpc="1"/>
          <a:lstStyle>
            <a:lvl1pPr eaLnBrk="1" hangingPunct="1">
              <a:defRPr sz="1200">
                <a:effectLst/>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7F4D7A77-7463-4504-8160-655BC61B601E}" type="datetime1">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6" name="Rectangle 14"/>
          <p:cNvSpPr>
            <a:spLocks noGrp="1" noChangeArrowheads="1"/>
          </p:cNvSpPr>
          <p:nvPr>
            <p:ph type="ftr" sz="quarter" idx="3"/>
          </p:nvPr>
        </p:nvSpPr>
        <p:spPr bwMode="auto">
          <a:xfrm>
            <a:off x="4165600" y="6251575"/>
            <a:ext cx="3860800" cy="476250"/>
          </a:xfrm>
          <a:prstGeom prst="rect">
            <a:avLst/>
          </a:prstGeom>
          <a:noFill/>
          <a:ln>
            <a:miter lim="800000"/>
          </a:ln>
        </p:spPr>
        <p:txBody>
          <a:bodyPr vert="horz" wrap="square" lIns="91440" tIns="45720" rIns="91440" bIns="45720" numCol="1" anchor="b" anchorCtr="0" compatLnSpc="1"/>
          <a:lstStyle>
            <a:lvl1pPr algn="ctr" eaLnBrk="1" hangingPunct="1">
              <a:defRPr sz="1200">
                <a:effectLst/>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7" name="Rectangle 15"/>
          <p:cNvSpPr>
            <a:spLocks noGrp="1" noChangeArrowheads="1"/>
          </p:cNvSpPr>
          <p:nvPr>
            <p:ph type="sldNum" sz="quarter" idx="4"/>
          </p:nvPr>
        </p:nvSpPr>
        <p:spPr bwMode="auto">
          <a:xfrm>
            <a:off x="9649883" y="6381750"/>
            <a:ext cx="2542117" cy="476250"/>
          </a:xfrm>
          <a:prstGeom prst="rect">
            <a:avLst/>
          </a:prstGeom>
          <a:noFill/>
          <a:ln>
            <a:miter lim="800000"/>
          </a:ln>
        </p:spPr>
        <p:txBody>
          <a:bodyPr vert="horz" wrap="square" lIns="91440" tIns="45720" rIns="91440" bIns="45720" numCol="1" anchor="b" anchorCtr="0" compatLnSpc="1"/>
          <a:lstStyle>
            <a:lvl1pPr algn="r" eaLnBrk="1" hangingPunct="1">
              <a:defRPr noProof="1" smtClean="0">
                <a:solidFill>
                  <a:srgbClr val="4D4D4D"/>
                </a:solidFill>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1-</a:t>
            </a:r>
            <a:fld id="{695A0521-1CF4-4FCE-9FE3-489CB1C695AF}" type="slidenum">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slow">
    <p:zoom/>
  </p:transition>
  <p:hf sldNum="0" hdr="0" ftr="0" dt="0"/>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9" Type="http://schemas.openxmlformats.org/officeDocument/2006/relationships/hyperlink" Target="http://images.google.cn/imgres?imgurl=http://image.39.net/0712/6/65518_s_0176.jpg&amp;imgrefurl=http://oldman.39.net/lrxl/0712/6/184411.html&amp;usg=__7PI5XAAhE43sLlSCy0y1KNuKVkw=&amp;h=319&amp;w=450&amp;sz=50&amp;hl=zh-CN&amp;start=20&amp;um=1&amp;tbnid=xhXTItIjwvYE4M:&amp;tbnh=90&amp;tbnw=127&amp;prev=/images?q%3D%E9%95%BF%E5%AF%BF%E8%80%81%E4%BA%BA%26um%3D1%26hl%3Dzh-CN%26newwindow%3D1%26sa%3DG" TargetMode="External"/><Relationship Id="rId8" Type="http://schemas.openxmlformats.org/officeDocument/2006/relationships/image" Target="../media/image8.jpeg"/><Relationship Id="rId7" Type="http://schemas.openxmlformats.org/officeDocument/2006/relationships/hyperlink" Target="http://images.google.cn/imgres?imgurl=http://bbs.ce.cn/bbs/attachments/20081009_e93e4c70026b2c37871fe3o6Vng3I4EC.jpg&amp;imgrefurl=http://blog.ce.cn/html/58/182858-194868.html&amp;usg=__WxIM_-D1_X_pShVcsDXkibk9iG4=&amp;h=1200&amp;w=1600&amp;sz=502&amp;hl=zh-CN&amp;start=17&amp;um=1&amp;tbnid=tCgt_eRQG0RnwM:&amp;tbnh=113&amp;tbnw=150&amp;prev=/images?q%3D%E4%B8%B0%E6%94%B6%E7%9A%84%E6%9E%9C%E5%AE%9E%26um%3D1%26hl%3Dzh-CN%26newwindow%3D1" TargetMode="External"/><Relationship Id="rId6" Type="http://schemas.openxmlformats.org/officeDocument/2006/relationships/image" Target="../media/image7.jpeg"/><Relationship Id="rId5" Type="http://schemas.openxmlformats.org/officeDocument/2006/relationships/hyperlink" Target="http://images.google.cn/imgres?imgurl=http://www.alternatives2toxics.org/catsoldsite/ddt_3.jpg&amp;imgrefurl=http://www.alternatives2toxics.org/catsoldsite/ddt.htm&amp;usg=__npMm6gvw3114iyTu2KrDxM4l0RY=&amp;h=315&amp;w=432&amp;sz=31&amp;hl=zh-CN&amp;start=3&amp;um=1&amp;tbnid=pJRKFicNQWiJ5M:&amp;tbnh=92&amp;tbnw=126&amp;prev=/images?q%3DDDT%26um%3D1%26hl%3Dzh-CN%26newwindow%3D1%26sa%3DN" TargetMode="External"/><Relationship Id="rId4" Type="http://schemas.openxmlformats.org/officeDocument/2006/relationships/image" Target="../media/image6.jpeg"/><Relationship Id="rId3" Type="http://schemas.openxmlformats.org/officeDocument/2006/relationships/hyperlink" Target="http://images.google.cn/imgres?imgurl=http://z.about.com/d/chemistry/1/0/A/d/ddt.jpg&amp;imgrefurl=http://chemistry.about.com/od/factsstructures/ig/Chemical-Structures---D/DDT.-1Ks.htm&amp;usg=__CilyWSVOOBk1MyJlgLRY3sGw-9g=&amp;h=785&amp;w=1100&amp;sz=170&amp;hl=zh-CN&amp;start=13&amp;um=1&amp;tbnid=H7JLmokV9xIrLM:&amp;tbnh=107&amp;tbnw=150&amp;prev=/images?q%3DDDT%26um%3D1%26hl%3Dzh-CN%26newwindow%3D1%26sa%3DN" TargetMode="External"/><Relationship Id="rId23" Type="http://schemas.openxmlformats.org/officeDocument/2006/relationships/slideLayout" Target="../slideLayouts/slideLayout1.xml"/><Relationship Id="rId22" Type="http://schemas.openxmlformats.org/officeDocument/2006/relationships/image" Target="../media/image15.jpeg"/><Relationship Id="rId21" Type="http://schemas.openxmlformats.org/officeDocument/2006/relationships/hyperlink" Target="http://images.google.cn/imgres?imgurl=http://117.img.pp.sohu.com/images/blog/2008/4/20/20/16/11984f87e18.jpg&amp;imgrefurl=http://fengdaofei.blog.sohu.com/85215814.html&amp;usg=__IjiRER58K4uL7nxk9zHw7sLldfU=&amp;h=252&amp;w=380&amp;sz=48&amp;hl=zh-CN&amp;start=10&amp;um=1&amp;tbnid=iz_A3H9_7yvatM:&amp;tbnh=82&amp;tbnw=123&amp;prev=/images?q%3D%E5%B9%B2%E6%9E%AF%E7%9A%84%E5%9C%9F%E5%9C%B0%26um%3D1%26hl%3Dzh-CN%26newwindow%3D1%26sa%3DG" TargetMode="External"/><Relationship Id="rId20" Type="http://schemas.openxmlformats.org/officeDocument/2006/relationships/image" Target="../media/image14.jpeg"/><Relationship Id="rId2" Type="http://schemas.openxmlformats.org/officeDocument/2006/relationships/image" Target="../media/image5.jpeg"/><Relationship Id="rId19" Type="http://schemas.openxmlformats.org/officeDocument/2006/relationships/hyperlink" Target="http://images.google.cn/imgres?imgurl=http://www.kpzs.net/technology/UploadPic/2007102483028996.jpg&amp;imgrefurl=http://www.kpzs.net/technology/96/785/200710/297725.html&amp;usg=__zcHhOF32n9Ui25umGUWNTSCigKU=&amp;h=303&amp;w=324&amp;sz=11&amp;hl=zh-CN&amp;start=88&amp;um=1&amp;tbnid=0uNTYiTz9rFSwM:&amp;tbnh=110&amp;tbnw=118&amp;prev=/images?q%3D%E5%86%9C%E8%8D%AF%E7%9A%84%E5%8D%B1%E5%AE%B3%26start%3D80%26ndsp%3D20%26um%3D1%26hl%3Dzh-CN%26newwindow%3D1%26sa%3DN" TargetMode="External"/><Relationship Id="rId18" Type="http://schemas.openxmlformats.org/officeDocument/2006/relationships/image" Target="../media/image13.jpeg"/><Relationship Id="rId17" Type="http://schemas.openxmlformats.org/officeDocument/2006/relationships/hyperlink" Target="http://images.google.cn/imgres?imgurl=http://www.cuepn.ngo.cn/forum/attachment/16_196_2fa8f560ac733d1.jpg&amp;imgrefurl=http://www.huidabbs.com/thread-16640-1-9.html&amp;usg=__W4sxNkW4sy10A5_8xlVYrVjB2RM=&amp;h=600&amp;w=800&amp;sz=83&amp;hl=zh-CN&amp;start=5&amp;um=1&amp;tbnid=R0v_MKaxvLOjeM:&amp;tbnh=107&amp;tbnw=143&amp;prev=/images?q%3D%E5%86%9C%E8%8D%AF%E9%80%A0%E6%88%90%E7%9A%84%E7%95%B8%E5%BD%A2%26um%3D1%26hl%3Dzh-CN%26newwindow%3D1%26sa%3DG" TargetMode="External"/><Relationship Id="rId16" Type="http://schemas.openxmlformats.org/officeDocument/2006/relationships/image" Target="../media/image12.jpeg"/><Relationship Id="rId15" Type="http://schemas.openxmlformats.org/officeDocument/2006/relationships/hyperlink" Target="http://images.google.cn/imgres?imgurl=http://tansuow.com/upimg/080511/12104T2F1P11P08.jpg&amp;imgrefurl=http://tansuow.com/html/qiwenyishi/20080511/107_5.html&amp;usg=__KmnDx2zxZlnIJq-IzeUaOka7iGE=&amp;h=387&amp;w=500&amp;sz=27&amp;hl=zh-CN&amp;start=1&amp;um=1&amp;tbnid=dPek77e4nJ_6PM:&amp;tbnh=101&amp;tbnw=130&amp;prev=/images?q%3D%E5%86%9C%E8%8D%AF%E9%80%A0%E6%88%90%E7%9A%84%E7%95%B8%E5%BD%A2%26um%3D1%26hl%3Dzh-CN%26newwindow%3D1%26sa%3DG" TargetMode="External"/><Relationship Id="rId14" Type="http://schemas.openxmlformats.org/officeDocument/2006/relationships/image" Target="../media/image11.jpeg"/><Relationship Id="rId13" Type="http://schemas.openxmlformats.org/officeDocument/2006/relationships/hyperlink" Target="http://images.google.cn/imgres?imgurl=http://i.weather.com.cn/i/c/images/2009/20090105/4961ab55_9a9eb.jpg&amp;imgrefurl=http://www.weather.com.cn/static/html/article/20090105/21690.shtml&amp;usg=__M8y72wgXZG-AEj9T_D1Ro2RqbEk=&amp;h=308&amp;w=360&amp;sz=19&amp;hl=zh-CN&amp;start=1&amp;um=1&amp;tbnid=8i6eOYbU0Z46XM:&amp;tbnh=104&amp;tbnw=121&amp;prev=/images?q%3D%E5%AF%82%E9%9D%99%E7%9A%84%E6%98%A5%E5%A4%A9%26um%3D1%26hl%3Dzh-CN%26newwindow%3D1" TargetMode="External"/><Relationship Id="rId12" Type="http://schemas.openxmlformats.org/officeDocument/2006/relationships/image" Target="../media/image10.jpeg"/><Relationship Id="rId11" Type="http://schemas.openxmlformats.org/officeDocument/2006/relationships/hyperlink" Target="http://images.google.cn/imgres?imgurl=http://www.crystalradio.cn/bbs/attachments/month_0809/20080924_e4935a2dec76883453475SJIXOWlaWiV.jpg&amp;imgrefurl=http://www.crystalradio.cn/bbs/thread-49606-1-15.html&amp;usg=__3mwWxgfUg8yMHFAiAZ4FKlVVrok=&amp;h=539&amp;w=660&amp;sz=78&amp;hl=zh-CN&amp;start=55&amp;um=1&amp;tbnid=bZiPVLAZRI4XWM:&amp;tbnh=113&amp;tbnw=138&amp;prev=/images?q%3D%E5%8D%8A%E5%AF%BC%E4%BD%93%E5%99%A8%E4%BB%B6%26start%3D40%26ndsp%3D20%26um%3D1%26hl%3Dzh-CN%26newwindow%3D1%26sa%3DN" TargetMode="External"/><Relationship Id="rId10" Type="http://schemas.openxmlformats.org/officeDocument/2006/relationships/image" Target="../media/image9.jpeg"/><Relationship Id="rId1" Type="http://schemas.openxmlformats.org/officeDocument/2006/relationships/hyperlink" Target="http://cimg2.163.com/health/2006/3/22/200603221332136f80d.jpg"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16.w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hemeOverride" Target="../theme/themeOverride2.xml"/><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3.wmf"/><Relationship Id="rId1"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8.jpe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0.png"/><Relationship Id="rId3" Type="http://schemas.openxmlformats.org/officeDocument/2006/relationships/image" Target="../media/image29.jpeg"/><Relationship Id="rId2" Type="http://schemas.openxmlformats.org/officeDocument/2006/relationships/hyperlink" Target="http://www.ahnw.gov.cn/upload/UserZone/21874_20070509182016.jpg" TargetMode="External"/><Relationship Id="rId1" Type="http://schemas.openxmlformats.org/officeDocument/2006/relationships/image" Target="../media/image1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2.png"/><Relationship Id="rId1"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8.jpeg"/><Relationship Id="rId1" Type="http://schemas.openxmlformats.org/officeDocument/2006/relationships/image" Target="../media/image17.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8.png"/><Relationship Id="rId1" Type="http://schemas.openxmlformats.org/officeDocument/2006/relationships/image" Target="../media/image37.pn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9.jpeg"/><Relationship Id="rId3" Type="http://schemas.openxmlformats.org/officeDocument/2006/relationships/hyperlink" Target="http://www.ahnw.gov.cn/upload/UserZone/21874_20070509182016.jpg" TargetMode="External"/><Relationship Id="rId2" Type="http://schemas.openxmlformats.org/officeDocument/2006/relationships/image" Target="../media/image39.png"/><Relationship Id="rId1" Type="http://schemas.openxmlformats.org/officeDocument/2006/relationships/image" Target="../media/image1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slide" Target="slide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slide" Target="slide16.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3.emf"/><Relationship Id="rId1" Type="http://schemas.openxmlformats.org/officeDocument/2006/relationships/image" Target="../media/image42.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4.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1.xml"/><Relationship Id="rId2" Type="http://schemas.openxmlformats.org/officeDocument/2006/relationships/image" Target="../media/image46.emf"/><Relationship Id="rId1" Type="http://schemas.openxmlformats.org/officeDocument/2006/relationships/oleObject" Target="../embeddings/oleObject1.bin"/></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8.jpeg"/><Relationship Id="rId1" Type="http://schemas.openxmlformats.org/officeDocument/2006/relationships/image" Target="../media/image47.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0.jpeg"/><Relationship Id="rId1" Type="http://schemas.openxmlformats.org/officeDocument/2006/relationships/image" Target="../media/image49.jpe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hyperlink" Target="http://www.cas.cn/uploadfiles/jpg/2007/5/15/100358.jpg" TargetMode="External"/></Relationships>
</file>

<file path=ppt/slides/_rels/slide53.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1.xml"/><Relationship Id="rId2" Type="http://schemas.openxmlformats.org/officeDocument/2006/relationships/image" Target="../media/image53.emf"/><Relationship Id="rId1" Type="http://schemas.openxmlformats.org/officeDocument/2006/relationships/oleObject" Target="../embeddings/oleObject2.bin"/></Relationships>
</file>

<file path=ppt/slides/_rels/slide54.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xml"/><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tags" Target="../tags/tag1.xml"/><Relationship Id="rId1" Type="http://schemas.openxmlformats.org/officeDocument/2006/relationships/image" Target="../media/image54.png"/></Relationships>
</file>

<file path=ppt/slides/_rels/slide55.xml.rels><?xml version="1.0" encoding="UTF-8" standalone="yes"?>
<Relationships xmlns="http://schemas.openxmlformats.org/package/2006/relationships"><Relationship Id="rId5" Type="http://schemas.openxmlformats.org/officeDocument/2006/relationships/vmlDrawing" Target="../drawings/vmlDrawing3.vml"/><Relationship Id="rId4" Type="http://schemas.openxmlformats.org/officeDocument/2006/relationships/slideLayout" Target="../slideLayouts/slideLayout1.xml"/><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oleObject" Target="../embeddings/oleObject3.bin"/></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9.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0.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1.wmf"/></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3.png"/><Relationship Id="rId1" Type="http://schemas.openxmlformats.org/officeDocument/2006/relationships/image" Target="../media/image62.png"/></Relationships>
</file>

<file path=ppt/slides/_rels/slide6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7.png"/><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image" Target="../media/image6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0" Type="http://schemas.openxmlformats.org/officeDocument/2006/relationships/slideLayout" Target="../slideLayouts/slideLayout1.xml"/><Relationship Id="rId1" Type="http://schemas.openxmlformats.org/officeDocument/2006/relationships/tags" Target="../tags/tag2.xml"/></Relationships>
</file>

<file path=ppt/slides/_rels/slide68.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2" Type="http://schemas.openxmlformats.org/officeDocument/2006/relationships/slideLayout" Target="../slideLayouts/slideLayout3.xml"/><Relationship Id="rId21" Type="http://schemas.openxmlformats.org/officeDocument/2006/relationships/image" Target="../media/image68.png"/><Relationship Id="rId20" Type="http://schemas.openxmlformats.org/officeDocument/2006/relationships/tags" Target="../tags/tag30.xml"/><Relationship Id="rId2" Type="http://schemas.openxmlformats.org/officeDocument/2006/relationships/tags" Target="../tags/tag12.xml"/><Relationship Id="rId19" Type="http://schemas.openxmlformats.org/officeDocument/2006/relationships/tags" Target="../tags/tag29.xml"/><Relationship Id="rId18" Type="http://schemas.openxmlformats.org/officeDocument/2006/relationships/tags" Target="../tags/tag28.xml"/><Relationship Id="rId17" Type="http://schemas.openxmlformats.org/officeDocument/2006/relationships/tags" Target="../tags/tag27.xml"/><Relationship Id="rId16" Type="http://schemas.openxmlformats.org/officeDocument/2006/relationships/tags" Target="../tags/tag26.xml"/><Relationship Id="rId15" Type="http://schemas.openxmlformats.org/officeDocument/2006/relationships/tags" Target="../tags/tag25.xml"/><Relationship Id="rId14" Type="http://schemas.openxmlformats.org/officeDocument/2006/relationships/tags" Target="../tags/tag24.xml"/><Relationship Id="rId13" Type="http://schemas.openxmlformats.org/officeDocument/2006/relationships/tags" Target="../tags/tag23.xml"/><Relationship Id="rId12" Type="http://schemas.openxmlformats.org/officeDocument/2006/relationships/tags" Target="../tags/tag22.xml"/><Relationship Id="rId11" Type="http://schemas.openxmlformats.org/officeDocument/2006/relationships/tags" Target="../tags/tag21.xml"/><Relationship Id="rId10" Type="http://schemas.openxmlformats.org/officeDocument/2006/relationships/tags" Target="../tags/tag20.xml"/><Relationship Id="rId1" Type="http://schemas.openxmlformats.org/officeDocument/2006/relationships/tags" Target="../tags/tag11.xml"/></Relationships>
</file>

<file path=ppt/slides/_rels/slide6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3.png"/></Relationships>
</file>

<file path=ppt/slides/_rels/slide73.xml.rels><?xml version="1.0" encoding="UTF-8" standalone="yes"?>
<Relationships xmlns="http://schemas.openxmlformats.org/package/2006/relationships"><Relationship Id="rId4" Type="http://schemas.openxmlformats.org/officeDocument/2006/relationships/vmlDrawing" Target="../drawings/vmlDrawing4.vml"/><Relationship Id="rId3" Type="http://schemas.openxmlformats.org/officeDocument/2006/relationships/slideLayout" Target="../slideLayouts/slideLayout1.xml"/><Relationship Id="rId2" Type="http://schemas.openxmlformats.org/officeDocument/2006/relationships/image" Target="../media/image74.emf"/><Relationship Id="rId1" Type="http://schemas.openxmlformats.org/officeDocument/2006/relationships/oleObject" Target="../embeddings/oleObject4.bin"/></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5.pn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6.png"/></Relationships>
</file>

<file path=ppt/slides/_rels/slide7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image" Target="../media/image78.png"/><Relationship Id="rId4" Type="http://schemas.openxmlformats.org/officeDocument/2006/relationships/tags" Target="../tags/tag33.xml"/><Relationship Id="rId3" Type="http://schemas.openxmlformats.org/officeDocument/2006/relationships/image" Target="../media/image77.png"/><Relationship Id="rId2" Type="http://schemas.openxmlformats.org/officeDocument/2006/relationships/tags" Target="../tags/tag32.xml"/><Relationship Id="rId1" Type="http://schemas.openxmlformats.org/officeDocument/2006/relationships/tags" Target="../tags/tag31.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1.xml"/><Relationship Id="rId6" Type="http://schemas.openxmlformats.org/officeDocument/2006/relationships/image" Target="../media/image83.jpeg"/><Relationship Id="rId5" Type="http://schemas.openxmlformats.org/officeDocument/2006/relationships/hyperlink" Target="http://images.google.cn/imgres?imgurl=http://kinwai.cn.ec21.com/co/k/kinwai/img/oimg_CG00058344.jpg&amp;imgrefurl=http://kinwai.cn.ec21.com/CG00058344/00058344.html&amp;usg=__E3JhcXNF_oiGasZqFMMPtHB-KTE=&amp;h=263&amp;w=320&amp;sz=15&amp;hl=zh-CN&amp;start=13&amp;tbnid=PUcOVuxQYfK_sM:&amp;tbnh=97&amp;tbnw=118&amp;prev=/images?q=%E7%9A%AE%E9%9D%A9%E6%B2%99%E5%8F%91&amp;gbv=2&amp;hl=zh-CN&amp;sa=G&amp;newwindow=1" TargetMode="External"/><Relationship Id="rId4" Type="http://schemas.openxmlformats.org/officeDocument/2006/relationships/image" Target="../media/image82.jpeg"/><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image" Target="../media/image7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5.jpe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7.png"/><Relationship Id="rId1" Type="http://schemas.openxmlformats.org/officeDocument/2006/relationships/image" Target="../media/image86.pn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9.wmf"/></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3.GIF"/><Relationship Id="rId1" Type="http://schemas.openxmlformats.org/officeDocument/2006/relationships/image" Target="../media/image92.jpeg"/></Relationships>
</file>

<file path=ppt/slides/_rels/slide8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png"/></Relationships>
</file>

<file path=ppt/slides/_rels/slide8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slide" Target="slide1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slide" Target="slide1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slide" Target="slide1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1.png"/><Relationship Id="rId1" Type="http://schemas.openxmlformats.org/officeDocument/2006/relationships/image" Target="../media/image10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5"/>
          <p:cNvSpPr txBox="1">
            <a:spLocks noGrp="1"/>
          </p:cNvSpPr>
          <p:nvPr>
            <p:ph type="sldNum" sz="quarter" idx="4"/>
          </p:nvPr>
        </p:nvSpPr>
        <p:spPr>
          <a:xfrm>
            <a:off x="10298160" y="63684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1-</a:t>
            </a:r>
            <a:fld id="{9A0DB2DC-4C9A-4742-B13C-FB6460FD3503}" type="slidenum">
              <a:rPr lang="en-US" altLang="zh-CN" sz="1800" dirty="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72706" name="Rectangle 2"/>
          <p:cNvSpPr>
            <a:spLocks noGrp="1" noRot="1" noChangeArrowheads="1"/>
          </p:cNvSpPr>
          <p:nvPr>
            <p:ph type="title" idx="4294967295"/>
          </p:nvPr>
        </p:nvSpPr>
        <p:spPr>
          <a:xfrm>
            <a:off x="4655840" y="2202184"/>
            <a:ext cx="7379335" cy="3240405"/>
          </a:xfrm>
        </p:spPr>
        <p:txBody>
          <a:bodyPr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6600" i="0" u="none" strike="noStrike" kern="1200" cap="none" spc="0" normalizeH="0" baseline="0" noProof="0" dirty="0">
                <a:solidFill>
                  <a:srgbClr val="AED283"/>
                </a:solidFill>
                <a:latin typeface="隶书" panose="02010509060101010101" pitchFamily="49" charset="-122"/>
                <a:ea typeface="隶书" panose="02010509060101010101" pitchFamily="49" charset="-122"/>
                <a:cs typeface="+mn-cs"/>
              </a:rPr>
              <a:t>第一章　绪　论</a:t>
            </a:r>
            <a:br>
              <a:rPr kumimoji="0" lang="zh-CN" altLang="en-US" sz="6000" b="0" i="0" u="none" strike="noStrike" kern="0" cap="none" spc="0" normalizeH="0" baseline="0" noProof="0" dirty="0" smtClean="0">
                <a:ln>
                  <a:noFill/>
                </a:ln>
                <a:solidFill>
                  <a:schemeClr val="accent1">
                    <a:lumMod val="50000"/>
                  </a:schemeClr>
                </a:solidFill>
                <a:effectLst>
                  <a:outerShdw blurRad="38100" dist="38100" dir="2700000" algn="tl">
                    <a:srgbClr val="000000"/>
                  </a:outerShdw>
                </a:effectLst>
                <a:uLnTx/>
                <a:uFillTx/>
                <a:latin typeface="Bookman Old Style" panose="02050604050505020204" pitchFamily="18" charset="0"/>
                <a:ea typeface="宋体" panose="02010600030101010101" pitchFamily="2" charset="-122"/>
                <a:cs typeface="+mj-cs"/>
              </a:rPr>
            </a:br>
            <a:br>
              <a:rPr kumimoji="0" lang="zh-CN" altLang="en-US" sz="6000" b="0" i="0" u="none" strike="noStrike" kern="0" cap="none" spc="0" normalizeH="0" baseline="0" noProof="0" dirty="0" smtClean="0">
                <a:ln>
                  <a:noFill/>
                </a:ln>
                <a:solidFill>
                  <a:schemeClr val="accent1">
                    <a:lumMod val="50000"/>
                  </a:schemeClr>
                </a:solidFill>
                <a:effectLst>
                  <a:outerShdw blurRad="38100" dist="38100" dir="2700000" algn="tl">
                    <a:srgbClr val="000000"/>
                  </a:outerShdw>
                </a:effectLst>
                <a:uLnTx/>
                <a:uFillTx/>
                <a:latin typeface="Bookman Old Style" panose="02050604050505020204" pitchFamily="18" charset="0"/>
                <a:ea typeface="黑体" panose="02010609060101010101" pitchFamily="49" charset="-122"/>
                <a:cs typeface="+mj-cs"/>
              </a:rPr>
            </a:br>
            <a:r>
              <a:rPr kumimoji="0" lang="en-US" altLang="zh-CN" sz="3600" b="1" i="1" u="none" strike="noStrike" kern="1200" cap="none" spc="0" normalizeH="0" baseline="0" noProof="0" dirty="0">
                <a:solidFill>
                  <a:srgbClr val="508B5B"/>
                </a:solidFill>
                <a:latin typeface="Times New Roman" panose="02020603050405020304" pitchFamily="18" charset="0"/>
                <a:ea typeface="宋体" panose="02010600030101010101" pitchFamily="2" charset="-122"/>
                <a:cs typeface="+mn-cs"/>
              </a:rPr>
              <a:t>Chapter 1. Introduction</a:t>
            </a:r>
            <a:br>
              <a:rPr kumimoji="0" lang="en-US" altLang="zh-CN" sz="4800" b="1" i="0" u="none" strike="noStrike" kern="0" cap="none" spc="0" normalizeH="0" baseline="0" noProof="0" dirty="0" smtClean="0">
                <a:ln>
                  <a:noFill/>
                </a:ln>
                <a:solidFill>
                  <a:schemeClr val="accent1">
                    <a:lumMod val="50000"/>
                  </a:schemeClr>
                </a:solidFill>
                <a:effectLst/>
                <a:uLnTx/>
                <a:uFillTx/>
                <a:latin typeface="Arial" panose="020B0604020202020204" pitchFamily="34" charset="0"/>
                <a:ea typeface="黑体" panose="02010609060101010101" pitchFamily="49" charset="-122"/>
                <a:cs typeface="+mj-cs"/>
              </a:rPr>
            </a:br>
            <a:endParaRPr kumimoji="0" lang="en-US" altLang="zh-CN" sz="4800" b="1" i="0" u="none" strike="noStrike" kern="0" cap="none" spc="0" normalizeH="0" baseline="0" noProof="0" dirty="0" smtClean="0">
              <a:ln>
                <a:noFill/>
              </a:ln>
              <a:solidFill>
                <a:schemeClr val="accent1">
                  <a:lumMod val="50000"/>
                </a:schemeClr>
              </a:solidFill>
              <a:effectLst/>
              <a:uLnTx/>
              <a:uFillTx/>
              <a:latin typeface="Arial" panose="020B0604020202020204" pitchFamily="34" charset="0"/>
              <a:ea typeface="黑体" panose="02010609060101010101" pitchFamily="49" charset="-122"/>
              <a:cs typeface="+mj-cs"/>
            </a:endParaRPr>
          </a:p>
        </p:txBody>
      </p:sp>
      <p:pic>
        <p:nvPicPr>
          <p:cNvPr id="50" name="图片 49"/>
          <p:cNvPicPr>
            <a:picLocks noChangeAspect="1"/>
          </p:cNvPicPr>
          <p:nvPr/>
        </p:nvPicPr>
        <p:blipFill rotWithShape="1">
          <a:blip r:embed="rId1"/>
          <a:srcRect l="13974" t="34906" r="67130" b="22066"/>
          <a:stretch>
            <a:fillRect/>
          </a:stretch>
        </p:blipFill>
        <p:spPr>
          <a:xfrm>
            <a:off x="0" y="-1"/>
            <a:ext cx="5077513" cy="6844665"/>
          </a:xfrm>
          <a:prstGeom prst="rect">
            <a:avLst/>
          </a:prstGeom>
        </p:spPr>
      </p:pic>
    </p:spTree>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1-</a:t>
            </a:r>
            <a:fld id="{9A0DB2DC-4C9A-4742-B13C-FB6460FD3503}" type="slidenum">
              <a:rPr lang="en-US" altLang="zh-CN" sz="1800" dirty="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21507" name="Text Box 3"/>
          <p:cNvSpPr txBox="1"/>
          <p:nvPr/>
        </p:nvSpPr>
        <p:spPr>
          <a:xfrm>
            <a:off x="2590800" y="2133600"/>
            <a:ext cx="70866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eaLnBrk="1" hangingPunct="1">
              <a:spcBef>
                <a:spcPct val="50000"/>
              </a:spcBef>
              <a:buClrTx/>
              <a:buSzTx/>
              <a:buFontTx/>
              <a:buNone/>
            </a:pPr>
            <a:endParaRPr lang="zh-CN" altLang="en-US" sz="1800" dirty="0">
              <a:solidFill>
                <a:schemeClr val="tx1"/>
              </a:solidFill>
              <a:ea typeface="宋体" panose="02010600030101010101" pitchFamily="2" charset="-122"/>
            </a:endParaRPr>
          </a:p>
        </p:txBody>
      </p:sp>
      <p:sp>
        <p:nvSpPr>
          <p:cNvPr id="167940" name="Text Box 4"/>
          <p:cNvSpPr txBox="1">
            <a:spLocks noChangeArrowheads="1"/>
          </p:cNvSpPr>
          <p:nvPr/>
        </p:nvSpPr>
        <p:spPr bwMode="auto">
          <a:xfrm>
            <a:off x="191344" y="116632"/>
            <a:ext cx="9793614" cy="1625188"/>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kern="1200" cap="none" spc="0" normalizeH="0" baseline="0" noProof="0" dirty="0" smtClean="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2.1</a:t>
            </a:r>
            <a:r>
              <a:rPr kumimoji="0" lang="en-US" altLang="zh-CN" sz="3000" b="1" kern="1200" cap="none" spc="0" normalizeH="0" baseline="0" noProof="0" dirty="0" smtClean="0">
                <a:solidFill>
                  <a:srgbClr val="AA5C5C"/>
                </a:solidFill>
                <a:effectLst>
                  <a:outerShdw blurRad="38100" dist="38100" dir="2700000" algn="tl">
                    <a:srgbClr val="000000"/>
                  </a:outerShdw>
                </a:effectLst>
                <a:latin typeface="微软雅黑" panose="020B0503020204020204" charset="-122"/>
                <a:ea typeface="微软雅黑" panose="020B0503020204020204" charset="-122"/>
                <a:cs typeface="+mn-cs"/>
              </a:rPr>
              <a:t> </a:t>
            </a:r>
            <a:r>
              <a:rPr kumimoji="0" lang="zh-CN" altLang="en-US" sz="3000" b="1" kern="1200" cap="none" spc="0" normalizeH="0" baseline="0" noProof="0" dirty="0" smtClean="0">
                <a:solidFill>
                  <a:srgbClr val="AA5C5C"/>
                </a:solidFill>
                <a:effectLst>
                  <a:outerShdw blurRad="38100" dist="38100" dir="2700000" algn="tl">
                    <a:srgbClr val="000000"/>
                  </a:outerShdw>
                </a:effectLst>
                <a:latin typeface="微软雅黑" panose="020B0503020204020204" charset="-122"/>
                <a:ea typeface="微软雅黑" panose="020B0503020204020204" charset="-122"/>
                <a:cs typeface="+mn-cs"/>
              </a:rPr>
              <a:t>化学</a:t>
            </a:r>
            <a:r>
              <a:rPr kumimoji="0" lang="zh-CN" altLang="en-US" sz="3000" b="1" kern="1200" cap="none" spc="0" normalizeH="0" baseline="0" noProof="0"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cs typeface="+mn-cs"/>
              </a:rPr>
              <a:t>与</a:t>
            </a:r>
            <a:r>
              <a:rPr kumimoji="0" lang="zh-CN" altLang="en-US" sz="3000" b="1" kern="1200" cap="none" spc="0" normalizeH="0" baseline="0" noProof="0" dirty="0" smtClean="0">
                <a:solidFill>
                  <a:srgbClr val="AA5C5C"/>
                </a:solidFill>
                <a:effectLst>
                  <a:outerShdw blurRad="38100" dist="38100" dir="2700000" algn="tl">
                    <a:srgbClr val="000000"/>
                  </a:outerShdw>
                </a:effectLst>
                <a:latin typeface="微软雅黑" panose="020B0503020204020204" charset="-122"/>
                <a:ea typeface="微软雅黑" panose="020B0503020204020204" charset="-122"/>
                <a:cs typeface="+mn-cs"/>
              </a:rPr>
              <a:t>环境 </a:t>
            </a:r>
            <a:r>
              <a:rPr lang="en-US" altLang="zh-CN" sz="3000" b="1" dirty="0" smtClean="0">
                <a:latin typeface="Times New Roman" panose="02020603050405020304" pitchFamily="18" charset="0"/>
                <a:cs typeface="Times New Roman" panose="02020603050405020304" pitchFamily="18" charset="0"/>
              </a:rPr>
              <a:t>Chemistry </a:t>
            </a:r>
            <a:r>
              <a:rPr lang="en-US" altLang="zh-CN" sz="3000" b="1" dirty="0">
                <a:latin typeface="Times New Roman" panose="02020603050405020304" pitchFamily="18" charset="0"/>
                <a:cs typeface="Times New Roman" panose="02020603050405020304" pitchFamily="18" charset="0"/>
              </a:rPr>
              <a:t>and Environment </a:t>
            </a:r>
            <a:endParaRPr lang="zh-CN" altLang="en-US" sz="3000" b="1" dirty="0">
              <a:latin typeface="Times New Roman" panose="02020603050405020304" pitchFamily="18" charset="0"/>
              <a:cs typeface="Times New Roman" panose="02020603050405020304" pitchFamily="18" charset="0"/>
            </a:endParaRPr>
          </a:p>
          <a:p>
            <a:pPr marL="457200" marR="0" indent="-457200" defTabSz="914400" eaLnBrk="1" hangingPunct="1">
              <a:lnSpc>
                <a:spcPct val="150000"/>
              </a:lnSpc>
              <a:spcBef>
                <a:spcPct val="50000"/>
              </a:spcBef>
              <a:buClrTx/>
              <a:buSzTx/>
              <a:buFontTx/>
              <a:buNone/>
              <a:defRPr/>
            </a:pPr>
            <a:endParaRPr kumimoji="0" lang="zh-CN" altLang="en-US" sz="3000" b="1" kern="1200" cap="none" spc="0" normalizeH="0" baseline="0" noProof="0" dirty="0">
              <a:latin typeface="Times New Roman" panose="02020603050405020304" pitchFamily="18" charset="0"/>
              <a:cs typeface="Times New Roman" panose="02020603050405020304" pitchFamily="18" charset="0"/>
            </a:endParaRPr>
          </a:p>
        </p:txBody>
      </p:sp>
      <p:sp>
        <p:nvSpPr>
          <p:cNvPr id="21509" name="Text Box 5"/>
          <p:cNvSpPr txBox="1"/>
          <p:nvPr/>
        </p:nvSpPr>
        <p:spPr>
          <a:xfrm>
            <a:off x="6935470" y="44450"/>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21510" name="Text Box 8"/>
          <p:cNvSpPr txBox="1"/>
          <p:nvPr/>
        </p:nvSpPr>
        <p:spPr>
          <a:xfrm>
            <a:off x="1092835" y="1196340"/>
            <a:ext cx="10013950" cy="466153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720090" eaLnBrk="1" hangingPunct="1">
              <a:lnSpc>
                <a:spcPct val="150000"/>
              </a:lnSpc>
              <a:spcBef>
                <a:spcPct val="0"/>
              </a:spcBef>
              <a:buClrTx/>
              <a:buSzTx/>
              <a:buFontTx/>
              <a:buNone/>
            </a:pPr>
            <a:r>
              <a:rPr lang="zh-CN" altLang="en-US" sz="22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化学工业</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的发展为人类带来福祉，</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目前我们日常生活和工农业生产所使用的化学品已多达</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100</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000</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种以上。没有化学品，就没有如此繁荣的</a:t>
            </a:r>
            <a:r>
              <a:rPr lang="zh-CN" altLang="en-US" sz="22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地球。如，没有农药，就不会有粮食的高产，地球不可能支撑如此庞大的人口；各种</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药物帮助人类战胜疾病，青霉素的使用使人类寿命出现第二次飞跃，平均增加了</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20</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岁。</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0" lvl="0" indent="720090" eaLnBrk="1" hangingPunct="1">
              <a:lnSpc>
                <a:spcPct val="150000"/>
              </a:lnSpc>
              <a:spcBef>
                <a:spcPct val="0"/>
              </a:spcBef>
              <a:buClrTx/>
              <a:buSzTx/>
              <a:buFontTx/>
              <a:buNone/>
            </a:pP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但是，</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人类过度依赖化学品、不当使用化学品，在生产、使用和废弃化学品的过程中疏于管理，使化学品成为环境污染的罪魁祸首</a:t>
            </a:r>
            <a:r>
              <a:rPr lang="zh-CN" altLang="en-US" sz="22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。如</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，难降解有机氯农药及一些具有良好性能的工业品的使用被证明是过大于功，造成了“寂静的春天”</a:t>
            </a:r>
            <a:r>
              <a:rPr lang="zh-CN" altLang="en-US" sz="22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；在</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人类活动过程中还无意识地产生很多副产物，如燃烧产生的多环芳烃、二噁英，饮用水消毒产生的副产物等。</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p:cNvSpPr txBox="1">
            <a:spLocks noChangeArrowheads="1"/>
          </p:cNvSpPr>
          <p:nvPr/>
        </p:nvSpPr>
        <p:spPr bwMode="auto">
          <a:xfrm>
            <a:off x="191344" y="75886"/>
            <a:ext cx="9793614" cy="1625188"/>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kern="1200" cap="none" spc="0" normalizeH="0" baseline="0" noProof="0" dirty="0" smtClean="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2.1</a:t>
            </a:r>
            <a:r>
              <a:rPr kumimoji="0" lang="en-US" altLang="zh-CN" sz="3000" b="1" kern="1200" cap="none" spc="0" normalizeH="0" baseline="0" noProof="0" dirty="0" smtClean="0">
                <a:solidFill>
                  <a:srgbClr val="AA5C5C"/>
                </a:solidFill>
                <a:effectLst>
                  <a:outerShdw blurRad="38100" dist="38100" dir="2700000" algn="tl">
                    <a:srgbClr val="000000"/>
                  </a:outerShdw>
                </a:effectLst>
                <a:latin typeface="微软雅黑" panose="020B0503020204020204" charset="-122"/>
                <a:ea typeface="微软雅黑" panose="020B0503020204020204" charset="-122"/>
                <a:cs typeface="+mn-cs"/>
              </a:rPr>
              <a:t> </a:t>
            </a:r>
            <a:r>
              <a:rPr kumimoji="0" lang="zh-CN" altLang="en-US" sz="3000" b="1" kern="1200" cap="none" spc="0" normalizeH="0" baseline="0" noProof="0" dirty="0" smtClean="0">
                <a:solidFill>
                  <a:srgbClr val="AA5C5C"/>
                </a:solidFill>
                <a:effectLst>
                  <a:outerShdw blurRad="38100" dist="38100" dir="2700000" algn="tl">
                    <a:srgbClr val="000000"/>
                  </a:outerShdw>
                </a:effectLst>
                <a:latin typeface="微软雅黑" panose="020B0503020204020204" charset="-122"/>
                <a:ea typeface="微软雅黑" panose="020B0503020204020204" charset="-122"/>
                <a:cs typeface="+mn-cs"/>
              </a:rPr>
              <a:t>化学</a:t>
            </a:r>
            <a:r>
              <a:rPr kumimoji="0" lang="zh-CN" altLang="en-US" sz="3000" b="1" kern="1200" cap="none" spc="0" normalizeH="0" baseline="0" noProof="0"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cs typeface="+mn-cs"/>
              </a:rPr>
              <a:t>与</a:t>
            </a:r>
            <a:r>
              <a:rPr kumimoji="0" lang="zh-CN" altLang="en-US" sz="3000" b="1" kern="1200" cap="none" spc="0" normalizeH="0" baseline="0" noProof="0" dirty="0" smtClean="0">
                <a:solidFill>
                  <a:srgbClr val="AA5C5C"/>
                </a:solidFill>
                <a:effectLst>
                  <a:outerShdw blurRad="38100" dist="38100" dir="2700000" algn="tl">
                    <a:srgbClr val="000000"/>
                  </a:outerShdw>
                </a:effectLst>
                <a:latin typeface="微软雅黑" panose="020B0503020204020204" charset="-122"/>
                <a:ea typeface="微软雅黑" panose="020B0503020204020204" charset="-122"/>
                <a:cs typeface="+mn-cs"/>
              </a:rPr>
              <a:t>环境 </a:t>
            </a:r>
            <a:r>
              <a:rPr lang="en-US" altLang="zh-CN" sz="3000" b="1" dirty="0">
                <a:latin typeface="Times New Roman" panose="02020603050405020304" pitchFamily="18" charset="0"/>
                <a:cs typeface="Times New Roman" panose="02020603050405020304" pitchFamily="18" charset="0"/>
              </a:rPr>
              <a:t>Chemistry and Environment </a:t>
            </a:r>
            <a:endParaRPr lang="zh-CN" altLang="en-US" sz="3000" b="1" dirty="0">
              <a:latin typeface="Times New Roman" panose="02020603050405020304" pitchFamily="18" charset="0"/>
              <a:cs typeface="Times New Roman" panose="02020603050405020304" pitchFamily="18" charset="0"/>
            </a:endParaRPr>
          </a:p>
          <a:p>
            <a:pPr marL="457200" marR="0" indent="-457200" defTabSz="914400" eaLnBrk="1" hangingPunct="1">
              <a:lnSpc>
                <a:spcPct val="150000"/>
              </a:lnSpc>
              <a:spcBef>
                <a:spcPct val="50000"/>
              </a:spcBef>
              <a:buClrTx/>
              <a:buSzTx/>
              <a:buFontTx/>
              <a:buNone/>
              <a:defRPr/>
            </a:pPr>
            <a:endParaRPr kumimoji="0" lang="zh-CN" altLang="en-US" sz="3000" b="1" kern="1200" cap="none" spc="0" normalizeH="0" baseline="0" noProof="0" dirty="0">
              <a:latin typeface="Times New Roman" panose="02020603050405020304" pitchFamily="18" charset="0"/>
              <a:cs typeface="Times New Roman" panose="02020603050405020304" pitchFamily="18" charset="0"/>
            </a:endParaRPr>
          </a:p>
        </p:txBody>
      </p:sp>
      <p:sp>
        <p:nvSpPr>
          <p:cNvPr id="22530" name="Rectangle 15"/>
          <p:cNvSpPr txBox="1">
            <a:spLocks noGrp="1"/>
          </p:cNvSpPr>
          <p:nvPr>
            <p:ph type="sldNum" sz="quarter" idx="4"/>
          </p:nvPr>
        </p:nvSpPr>
        <p:spPr>
          <a:xfrm>
            <a:off x="10298113" y="6399223"/>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2531" name="Text Box 2"/>
          <p:cNvSpPr txBox="1"/>
          <p:nvPr/>
        </p:nvSpPr>
        <p:spPr>
          <a:xfrm>
            <a:off x="1477392" y="917843"/>
            <a:ext cx="8305800" cy="1421928"/>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224155" lvl="0" indent="-224155">
              <a:spcBef>
                <a:spcPct val="50000"/>
              </a:spcBef>
              <a:buClrTx/>
              <a:buSzTx/>
              <a:buFontTx/>
              <a:buNone/>
            </a:pPr>
            <a:endParaRPr lang="zh-CN" altLang="en-US" sz="2400" b="1" dirty="0">
              <a:solidFill>
                <a:srgbClr val="00FF00"/>
              </a:solidFill>
              <a:latin typeface="Times New Roman" panose="02020603050405020304" pitchFamily="18" charset="0"/>
              <a:ea typeface="MS PGothic" panose="020B0600070205080204" pitchFamily="34" charset="-128"/>
              <a:cs typeface="Times New Roman" panose="02020603050405020304" pitchFamily="18" charset="0"/>
            </a:endParaRPr>
          </a:p>
          <a:p>
            <a:pPr marL="224155" lvl="0" indent="-224155">
              <a:spcBef>
                <a:spcPct val="30000"/>
              </a:spcBef>
              <a:buClrTx/>
              <a:buSzTx/>
              <a:buFontTx/>
              <a:buChar char="•"/>
            </a:pPr>
            <a:r>
              <a:rPr lang="en-US" altLang="zh-CN" sz="2400" b="1"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rPr>
              <a:t>All matter is chemical; we are chemical</a:t>
            </a:r>
            <a:endParaRPr lang="zh-CN" altLang="en-US" sz="24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224155" lvl="0" indent="-224155">
              <a:spcBef>
                <a:spcPct val="30000"/>
              </a:spcBef>
              <a:buClrTx/>
              <a:buSzTx/>
              <a:buFontTx/>
              <a:buChar char="•"/>
            </a:pPr>
            <a:r>
              <a:rPr lang="en-US" altLang="zh-CN" sz="2400" b="1"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rPr>
              <a:t>The human body is a complex chemical factory</a:t>
            </a:r>
            <a:endParaRPr lang="en-US" altLang="zh-CN" sz="2400" b="1"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182275" name="Rectangle 3"/>
          <p:cNvSpPr>
            <a:spLocks noGrp="1" noRot="1" noChangeArrowheads="1"/>
          </p:cNvSpPr>
          <p:nvPr>
            <p:ph type="title" idx="4294967295"/>
          </p:nvPr>
        </p:nvSpPr>
        <p:spPr>
          <a:xfrm>
            <a:off x="1415480" y="476201"/>
            <a:ext cx="7772400" cy="1143000"/>
          </a:xfrm>
        </p:spPr>
        <p:txBody>
          <a:bodyPr wrap="squar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000" b="1" i="0" u="none" strike="noStrike" kern="0" cap="none" spc="0" normalizeH="0" baseline="0" noProof="0" dirty="0" smtClean="0">
                <a:ln>
                  <a:noFill/>
                </a:ln>
                <a:solidFill>
                  <a:schemeClr val="accent1">
                    <a:lumMod val="50000"/>
                  </a:schemeClr>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400" b="1" i="0" u="none" strike="noStrike" kern="1200" cap="none" spc="0" normalizeH="0" baseline="0" dirty="0">
                <a:solidFill>
                  <a:schemeClr val="accent1">
                    <a:lumMod val="50000"/>
                  </a:schemeClr>
                </a:solidFill>
                <a:effectLst/>
                <a:latin typeface="Times New Roman" panose="02020603050405020304" pitchFamily="18" charset="0"/>
                <a:ea typeface="宋体" panose="02010600030101010101" pitchFamily="2" charset="-122"/>
                <a:cs typeface="Times New Roman" panose="02020603050405020304" pitchFamily="18" charset="0"/>
              </a:rPr>
              <a:t>Chemistry is Good</a:t>
            </a:r>
            <a:endParaRPr kumimoji="0" lang="en-US" altLang="zh-CN" sz="2400" b="1" i="0" u="none" strike="noStrike" kern="1200" cap="none" spc="0" normalizeH="0" baseline="0" dirty="0">
              <a:solidFill>
                <a:schemeClr val="accent1">
                  <a:lumMod val="50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533" name="Text Box 4"/>
          <p:cNvSpPr txBox="1"/>
          <p:nvPr/>
        </p:nvSpPr>
        <p:spPr>
          <a:xfrm>
            <a:off x="1415480" y="2492643"/>
            <a:ext cx="8305800" cy="1877437"/>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224155" lvl="0" indent="-224155" eaLnBrk="1" hangingPunct="1">
              <a:spcBef>
                <a:spcPct val="0"/>
              </a:spcBef>
              <a:buClrTx/>
              <a:buSzTx/>
              <a:buFontTx/>
              <a:buNone/>
            </a:pPr>
            <a:r>
              <a:rPr lang="en-US" altLang="zh-CN" sz="2400" b="1" dirty="0">
                <a:solidFill>
                  <a:schemeClr val="accent1">
                    <a:lumMod val="50000"/>
                  </a:schemeClr>
                </a:solidFill>
                <a:latin typeface="Times New Roman" panose="02020603050405020304" pitchFamily="18" charset="0"/>
                <a:ea typeface="宋体" panose="02010600030101010101" pitchFamily="2" charset="-122"/>
                <a:cs typeface="Times New Roman" panose="02020603050405020304" pitchFamily="18" charset="0"/>
              </a:rPr>
              <a:t>Good Things from Chemistry</a:t>
            </a:r>
            <a:endParaRPr lang="en-US" altLang="zh-CN" sz="2400" b="1" dirty="0">
              <a:solidFill>
                <a:schemeClr val="accent1">
                  <a:lumMod val="50000"/>
                </a:schemeClr>
              </a:solidFill>
              <a:latin typeface="Times New Roman" panose="02020603050405020304" pitchFamily="18" charset="0"/>
              <a:ea typeface="MS PGothic" panose="020B0600070205080204" pitchFamily="34" charset="-128"/>
              <a:cs typeface="Times New Roman" panose="02020603050405020304" pitchFamily="18" charset="0"/>
            </a:endParaRPr>
          </a:p>
          <a:p>
            <a:pPr marL="224155" lvl="0" indent="-224155">
              <a:buClrTx/>
              <a:buSzTx/>
              <a:buFontTx/>
              <a:buChar char="•"/>
            </a:pPr>
            <a:r>
              <a:rPr lang="en-US" altLang="zh-CN" sz="2000" b="1"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rPr>
              <a:t>Pharmaceuticals that have improved health and extended life</a:t>
            </a:r>
            <a:endParaRPr lang="en-US" altLang="zh-CN" sz="2000" b="1"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endParaRPr>
          </a:p>
          <a:p>
            <a:pPr marL="224155" lvl="0" indent="-224155">
              <a:buClrTx/>
              <a:buSzTx/>
              <a:buFontTx/>
              <a:buChar char="•"/>
            </a:pPr>
            <a:r>
              <a:rPr lang="en-US" altLang="zh-CN" sz="2000" b="1"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rPr>
              <a:t>Fertilizers that have greatly increased food productivity</a:t>
            </a:r>
            <a:endParaRPr lang="en-US" altLang="zh-CN" sz="2000" b="1"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endParaRPr>
          </a:p>
          <a:p>
            <a:pPr marL="224155" lvl="0" indent="-224155">
              <a:buClrTx/>
              <a:buSzTx/>
              <a:buFontTx/>
              <a:buChar char="•"/>
            </a:pPr>
            <a:r>
              <a:rPr lang="en-US" altLang="zh-CN" sz="2000" b="1"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rPr>
              <a:t>Semiconductors that have made possible computers and other modern electronic devices</a:t>
            </a:r>
            <a:endParaRPr lang="en-US" altLang="zh-CN" sz="2000" b="1"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22534" name="Text Box 6"/>
          <p:cNvSpPr txBox="1"/>
          <p:nvPr/>
        </p:nvSpPr>
        <p:spPr>
          <a:xfrm>
            <a:off x="1488505" y="4508768"/>
            <a:ext cx="8305800" cy="204787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165100" lvl="0" indent="-165100">
              <a:spcBef>
                <a:spcPct val="50000"/>
              </a:spcBef>
              <a:buClrTx/>
              <a:buSzTx/>
              <a:buFontTx/>
              <a:buNone/>
            </a:pPr>
            <a:r>
              <a:rPr lang="en-US" altLang="zh-CN" sz="2400" b="1" dirty="0">
                <a:solidFill>
                  <a:schemeClr val="accent1">
                    <a:lumMod val="50000"/>
                  </a:schemeClr>
                </a:solidFill>
                <a:latin typeface="Times New Roman" panose="02020603050405020304" pitchFamily="18" charset="0"/>
                <a:ea typeface="MS PGothic" panose="020B0600070205080204" pitchFamily="34" charset="-128"/>
                <a:cs typeface="Times New Roman" panose="02020603050405020304" pitchFamily="18" charset="0"/>
              </a:rPr>
              <a:t>The Downside of Chemistry</a:t>
            </a:r>
            <a:endParaRPr lang="en-US" altLang="zh-CN" sz="2400" b="1" dirty="0">
              <a:solidFill>
                <a:schemeClr val="accent1">
                  <a:lumMod val="50000"/>
                </a:schemeClr>
              </a:solidFill>
              <a:latin typeface="Times New Roman" panose="02020603050405020304" pitchFamily="18" charset="0"/>
              <a:ea typeface="MS PGothic" panose="020B0600070205080204" pitchFamily="34" charset="-128"/>
              <a:cs typeface="Times New Roman" panose="02020603050405020304" pitchFamily="18" charset="0"/>
            </a:endParaRPr>
          </a:p>
          <a:p>
            <a:pPr marL="165100" lvl="0" indent="-165100">
              <a:buClrTx/>
              <a:buSzTx/>
              <a:buFontTx/>
              <a:buChar char="•"/>
            </a:pPr>
            <a:r>
              <a:rPr lang="en-US" altLang="zh-CN" sz="2000" b="1"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rPr>
              <a:t>Pollutants  </a:t>
            </a:r>
            <a:endParaRPr lang="en-US" altLang="zh-CN" sz="2000" b="1"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endParaRPr>
          </a:p>
          <a:p>
            <a:pPr marL="165100" lvl="0" indent="-165100">
              <a:buClrTx/>
              <a:buSzTx/>
              <a:buFontTx/>
              <a:buChar char="•"/>
            </a:pPr>
            <a:r>
              <a:rPr lang="en-US" altLang="zh-CN" sz="2000" b="1"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rPr>
              <a:t>Toxic substances  </a:t>
            </a:r>
            <a:endParaRPr lang="en-US" altLang="zh-CN" sz="2000" b="1"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endParaRPr>
          </a:p>
          <a:p>
            <a:pPr marL="165100" lvl="0" indent="-165100">
              <a:buClrTx/>
              <a:buSzTx/>
              <a:buFontTx/>
              <a:buChar char="•"/>
            </a:pPr>
            <a:r>
              <a:rPr lang="en-US" altLang="zh-CN" sz="2000" b="1"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rPr>
              <a:t>Nonbiodegradable plastic meterials</a:t>
            </a:r>
            <a:endParaRPr lang="en-US" altLang="zh-CN" sz="2000" b="1"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endParaRPr>
          </a:p>
          <a:p>
            <a:pPr marL="165100" lvl="0" indent="-165100">
              <a:buClrTx/>
              <a:buSzTx/>
              <a:buFontTx/>
              <a:buNone/>
            </a:pPr>
            <a:r>
              <a:rPr lang="en-US" altLang="zh-CN" sz="2600" b="1"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rPr>
              <a:t>These have resulted in harm to the environment</a:t>
            </a:r>
            <a:endParaRPr lang="zh-CN" altLang="en-US" sz="2600"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8" name="Text Box 3"/>
          <p:cNvSpPr txBox="1"/>
          <p:nvPr/>
        </p:nvSpPr>
        <p:spPr>
          <a:xfrm>
            <a:off x="6888088" y="22702"/>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Tree>
  </p:cSld>
  <p:clrMapOvr>
    <a:masterClrMapping/>
  </p:clrMapOvr>
  <p:transition spd="slow">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124932" name="Text Box 4"/>
          <p:cNvSpPr txBox="1">
            <a:spLocks noChangeArrowheads="1"/>
          </p:cNvSpPr>
          <p:nvPr/>
        </p:nvSpPr>
        <p:spPr bwMode="auto">
          <a:xfrm>
            <a:off x="3792538" y="1196975"/>
            <a:ext cx="4751387" cy="2799715"/>
          </a:xfrm>
          <a:prstGeom prst="rect">
            <a:avLst/>
          </a:prstGeom>
          <a:noFill/>
          <a:ln w="9525">
            <a:noFill/>
            <a:miter lim="800000"/>
          </a:ln>
          <a:effectLst/>
        </p:spPr>
        <p:txBody>
          <a:bodyPr wrap="square">
            <a:spAutoFit/>
          </a:bodyPr>
          <a:lstStyle/>
          <a:p>
            <a:pPr marR="0" defTabSz="914400" eaLnBrk="1" hangingPunct="1">
              <a:lnSpc>
                <a:spcPct val="110000"/>
              </a:lnSpc>
              <a:spcBef>
                <a:spcPct val="50000"/>
              </a:spcBef>
              <a:buClrTx/>
              <a:buSzTx/>
              <a:buFontTx/>
              <a:buChar char="•"/>
              <a:defRPr/>
            </a:pPr>
            <a:r>
              <a:rPr kumimoji="0" lang="en-US" altLang="zh-CN" sz="2000" kern="1200" cap="none" spc="0" normalizeH="0" baseline="0" noProof="0" dirty="0">
                <a:latin typeface="Times New Roman" panose="02020603050405020304" pitchFamily="18" charset="0"/>
                <a:ea typeface="黑体" panose="02010609060101010101" pitchFamily="49" charset="-122"/>
                <a:cs typeface="Times New Roman" panose="02020603050405020304" pitchFamily="18" charset="0"/>
              </a:rPr>
              <a:t> 1928</a:t>
            </a:r>
            <a:r>
              <a:rPr kumimoji="0" lang="zh-CN" altLang="en-US" sz="2000" kern="1200" cap="none" spc="0" normalizeH="0" baseline="0" noProof="0" dirty="0">
                <a:latin typeface="Times New Roman" panose="02020603050405020304" pitchFamily="18" charset="0"/>
                <a:ea typeface="黑体" panose="02010609060101010101" pitchFamily="49" charset="-122"/>
                <a:cs typeface="Times New Roman" panose="02020603050405020304" pitchFamily="18" charset="0"/>
              </a:rPr>
              <a:t>年由英国细菌学家弗莱明发现了青霉素，</a:t>
            </a:r>
            <a:r>
              <a:rPr kumimoji="0" lang="en-US" altLang="zh-CN" sz="2000" kern="1200" cap="none" spc="0" normalizeH="0" baseline="0" noProof="0" dirty="0">
                <a:latin typeface="Times New Roman" panose="02020603050405020304" pitchFamily="18" charset="0"/>
                <a:ea typeface="黑体" panose="02010609060101010101" pitchFamily="49" charset="-122"/>
                <a:cs typeface="Times New Roman" panose="02020603050405020304" pitchFamily="18" charset="0"/>
              </a:rPr>
              <a:t>1940</a:t>
            </a:r>
            <a:r>
              <a:rPr kumimoji="0" lang="zh-CN" altLang="en-US" sz="2000" kern="1200" cap="none" spc="0" normalizeH="0" baseline="0" noProof="0" dirty="0">
                <a:latin typeface="Times New Roman" panose="02020603050405020304" pitchFamily="18" charset="0"/>
                <a:ea typeface="黑体" panose="02010609060101010101" pitchFamily="49" charset="-122"/>
                <a:cs typeface="Times New Roman" panose="02020603050405020304" pitchFamily="18" charset="0"/>
              </a:rPr>
              <a:t>年，牛津大学的病理学家弗洛里和病理化学家钱恩合成了青霉素。三人获</a:t>
            </a:r>
            <a:r>
              <a:rPr kumimoji="0" lang="en-US" altLang="zh-CN" sz="2000" kern="1200" cap="none" spc="0" normalizeH="0" baseline="0" noProof="0" dirty="0">
                <a:latin typeface="Times New Roman" panose="02020603050405020304" pitchFamily="18" charset="0"/>
                <a:ea typeface="黑体" panose="02010609060101010101" pitchFamily="49" charset="-122"/>
                <a:cs typeface="Times New Roman" panose="02020603050405020304" pitchFamily="18" charset="0"/>
              </a:rPr>
              <a:t>1945</a:t>
            </a:r>
            <a:r>
              <a:rPr kumimoji="0" lang="zh-CN" altLang="en-US" sz="2000" kern="1200" cap="none" spc="0" normalizeH="0" baseline="0" noProof="0" dirty="0">
                <a:latin typeface="Times New Roman" panose="02020603050405020304" pitchFamily="18" charset="0"/>
                <a:ea typeface="黑体" panose="02010609060101010101" pitchFamily="49" charset="-122"/>
                <a:cs typeface="Times New Roman" panose="02020603050405020304" pitchFamily="18" charset="0"/>
              </a:rPr>
              <a:t>年诺贝尔生理学和医学奖。青霉素的发明带动了药物合成革命，而且至今青霉素都是一个廉价有效的抗生素。但是一些抗生素的滥用，造成环境积累，对生态系统产生危害。</a:t>
            </a:r>
            <a:r>
              <a:rPr kumimoji="0" lang="zh-CN" altLang="en-US" sz="2000" b="1" kern="1200" cap="none" spc="0" normalizeH="0" baseline="0" noProof="0" dirty="0">
                <a:latin typeface="Times New Roman" panose="02020603050405020304" pitchFamily="18" charset="0"/>
                <a:ea typeface="黑体" panose="02010609060101010101" pitchFamily="49" charset="-122"/>
                <a:cs typeface="Times New Roman" panose="02020603050405020304" pitchFamily="18" charset="0"/>
              </a:rPr>
              <a:t> </a:t>
            </a:r>
            <a:endParaRPr kumimoji="0" lang="zh-CN" altLang="en-US" sz="2000" b="1" kern="1200" cap="none" spc="0" normalizeH="0" baseline="0" noProof="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3556" name="Picture 6" descr="查看完整尺寸的图片">
            <a:hlinkClick r:id="rId1"/>
          </p:cNvPr>
          <p:cNvPicPr>
            <a:picLocks noChangeAspect="1"/>
          </p:cNvPicPr>
          <p:nvPr/>
        </p:nvPicPr>
        <p:blipFill>
          <a:blip r:embed="rId2"/>
          <a:stretch>
            <a:fillRect/>
          </a:stretch>
        </p:blipFill>
        <p:spPr>
          <a:xfrm>
            <a:off x="1524000" y="836613"/>
            <a:ext cx="1476375" cy="1008062"/>
          </a:xfrm>
          <a:prstGeom prst="rect">
            <a:avLst/>
          </a:prstGeom>
          <a:noFill/>
          <a:ln w="9525">
            <a:noFill/>
          </a:ln>
        </p:spPr>
      </p:pic>
      <p:sp>
        <p:nvSpPr>
          <p:cNvPr id="124936" name="Text Box 8"/>
          <p:cNvSpPr txBox="1">
            <a:spLocks noChangeArrowheads="1"/>
          </p:cNvSpPr>
          <p:nvPr/>
        </p:nvSpPr>
        <p:spPr bwMode="auto">
          <a:xfrm>
            <a:off x="3792538" y="4221163"/>
            <a:ext cx="4679950" cy="2799715"/>
          </a:xfrm>
          <a:prstGeom prst="rect">
            <a:avLst/>
          </a:prstGeom>
          <a:noFill/>
          <a:ln w="9525">
            <a:noFill/>
            <a:miter lim="800000"/>
          </a:ln>
          <a:effectLst/>
        </p:spPr>
        <p:txBody>
          <a:bodyPr>
            <a:spAutoFit/>
          </a:bodyPr>
          <a:lstStyle/>
          <a:p>
            <a:pPr marR="0" defTabSz="914400" eaLnBrk="1" hangingPunct="1">
              <a:lnSpc>
                <a:spcPct val="110000"/>
              </a:lnSpc>
              <a:spcBef>
                <a:spcPct val="50000"/>
              </a:spcBef>
              <a:buClrTx/>
              <a:buSzTx/>
              <a:buFontTx/>
              <a:buChar char="•"/>
              <a:defRPr/>
            </a:pPr>
            <a:r>
              <a:rPr kumimoji="0" lang="en-US" altLang="zh-CN" sz="2000" kern="1200" cap="none" spc="0" normalizeH="0" baseline="0" noProof="0" dirty="0">
                <a:latin typeface="Times New Roman" panose="02020603050405020304" pitchFamily="18" charset="0"/>
                <a:ea typeface="黑体" panose="02010609060101010101" pitchFamily="49" charset="-122"/>
                <a:cs typeface="Times New Roman" panose="02020603050405020304" pitchFamily="18" charset="0"/>
              </a:rPr>
              <a:t>1945</a:t>
            </a:r>
            <a:r>
              <a:rPr kumimoji="0" lang="zh-CN" altLang="en-US" sz="2000" kern="1200" cap="none" spc="0" normalizeH="0" baseline="0" noProof="0" dirty="0">
                <a:latin typeface="Times New Roman" panose="02020603050405020304" pitchFamily="18" charset="0"/>
                <a:ea typeface="黑体" panose="02010609060101010101" pitchFamily="49" charset="-122"/>
                <a:cs typeface="Times New Roman" panose="02020603050405020304" pitchFamily="18" charset="0"/>
              </a:rPr>
              <a:t>年，瑞士化学家穆勒发明合成了</a:t>
            </a:r>
            <a:r>
              <a:rPr kumimoji="0" lang="en-US" altLang="zh-CN" sz="2000" kern="1200" cap="none" spc="0" normalizeH="0" baseline="0" noProof="0" dirty="0">
                <a:latin typeface="Times New Roman" panose="02020603050405020304" pitchFamily="18" charset="0"/>
                <a:ea typeface="黑体" panose="02010609060101010101" pitchFamily="49" charset="-122"/>
                <a:cs typeface="Times New Roman" panose="02020603050405020304" pitchFamily="18" charset="0"/>
              </a:rPr>
              <a:t>DDT </a:t>
            </a:r>
            <a:r>
              <a:rPr kumimoji="0" lang="zh-CN" altLang="en-US" sz="2000" kern="1200" cap="none" spc="0" normalizeH="0" baseline="0" noProof="0" dirty="0">
                <a:latin typeface="Times New Roman" panose="02020603050405020304" pitchFamily="18" charset="0"/>
                <a:ea typeface="黑体" panose="02010609060101010101" pitchFamily="49" charset="-122"/>
                <a:cs typeface="Times New Roman" panose="02020603050405020304" pitchFamily="18" charset="0"/>
              </a:rPr>
              <a:t>，能够有效地杀死蚊虫、控制疟疾蔓延。穆勒因此于</a:t>
            </a:r>
            <a:r>
              <a:rPr kumimoji="0" lang="en-US" altLang="zh-CN" sz="2000" kern="1200" cap="none" spc="0" normalizeH="0" baseline="0" noProof="0" dirty="0">
                <a:latin typeface="Times New Roman" panose="02020603050405020304" pitchFamily="18" charset="0"/>
                <a:ea typeface="黑体" panose="02010609060101010101" pitchFamily="49" charset="-122"/>
                <a:cs typeface="Times New Roman" panose="02020603050405020304" pitchFamily="18" charset="0"/>
              </a:rPr>
              <a:t>1948</a:t>
            </a:r>
            <a:r>
              <a:rPr kumimoji="0" lang="zh-CN" altLang="en-US" sz="2000" kern="1200" cap="none" spc="0" normalizeH="0" baseline="0" noProof="0" dirty="0">
                <a:latin typeface="Times New Roman" panose="02020603050405020304" pitchFamily="18" charset="0"/>
                <a:ea typeface="黑体" panose="02010609060101010101" pitchFamily="49" charset="-122"/>
                <a:cs typeface="Times New Roman" panose="02020603050405020304" pitchFamily="18" charset="0"/>
              </a:rPr>
              <a:t>年荣获诺贝尔生理医学奖。后来发现包括</a:t>
            </a:r>
            <a:r>
              <a:rPr kumimoji="0" lang="en-US" altLang="zh-CN" sz="2000" kern="1200" cap="none" spc="0" normalizeH="0" baseline="0" noProof="0" dirty="0">
                <a:latin typeface="Times New Roman" panose="02020603050405020304" pitchFamily="18" charset="0"/>
                <a:ea typeface="黑体" panose="02010609060101010101" pitchFamily="49" charset="-122"/>
                <a:cs typeface="Times New Roman" panose="02020603050405020304" pitchFamily="18" charset="0"/>
              </a:rPr>
              <a:t>DDT</a:t>
            </a:r>
            <a:r>
              <a:rPr kumimoji="0" lang="zh-CN" altLang="en-US" sz="2000" kern="1200" cap="none" spc="0" normalizeH="0" baseline="0" noProof="0" dirty="0">
                <a:latin typeface="Times New Roman" panose="02020603050405020304" pitchFamily="18" charset="0"/>
                <a:ea typeface="黑体" panose="02010609060101010101" pitchFamily="49" charset="-122"/>
                <a:cs typeface="Times New Roman" panose="02020603050405020304" pitchFamily="18" charset="0"/>
              </a:rPr>
              <a:t>在内的很多有机氯农药难于降解，在生物体内富集，沿着食物链放大，危害人类和生态系统健康。 </a:t>
            </a:r>
            <a:br>
              <a:rPr kumimoji="0" lang="zh-CN" altLang="en-US" sz="2000" b="1" kern="1200" cap="none" spc="0" normalizeH="0" baseline="0" noProof="0" dirty="0">
                <a:effectLst>
                  <a:outerShdw blurRad="38100" dist="38100" dir="2700000" algn="tl">
                    <a:srgbClr val="000000"/>
                  </a:outerShdw>
                </a:effectLst>
                <a:latin typeface="Times New Roman" panose="02020603050405020304" pitchFamily="18" charset="0"/>
                <a:cs typeface="Times New Roman" panose="02020603050405020304" pitchFamily="18" charset="0"/>
              </a:rPr>
            </a:br>
            <a:endParaRPr kumimoji="0" lang="zh-CN" altLang="en-US" sz="2000" b="1" kern="1200" cap="none" spc="0" normalizeH="0" baseline="0" noProof="0" dirty="0">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pic>
        <p:nvPicPr>
          <p:cNvPr id="23559" name="Picture 12">
            <a:hlinkClick r:id="rId3"/>
          </p:cNvPr>
          <p:cNvPicPr>
            <a:picLocks noChangeAspect="1"/>
          </p:cNvPicPr>
          <p:nvPr/>
        </p:nvPicPr>
        <p:blipFill>
          <a:blip r:embed="rId4"/>
          <a:stretch>
            <a:fillRect/>
          </a:stretch>
        </p:blipFill>
        <p:spPr>
          <a:xfrm>
            <a:off x="1524000" y="2889250"/>
            <a:ext cx="1476375" cy="1009650"/>
          </a:xfrm>
          <a:prstGeom prst="rect">
            <a:avLst/>
          </a:prstGeom>
          <a:noFill/>
          <a:ln w="9525">
            <a:noFill/>
          </a:ln>
        </p:spPr>
      </p:pic>
      <p:pic>
        <p:nvPicPr>
          <p:cNvPr id="23560" name="Picture 14">
            <a:hlinkClick r:id="rId5"/>
          </p:cNvPr>
          <p:cNvPicPr>
            <a:picLocks noChangeAspect="1"/>
          </p:cNvPicPr>
          <p:nvPr/>
        </p:nvPicPr>
        <p:blipFill>
          <a:blip r:embed="rId6"/>
          <a:stretch>
            <a:fillRect/>
          </a:stretch>
        </p:blipFill>
        <p:spPr>
          <a:xfrm>
            <a:off x="1524000" y="3898900"/>
            <a:ext cx="1476375" cy="1008063"/>
          </a:xfrm>
          <a:prstGeom prst="rect">
            <a:avLst/>
          </a:prstGeom>
          <a:noFill/>
          <a:ln w="9525">
            <a:noFill/>
          </a:ln>
        </p:spPr>
      </p:pic>
      <p:pic>
        <p:nvPicPr>
          <p:cNvPr id="23561" name="Picture 16">
            <a:hlinkClick r:id="rId7"/>
          </p:cNvPr>
          <p:cNvPicPr>
            <a:picLocks noChangeAspect="1"/>
          </p:cNvPicPr>
          <p:nvPr/>
        </p:nvPicPr>
        <p:blipFill>
          <a:blip r:embed="rId8"/>
          <a:stretch>
            <a:fillRect/>
          </a:stretch>
        </p:blipFill>
        <p:spPr>
          <a:xfrm>
            <a:off x="1524000" y="4906963"/>
            <a:ext cx="1476375" cy="1008062"/>
          </a:xfrm>
          <a:prstGeom prst="rect">
            <a:avLst/>
          </a:prstGeom>
          <a:noFill/>
          <a:ln w="9525">
            <a:noFill/>
          </a:ln>
        </p:spPr>
      </p:pic>
      <p:pic>
        <p:nvPicPr>
          <p:cNvPr id="23562" name="Picture 18">
            <a:hlinkClick r:id="rId9"/>
          </p:cNvPr>
          <p:cNvPicPr>
            <a:picLocks noChangeAspect="1"/>
          </p:cNvPicPr>
          <p:nvPr/>
        </p:nvPicPr>
        <p:blipFill>
          <a:blip r:embed="rId10"/>
          <a:stretch>
            <a:fillRect/>
          </a:stretch>
        </p:blipFill>
        <p:spPr>
          <a:xfrm>
            <a:off x="1524000" y="1844675"/>
            <a:ext cx="1476375" cy="1079500"/>
          </a:xfrm>
          <a:prstGeom prst="rect">
            <a:avLst/>
          </a:prstGeom>
          <a:noFill/>
          <a:ln w="9525">
            <a:noFill/>
          </a:ln>
        </p:spPr>
      </p:pic>
      <p:pic>
        <p:nvPicPr>
          <p:cNvPr id="23563" name="Picture 20">
            <a:hlinkClick r:id="rId11"/>
          </p:cNvPr>
          <p:cNvPicPr>
            <a:picLocks noChangeAspect="1"/>
          </p:cNvPicPr>
          <p:nvPr/>
        </p:nvPicPr>
        <p:blipFill>
          <a:blip r:embed="rId12"/>
          <a:stretch>
            <a:fillRect/>
          </a:stretch>
        </p:blipFill>
        <p:spPr>
          <a:xfrm>
            <a:off x="1524000" y="5876925"/>
            <a:ext cx="1476375" cy="981075"/>
          </a:xfrm>
          <a:prstGeom prst="rect">
            <a:avLst/>
          </a:prstGeom>
          <a:noFill/>
          <a:ln w="9525">
            <a:noFill/>
          </a:ln>
        </p:spPr>
      </p:pic>
      <p:pic>
        <p:nvPicPr>
          <p:cNvPr id="23564" name="Picture 22">
            <a:hlinkClick r:id="rId13"/>
          </p:cNvPr>
          <p:cNvPicPr>
            <a:picLocks noChangeAspect="1"/>
          </p:cNvPicPr>
          <p:nvPr/>
        </p:nvPicPr>
        <p:blipFill>
          <a:blip r:embed="rId14"/>
          <a:stretch>
            <a:fillRect/>
          </a:stretch>
        </p:blipFill>
        <p:spPr>
          <a:xfrm>
            <a:off x="9191625" y="3427413"/>
            <a:ext cx="1476375" cy="990600"/>
          </a:xfrm>
          <a:prstGeom prst="rect">
            <a:avLst/>
          </a:prstGeom>
          <a:noFill/>
          <a:ln w="9525">
            <a:noFill/>
          </a:ln>
        </p:spPr>
      </p:pic>
      <p:pic>
        <p:nvPicPr>
          <p:cNvPr id="23565" name="Picture 24">
            <a:hlinkClick r:id="rId15"/>
          </p:cNvPr>
          <p:cNvPicPr>
            <a:picLocks noChangeAspect="1"/>
          </p:cNvPicPr>
          <p:nvPr/>
        </p:nvPicPr>
        <p:blipFill>
          <a:blip r:embed="rId16"/>
          <a:stretch>
            <a:fillRect/>
          </a:stretch>
        </p:blipFill>
        <p:spPr>
          <a:xfrm>
            <a:off x="9191625" y="4364038"/>
            <a:ext cx="1476375" cy="962025"/>
          </a:xfrm>
          <a:prstGeom prst="rect">
            <a:avLst/>
          </a:prstGeom>
          <a:noFill/>
          <a:ln w="9525">
            <a:noFill/>
          </a:ln>
        </p:spPr>
      </p:pic>
      <p:pic>
        <p:nvPicPr>
          <p:cNvPr id="23566" name="Picture 26">
            <a:hlinkClick r:id="rId17"/>
          </p:cNvPr>
          <p:cNvPicPr>
            <a:picLocks noChangeAspect="1"/>
          </p:cNvPicPr>
          <p:nvPr/>
        </p:nvPicPr>
        <p:blipFill>
          <a:blip r:embed="rId18"/>
          <a:stretch>
            <a:fillRect/>
          </a:stretch>
        </p:blipFill>
        <p:spPr>
          <a:xfrm>
            <a:off x="9191625" y="5300663"/>
            <a:ext cx="1476375" cy="1008062"/>
          </a:xfrm>
          <a:prstGeom prst="rect">
            <a:avLst/>
          </a:prstGeom>
          <a:noFill/>
          <a:ln w="9525">
            <a:noFill/>
          </a:ln>
        </p:spPr>
      </p:pic>
      <p:pic>
        <p:nvPicPr>
          <p:cNvPr id="23567" name="Picture 28">
            <a:hlinkClick r:id="rId19"/>
          </p:cNvPr>
          <p:cNvPicPr>
            <a:picLocks noChangeAspect="1"/>
          </p:cNvPicPr>
          <p:nvPr/>
        </p:nvPicPr>
        <p:blipFill>
          <a:blip r:embed="rId20"/>
          <a:stretch>
            <a:fillRect/>
          </a:stretch>
        </p:blipFill>
        <p:spPr>
          <a:xfrm>
            <a:off x="9191625" y="2565400"/>
            <a:ext cx="1476375" cy="904875"/>
          </a:xfrm>
          <a:prstGeom prst="rect">
            <a:avLst/>
          </a:prstGeom>
          <a:noFill/>
          <a:ln w="9525">
            <a:noFill/>
          </a:ln>
        </p:spPr>
      </p:pic>
      <p:pic>
        <p:nvPicPr>
          <p:cNvPr id="23568" name="Picture 30">
            <a:hlinkClick r:id="rId21"/>
          </p:cNvPr>
          <p:cNvPicPr>
            <a:picLocks noChangeAspect="1"/>
          </p:cNvPicPr>
          <p:nvPr/>
        </p:nvPicPr>
        <p:blipFill>
          <a:blip r:embed="rId22"/>
          <a:stretch>
            <a:fillRect/>
          </a:stretch>
        </p:blipFill>
        <p:spPr>
          <a:xfrm>
            <a:off x="9191625" y="1627188"/>
            <a:ext cx="1476375" cy="925512"/>
          </a:xfrm>
          <a:prstGeom prst="rect">
            <a:avLst/>
          </a:prstGeom>
          <a:noFill/>
          <a:ln w="9525">
            <a:noFill/>
          </a:ln>
        </p:spPr>
      </p:pic>
      <p:sp>
        <p:nvSpPr>
          <p:cNvPr id="16" name="Text Box 3"/>
          <p:cNvSpPr txBox="1"/>
          <p:nvPr/>
        </p:nvSpPr>
        <p:spPr>
          <a:xfrm>
            <a:off x="6888088" y="22702"/>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17" name="Text Box 4"/>
          <p:cNvSpPr txBox="1">
            <a:spLocks noChangeArrowheads="1"/>
          </p:cNvSpPr>
          <p:nvPr/>
        </p:nvSpPr>
        <p:spPr bwMode="auto">
          <a:xfrm>
            <a:off x="263352" y="0"/>
            <a:ext cx="9793614" cy="170816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kern="1200" cap="none" spc="0" normalizeH="0" baseline="0" noProof="0" dirty="0" smtClean="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2.1</a:t>
            </a:r>
            <a:r>
              <a:rPr kumimoji="0" lang="en-US" altLang="zh-CN" sz="3000" b="1" kern="1200" cap="none" spc="0" normalizeH="0" baseline="0" noProof="0" dirty="0" smtClean="0">
                <a:solidFill>
                  <a:srgbClr val="AA5C5C"/>
                </a:solidFill>
                <a:effectLst>
                  <a:outerShdw blurRad="38100" dist="38100" dir="2700000" algn="tl">
                    <a:srgbClr val="000000"/>
                  </a:outerShdw>
                </a:effectLst>
                <a:latin typeface="微软雅黑" panose="020B0503020204020204" charset="-122"/>
                <a:ea typeface="微软雅黑" panose="020B0503020204020204" charset="-122"/>
                <a:cs typeface="+mn-cs"/>
              </a:rPr>
              <a:t> </a:t>
            </a:r>
            <a:r>
              <a:rPr kumimoji="0" lang="zh-CN" altLang="en-US" sz="3000" b="1" kern="1200" cap="none" spc="0" normalizeH="0" baseline="0" noProof="0" dirty="0" smtClean="0">
                <a:solidFill>
                  <a:srgbClr val="AA5C5C"/>
                </a:solidFill>
                <a:effectLst>
                  <a:outerShdw blurRad="38100" dist="38100" dir="2700000" algn="tl">
                    <a:srgbClr val="000000"/>
                  </a:outerShdw>
                </a:effectLst>
                <a:latin typeface="微软雅黑" panose="020B0503020204020204" charset="-122"/>
                <a:ea typeface="微软雅黑" panose="020B0503020204020204" charset="-122"/>
                <a:cs typeface="+mn-cs"/>
              </a:rPr>
              <a:t>化学</a:t>
            </a:r>
            <a:r>
              <a:rPr kumimoji="0" lang="zh-CN" altLang="en-US" sz="3000" b="1" kern="1200" cap="none" spc="0" normalizeH="0" baseline="0" noProof="0"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cs typeface="+mn-cs"/>
              </a:rPr>
              <a:t>与</a:t>
            </a:r>
            <a:r>
              <a:rPr kumimoji="0" lang="zh-CN" altLang="en-US" sz="3000" b="1" kern="1200" cap="none" spc="0" normalizeH="0" baseline="0" noProof="0" dirty="0" smtClean="0">
                <a:solidFill>
                  <a:srgbClr val="AA5C5C"/>
                </a:solidFill>
                <a:effectLst>
                  <a:outerShdw blurRad="38100" dist="38100" dir="2700000" algn="tl">
                    <a:srgbClr val="000000"/>
                  </a:outerShdw>
                </a:effectLst>
                <a:latin typeface="微软雅黑" panose="020B0503020204020204" charset="-122"/>
                <a:ea typeface="微软雅黑" panose="020B0503020204020204" charset="-122"/>
                <a:cs typeface="+mn-cs"/>
              </a:rPr>
              <a:t>环境 </a:t>
            </a:r>
            <a:r>
              <a:rPr lang="en-US" altLang="zh-CN" sz="3000" b="1" dirty="0" smtClean="0">
                <a:latin typeface="Times New Roman" panose="02020603050405020304" pitchFamily="18" charset="0"/>
                <a:cs typeface="Times New Roman" panose="02020603050405020304" pitchFamily="18" charset="0"/>
              </a:rPr>
              <a:t>Chemistry </a:t>
            </a:r>
            <a:r>
              <a:rPr lang="en-US" altLang="zh-CN" sz="3000" b="1" dirty="0">
                <a:latin typeface="Times New Roman" panose="02020603050405020304" pitchFamily="18" charset="0"/>
                <a:cs typeface="Times New Roman" panose="02020603050405020304" pitchFamily="18" charset="0"/>
              </a:rPr>
              <a:t>and Environment </a:t>
            </a:r>
            <a:endParaRPr lang="zh-CN" altLang="en-US" sz="3000" b="1" dirty="0">
              <a:latin typeface="Times New Roman" panose="02020603050405020304" pitchFamily="18" charset="0"/>
              <a:cs typeface="Times New Roman" panose="02020603050405020304" pitchFamily="18" charset="0"/>
            </a:endParaRPr>
          </a:p>
          <a:p>
            <a:pPr marL="457200" marR="0" indent="-457200" defTabSz="914400" eaLnBrk="1" hangingPunct="1">
              <a:lnSpc>
                <a:spcPct val="150000"/>
              </a:lnSpc>
              <a:spcBef>
                <a:spcPct val="50000"/>
              </a:spcBef>
              <a:buClrTx/>
              <a:buSzTx/>
              <a:buFontTx/>
              <a:buNone/>
              <a:defRPr/>
            </a:pPr>
            <a:endParaRPr kumimoji="0" lang="zh-CN" altLang="en-US" sz="3000" b="1" kern="1200" cap="none" spc="0" normalizeH="0" baseline="0" noProof="0" dirty="0">
              <a:latin typeface="方正舒体" panose="02010601030101010101" pitchFamily="2" charset="-122"/>
              <a:ea typeface="方正舒体" panose="02010601030101010101" pitchFamily="2" charset="-122"/>
              <a:cs typeface="Times New Roman" panose="02020603050405020304" pitchFamily="18" charset="0"/>
            </a:endParaRPr>
          </a:p>
        </p:txBody>
      </p:sp>
    </p:spTree>
  </p:cSld>
  <p:clrMapOvr>
    <a:masterClrMapping/>
  </p:clrMapOvr>
  <p:transition spd="slow">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
          <p:cNvSpPr txBox="1">
            <a:spLocks noChangeArrowheads="1"/>
          </p:cNvSpPr>
          <p:nvPr/>
        </p:nvSpPr>
        <p:spPr bwMode="auto">
          <a:xfrm>
            <a:off x="207905" y="-54495"/>
            <a:ext cx="9793614" cy="1625188"/>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kern="1200" cap="none" spc="0" normalizeH="0" baseline="0" noProof="0" dirty="0" smtClean="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2.1</a:t>
            </a:r>
            <a:r>
              <a:rPr kumimoji="0" lang="en-US" altLang="zh-CN" sz="3000" b="1" kern="1200" cap="none" spc="0" normalizeH="0" baseline="0" noProof="0" dirty="0" smtClean="0">
                <a:solidFill>
                  <a:srgbClr val="AA5C5C"/>
                </a:solidFill>
                <a:effectLst>
                  <a:outerShdw blurRad="38100" dist="38100" dir="2700000" algn="tl">
                    <a:srgbClr val="000000"/>
                  </a:outerShdw>
                </a:effectLst>
                <a:latin typeface="微软雅黑" panose="020B0503020204020204" charset="-122"/>
                <a:ea typeface="微软雅黑" panose="020B0503020204020204" charset="-122"/>
                <a:cs typeface="+mn-cs"/>
              </a:rPr>
              <a:t> </a:t>
            </a:r>
            <a:r>
              <a:rPr kumimoji="0" lang="zh-CN" altLang="en-US" sz="3000" b="1" kern="1200" cap="none" spc="0" normalizeH="0" baseline="0" noProof="0" dirty="0" smtClean="0">
                <a:solidFill>
                  <a:srgbClr val="AA5C5C"/>
                </a:solidFill>
                <a:effectLst>
                  <a:outerShdw blurRad="38100" dist="38100" dir="2700000" algn="tl">
                    <a:srgbClr val="000000"/>
                  </a:outerShdw>
                </a:effectLst>
                <a:latin typeface="微软雅黑" panose="020B0503020204020204" charset="-122"/>
                <a:ea typeface="微软雅黑" panose="020B0503020204020204" charset="-122"/>
                <a:cs typeface="+mn-cs"/>
              </a:rPr>
              <a:t>化学</a:t>
            </a:r>
            <a:r>
              <a:rPr kumimoji="0" lang="zh-CN" altLang="en-US" sz="3000" b="1" kern="1200" cap="none" spc="0" normalizeH="0" baseline="0" noProof="0"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cs typeface="+mn-cs"/>
              </a:rPr>
              <a:t>与</a:t>
            </a:r>
            <a:r>
              <a:rPr kumimoji="0" lang="zh-CN" altLang="en-US" sz="3000" b="1" kern="1200" cap="none" spc="0" normalizeH="0" baseline="0" noProof="0" dirty="0" smtClean="0">
                <a:solidFill>
                  <a:srgbClr val="AA5C5C"/>
                </a:solidFill>
                <a:effectLst>
                  <a:outerShdw blurRad="38100" dist="38100" dir="2700000" algn="tl">
                    <a:srgbClr val="000000"/>
                  </a:outerShdw>
                </a:effectLst>
                <a:latin typeface="微软雅黑" panose="020B0503020204020204" charset="-122"/>
                <a:ea typeface="微软雅黑" panose="020B0503020204020204" charset="-122"/>
                <a:cs typeface="+mn-cs"/>
              </a:rPr>
              <a:t>环境 </a:t>
            </a:r>
            <a:r>
              <a:rPr lang="en-US" altLang="zh-CN" sz="3000" b="1" dirty="0">
                <a:latin typeface="Times New Roman" panose="02020603050405020304" pitchFamily="18" charset="0"/>
                <a:cs typeface="Times New Roman" panose="02020603050405020304" pitchFamily="18" charset="0"/>
              </a:rPr>
              <a:t>Chemistry and Environment </a:t>
            </a:r>
            <a:endParaRPr lang="zh-CN" altLang="en-US" sz="3000" b="1" dirty="0">
              <a:latin typeface="Times New Roman" panose="02020603050405020304" pitchFamily="18" charset="0"/>
              <a:cs typeface="Times New Roman" panose="02020603050405020304" pitchFamily="18" charset="0"/>
            </a:endParaRPr>
          </a:p>
          <a:p>
            <a:pPr marL="457200" marR="0" indent="-457200" defTabSz="914400" eaLnBrk="1" hangingPunct="1">
              <a:lnSpc>
                <a:spcPct val="150000"/>
              </a:lnSpc>
              <a:spcBef>
                <a:spcPct val="50000"/>
              </a:spcBef>
              <a:buClrTx/>
              <a:buSzTx/>
              <a:buFontTx/>
              <a:buNone/>
              <a:defRPr/>
            </a:pPr>
            <a:endParaRPr kumimoji="0" lang="zh-CN" altLang="en-US" sz="3000" b="1" kern="1200" cap="none" spc="0" normalizeH="0" baseline="0" noProof="0" dirty="0">
              <a:latin typeface="Times New Roman" panose="02020603050405020304" pitchFamily="18" charset="0"/>
              <a:cs typeface="Times New Roman" panose="02020603050405020304" pitchFamily="18" charset="0"/>
            </a:endParaRPr>
          </a:p>
        </p:txBody>
      </p:sp>
      <p:sp>
        <p:nvSpPr>
          <p:cNvPr id="24578" name="Rectangle 15"/>
          <p:cNvSpPr txBox="1">
            <a:spLocks noGrp="1"/>
          </p:cNvSpPr>
          <p:nvPr>
            <p:ph type="sldNum" sz="quarter" idx="4"/>
          </p:nvPr>
        </p:nvSpPr>
        <p:spPr>
          <a:xfrm>
            <a:off x="10290175" y="635492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pic>
        <p:nvPicPr>
          <p:cNvPr id="24579" name="Picture 2" descr="Discard"/>
          <p:cNvPicPr>
            <a:picLocks noChangeAspect="1"/>
          </p:cNvPicPr>
          <p:nvPr/>
        </p:nvPicPr>
        <p:blipFill>
          <a:blip r:embed="rId1"/>
          <a:stretch>
            <a:fillRect/>
          </a:stretch>
        </p:blipFill>
        <p:spPr>
          <a:xfrm>
            <a:off x="2044130" y="2734945"/>
            <a:ext cx="7743377" cy="4030365"/>
          </a:xfrm>
          <a:prstGeom prst="rect">
            <a:avLst/>
          </a:prstGeom>
          <a:noFill/>
          <a:ln w="9525">
            <a:noFill/>
          </a:ln>
        </p:spPr>
      </p:pic>
      <p:sp>
        <p:nvSpPr>
          <p:cNvPr id="24580" name="Text Box 3"/>
          <p:cNvSpPr txBox="1"/>
          <p:nvPr/>
        </p:nvSpPr>
        <p:spPr>
          <a:xfrm>
            <a:off x="1054441" y="1433260"/>
            <a:ext cx="10222817" cy="1198880"/>
          </a:xfrm>
          <a:prstGeom prst="rect">
            <a:avLst/>
          </a:prstGeom>
          <a:noFill/>
          <a:ln w="12700">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just">
              <a:spcBef>
                <a:spcPct val="50000"/>
              </a:spcBef>
              <a:buClrTx/>
              <a:buSzTx/>
              <a:buFontTx/>
              <a:buNone/>
            </a:pPr>
            <a:r>
              <a:rPr lang="zh-CN" altLang="en-US" sz="2400" b="1"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rPr>
              <a:t>“</a:t>
            </a:r>
            <a:r>
              <a:rPr lang="en-US" altLang="zh-CN" sz="2400" b="1"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rPr>
              <a:t>By sensible definition</a:t>
            </a:r>
            <a:r>
              <a:rPr lang="en-US" altLang="zh-CN" sz="24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400" b="1"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rPr>
              <a:t> </a:t>
            </a:r>
            <a:r>
              <a:rPr lang="en-US" altLang="zh-CN" sz="2400" b="1"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rPr>
              <a:t>any by-product of a chemical operation for which there is no profitable use is a waste.  The most convenient, least expensive way of disposing of said waste</a:t>
            </a:r>
            <a:r>
              <a:rPr lang="en-US" altLang="zh-CN" sz="24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 </a:t>
            </a:r>
            <a:r>
              <a:rPr lang="en-US" altLang="zh-CN" sz="2400" b="1"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rPr>
              <a:t>up the chimney or down the river</a:t>
            </a:r>
            <a:r>
              <a:rPr lang="en-US" altLang="zh-CN" sz="24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 </a:t>
            </a:r>
            <a:r>
              <a:rPr lang="en-US" altLang="zh-CN" sz="2400" b="1" dirty="0">
                <a:solidFill>
                  <a:schemeClr val="tx1"/>
                </a:solidFill>
                <a:latin typeface="Times New Roman" panose="02020603050405020304" pitchFamily="18" charset="0"/>
                <a:ea typeface="MS PGothic" panose="020B0600070205080204" pitchFamily="34" charset="-128"/>
                <a:cs typeface="Times New Roman" panose="02020603050405020304" pitchFamily="18" charset="0"/>
              </a:rPr>
              <a:t>is best.”</a:t>
            </a:r>
            <a:endParaRPr lang="en-US" altLang="zh-CN" sz="24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4581" name="Text Box 4"/>
          <p:cNvSpPr txBox="1"/>
          <p:nvPr/>
        </p:nvSpPr>
        <p:spPr>
          <a:xfrm>
            <a:off x="7104063" y="2924175"/>
            <a:ext cx="2971800" cy="737235"/>
          </a:xfrm>
          <a:prstGeom prst="rect">
            <a:avLst/>
          </a:prstGeom>
          <a:noFill/>
          <a:ln w="12700">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spcBef>
                <a:spcPct val="50000"/>
              </a:spcBef>
              <a:buClrTx/>
              <a:buSzTx/>
              <a:buFontTx/>
              <a:buNone/>
            </a:pPr>
            <a:r>
              <a:rPr lang="en-US" altLang="zh-CN" sz="1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From </a:t>
            </a:r>
            <a:r>
              <a:rPr lang="en-US" altLang="zh-CN" sz="1400" b="1" i="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American Chemical Industry—A History</a:t>
            </a:r>
            <a:r>
              <a:rPr lang="en-US" altLang="zh-CN" sz="1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W. Haynes, </a:t>
            </a:r>
            <a:r>
              <a:rPr lang="zh-CN" altLang="en-US" sz="1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D. Van Nostrand Co., 1954</a:t>
            </a:r>
            <a:endParaRPr lang="en-US" altLang="zh-CN" sz="1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5349" name="Rectangle 5"/>
          <p:cNvSpPr>
            <a:spLocks noGrp="1" noRot="1" noChangeArrowheads="1"/>
          </p:cNvSpPr>
          <p:nvPr>
            <p:ph type="title" idx="4294967295"/>
          </p:nvPr>
        </p:nvSpPr>
        <p:spPr>
          <a:xfrm>
            <a:off x="2279650" y="476250"/>
            <a:ext cx="7772400" cy="1143000"/>
          </a:xfrm>
        </p:spPr>
        <p:txBody>
          <a:bodyPr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3000" b="1" i="0" u="none" strike="noStrike" kern="0" cap="none" spc="0" normalizeH="0" baseline="0" noProof="0" dirty="0" smtClean="0">
                <a:ln>
                  <a:noFill/>
                </a:ln>
                <a:solidFill>
                  <a:schemeClr val="accent1">
                    <a:lumMod val="50000"/>
                  </a:schemeClr>
                </a:solidFill>
                <a:effectLst>
                  <a:outerShdw blurRad="38100" dist="38100" dir="2700000" algn="tl">
                    <a:srgbClr val="000000"/>
                  </a:outerShdw>
                </a:effectLst>
                <a:uLnTx/>
                <a:uFillTx/>
                <a:latin typeface="Times New Roman" panose="02020603050405020304" pitchFamily="18" charset="0"/>
                <a:ea typeface="宋体" panose="02010600030101010101" pitchFamily="2" charset="-122"/>
                <a:cs typeface="Times New Roman" panose="02020603050405020304" pitchFamily="18" charset="0"/>
              </a:rPr>
              <a:t>The Old Attitude</a:t>
            </a:r>
            <a:endParaRPr kumimoji="0" lang="en-US" altLang="zh-CN" sz="3000" b="1" i="0" u="none" strike="noStrike" kern="0" cap="none" spc="0" normalizeH="0" baseline="0" noProof="0" dirty="0" smtClean="0">
              <a:ln>
                <a:noFill/>
              </a:ln>
              <a:solidFill>
                <a:schemeClr val="accent1">
                  <a:lumMod val="50000"/>
                </a:schemeClr>
              </a:solidFill>
              <a:effectLst>
                <a:outerShdw blurRad="38100" dist="38100" dir="2700000" algn="tl">
                  <a:srgbClr val="000000"/>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5610" name="Text Box 10"/>
          <p:cNvSpPr txBox="1">
            <a:spLocks noChangeArrowheads="1"/>
          </p:cNvSpPr>
          <p:nvPr/>
        </p:nvSpPr>
        <p:spPr bwMode="auto">
          <a:xfrm>
            <a:off x="9912350" y="7245350"/>
            <a:ext cx="755650" cy="398780"/>
          </a:xfrm>
          <a:prstGeom prst="rect">
            <a:avLst/>
          </a:prstGeom>
          <a:noFill/>
          <a:ln w="9525">
            <a:noFill/>
            <a:miter lim="800000"/>
          </a:ln>
          <a:effectLst/>
        </p:spPr>
        <p:txBody>
          <a:bodyPr>
            <a:spAutoFit/>
          </a:bodyPr>
          <a:lstStyle/>
          <a:p>
            <a:pPr marR="0" algn="r" defTabSz="914400" eaLnBrk="1" hangingPunct="1">
              <a:spcBef>
                <a:spcPct val="50000"/>
              </a:spcBef>
              <a:buClrTx/>
              <a:buSzTx/>
              <a:buFontTx/>
              <a:buNone/>
              <a:defRPr/>
            </a:pPr>
            <a:r>
              <a:rPr kumimoji="0" lang="en-US" altLang="zh-CN" sz="2000" b="1" kern="1200" cap="none" spc="0" normalizeH="0" baseline="0" noProof="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1-7</a:t>
            </a:r>
            <a:endParaRPr kumimoji="0" lang="en-US" altLang="zh-CN" sz="2000" b="1" kern="1200" cap="none" spc="0" normalizeH="0" baseline="0" noProof="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9"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Tree>
  </p:cSld>
  <p:clrMapOvr>
    <a:masterClrMapping/>
  </p:clrMapOvr>
  <p:transition spd="slow">
    <p:zoom/>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Rot="1" noChangeArrowheads="1"/>
          </p:cNvSpPr>
          <p:nvPr>
            <p:ph type="ctrTitle" sz="quarter"/>
          </p:nvPr>
        </p:nvSpPr>
        <p:spPr>
          <a:xfrm>
            <a:off x="2566988" y="1412875"/>
            <a:ext cx="1152525" cy="4365625"/>
          </a:xfrm>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000" b="1" i="0" u="none" strike="noStrike" kern="0" cap="none" spc="0" normalizeH="0" baseline="0" noProof="0" dirty="0" smtClean="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全球</a:t>
            </a:r>
            <a:br>
              <a:rPr kumimoji="0" lang="zh-CN" altLang="en-US" sz="3000" b="1" i="0" u="none" strike="noStrike" kern="0" cap="none" spc="0" normalizeH="0" baseline="0" noProof="0" dirty="0" smtClean="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br>
            <a:br>
              <a:rPr kumimoji="0" lang="zh-CN" altLang="en-US" sz="3000" b="1" i="0" u="none" strike="noStrike" kern="0" cap="none" spc="0" normalizeH="0" baseline="0" noProof="0" dirty="0" smtClean="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br>
            <a:r>
              <a:rPr kumimoji="0" lang="zh-CN" altLang="en-US" sz="3000" b="1" i="0" u="none" strike="noStrike" kern="0" cap="none" spc="0" normalizeH="0" baseline="0" noProof="0" dirty="0" smtClean="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十大</a:t>
            </a:r>
            <a:br>
              <a:rPr kumimoji="0" lang="zh-CN" altLang="en-US" sz="3000" b="1" i="0" u="none" strike="noStrike" kern="0" cap="none" spc="0" normalizeH="0" baseline="0" noProof="0" dirty="0" smtClean="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br>
            <a:br>
              <a:rPr kumimoji="0" lang="zh-CN" altLang="en-US" sz="3000" b="1" i="0" u="none" strike="noStrike" kern="0" cap="none" spc="0" normalizeH="0" baseline="0" noProof="0" dirty="0" smtClean="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br>
            <a:r>
              <a:rPr kumimoji="0" lang="zh-CN" altLang="en-US" sz="3000" b="1" i="0" u="none" strike="noStrike" kern="0" cap="none" spc="0" normalizeH="0" baseline="0" noProof="0" dirty="0" smtClean="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环境</a:t>
            </a:r>
            <a:br>
              <a:rPr kumimoji="0" lang="zh-CN" altLang="en-US" sz="3000" b="1" i="0" u="none" strike="noStrike" kern="0" cap="none" spc="0" normalizeH="0" baseline="0" noProof="0" dirty="0" smtClean="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br>
            <a:br>
              <a:rPr kumimoji="0" lang="zh-CN" altLang="en-US" sz="3000" b="1" i="0" u="none" strike="noStrike" kern="0" cap="none" spc="0" normalizeH="0" baseline="0" noProof="0" dirty="0" smtClean="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br>
            <a:r>
              <a:rPr kumimoji="0" lang="zh-CN" altLang="en-US" sz="3000" b="1" i="0" u="none" strike="noStrike" kern="0" cap="none" spc="0" normalizeH="0" baseline="0" noProof="0" dirty="0" smtClean="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污染</a:t>
            </a:r>
            <a:br>
              <a:rPr kumimoji="0" lang="zh-CN" altLang="en-US" sz="3000" b="1" i="0" u="none" strike="noStrike" kern="0" cap="none" spc="0" normalizeH="0" baseline="0" noProof="0" dirty="0" smtClean="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br>
            <a:br>
              <a:rPr kumimoji="0" lang="zh-CN" altLang="en-US" sz="3000" b="1" i="0" u="none" strike="noStrike" kern="0" cap="none" spc="0" normalizeH="0" baseline="0" noProof="0" dirty="0" smtClean="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br>
            <a:r>
              <a:rPr kumimoji="0" lang="zh-CN" altLang="en-US" sz="3000" b="1" i="0" u="none" strike="noStrike" kern="0" cap="none" spc="0" normalizeH="0" baseline="0" noProof="0" dirty="0" smtClean="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事件</a:t>
            </a:r>
            <a:endParaRPr kumimoji="0" lang="zh-CN" altLang="en-US" sz="3000" b="1" i="0" u="none" strike="noStrike" kern="0" cap="none" spc="0" normalizeH="0" baseline="0" noProof="0" dirty="0" smtClean="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endParaRPr>
          </a:p>
        </p:txBody>
      </p:sp>
      <p:sp>
        <p:nvSpPr>
          <p:cNvPr id="26628" name="Rectangle 3"/>
          <p:cNvSpPr>
            <a:spLocks noGrp="1"/>
          </p:cNvSpPr>
          <p:nvPr>
            <p:ph type="subTitle" sz="quarter" idx="1"/>
          </p:nvPr>
        </p:nvSpPr>
        <p:spPr>
          <a:xfrm>
            <a:off x="4547235" y="1052830"/>
            <a:ext cx="5913120" cy="5516245"/>
          </a:xfrm>
        </p:spPr>
        <p:txBody>
          <a:bodyPr wrap="square" lIns="91440" tIns="45720" rIns="91440" bIns="45720" anchor="t" anchorCtr="0"/>
          <a:lstStyle/>
          <a:p>
            <a:pPr algn="l">
              <a:lnSpc>
                <a:spcPct val="80000"/>
              </a:lnSpc>
              <a:buNone/>
            </a:pPr>
            <a:r>
              <a:rPr lang="en-US" altLang="zh-CN"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1. </a:t>
            </a:r>
            <a: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马斯河谷烟雾事件 </a:t>
            </a:r>
            <a:r>
              <a:rPr lang="en-US" altLang="zh-CN"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1930</a:t>
            </a:r>
            <a: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年 </a:t>
            </a:r>
            <a:b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br>
            <a:b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br>
            <a:r>
              <a:rPr lang="en-US" altLang="zh-CN"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2. </a:t>
            </a:r>
            <a: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洛杉矶光化学烟雾事件 </a:t>
            </a:r>
            <a:r>
              <a:rPr lang="en-US" altLang="zh-CN"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1943</a:t>
            </a:r>
            <a: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年 </a:t>
            </a:r>
            <a:b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br>
            <a:b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br>
            <a:r>
              <a:rPr lang="en-US" altLang="zh-CN"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3. </a:t>
            </a:r>
            <a: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多诺拉烟雾事件 </a:t>
            </a:r>
            <a:r>
              <a:rPr lang="en-US" altLang="zh-CN"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1948</a:t>
            </a:r>
            <a: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年 </a:t>
            </a:r>
            <a:b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br>
            <a:b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br>
            <a:r>
              <a:rPr lang="en-US" altLang="zh-CN"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4. </a:t>
            </a:r>
            <a: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伦敦烟雾事件 </a:t>
            </a:r>
            <a:r>
              <a:rPr lang="en-US" altLang="zh-CN"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1952</a:t>
            </a:r>
            <a: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年 </a:t>
            </a:r>
            <a:b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br>
            <a:b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br>
            <a:r>
              <a:rPr lang="en-US" altLang="zh-CN"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5. </a:t>
            </a:r>
            <a: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日本水俣病事件 </a:t>
            </a:r>
            <a:r>
              <a:rPr lang="en-US" altLang="zh-CN"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1953-1956</a:t>
            </a:r>
            <a: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年 </a:t>
            </a:r>
            <a:b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br>
            <a:endPar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p>
            <a:pPr algn="l">
              <a:lnSpc>
                <a:spcPct val="80000"/>
              </a:lnSpc>
              <a:buNone/>
            </a:pPr>
            <a:r>
              <a:rPr lang="en-US" altLang="zh-CN"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6. </a:t>
            </a:r>
            <a: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日本骨痛病事件 </a:t>
            </a:r>
            <a:r>
              <a:rPr lang="en-US" altLang="zh-CN"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1955-1972</a:t>
            </a:r>
            <a: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年 </a:t>
            </a:r>
            <a:b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br>
            <a:b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br>
            <a:r>
              <a:rPr lang="en-US" altLang="zh-CN"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7. </a:t>
            </a:r>
            <a: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日本米糠油事件 </a:t>
            </a:r>
            <a:r>
              <a:rPr lang="en-US" altLang="zh-CN"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1968</a:t>
            </a:r>
            <a: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年 </a:t>
            </a:r>
            <a:b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br>
            <a:b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br>
            <a:r>
              <a:rPr lang="en-US" altLang="zh-CN"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8. </a:t>
            </a:r>
            <a: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印度博帕尔事件 </a:t>
            </a:r>
            <a:r>
              <a:rPr lang="en-US" altLang="zh-CN"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1984</a:t>
            </a:r>
            <a: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年 </a:t>
            </a:r>
            <a:b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br>
            <a:b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br>
            <a:r>
              <a:rPr lang="en-US" altLang="zh-CN"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9. </a:t>
            </a:r>
            <a: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剧毒物质污染莱茵河事件 </a:t>
            </a:r>
            <a:r>
              <a:rPr lang="en-US" altLang="zh-CN"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1986</a:t>
            </a:r>
            <a: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年</a:t>
            </a:r>
            <a:b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br>
            <a:endPar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p>
            <a:pPr algn="l">
              <a:lnSpc>
                <a:spcPct val="80000"/>
              </a:lnSpc>
              <a:buNone/>
            </a:pPr>
            <a:r>
              <a:rPr lang="en-US" altLang="zh-CN"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10. </a:t>
            </a:r>
            <a: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切尔诺贝利核泄漏事件 </a:t>
            </a:r>
            <a:r>
              <a:rPr lang="en-US" altLang="zh-CN"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1986</a:t>
            </a:r>
            <a:r>
              <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年 </a:t>
            </a:r>
            <a:endParaRPr lang="zh-CN" altLang="en-US" sz="22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p:txBody>
      </p:sp>
      <p:sp>
        <p:nvSpPr>
          <p:cNvPr id="26626" name="Rectangle 15"/>
          <p:cNvSpPr txBox="1">
            <a:spLocks noGrp="1"/>
          </p:cNvSpPr>
          <p:nvPr>
            <p:ph type="sldNum" sz="quarter" idx="4"/>
          </p:nvPr>
        </p:nvSpPr>
        <p:spPr>
          <a:xfrm>
            <a:off x="10296277"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97284" name="Line 4"/>
          <p:cNvSpPr>
            <a:spLocks noChangeShapeType="1"/>
          </p:cNvSpPr>
          <p:nvPr/>
        </p:nvSpPr>
        <p:spPr bwMode="auto">
          <a:xfrm>
            <a:off x="4006533" y="1052513"/>
            <a:ext cx="0" cy="5184775"/>
          </a:xfrm>
          <a:prstGeom prst="line">
            <a:avLst/>
          </a:prstGeom>
          <a:noFill/>
          <a:ln w="57150">
            <a:solidFill>
              <a:srgbClr val="AA5C5C"/>
            </a:solidFill>
            <a:round/>
          </a:ln>
          <a:effectLst/>
        </p:spPr>
        <p:txBody>
          <a:bodyPr wrap="none" lIns="90000" tIns="46800" rIns="90000" bIns="4680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8" name="Text Box 4"/>
          <p:cNvSpPr txBox="1">
            <a:spLocks noChangeArrowheads="1"/>
          </p:cNvSpPr>
          <p:nvPr/>
        </p:nvSpPr>
        <p:spPr bwMode="auto">
          <a:xfrm>
            <a:off x="191344" y="84177"/>
            <a:ext cx="9793614"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kern="1200" cap="none" spc="0" normalizeH="0" baseline="0" noProof="0" dirty="0" smtClean="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2.1</a:t>
            </a:r>
            <a:r>
              <a:rPr kumimoji="0" lang="en-US" altLang="zh-CN" sz="3000" b="1" kern="1200" cap="none" spc="0" normalizeH="0" baseline="0" noProof="0" dirty="0" smtClean="0">
                <a:solidFill>
                  <a:srgbClr val="AA5C5C"/>
                </a:solidFill>
                <a:effectLst>
                  <a:outerShdw blurRad="38100" dist="38100" dir="2700000" algn="tl">
                    <a:srgbClr val="000000"/>
                  </a:outerShdw>
                </a:effectLst>
                <a:latin typeface="微软雅黑" panose="020B0503020204020204" charset="-122"/>
                <a:ea typeface="微软雅黑" panose="020B0503020204020204" charset="-122"/>
                <a:cs typeface="+mn-cs"/>
              </a:rPr>
              <a:t> </a:t>
            </a:r>
            <a:r>
              <a:rPr kumimoji="0" lang="zh-CN" altLang="en-US" sz="3000" b="1" kern="1200" cap="none" spc="0" normalizeH="0" baseline="0" noProof="0" dirty="0" smtClean="0">
                <a:solidFill>
                  <a:srgbClr val="AA5C5C"/>
                </a:solidFill>
                <a:effectLst>
                  <a:outerShdw blurRad="38100" dist="38100" dir="2700000" algn="tl">
                    <a:srgbClr val="000000"/>
                  </a:outerShdw>
                </a:effectLst>
                <a:latin typeface="微软雅黑" panose="020B0503020204020204" charset="-122"/>
                <a:ea typeface="微软雅黑" panose="020B0503020204020204" charset="-122"/>
                <a:cs typeface="+mn-cs"/>
              </a:rPr>
              <a:t>化学</a:t>
            </a:r>
            <a:r>
              <a:rPr kumimoji="0" lang="zh-CN" altLang="en-US" sz="3000" b="1" kern="1200" cap="none" spc="0" normalizeH="0" baseline="0" noProof="0"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cs typeface="+mn-cs"/>
              </a:rPr>
              <a:t>与</a:t>
            </a:r>
            <a:r>
              <a:rPr kumimoji="0" lang="zh-CN" altLang="en-US" sz="3000" b="1" kern="1200" cap="none" spc="0" normalizeH="0" baseline="0" noProof="0" dirty="0" smtClean="0">
                <a:solidFill>
                  <a:srgbClr val="AA5C5C"/>
                </a:solidFill>
                <a:effectLst>
                  <a:outerShdw blurRad="38100" dist="38100" dir="2700000" algn="tl">
                    <a:srgbClr val="000000"/>
                  </a:outerShdw>
                </a:effectLst>
                <a:latin typeface="微软雅黑" panose="020B0503020204020204" charset="-122"/>
                <a:ea typeface="微软雅黑" panose="020B0503020204020204" charset="-122"/>
                <a:cs typeface="+mn-cs"/>
              </a:rPr>
              <a:t>环境 </a:t>
            </a:r>
            <a:r>
              <a:rPr lang="en-US" altLang="zh-CN" sz="3000" b="1" dirty="0">
                <a:latin typeface="Times New Roman" panose="02020603050405020304" pitchFamily="18" charset="0"/>
                <a:cs typeface="Times New Roman" panose="02020603050405020304" pitchFamily="18" charset="0"/>
              </a:rPr>
              <a:t>Chemistry and Environment </a:t>
            </a:r>
            <a:endParaRPr kumimoji="0" lang="zh-CN" altLang="en-US" sz="3000" b="1" kern="1200" cap="none" spc="0" normalizeH="0" baseline="0" noProof="0" dirty="0">
              <a:latin typeface="Times New Roman" panose="02020603050405020304" pitchFamily="18" charset="0"/>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transition spd="slow">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8675" name="Text Box 2"/>
          <p:cNvSpPr txBox="1"/>
          <p:nvPr/>
        </p:nvSpPr>
        <p:spPr>
          <a:xfrm>
            <a:off x="1195705" y="1555750"/>
            <a:ext cx="9764395" cy="552640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224155" lvl="0" indent="-224155">
              <a:lnSpc>
                <a:spcPct val="140000"/>
              </a:lnSpc>
              <a:spcBef>
                <a:spcPts val="50"/>
              </a:spcBef>
              <a:spcAft>
                <a:spcPts val="0"/>
              </a:spcAft>
              <a:buClrTx/>
              <a:buSzTx/>
              <a:buFontTx/>
              <a:buChar char="•"/>
            </a:pPr>
            <a:r>
              <a:rPr lang="en-US" altLang="zh-CN" sz="2200" b="1" dirty="0">
                <a:solidFill>
                  <a:schemeClr val="tx2"/>
                </a:solidFill>
                <a:latin typeface="Times New Roman" panose="02020603050405020304" pitchFamily="18" charset="0"/>
                <a:ea typeface="MS PGothic" panose="020B0600070205080204" pitchFamily="34" charset="-128"/>
                <a:cs typeface="Times New Roman" panose="02020603050405020304" pitchFamily="18" charset="0"/>
              </a:rPr>
              <a:t>Chemistry is required to deal with environmental problems and challenges to sustainability</a:t>
            </a:r>
            <a:endParaRPr lang="en-US" altLang="zh-CN" sz="2200" b="1" dirty="0">
              <a:solidFill>
                <a:schemeClr val="tx2"/>
              </a:solidFill>
              <a:latin typeface="Times New Roman" panose="02020603050405020304" pitchFamily="18" charset="0"/>
              <a:ea typeface="MS PGothic" panose="020B0600070205080204" pitchFamily="34" charset="-128"/>
              <a:cs typeface="Times New Roman" panose="02020603050405020304" pitchFamily="18" charset="0"/>
            </a:endParaRPr>
          </a:p>
          <a:p>
            <a:pPr marL="224155" lvl="0" indent="-224155">
              <a:lnSpc>
                <a:spcPct val="140000"/>
              </a:lnSpc>
              <a:spcBef>
                <a:spcPts val="50"/>
              </a:spcBef>
              <a:spcAft>
                <a:spcPts val="0"/>
              </a:spcAft>
              <a:buClrTx/>
              <a:buSzTx/>
              <a:buFontTx/>
              <a:buChar char="•"/>
            </a:pPr>
            <a:r>
              <a:rPr lang="en-US" altLang="zh-CN" sz="2200" b="1" dirty="0">
                <a:solidFill>
                  <a:schemeClr val="tx2"/>
                </a:solidFill>
                <a:latin typeface="Times New Roman" panose="02020603050405020304" pitchFamily="18" charset="0"/>
                <a:ea typeface="MS PGothic" panose="020B0600070205080204" pitchFamily="34" charset="-128"/>
                <a:cs typeface="Times New Roman" panose="02020603050405020304" pitchFamily="18" charset="0"/>
              </a:rPr>
              <a:t>Of all professionals, chemists are the best qualified to understand environmental problems from the misuse of chemi</a:t>
            </a:r>
            <a:r>
              <a:rPr lang="en-US" altLang="zh-CN" sz="2200" b="1" dirty="0">
                <a:solidFill>
                  <a:schemeClr val="tx2"/>
                </a:solidFill>
                <a:latin typeface="Times New Roman" panose="02020603050405020304" pitchFamily="18" charset="0"/>
                <a:ea typeface="宋体" panose="02010600030101010101" pitchFamily="2" charset="-122"/>
                <a:cs typeface="Times New Roman" panose="02020603050405020304" pitchFamily="18" charset="0"/>
              </a:rPr>
              <a:t>cals</a:t>
            </a:r>
            <a:endParaRPr lang="en-US" altLang="zh-CN" sz="2200" b="1" dirty="0">
              <a:solidFill>
                <a:schemeClr val="tx2"/>
              </a:solidFill>
              <a:latin typeface="Times New Roman" panose="02020603050405020304" pitchFamily="18" charset="0"/>
              <a:ea typeface="宋体" panose="02010600030101010101" pitchFamily="2" charset="-122"/>
              <a:cs typeface="Times New Roman" panose="02020603050405020304" pitchFamily="18" charset="0"/>
            </a:endParaRPr>
          </a:p>
          <a:p>
            <a:pPr marL="224155" lvl="0" indent="-224155">
              <a:lnSpc>
                <a:spcPct val="140000"/>
              </a:lnSpc>
              <a:spcBef>
                <a:spcPts val="50"/>
              </a:spcBef>
              <a:spcAft>
                <a:spcPts val="0"/>
              </a:spcAft>
              <a:buClrTx/>
              <a:buSzTx/>
              <a:buFontTx/>
              <a:buChar char="•"/>
            </a:pPr>
            <a:r>
              <a:rPr lang="en-US" altLang="zh-CN" sz="2200" b="1" dirty="0">
                <a:solidFill>
                  <a:schemeClr val="tx2"/>
                </a:solidFill>
                <a:latin typeface="Times New Roman" panose="02020603050405020304" pitchFamily="18" charset="0"/>
                <a:ea typeface="MS PGothic" panose="020B0600070205080204" pitchFamily="34" charset="-128"/>
                <a:cs typeface="Times New Roman" panose="02020603050405020304" pitchFamily="18" charset="0"/>
              </a:rPr>
              <a:t>The practice of environmentally beneficial chemistry is not a burden, but rather an opportunity that challenges human imagination and ingenuity</a:t>
            </a:r>
            <a:endParaRPr lang="en-US" altLang="zh-CN" sz="2200" b="1" dirty="0">
              <a:solidFill>
                <a:schemeClr val="tx2"/>
              </a:solidFill>
              <a:latin typeface="Times New Roman" panose="02020603050405020304" pitchFamily="18" charset="0"/>
              <a:ea typeface="MS PGothic" panose="020B0600070205080204" pitchFamily="34" charset="-128"/>
              <a:cs typeface="Times New Roman" panose="02020603050405020304" pitchFamily="18" charset="0"/>
            </a:endParaRPr>
          </a:p>
          <a:p>
            <a:pPr marL="224155" lvl="0" indent="-224155">
              <a:lnSpc>
                <a:spcPct val="140000"/>
              </a:lnSpc>
              <a:spcBef>
                <a:spcPts val="50"/>
              </a:spcBef>
              <a:spcAft>
                <a:spcPts val="0"/>
              </a:spcAft>
              <a:buClrTx/>
              <a:buSzTx/>
              <a:buFontTx/>
              <a:buChar char="•"/>
            </a:pPr>
            <a:r>
              <a:rPr lang="en-US" altLang="zh-CN" sz="2200" b="1" dirty="0">
                <a:solidFill>
                  <a:schemeClr val="tx2"/>
                </a:solidFill>
                <a:latin typeface="Times New Roman" panose="02020603050405020304" pitchFamily="18" charset="0"/>
                <a:ea typeface="MS PGothic" panose="020B0600070205080204" pitchFamily="34" charset="-128"/>
                <a:cs typeface="Times New Roman" panose="02020603050405020304" pitchFamily="18" charset="0"/>
              </a:rPr>
              <a:t>Green Chemistry seeks to present a body of chemical knowledge from the most fundamental level within a framework of the relationship </a:t>
            </a:r>
            <a:r>
              <a:rPr lang="en-US" altLang="zh-CN" sz="2200" b="1" dirty="0">
                <a:solidFill>
                  <a:schemeClr val="tx2"/>
                </a:solidFill>
                <a:latin typeface="Times New Roman" panose="02020603050405020304" pitchFamily="18" charset="0"/>
                <a:ea typeface="宋体" panose="02010600030101010101" pitchFamily="2" charset="-122"/>
                <a:cs typeface="Times New Roman" panose="02020603050405020304" pitchFamily="18" charset="0"/>
              </a:rPr>
              <a:t>between</a:t>
            </a:r>
            <a:r>
              <a:rPr lang="en-US" altLang="zh-CN" sz="2200" b="1" dirty="0">
                <a:solidFill>
                  <a:schemeClr val="tx2"/>
                </a:solidFill>
                <a:latin typeface="Times New Roman" panose="02020603050405020304" pitchFamily="18" charset="0"/>
                <a:ea typeface="MS PGothic" panose="020B0600070205080204" pitchFamily="34" charset="-128"/>
                <a:cs typeface="Times New Roman" panose="02020603050405020304" pitchFamily="18" charset="0"/>
              </a:rPr>
              <a:t> chemical science </a:t>
            </a:r>
            <a:r>
              <a:rPr lang="en-US" altLang="zh-CN" sz="2200" b="1" dirty="0">
                <a:solidFill>
                  <a:schemeClr val="tx2"/>
                </a:solidFill>
                <a:latin typeface="Times New Roman" panose="02020603050405020304" pitchFamily="18" charset="0"/>
                <a:ea typeface="宋体" panose="02010600030101010101" pitchFamily="2" charset="-122"/>
                <a:cs typeface="Times New Roman" panose="02020603050405020304" pitchFamily="18" charset="0"/>
              </a:rPr>
              <a:t>and</a:t>
            </a:r>
            <a:r>
              <a:rPr lang="en-US" altLang="zh-CN" sz="2200" b="1" dirty="0">
                <a:solidFill>
                  <a:schemeClr val="tx2"/>
                </a:solidFill>
                <a:latin typeface="Times New Roman" panose="02020603050405020304" pitchFamily="18" charset="0"/>
                <a:ea typeface="MS PGothic" panose="020B0600070205080204" pitchFamily="34" charset="-128"/>
                <a:cs typeface="Times New Roman" panose="02020603050405020304" pitchFamily="18" charset="0"/>
              </a:rPr>
              <a:t> human beings, their surroundings, and their environment.</a:t>
            </a:r>
            <a:endParaRPr lang="en-US" altLang="zh-CN" sz="2200" b="1" dirty="0">
              <a:solidFill>
                <a:schemeClr val="tx2"/>
              </a:solidFill>
              <a:latin typeface="Times New Roman" panose="02020603050405020304" pitchFamily="18" charset="0"/>
              <a:ea typeface="MS PGothic" panose="020B0600070205080204" pitchFamily="34" charset="-128"/>
              <a:cs typeface="Times New Roman" panose="02020603050405020304" pitchFamily="18" charset="0"/>
            </a:endParaRPr>
          </a:p>
          <a:p>
            <a:pPr marL="224155" lvl="0" indent="-224155">
              <a:lnSpc>
                <a:spcPct val="150000"/>
              </a:lnSpc>
              <a:spcBef>
                <a:spcPct val="50000"/>
              </a:spcBef>
              <a:buClrTx/>
              <a:buSzTx/>
              <a:buFontTx/>
              <a:buChar char="•"/>
            </a:pPr>
            <a:endParaRPr lang="en-US" altLang="zh-CN" sz="2200" b="1" dirty="0">
              <a:solidFill>
                <a:srgbClr val="FFFF99"/>
              </a:solidFill>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187395" name="Rectangle 3"/>
          <p:cNvSpPr>
            <a:spLocks noGrp="1" noRot="1" noChangeArrowheads="1"/>
          </p:cNvSpPr>
          <p:nvPr>
            <p:ph type="title" idx="4294967295"/>
          </p:nvPr>
        </p:nvSpPr>
        <p:spPr>
          <a:xfrm>
            <a:off x="1775520" y="691515"/>
            <a:ext cx="8585255" cy="1143000"/>
          </a:xfrm>
        </p:spPr>
        <p:txBody>
          <a:bodyPr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3000" b="1" i="0" u="none" strike="noStrike" kern="0" cap="none" spc="0" normalizeH="0" baseline="0" noProof="0" dirty="0" smtClean="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Chemists and Chemistry are Part of the Solution</a:t>
            </a:r>
            <a:endParaRPr kumimoji="0" lang="en-US" altLang="zh-CN" sz="3000" b="1" i="0" u="none" strike="noStrike" kern="0" cap="none" spc="0" normalizeH="0" baseline="0" noProof="0" dirty="0" smtClean="0">
              <a:ln>
                <a:noFill/>
              </a:ln>
              <a:solidFill>
                <a:schemeClr val="accent1">
                  <a:lumMod val="50000"/>
                </a:schemeClr>
              </a:solidFill>
              <a:effectLst/>
              <a:uLnTx/>
              <a:uFillTx/>
              <a:latin typeface="Times New Roman" panose="02020603050405020304" pitchFamily="18" charset="0"/>
              <a:cs typeface="Times New Roman" panose="02020603050405020304" pitchFamily="18" charset="0"/>
            </a:endParaRPr>
          </a:p>
        </p:txBody>
      </p:sp>
      <p:sp>
        <p:nvSpPr>
          <p:cNvPr id="6"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7" name="Text Box 4"/>
          <p:cNvSpPr txBox="1">
            <a:spLocks noChangeArrowheads="1"/>
          </p:cNvSpPr>
          <p:nvPr/>
        </p:nvSpPr>
        <p:spPr bwMode="auto">
          <a:xfrm>
            <a:off x="191344" y="110881"/>
            <a:ext cx="9793614" cy="78359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kern="1200" cap="none" spc="0" normalizeH="0" baseline="0" noProof="0" dirty="0" smtClean="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2.1</a:t>
            </a:r>
            <a:r>
              <a:rPr kumimoji="0" lang="en-US" altLang="zh-CN" sz="3000" b="1" kern="1200" cap="none" spc="0" normalizeH="0" baseline="0" noProof="0" dirty="0" smtClean="0">
                <a:solidFill>
                  <a:srgbClr val="AA5C5C"/>
                </a:solidFill>
                <a:effectLst>
                  <a:outerShdw blurRad="38100" dist="38100" dir="2700000" algn="tl">
                    <a:srgbClr val="000000"/>
                  </a:outerShdw>
                </a:effectLst>
                <a:latin typeface="微软雅黑" panose="020B0503020204020204" charset="-122"/>
                <a:ea typeface="微软雅黑" panose="020B0503020204020204" charset="-122"/>
                <a:cs typeface="+mn-cs"/>
              </a:rPr>
              <a:t> </a:t>
            </a:r>
            <a:r>
              <a:rPr kumimoji="0" lang="zh-CN" altLang="en-US" sz="3000" b="1" kern="1200" cap="none" spc="0" normalizeH="0" baseline="0" noProof="0" dirty="0" smtClean="0">
                <a:solidFill>
                  <a:srgbClr val="AA5C5C"/>
                </a:solidFill>
                <a:effectLst>
                  <a:outerShdw blurRad="38100" dist="38100" dir="2700000" algn="tl">
                    <a:srgbClr val="000000"/>
                  </a:outerShdw>
                </a:effectLst>
                <a:latin typeface="微软雅黑" panose="020B0503020204020204" charset="-122"/>
                <a:ea typeface="微软雅黑" panose="020B0503020204020204" charset="-122"/>
                <a:cs typeface="+mn-cs"/>
              </a:rPr>
              <a:t>化学</a:t>
            </a:r>
            <a:r>
              <a:rPr kumimoji="0" lang="zh-CN" altLang="en-US" sz="3000" b="1" kern="1200" cap="none" spc="0" normalizeH="0" baseline="0" noProof="0"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cs typeface="+mn-cs"/>
              </a:rPr>
              <a:t>与</a:t>
            </a:r>
            <a:r>
              <a:rPr kumimoji="0" lang="zh-CN" altLang="en-US" sz="3000" b="1" kern="1200" cap="none" spc="0" normalizeH="0" baseline="0" noProof="0" dirty="0" smtClean="0">
                <a:solidFill>
                  <a:srgbClr val="AA5C5C"/>
                </a:solidFill>
                <a:effectLst>
                  <a:outerShdw blurRad="38100" dist="38100" dir="2700000" algn="tl">
                    <a:srgbClr val="000000"/>
                  </a:outerShdw>
                </a:effectLst>
                <a:latin typeface="微软雅黑" panose="020B0503020204020204" charset="-122"/>
                <a:ea typeface="微软雅黑" panose="020B0503020204020204" charset="-122"/>
                <a:cs typeface="+mn-cs"/>
              </a:rPr>
              <a:t>环境 </a:t>
            </a:r>
            <a:r>
              <a:rPr lang="en-US" altLang="zh-CN" sz="3000" b="1" dirty="0">
                <a:latin typeface="Times New Roman" panose="02020603050405020304" pitchFamily="18" charset="0"/>
                <a:cs typeface="Times New Roman" panose="02020603050405020304" pitchFamily="18" charset="0"/>
              </a:rPr>
              <a:t>Chemistry and Environment </a:t>
            </a:r>
            <a:endParaRPr kumimoji="0" lang="zh-CN" altLang="en-US" sz="3000" b="1" kern="1200" cap="none" spc="0" normalizeH="0" baseline="0" noProof="0" dirty="0">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74754" name="Rectangle 2"/>
          <p:cNvSpPr>
            <a:spLocks noGrp="1" noRot="1" noChangeArrowheads="1"/>
          </p:cNvSpPr>
          <p:nvPr>
            <p:ph type="title" idx="4294967295"/>
          </p:nvPr>
        </p:nvSpPr>
        <p:spPr>
          <a:xfrm>
            <a:off x="335360" y="116205"/>
            <a:ext cx="11161240" cy="1143000"/>
          </a:xfrm>
        </p:spPr>
        <p:txBody>
          <a:bodyPr wrap="square" lIns="91440" tIns="45720" rIns="91440" bIns="45720" numCol="1" anchor="ctr" anchorCtr="0" compatLnSpc="1"/>
          <a:lstStyle/>
          <a:p>
            <a:pPr marL="457200" indent="-457200" algn="l" eaLnBrk="1" hangingPunct="1">
              <a:lnSpc>
                <a:spcPct val="150000"/>
              </a:lnSpc>
              <a:spcBef>
                <a:spcPct val="50000"/>
              </a:spcBef>
              <a:defRPr/>
            </a:pPr>
            <a:r>
              <a:rPr lang="en-US" altLang="zh-CN" sz="3000" kern="1200" dirty="0" smtClean="0">
                <a:solidFill>
                  <a:srgbClr val="AA5C5C"/>
                </a:solidFill>
                <a:latin typeface="Times New Roman" panose="02020603050405020304" pitchFamily="18" charset="0"/>
                <a:ea typeface="微软雅黑" panose="020B0503020204020204" charset="-122"/>
                <a:cs typeface="Times New Roman" panose="02020603050405020304" pitchFamily="18" charset="0"/>
              </a:rPr>
              <a:t>2.2 </a:t>
            </a:r>
            <a:r>
              <a:rPr lang="zh-CN" altLang="en-US" sz="3000" kern="1200" dirty="0" smtClean="0">
                <a:solidFill>
                  <a:srgbClr val="AA5C5C"/>
                </a:solidFill>
                <a:latin typeface="Times New Roman" panose="02020603050405020304" pitchFamily="18" charset="0"/>
                <a:ea typeface="微软雅黑" panose="020B0503020204020204" charset="-122"/>
                <a:cs typeface="Times New Roman" panose="02020603050405020304" pitchFamily="18" charset="0"/>
              </a:rPr>
              <a:t>环境化学定义 </a:t>
            </a:r>
            <a:r>
              <a:rPr lang="en-US" altLang="zh-CN" sz="3000" kern="1200" dirty="0" smtClean="0">
                <a:solidFill>
                  <a:srgbClr val="AA5C5C"/>
                </a:solidFill>
                <a:latin typeface="Times New Roman" panose="02020603050405020304" pitchFamily="18" charset="0"/>
                <a:ea typeface="微软雅黑" panose="020B0503020204020204" charset="-122"/>
                <a:cs typeface="Times New Roman" panose="02020603050405020304" pitchFamily="18" charset="0"/>
              </a:rPr>
              <a:t> </a:t>
            </a:r>
            <a:r>
              <a:rPr lang="en-US" altLang="zh-CN" sz="3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The Definition of Environmental Chemistry</a:t>
            </a:r>
            <a:r>
              <a:rPr lang="en-US" altLang="zh-CN" sz="3000" kern="1200" dirty="0" smtClean="0">
                <a:effectLst/>
                <a:latin typeface="Times New Roman" panose="02020603050405020304" pitchFamily="18" charset="0"/>
                <a:cs typeface="Times New Roman" panose="02020603050405020304" pitchFamily="18" charset="0"/>
              </a:rPr>
              <a:t> </a:t>
            </a:r>
            <a:endParaRPr lang="zh-CN" altLang="en-US" sz="3000" kern="1200" dirty="0">
              <a:solidFill>
                <a:srgbClr val="AA5C5C"/>
              </a:solidFill>
              <a:effectLst/>
              <a:latin typeface="Times New Roman" panose="02020603050405020304" pitchFamily="18" charset="0"/>
              <a:ea typeface="微软雅黑" panose="020B0503020204020204" charset="-122"/>
              <a:cs typeface="Times New Roman" panose="02020603050405020304" pitchFamily="18" charset="0"/>
            </a:endParaRPr>
          </a:p>
        </p:txBody>
      </p:sp>
      <p:sp>
        <p:nvSpPr>
          <p:cNvPr id="74755" name="Rectangle 3"/>
          <p:cNvSpPr>
            <a:spLocks noGrp="1" noChangeArrowheads="1"/>
          </p:cNvSpPr>
          <p:nvPr>
            <p:ph type="subTitle" sz="quarter" idx="1"/>
          </p:nvPr>
        </p:nvSpPr>
        <p:spPr>
          <a:xfrm>
            <a:off x="623570" y="1412875"/>
            <a:ext cx="10916920" cy="3960495"/>
          </a:xfrm>
        </p:spPr>
        <p:txBody>
          <a:bodyPr vert="horz" wrap="square" lIns="91440" tIns="45720" rIns="91440" bIns="45720" numCol="1" anchor="t" anchorCtr="0" compatLnSpc="1"/>
          <a:lstStyle/>
          <a:p>
            <a:pPr marL="342900" marR="0" lvl="0" indent="-342900" algn="l" defTabSz="914400" rtl="0" eaLnBrk="1" fontAlgn="base" latinLnBrk="0" hangingPunct="1">
              <a:lnSpc>
                <a:spcPct val="150000"/>
              </a:lnSpc>
              <a:spcBef>
                <a:spcPct val="30000"/>
              </a:spcBef>
              <a:spcAft>
                <a:spcPct val="30000"/>
              </a:spcAft>
              <a:buClr>
                <a:schemeClr val="hlink"/>
              </a:buClr>
              <a:buSzPct val="70000"/>
              <a:buFont typeface="Wingdings" panose="05000000000000000000" pitchFamily="2" charset="2"/>
              <a:buNone/>
              <a:defRPr/>
            </a:pPr>
            <a:r>
              <a:rPr kumimoji="0" lang="zh-CN" altLang="en-US" sz="2600" b="1" i="0" u="none" strike="noStrike" kern="0" cap="none" spc="0" normalizeH="0" baseline="0" noProof="0" dirty="0" smtClean="0">
                <a:ln>
                  <a:noFill/>
                </a:ln>
                <a:solidFill>
                  <a:schemeClr val="accent1">
                    <a:lumMod val="50000"/>
                  </a:schemeClr>
                </a:solidFill>
                <a:effectLst/>
                <a:uLnTx/>
                <a:uFillTx/>
                <a:latin typeface="Times New Roman" panose="02020603050405020304" pitchFamily="18" charset="0"/>
                <a:ea typeface="黑体" panose="02010609060101010101" pitchFamily="49" charset="-122"/>
                <a:cs typeface="Times New Roman" panose="02020603050405020304" pitchFamily="18" charset="0"/>
              </a:rPr>
              <a:t>学科隶属</a:t>
            </a:r>
            <a:endParaRPr kumimoji="0" lang="zh-CN" altLang="en-US" sz="2600" b="1" i="0" u="none" strike="noStrike" kern="0" cap="none" spc="0" normalizeH="0" baseline="0" noProof="0" dirty="0" smtClean="0">
              <a:ln>
                <a:noFill/>
              </a:ln>
              <a:solidFill>
                <a:schemeClr val="accent1">
                  <a:lumMod val="50000"/>
                </a:schemeClr>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base" latinLnBrk="0" hangingPunct="1">
              <a:lnSpc>
                <a:spcPct val="150000"/>
              </a:lnSpc>
              <a:spcBef>
                <a:spcPct val="0"/>
              </a:spcBef>
              <a:spcAft>
                <a:spcPct val="0"/>
              </a:spcAft>
              <a:buClr>
                <a:schemeClr val="hlink"/>
              </a:buClr>
              <a:buSzPct val="70000"/>
              <a:buFont typeface="Wingdings" panose="05000000000000000000" pitchFamily="2" charset="2"/>
              <a:buNone/>
              <a:defRPr/>
            </a:pPr>
            <a:r>
              <a:rPr kumimoji="0" lang="zh-CN" altLang="en-US" sz="2400" b="1" i="0" u="none" strike="noStrike" kern="0" cap="none" spc="0" normalizeH="0" baseline="0" noProof="0" dirty="0" smtClean="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      环境化学是在化学科学的传统理论和方法基础上发展起来的，以化学物质在环境中出现而引起的环境问题为研究对象，以解决环境问题为目标的新型学科。它既是环境科学的核心组成部分，也是化学科学的一个新的重要分支。</a:t>
            </a:r>
            <a:endParaRPr kumimoji="0" lang="zh-CN" altLang="en-US" sz="2400" b="1" i="0" u="none" strike="noStrike" kern="0" cap="none" spc="0" normalizeH="0" baseline="0" noProof="0" dirty="0" smtClean="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base" latinLnBrk="0" hangingPunct="1">
              <a:lnSpc>
                <a:spcPct val="150000"/>
              </a:lnSpc>
              <a:spcBef>
                <a:spcPct val="30000"/>
              </a:spcBef>
              <a:spcAft>
                <a:spcPct val="30000"/>
              </a:spcAft>
              <a:buClr>
                <a:schemeClr val="hlink"/>
              </a:buClr>
              <a:buSzPct val="70000"/>
              <a:buFont typeface="Wingdings" panose="05000000000000000000" pitchFamily="2" charset="2"/>
              <a:buNone/>
              <a:defRPr/>
            </a:pPr>
            <a:r>
              <a:rPr kumimoji="0" lang="zh-CN" altLang="en-US" sz="2600" b="1" i="0" u="none" strike="noStrike" kern="0" cap="none" spc="0" normalizeH="0" baseline="0" noProof="0" dirty="0" smtClean="0">
                <a:ln>
                  <a:noFill/>
                </a:ln>
                <a:solidFill>
                  <a:schemeClr val="accent1">
                    <a:lumMod val="50000"/>
                  </a:schemeClr>
                </a:solidFill>
                <a:effectLst/>
                <a:uLnTx/>
                <a:uFillTx/>
                <a:latin typeface="Times New Roman" panose="02020603050405020304" pitchFamily="18" charset="0"/>
                <a:ea typeface="黑体" panose="02010609060101010101" pitchFamily="49" charset="-122"/>
                <a:cs typeface="Times New Roman" panose="02020603050405020304" pitchFamily="18" charset="0"/>
              </a:rPr>
              <a:t>定义</a:t>
            </a:r>
            <a:endParaRPr kumimoji="0" lang="zh-CN" altLang="en-US" sz="2600" b="1" i="0" u="none" strike="noStrike" kern="0" cap="none" spc="0" normalizeH="0" baseline="0" noProof="0" dirty="0" smtClean="0">
              <a:ln>
                <a:noFill/>
              </a:ln>
              <a:solidFill>
                <a:schemeClr val="accent1">
                  <a:lumMod val="50000"/>
                </a:schemeClr>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base" latinLnBrk="0" hangingPunct="1">
              <a:lnSpc>
                <a:spcPct val="150000"/>
              </a:lnSpc>
              <a:spcBef>
                <a:spcPct val="0"/>
              </a:spcBef>
              <a:spcAft>
                <a:spcPct val="0"/>
              </a:spcAft>
              <a:buClr>
                <a:schemeClr val="hlink"/>
              </a:buClr>
              <a:buSzPct val="70000"/>
              <a:buFont typeface="Wingdings" panose="05000000000000000000" pitchFamily="2" charset="2"/>
              <a:buNone/>
              <a:defRPr/>
            </a:pPr>
            <a:r>
              <a:rPr kumimoji="0" lang="zh-CN" altLang="en-US"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zh-CN" altLang="en-US" sz="2400" b="1" i="0" u="none" strike="noStrike" kern="0" cap="none" spc="0" normalizeH="0" baseline="0" noProof="0" dirty="0" smtClean="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环境化学是一门研究有害化学物质在环境介质中的</a:t>
            </a:r>
            <a:r>
              <a:rPr kumimoji="0" lang="zh-CN" alt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存在、化学特性、行为和效应</a:t>
            </a:r>
            <a:r>
              <a:rPr kumimoji="0" lang="zh-CN" altLang="en-US" sz="2400" b="1" i="0" u="none" strike="noStrike" kern="0" cap="none" spc="0" normalizeH="0" baseline="0" noProof="0" dirty="0" smtClean="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及其</a:t>
            </a:r>
            <a:r>
              <a:rPr kumimoji="0" lang="zh-CN" alt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控制的化学原理和方法</a:t>
            </a:r>
            <a:r>
              <a:rPr kumimoji="0" lang="zh-CN" altLang="en-US" sz="2400" b="1" i="0" u="none" strike="noStrike" kern="0" cap="none" spc="0" normalizeH="0" baseline="0" noProof="0" dirty="0" smtClean="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的科学。</a:t>
            </a:r>
            <a:endParaRPr kumimoji="0" lang="zh-CN" altLang="en-US" sz="2400" b="1" i="0" u="none" strike="noStrike" kern="0" cap="none" spc="0" normalizeH="0" baseline="0" noProof="0" dirty="0" smtClean="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Tree>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15"/>
          <p:cNvSpPr txBox="1">
            <a:spLocks noGrp="1"/>
          </p:cNvSpPr>
          <p:nvPr>
            <p:ph type="sldNum" sz="quarter" idx="4"/>
          </p:nvPr>
        </p:nvSpPr>
        <p:spPr>
          <a:xfrm>
            <a:off x="10285413" y="636039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32771" name="Text Box 4"/>
          <p:cNvSpPr txBox="1"/>
          <p:nvPr/>
        </p:nvSpPr>
        <p:spPr>
          <a:xfrm>
            <a:off x="1266190" y="1268730"/>
            <a:ext cx="9706610" cy="104521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just" eaLnBrk="1" hangingPunct="1">
              <a:spcBef>
                <a:spcPct val="50000"/>
              </a:spcBef>
              <a:buClrTx/>
              <a:buSzTx/>
              <a:buFontTx/>
              <a:buNone/>
            </a:pPr>
            <a:r>
              <a:rPr lang="en-US" altLang="zh-CN" sz="2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Environmental Chemistry</a:t>
            </a:r>
            <a:r>
              <a:rPr lang="en-US" altLang="zh-CN" sz="20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may be defined as the study of the sources, reactions, transport, effects, and fates of chemical species in water, soil, air, and living environments and the effects of technology thereon.</a:t>
            </a:r>
            <a:endParaRPr lang="en-US" altLang="zh-CN" sz="20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8006" name="Freeform 6" descr="编织物"/>
          <p:cNvSpPr/>
          <p:nvPr/>
        </p:nvSpPr>
        <p:spPr bwMode="auto">
          <a:xfrm>
            <a:off x="1968500" y="5229225"/>
            <a:ext cx="7656513" cy="1628775"/>
          </a:xfrm>
          <a:custGeom>
            <a:avLst/>
            <a:gdLst/>
            <a:ahLst/>
            <a:cxnLst>
              <a:cxn ang="0">
                <a:pos x="259" y="213"/>
              </a:cxn>
              <a:cxn ang="0">
                <a:pos x="269" y="1063"/>
              </a:cxn>
              <a:cxn ang="0">
                <a:pos x="2856" y="1072"/>
              </a:cxn>
              <a:cxn ang="0">
                <a:pos x="4611" y="1045"/>
              </a:cxn>
              <a:cxn ang="0">
                <a:pos x="4621" y="313"/>
              </a:cxn>
              <a:cxn ang="0">
                <a:pos x="4602" y="176"/>
              </a:cxn>
              <a:cxn ang="0">
                <a:pos x="4447" y="130"/>
              </a:cxn>
              <a:cxn ang="0">
                <a:pos x="4227" y="149"/>
              </a:cxn>
              <a:cxn ang="0">
                <a:pos x="4218" y="176"/>
              </a:cxn>
              <a:cxn ang="0">
                <a:pos x="4182" y="277"/>
              </a:cxn>
              <a:cxn ang="0">
                <a:pos x="4099" y="368"/>
              </a:cxn>
              <a:cxn ang="0">
                <a:pos x="4035" y="423"/>
              </a:cxn>
              <a:cxn ang="0">
                <a:pos x="3971" y="441"/>
              </a:cxn>
              <a:cxn ang="0">
                <a:pos x="3578" y="542"/>
              </a:cxn>
              <a:cxn ang="0">
                <a:pos x="3267" y="533"/>
              </a:cxn>
              <a:cxn ang="0">
                <a:pos x="3112" y="496"/>
              </a:cxn>
              <a:cxn ang="0">
                <a:pos x="3002" y="432"/>
              </a:cxn>
              <a:cxn ang="0">
                <a:pos x="2929" y="368"/>
              </a:cxn>
              <a:cxn ang="0">
                <a:pos x="2829" y="286"/>
              </a:cxn>
              <a:cxn ang="0">
                <a:pos x="2728" y="213"/>
              </a:cxn>
              <a:cxn ang="0">
                <a:pos x="2691" y="176"/>
              </a:cxn>
              <a:cxn ang="0">
                <a:pos x="2646" y="167"/>
              </a:cxn>
              <a:cxn ang="0">
                <a:pos x="2600" y="149"/>
              </a:cxn>
              <a:cxn ang="0">
                <a:pos x="2563" y="140"/>
              </a:cxn>
              <a:cxn ang="0">
                <a:pos x="2326" y="76"/>
              </a:cxn>
              <a:cxn ang="0">
                <a:pos x="1603" y="30"/>
              </a:cxn>
              <a:cxn ang="0">
                <a:pos x="1494" y="21"/>
              </a:cxn>
              <a:cxn ang="0">
                <a:pos x="1110" y="2"/>
              </a:cxn>
              <a:cxn ang="0">
                <a:pos x="543" y="12"/>
              </a:cxn>
              <a:cxn ang="0">
                <a:pos x="461" y="39"/>
              </a:cxn>
              <a:cxn ang="0">
                <a:pos x="406" y="66"/>
              </a:cxn>
              <a:cxn ang="0">
                <a:pos x="387" y="85"/>
              </a:cxn>
              <a:cxn ang="0">
                <a:pos x="333" y="94"/>
              </a:cxn>
              <a:cxn ang="0">
                <a:pos x="287" y="130"/>
              </a:cxn>
              <a:cxn ang="0">
                <a:pos x="278" y="158"/>
              </a:cxn>
              <a:cxn ang="0">
                <a:pos x="259" y="213"/>
              </a:cxn>
            </a:cxnLst>
            <a:rect l="0" t="0" r="r" b="b"/>
            <a:pathLst>
              <a:path w="4624" h="1334">
                <a:moveTo>
                  <a:pt x="259" y="213"/>
                </a:moveTo>
                <a:cubicBezTo>
                  <a:pt x="262" y="496"/>
                  <a:pt x="0" y="974"/>
                  <a:pt x="269" y="1063"/>
                </a:cubicBezTo>
                <a:cubicBezTo>
                  <a:pt x="1088" y="1334"/>
                  <a:pt x="1994" y="1072"/>
                  <a:pt x="2856" y="1072"/>
                </a:cubicBezTo>
                <a:cubicBezTo>
                  <a:pt x="3441" y="1072"/>
                  <a:pt x="4026" y="1053"/>
                  <a:pt x="4611" y="1045"/>
                </a:cubicBezTo>
                <a:cubicBezTo>
                  <a:pt x="4614" y="801"/>
                  <a:pt x="4624" y="557"/>
                  <a:pt x="4621" y="313"/>
                </a:cubicBezTo>
                <a:cubicBezTo>
                  <a:pt x="4621" y="267"/>
                  <a:pt x="4617" y="219"/>
                  <a:pt x="4602" y="176"/>
                </a:cubicBezTo>
                <a:cubicBezTo>
                  <a:pt x="4591" y="145"/>
                  <a:pt x="4474" y="134"/>
                  <a:pt x="4447" y="130"/>
                </a:cubicBezTo>
                <a:cubicBezTo>
                  <a:pt x="4374" y="136"/>
                  <a:pt x="4299" y="135"/>
                  <a:pt x="4227" y="149"/>
                </a:cubicBezTo>
                <a:cubicBezTo>
                  <a:pt x="4218" y="151"/>
                  <a:pt x="4220" y="167"/>
                  <a:pt x="4218" y="176"/>
                </a:cubicBezTo>
                <a:cubicBezTo>
                  <a:pt x="4208" y="221"/>
                  <a:pt x="4213" y="244"/>
                  <a:pt x="4182" y="277"/>
                </a:cubicBezTo>
                <a:cubicBezTo>
                  <a:pt x="4167" y="322"/>
                  <a:pt x="4145" y="353"/>
                  <a:pt x="4099" y="368"/>
                </a:cubicBezTo>
                <a:cubicBezTo>
                  <a:pt x="4078" y="382"/>
                  <a:pt x="4057" y="412"/>
                  <a:pt x="4035" y="423"/>
                </a:cubicBezTo>
                <a:cubicBezTo>
                  <a:pt x="4015" y="433"/>
                  <a:pt x="3992" y="434"/>
                  <a:pt x="3971" y="441"/>
                </a:cubicBezTo>
                <a:cubicBezTo>
                  <a:pt x="3879" y="538"/>
                  <a:pt x="3696" y="534"/>
                  <a:pt x="3578" y="542"/>
                </a:cubicBezTo>
                <a:cubicBezTo>
                  <a:pt x="3474" y="539"/>
                  <a:pt x="3370" y="540"/>
                  <a:pt x="3267" y="533"/>
                </a:cubicBezTo>
                <a:cubicBezTo>
                  <a:pt x="3258" y="532"/>
                  <a:pt x="3137" y="512"/>
                  <a:pt x="3112" y="496"/>
                </a:cubicBezTo>
                <a:cubicBezTo>
                  <a:pt x="3074" y="471"/>
                  <a:pt x="3044" y="446"/>
                  <a:pt x="3002" y="432"/>
                </a:cubicBezTo>
                <a:cubicBezTo>
                  <a:pt x="2972" y="412"/>
                  <a:pt x="2960" y="388"/>
                  <a:pt x="2929" y="368"/>
                </a:cubicBezTo>
                <a:cubicBezTo>
                  <a:pt x="2903" y="329"/>
                  <a:pt x="2862" y="317"/>
                  <a:pt x="2829" y="286"/>
                </a:cubicBezTo>
                <a:cubicBezTo>
                  <a:pt x="2799" y="257"/>
                  <a:pt x="2763" y="236"/>
                  <a:pt x="2728" y="213"/>
                </a:cubicBezTo>
                <a:cubicBezTo>
                  <a:pt x="2720" y="208"/>
                  <a:pt x="2700" y="180"/>
                  <a:pt x="2691" y="176"/>
                </a:cubicBezTo>
                <a:cubicBezTo>
                  <a:pt x="2677" y="170"/>
                  <a:pt x="2661" y="171"/>
                  <a:pt x="2646" y="167"/>
                </a:cubicBezTo>
                <a:cubicBezTo>
                  <a:pt x="2630" y="162"/>
                  <a:pt x="2616" y="154"/>
                  <a:pt x="2600" y="149"/>
                </a:cubicBezTo>
                <a:cubicBezTo>
                  <a:pt x="2588" y="145"/>
                  <a:pt x="2575" y="143"/>
                  <a:pt x="2563" y="140"/>
                </a:cubicBezTo>
                <a:cubicBezTo>
                  <a:pt x="2484" y="98"/>
                  <a:pt x="2413" y="85"/>
                  <a:pt x="2326" y="76"/>
                </a:cubicBezTo>
                <a:cubicBezTo>
                  <a:pt x="2105" y="0"/>
                  <a:pt x="1814" y="34"/>
                  <a:pt x="1603" y="30"/>
                </a:cubicBezTo>
                <a:cubicBezTo>
                  <a:pt x="1567" y="27"/>
                  <a:pt x="1530" y="23"/>
                  <a:pt x="1494" y="21"/>
                </a:cubicBezTo>
                <a:cubicBezTo>
                  <a:pt x="1366" y="14"/>
                  <a:pt x="1110" y="2"/>
                  <a:pt x="1110" y="2"/>
                </a:cubicBezTo>
                <a:cubicBezTo>
                  <a:pt x="921" y="5"/>
                  <a:pt x="732" y="3"/>
                  <a:pt x="543" y="12"/>
                </a:cubicBezTo>
                <a:cubicBezTo>
                  <a:pt x="514" y="13"/>
                  <a:pt x="461" y="39"/>
                  <a:pt x="461" y="39"/>
                </a:cubicBezTo>
                <a:cubicBezTo>
                  <a:pt x="414" y="83"/>
                  <a:pt x="477" y="30"/>
                  <a:pt x="406" y="66"/>
                </a:cubicBezTo>
                <a:cubicBezTo>
                  <a:pt x="398" y="70"/>
                  <a:pt x="395" y="82"/>
                  <a:pt x="387" y="85"/>
                </a:cubicBezTo>
                <a:cubicBezTo>
                  <a:pt x="370" y="92"/>
                  <a:pt x="351" y="91"/>
                  <a:pt x="333" y="94"/>
                </a:cubicBezTo>
                <a:cubicBezTo>
                  <a:pt x="319" y="107"/>
                  <a:pt x="299" y="115"/>
                  <a:pt x="287" y="130"/>
                </a:cubicBezTo>
                <a:cubicBezTo>
                  <a:pt x="281" y="138"/>
                  <a:pt x="283" y="150"/>
                  <a:pt x="278" y="158"/>
                </a:cubicBezTo>
                <a:cubicBezTo>
                  <a:pt x="250" y="204"/>
                  <a:pt x="259" y="140"/>
                  <a:pt x="259" y="213"/>
                </a:cubicBezTo>
                <a:close/>
              </a:path>
            </a:pathLst>
          </a:custGeom>
          <a:blipFill dpi="0" rotWithShape="1">
            <a:blip r:embed="rId1"/>
            <a:srcRect/>
            <a:tile tx="0" ty="0" sx="100000" sy="100000" flip="none" algn="tl"/>
          </a:blipFill>
          <a:ln w="9525">
            <a:solidFill>
              <a:schemeClr val="tx1"/>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28007" name="AutoShape 7" descr="褐色大理石"/>
          <p:cNvSpPr>
            <a:spLocks noChangeArrowheads="1"/>
          </p:cNvSpPr>
          <p:nvPr/>
        </p:nvSpPr>
        <p:spPr bwMode="auto">
          <a:xfrm>
            <a:off x="2495550" y="3933825"/>
            <a:ext cx="215900" cy="1439863"/>
          </a:xfrm>
          <a:prstGeom prst="roundRect">
            <a:avLst>
              <a:gd name="adj" fmla="val 16667"/>
            </a:avLst>
          </a:prstGeom>
          <a:blipFill dpi="0" rotWithShape="1">
            <a:blip r:embed="rId2"/>
            <a:srcRect/>
            <a:tile tx="0" ty="0" sx="100000" sy="100000" flip="none" algn="tl"/>
          </a:blip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28009" name="Freeform 9"/>
          <p:cNvSpPr/>
          <p:nvPr/>
        </p:nvSpPr>
        <p:spPr bwMode="auto">
          <a:xfrm>
            <a:off x="2495550" y="3357563"/>
            <a:ext cx="431800" cy="577850"/>
          </a:xfrm>
          <a:custGeom>
            <a:avLst/>
            <a:gdLst/>
            <a:ahLst/>
            <a:cxnLst>
              <a:cxn ang="0">
                <a:pos x="0" y="274"/>
              </a:cxn>
              <a:cxn ang="0">
                <a:pos x="19" y="91"/>
              </a:cxn>
              <a:cxn ang="0">
                <a:pos x="55" y="45"/>
              </a:cxn>
              <a:cxn ang="0">
                <a:pos x="293" y="36"/>
              </a:cxn>
              <a:cxn ang="0">
                <a:pos x="320" y="27"/>
              </a:cxn>
              <a:cxn ang="0">
                <a:pos x="339" y="9"/>
              </a:cxn>
              <a:cxn ang="0">
                <a:pos x="375" y="0"/>
              </a:cxn>
            </a:cxnLst>
            <a:rect l="0" t="0" r="r" b="b"/>
            <a:pathLst>
              <a:path w="375" h="274">
                <a:moveTo>
                  <a:pt x="0" y="274"/>
                </a:moveTo>
                <a:cubicBezTo>
                  <a:pt x="6" y="213"/>
                  <a:pt x="13" y="152"/>
                  <a:pt x="19" y="91"/>
                </a:cubicBezTo>
                <a:cubicBezTo>
                  <a:pt x="22" y="61"/>
                  <a:pt x="23" y="47"/>
                  <a:pt x="55" y="45"/>
                </a:cubicBezTo>
                <a:cubicBezTo>
                  <a:pt x="134" y="39"/>
                  <a:pt x="214" y="39"/>
                  <a:pt x="293" y="36"/>
                </a:cubicBezTo>
                <a:cubicBezTo>
                  <a:pt x="302" y="33"/>
                  <a:pt x="312" y="32"/>
                  <a:pt x="320" y="27"/>
                </a:cubicBezTo>
                <a:cubicBezTo>
                  <a:pt x="328" y="23"/>
                  <a:pt x="331" y="13"/>
                  <a:pt x="339" y="9"/>
                </a:cubicBezTo>
                <a:cubicBezTo>
                  <a:pt x="350" y="4"/>
                  <a:pt x="375" y="0"/>
                  <a:pt x="375" y="0"/>
                </a:cubicBezTo>
              </a:path>
            </a:pathLst>
          </a:custGeom>
          <a:noFill/>
          <a:ln w="9525">
            <a:solidFill>
              <a:schemeClr val="tx1"/>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28010" name="Freeform 10"/>
          <p:cNvSpPr/>
          <p:nvPr/>
        </p:nvSpPr>
        <p:spPr bwMode="auto">
          <a:xfrm>
            <a:off x="2566988" y="3357563"/>
            <a:ext cx="431800" cy="577850"/>
          </a:xfrm>
          <a:custGeom>
            <a:avLst/>
            <a:gdLst/>
            <a:ahLst/>
            <a:cxnLst>
              <a:cxn ang="0">
                <a:pos x="0" y="274"/>
              </a:cxn>
              <a:cxn ang="0">
                <a:pos x="19" y="91"/>
              </a:cxn>
              <a:cxn ang="0">
                <a:pos x="55" y="45"/>
              </a:cxn>
              <a:cxn ang="0">
                <a:pos x="293" y="36"/>
              </a:cxn>
              <a:cxn ang="0">
                <a:pos x="320" y="27"/>
              </a:cxn>
              <a:cxn ang="0">
                <a:pos x="339" y="9"/>
              </a:cxn>
              <a:cxn ang="0">
                <a:pos x="375" y="0"/>
              </a:cxn>
            </a:cxnLst>
            <a:rect l="0" t="0" r="r" b="b"/>
            <a:pathLst>
              <a:path w="375" h="274">
                <a:moveTo>
                  <a:pt x="0" y="274"/>
                </a:moveTo>
                <a:cubicBezTo>
                  <a:pt x="6" y="213"/>
                  <a:pt x="13" y="152"/>
                  <a:pt x="19" y="91"/>
                </a:cubicBezTo>
                <a:cubicBezTo>
                  <a:pt x="22" y="61"/>
                  <a:pt x="23" y="47"/>
                  <a:pt x="55" y="45"/>
                </a:cubicBezTo>
                <a:cubicBezTo>
                  <a:pt x="134" y="39"/>
                  <a:pt x="214" y="39"/>
                  <a:pt x="293" y="36"/>
                </a:cubicBezTo>
                <a:cubicBezTo>
                  <a:pt x="302" y="33"/>
                  <a:pt x="312" y="32"/>
                  <a:pt x="320" y="27"/>
                </a:cubicBezTo>
                <a:cubicBezTo>
                  <a:pt x="328" y="23"/>
                  <a:pt x="331" y="13"/>
                  <a:pt x="339" y="9"/>
                </a:cubicBezTo>
                <a:cubicBezTo>
                  <a:pt x="350" y="4"/>
                  <a:pt x="375" y="0"/>
                  <a:pt x="375" y="0"/>
                </a:cubicBezTo>
              </a:path>
            </a:pathLst>
          </a:custGeom>
          <a:noFill/>
          <a:ln w="9525">
            <a:solidFill>
              <a:schemeClr val="tx1"/>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28011" name="Freeform 11"/>
          <p:cNvSpPr/>
          <p:nvPr/>
        </p:nvSpPr>
        <p:spPr bwMode="auto">
          <a:xfrm>
            <a:off x="2711450" y="3284538"/>
            <a:ext cx="431800" cy="650875"/>
          </a:xfrm>
          <a:custGeom>
            <a:avLst/>
            <a:gdLst/>
            <a:ahLst/>
            <a:cxnLst>
              <a:cxn ang="0">
                <a:pos x="0" y="274"/>
              </a:cxn>
              <a:cxn ang="0">
                <a:pos x="19" y="91"/>
              </a:cxn>
              <a:cxn ang="0">
                <a:pos x="55" y="45"/>
              </a:cxn>
              <a:cxn ang="0">
                <a:pos x="293" y="36"/>
              </a:cxn>
              <a:cxn ang="0">
                <a:pos x="320" y="27"/>
              </a:cxn>
              <a:cxn ang="0">
                <a:pos x="339" y="9"/>
              </a:cxn>
              <a:cxn ang="0">
                <a:pos x="375" y="0"/>
              </a:cxn>
            </a:cxnLst>
            <a:rect l="0" t="0" r="r" b="b"/>
            <a:pathLst>
              <a:path w="375" h="274">
                <a:moveTo>
                  <a:pt x="0" y="274"/>
                </a:moveTo>
                <a:cubicBezTo>
                  <a:pt x="6" y="213"/>
                  <a:pt x="13" y="152"/>
                  <a:pt x="19" y="91"/>
                </a:cubicBezTo>
                <a:cubicBezTo>
                  <a:pt x="22" y="61"/>
                  <a:pt x="23" y="47"/>
                  <a:pt x="55" y="45"/>
                </a:cubicBezTo>
                <a:cubicBezTo>
                  <a:pt x="134" y="39"/>
                  <a:pt x="214" y="39"/>
                  <a:pt x="293" y="36"/>
                </a:cubicBezTo>
                <a:cubicBezTo>
                  <a:pt x="302" y="33"/>
                  <a:pt x="312" y="32"/>
                  <a:pt x="320" y="27"/>
                </a:cubicBezTo>
                <a:cubicBezTo>
                  <a:pt x="328" y="23"/>
                  <a:pt x="331" y="13"/>
                  <a:pt x="339" y="9"/>
                </a:cubicBezTo>
                <a:cubicBezTo>
                  <a:pt x="350" y="4"/>
                  <a:pt x="375" y="0"/>
                  <a:pt x="375" y="0"/>
                </a:cubicBezTo>
              </a:path>
            </a:pathLst>
          </a:custGeom>
          <a:noFill/>
          <a:ln w="9525">
            <a:solidFill>
              <a:schemeClr val="tx1"/>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28012" name="Freeform 12"/>
          <p:cNvSpPr/>
          <p:nvPr/>
        </p:nvSpPr>
        <p:spPr bwMode="auto">
          <a:xfrm>
            <a:off x="2640013" y="3357563"/>
            <a:ext cx="431800" cy="577850"/>
          </a:xfrm>
          <a:custGeom>
            <a:avLst/>
            <a:gdLst/>
            <a:ahLst/>
            <a:cxnLst>
              <a:cxn ang="0">
                <a:pos x="0" y="274"/>
              </a:cxn>
              <a:cxn ang="0">
                <a:pos x="19" y="91"/>
              </a:cxn>
              <a:cxn ang="0">
                <a:pos x="55" y="45"/>
              </a:cxn>
              <a:cxn ang="0">
                <a:pos x="293" y="36"/>
              </a:cxn>
              <a:cxn ang="0">
                <a:pos x="320" y="27"/>
              </a:cxn>
              <a:cxn ang="0">
                <a:pos x="339" y="9"/>
              </a:cxn>
              <a:cxn ang="0">
                <a:pos x="375" y="0"/>
              </a:cxn>
            </a:cxnLst>
            <a:rect l="0" t="0" r="r" b="b"/>
            <a:pathLst>
              <a:path w="375" h="274">
                <a:moveTo>
                  <a:pt x="0" y="274"/>
                </a:moveTo>
                <a:cubicBezTo>
                  <a:pt x="6" y="213"/>
                  <a:pt x="13" y="152"/>
                  <a:pt x="19" y="91"/>
                </a:cubicBezTo>
                <a:cubicBezTo>
                  <a:pt x="22" y="61"/>
                  <a:pt x="23" y="47"/>
                  <a:pt x="55" y="45"/>
                </a:cubicBezTo>
                <a:cubicBezTo>
                  <a:pt x="134" y="39"/>
                  <a:pt x="214" y="39"/>
                  <a:pt x="293" y="36"/>
                </a:cubicBezTo>
                <a:cubicBezTo>
                  <a:pt x="302" y="33"/>
                  <a:pt x="312" y="32"/>
                  <a:pt x="320" y="27"/>
                </a:cubicBezTo>
                <a:cubicBezTo>
                  <a:pt x="328" y="23"/>
                  <a:pt x="331" y="13"/>
                  <a:pt x="339" y="9"/>
                </a:cubicBezTo>
                <a:cubicBezTo>
                  <a:pt x="350" y="4"/>
                  <a:pt x="375" y="0"/>
                  <a:pt x="375" y="0"/>
                </a:cubicBezTo>
              </a:path>
            </a:pathLst>
          </a:custGeom>
          <a:noFill/>
          <a:ln w="9525">
            <a:solidFill>
              <a:schemeClr val="tx1"/>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28013" name="Text Box 13"/>
          <p:cNvSpPr txBox="1">
            <a:spLocks noChangeArrowheads="1"/>
          </p:cNvSpPr>
          <p:nvPr/>
        </p:nvSpPr>
        <p:spPr bwMode="auto">
          <a:xfrm>
            <a:off x="2711450" y="3573463"/>
            <a:ext cx="1081088" cy="368300"/>
          </a:xfrm>
          <a:prstGeom prst="rect">
            <a:avLst/>
          </a:prstGeom>
          <a:noFill/>
          <a:ln w="9525">
            <a:noFill/>
            <a:miter lim="800000"/>
          </a:ln>
          <a:effectLst/>
        </p:spPr>
        <p:txBody>
          <a:bodyPr>
            <a:spAutoFit/>
          </a:bodyPr>
          <a:lstStyle/>
          <a:p>
            <a:pPr marR="0" defTabSz="914400" eaLnBrk="1" hangingPunct="1">
              <a:spcBef>
                <a:spcPct val="50000"/>
              </a:spcBef>
              <a:buClrTx/>
              <a:buSzTx/>
              <a:buFontTx/>
              <a:buNone/>
              <a:defRPr/>
            </a:pPr>
            <a:r>
              <a:rPr kumimoji="0" lang="en-US" altLang="zh-CN" b="1" kern="1200" cap="none" spc="0" normalizeH="0" baseline="0" noProof="0">
                <a:effectLst>
                  <a:outerShdw blurRad="38100" dist="38100" dir="2700000" algn="tl">
                    <a:srgbClr val="000000"/>
                  </a:outerShdw>
                </a:effectLst>
                <a:latin typeface="Times New Roman" panose="02020603050405020304" pitchFamily="18" charset="0"/>
                <a:cs typeface="Times New Roman" panose="02020603050405020304" pitchFamily="18" charset="0"/>
              </a:rPr>
              <a:t>SO</a:t>
            </a:r>
            <a:r>
              <a:rPr kumimoji="0" lang="en-US" altLang="zh-CN" b="1" kern="1200" cap="none" spc="0" normalizeH="0" baseline="-25000" noProof="0">
                <a:effectLst>
                  <a:outerShdw blurRad="38100" dist="38100" dir="2700000" algn="tl">
                    <a:srgbClr val="000000"/>
                  </a:outerShdw>
                </a:effectLst>
                <a:latin typeface="Times New Roman" panose="02020603050405020304" pitchFamily="18" charset="0"/>
                <a:cs typeface="Times New Roman" panose="02020603050405020304" pitchFamily="18" charset="0"/>
              </a:rPr>
              <a:t>2</a:t>
            </a:r>
            <a:endParaRPr kumimoji="0" lang="en-US" altLang="zh-CN" b="1" kern="1200" cap="none" spc="0" normalizeH="0" baseline="-25000" noProof="0">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28014" name="Text Box 14"/>
          <p:cNvSpPr txBox="1">
            <a:spLocks noChangeArrowheads="1"/>
          </p:cNvSpPr>
          <p:nvPr/>
        </p:nvSpPr>
        <p:spPr bwMode="auto">
          <a:xfrm>
            <a:off x="3143250" y="3213100"/>
            <a:ext cx="3527425" cy="368300"/>
          </a:xfrm>
          <a:prstGeom prst="rect">
            <a:avLst/>
          </a:prstGeom>
          <a:noFill/>
          <a:ln w="9525">
            <a:noFill/>
            <a:miter lim="800000"/>
          </a:ln>
          <a:effectLst/>
        </p:spPr>
        <p:txBody>
          <a:bodyPr>
            <a:spAutoFit/>
          </a:bodyPr>
          <a:lstStyle/>
          <a:p>
            <a:pPr marR="0" defTabSz="914400" eaLnBrk="1" hangingPunct="1">
              <a:spcBef>
                <a:spcPct val="50000"/>
              </a:spcBef>
              <a:buClrTx/>
              <a:buSzTx/>
              <a:buFontTx/>
              <a:buNone/>
              <a:defRPr/>
            </a:pPr>
            <a:r>
              <a:rPr kumimoji="0" lang="en-US" altLang="zh-CN" b="1" kern="1200" cap="none" spc="0" normalizeH="0" baseline="0" noProof="0" dirty="0">
                <a:effectLst>
                  <a:outerShdw blurRad="38100" dist="38100" dir="2700000" algn="tl">
                    <a:srgbClr val="000000"/>
                  </a:outerShdw>
                </a:effectLst>
                <a:latin typeface="Times New Roman" panose="02020603050405020304" pitchFamily="18" charset="0"/>
                <a:cs typeface="Times New Roman" panose="02020603050405020304" pitchFamily="18" charset="0"/>
              </a:rPr>
              <a:t>SO</a:t>
            </a:r>
            <a:r>
              <a:rPr kumimoji="0" lang="en-US" altLang="zh-CN" b="1" kern="1200" cap="none" spc="0" normalizeH="0" baseline="-25000" noProof="0" dirty="0">
                <a:effectLst>
                  <a:outerShdw blurRad="38100" dist="38100" dir="2700000" algn="tl">
                    <a:srgbClr val="000000"/>
                  </a:outerShdw>
                </a:effectLst>
                <a:latin typeface="Times New Roman" panose="02020603050405020304" pitchFamily="18" charset="0"/>
                <a:cs typeface="Times New Roman" panose="02020603050405020304" pitchFamily="18" charset="0"/>
              </a:rPr>
              <a:t>2</a:t>
            </a:r>
            <a:r>
              <a:rPr kumimoji="0" lang="en-US" altLang="zh-CN" b="1" kern="1200" cap="none" spc="0" normalizeH="0" baseline="0" noProof="0" dirty="0">
                <a:latin typeface="Times New Roman" panose="02020603050405020304" pitchFamily="18" charset="0"/>
                <a:cs typeface="Times New Roman" panose="02020603050405020304" pitchFamily="18" charset="0"/>
              </a:rPr>
              <a:t>+1/2</a:t>
            </a:r>
            <a:r>
              <a:rPr kumimoji="0" lang="en-US" altLang="zh-CN" b="1" kern="1200" cap="none" spc="0" normalizeH="0" baseline="0" noProof="0" dirty="0">
                <a:effectLst>
                  <a:outerShdw blurRad="38100" dist="38100" dir="2700000" algn="tl">
                    <a:srgbClr val="000000"/>
                  </a:outerShdw>
                </a:effectLst>
                <a:latin typeface="Times New Roman" panose="02020603050405020304" pitchFamily="18" charset="0"/>
                <a:cs typeface="Times New Roman" panose="02020603050405020304" pitchFamily="18" charset="0"/>
              </a:rPr>
              <a:t>O</a:t>
            </a:r>
            <a:r>
              <a:rPr kumimoji="0" lang="en-US" altLang="zh-CN" b="1" kern="1200" cap="none" spc="0" normalizeH="0" baseline="-25000" noProof="0" dirty="0">
                <a:effectLst>
                  <a:outerShdw blurRad="38100" dist="38100" dir="2700000" algn="tl">
                    <a:srgbClr val="000000"/>
                  </a:outerShdw>
                </a:effectLst>
                <a:latin typeface="Times New Roman" panose="02020603050405020304" pitchFamily="18" charset="0"/>
                <a:cs typeface="Times New Roman" panose="02020603050405020304" pitchFamily="18" charset="0"/>
              </a:rPr>
              <a:t>2</a:t>
            </a:r>
            <a:r>
              <a:rPr kumimoji="0" lang="en-US" altLang="zh-CN" b="1" kern="1200" cap="none" spc="0" normalizeH="0" baseline="0" noProof="0" dirty="0">
                <a:latin typeface="Times New Roman" panose="02020603050405020304" pitchFamily="18" charset="0"/>
                <a:cs typeface="Times New Roman" panose="02020603050405020304" pitchFamily="18" charset="0"/>
              </a:rPr>
              <a:t>+H</a:t>
            </a:r>
            <a:r>
              <a:rPr kumimoji="0" lang="en-US" altLang="zh-CN" b="1" kern="1200" cap="none" spc="0" normalizeH="0" baseline="-25000" noProof="0" dirty="0">
                <a:effectLst>
                  <a:outerShdw blurRad="38100" dist="38100" dir="2700000" algn="tl">
                    <a:srgbClr val="000000"/>
                  </a:outerShdw>
                </a:effectLst>
                <a:latin typeface="Times New Roman" panose="02020603050405020304" pitchFamily="18" charset="0"/>
                <a:cs typeface="Times New Roman" panose="02020603050405020304" pitchFamily="18" charset="0"/>
              </a:rPr>
              <a:t>2</a:t>
            </a:r>
            <a:r>
              <a:rPr kumimoji="0" lang="en-US" altLang="zh-CN" b="1" kern="1200" cap="none" spc="0" normalizeH="0" baseline="0" noProof="0" dirty="0">
                <a:effectLst>
                  <a:outerShdw blurRad="38100" dist="38100" dir="2700000" algn="tl">
                    <a:srgbClr val="000000"/>
                  </a:outerShdw>
                </a:effectLst>
                <a:latin typeface="Times New Roman" panose="02020603050405020304" pitchFamily="18" charset="0"/>
                <a:cs typeface="Times New Roman" panose="02020603050405020304" pitchFamily="18" charset="0"/>
              </a:rPr>
              <a:t>O</a:t>
            </a:r>
            <a:r>
              <a:rPr kumimoji="0" lang="en-US" altLang="zh-CN" b="1" kern="1200" cap="none" spc="0" normalizeH="0" baseline="0" noProof="0" dirty="0">
                <a:effectLst>
                  <a:outerShdw blurRad="38100" dist="38100" dir="2700000" algn="tl">
                    <a:srgbClr val="000000"/>
                  </a:outerShdw>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altLang="zh-CN" b="1" kern="1200" cap="none" spc="0" normalizeH="0" baseline="0" noProof="0" dirty="0">
                <a:latin typeface="Times New Roman" panose="02020603050405020304" pitchFamily="18" charset="0"/>
                <a:cs typeface="Times New Roman" panose="02020603050405020304" pitchFamily="18" charset="0"/>
              </a:rPr>
              <a:t>H</a:t>
            </a:r>
            <a:r>
              <a:rPr kumimoji="0" lang="en-US" altLang="zh-CN" b="1" kern="1200" cap="none" spc="0" normalizeH="0" baseline="-25000" noProof="0" dirty="0">
                <a:effectLst>
                  <a:outerShdw blurRad="38100" dist="38100" dir="2700000" algn="tl">
                    <a:srgbClr val="000000"/>
                  </a:outerShdw>
                </a:effectLst>
                <a:latin typeface="Times New Roman" panose="02020603050405020304" pitchFamily="18" charset="0"/>
                <a:cs typeface="Times New Roman" panose="02020603050405020304" pitchFamily="18" charset="0"/>
              </a:rPr>
              <a:t>2</a:t>
            </a:r>
            <a:r>
              <a:rPr kumimoji="0" lang="en-US" altLang="zh-CN" b="1" kern="1200" cap="none" spc="0" normalizeH="0" baseline="0" noProof="0" dirty="0">
                <a:effectLst>
                  <a:outerShdw blurRad="38100" dist="38100" dir="2700000" algn="tl">
                    <a:srgbClr val="000000"/>
                  </a:outerShdw>
                </a:effectLst>
                <a:latin typeface="Times New Roman" panose="02020603050405020304" pitchFamily="18" charset="0"/>
                <a:cs typeface="Times New Roman" panose="02020603050405020304" pitchFamily="18" charset="0"/>
              </a:rPr>
              <a:t>SO</a:t>
            </a:r>
            <a:r>
              <a:rPr kumimoji="0" lang="en-US" altLang="zh-CN" b="1" kern="1200" cap="none" spc="0" normalizeH="0" baseline="-25000" noProof="0" dirty="0">
                <a:effectLst>
                  <a:outerShdw blurRad="38100" dist="38100" dir="2700000" algn="tl">
                    <a:srgbClr val="000000"/>
                  </a:outerShdw>
                </a:effectLst>
                <a:latin typeface="Times New Roman" panose="02020603050405020304" pitchFamily="18" charset="0"/>
                <a:cs typeface="Times New Roman" panose="02020603050405020304" pitchFamily="18" charset="0"/>
              </a:rPr>
              <a:t>4</a:t>
            </a:r>
            <a:endParaRPr kumimoji="0" lang="en-US" altLang="zh-CN" b="1" kern="1200" cap="none" spc="0" normalizeH="0" baseline="0" noProof="0" dirty="0">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28015" name="Oval 15"/>
          <p:cNvSpPr>
            <a:spLocks noChangeArrowheads="1"/>
          </p:cNvSpPr>
          <p:nvPr/>
        </p:nvSpPr>
        <p:spPr bwMode="auto">
          <a:xfrm>
            <a:off x="2640013" y="2492375"/>
            <a:ext cx="431800" cy="360363"/>
          </a:xfrm>
          <a:prstGeom prst="ellipse">
            <a:avLst/>
          </a:prstGeom>
          <a:solidFill>
            <a:srgbClr val="FF0000"/>
          </a:solidFill>
          <a:ln w="9525">
            <a:solidFill>
              <a:schemeClr val="tx1"/>
            </a:solid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28016" name="Line 16"/>
          <p:cNvSpPr>
            <a:spLocks noChangeShapeType="1"/>
          </p:cNvSpPr>
          <p:nvPr/>
        </p:nvSpPr>
        <p:spPr bwMode="auto">
          <a:xfrm>
            <a:off x="3071813" y="2708275"/>
            <a:ext cx="576263" cy="73025"/>
          </a:xfrm>
          <a:prstGeom prst="line">
            <a:avLst/>
          </a:prstGeom>
          <a:noFill/>
          <a:ln w="28575">
            <a:solidFill>
              <a:srgbClr val="FF9900"/>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28017" name="Line 17"/>
          <p:cNvSpPr>
            <a:spLocks noChangeShapeType="1"/>
          </p:cNvSpPr>
          <p:nvPr/>
        </p:nvSpPr>
        <p:spPr bwMode="auto">
          <a:xfrm>
            <a:off x="3071813" y="2781300"/>
            <a:ext cx="431800" cy="215900"/>
          </a:xfrm>
          <a:prstGeom prst="line">
            <a:avLst/>
          </a:prstGeom>
          <a:noFill/>
          <a:ln w="28575">
            <a:solidFill>
              <a:srgbClr val="FF9900"/>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28018" name="Line 18"/>
          <p:cNvSpPr>
            <a:spLocks noChangeShapeType="1"/>
          </p:cNvSpPr>
          <p:nvPr/>
        </p:nvSpPr>
        <p:spPr bwMode="auto">
          <a:xfrm>
            <a:off x="3000375" y="2852738"/>
            <a:ext cx="287338" cy="431800"/>
          </a:xfrm>
          <a:prstGeom prst="line">
            <a:avLst/>
          </a:prstGeom>
          <a:noFill/>
          <a:ln w="28575">
            <a:solidFill>
              <a:srgbClr val="FF9900"/>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28019" name="Freeform 19"/>
          <p:cNvSpPr/>
          <p:nvPr/>
        </p:nvSpPr>
        <p:spPr bwMode="auto">
          <a:xfrm>
            <a:off x="5591175" y="2420938"/>
            <a:ext cx="1441450" cy="1008063"/>
          </a:xfrm>
          <a:custGeom>
            <a:avLst/>
            <a:gdLst/>
            <a:ahLst/>
            <a:cxnLst>
              <a:cxn ang="0">
                <a:pos x="231" y="215"/>
              </a:cxn>
              <a:cxn ang="0">
                <a:pos x="286" y="41"/>
              </a:cxn>
              <a:cxn ang="0">
                <a:pos x="505" y="178"/>
              </a:cxn>
              <a:cxn ang="0">
                <a:pos x="533" y="151"/>
              </a:cxn>
              <a:cxn ang="0">
                <a:pos x="542" y="123"/>
              </a:cxn>
              <a:cxn ang="0">
                <a:pos x="597" y="105"/>
              </a:cxn>
              <a:cxn ang="0">
                <a:pos x="624" y="96"/>
              </a:cxn>
              <a:cxn ang="0">
                <a:pos x="871" y="123"/>
              </a:cxn>
              <a:cxn ang="0">
                <a:pos x="898" y="215"/>
              </a:cxn>
              <a:cxn ang="0">
                <a:pos x="725" y="306"/>
              </a:cxn>
              <a:cxn ang="0">
                <a:pos x="853" y="398"/>
              </a:cxn>
              <a:cxn ang="0">
                <a:pos x="907" y="471"/>
              </a:cxn>
              <a:cxn ang="0">
                <a:pos x="898" y="571"/>
              </a:cxn>
              <a:cxn ang="0">
                <a:pos x="871" y="581"/>
              </a:cxn>
              <a:cxn ang="0">
                <a:pos x="478" y="562"/>
              </a:cxn>
              <a:cxn ang="0">
                <a:pos x="231" y="535"/>
              </a:cxn>
              <a:cxn ang="0">
                <a:pos x="158" y="517"/>
              </a:cxn>
              <a:cxn ang="0">
                <a:pos x="112" y="489"/>
              </a:cxn>
              <a:cxn ang="0">
                <a:pos x="39" y="425"/>
              </a:cxn>
              <a:cxn ang="0">
                <a:pos x="21" y="288"/>
              </a:cxn>
              <a:cxn ang="0">
                <a:pos x="57" y="233"/>
              </a:cxn>
              <a:cxn ang="0">
                <a:pos x="231" y="215"/>
              </a:cxn>
            </a:cxnLst>
            <a:rect l="0" t="0" r="r" b="b"/>
            <a:pathLst>
              <a:path w="908" h="581">
                <a:moveTo>
                  <a:pt x="231" y="215"/>
                </a:moveTo>
                <a:cubicBezTo>
                  <a:pt x="208" y="144"/>
                  <a:pt x="199" y="69"/>
                  <a:pt x="286" y="41"/>
                </a:cubicBezTo>
                <a:cubicBezTo>
                  <a:pt x="517" y="51"/>
                  <a:pt x="489" y="0"/>
                  <a:pt x="505" y="178"/>
                </a:cubicBezTo>
                <a:cubicBezTo>
                  <a:pt x="514" y="169"/>
                  <a:pt x="526" y="162"/>
                  <a:pt x="533" y="151"/>
                </a:cubicBezTo>
                <a:cubicBezTo>
                  <a:pt x="538" y="143"/>
                  <a:pt x="534" y="129"/>
                  <a:pt x="542" y="123"/>
                </a:cubicBezTo>
                <a:cubicBezTo>
                  <a:pt x="558" y="112"/>
                  <a:pt x="579" y="111"/>
                  <a:pt x="597" y="105"/>
                </a:cubicBezTo>
                <a:cubicBezTo>
                  <a:pt x="606" y="102"/>
                  <a:pt x="624" y="96"/>
                  <a:pt x="624" y="96"/>
                </a:cubicBezTo>
                <a:cubicBezTo>
                  <a:pt x="721" y="101"/>
                  <a:pt x="784" y="102"/>
                  <a:pt x="871" y="123"/>
                </a:cubicBezTo>
                <a:cubicBezTo>
                  <a:pt x="902" y="156"/>
                  <a:pt x="898" y="144"/>
                  <a:pt x="898" y="215"/>
                </a:cubicBezTo>
                <a:cubicBezTo>
                  <a:pt x="898" y="318"/>
                  <a:pt x="803" y="297"/>
                  <a:pt x="725" y="306"/>
                </a:cubicBezTo>
                <a:cubicBezTo>
                  <a:pt x="746" y="339"/>
                  <a:pt x="815" y="386"/>
                  <a:pt x="853" y="398"/>
                </a:cubicBezTo>
                <a:cubicBezTo>
                  <a:pt x="885" y="420"/>
                  <a:pt x="886" y="439"/>
                  <a:pt x="907" y="471"/>
                </a:cubicBezTo>
                <a:cubicBezTo>
                  <a:pt x="904" y="504"/>
                  <a:pt x="908" y="539"/>
                  <a:pt x="898" y="571"/>
                </a:cubicBezTo>
                <a:cubicBezTo>
                  <a:pt x="895" y="580"/>
                  <a:pt x="881" y="581"/>
                  <a:pt x="871" y="581"/>
                </a:cubicBezTo>
                <a:cubicBezTo>
                  <a:pt x="740" y="578"/>
                  <a:pt x="478" y="562"/>
                  <a:pt x="478" y="562"/>
                </a:cubicBezTo>
                <a:cubicBezTo>
                  <a:pt x="384" y="547"/>
                  <a:pt x="344" y="541"/>
                  <a:pt x="231" y="535"/>
                </a:cubicBezTo>
                <a:cubicBezTo>
                  <a:pt x="222" y="533"/>
                  <a:pt x="172" y="525"/>
                  <a:pt x="158" y="517"/>
                </a:cubicBezTo>
                <a:cubicBezTo>
                  <a:pt x="96" y="479"/>
                  <a:pt x="186" y="514"/>
                  <a:pt x="112" y="489"/>
                </a:cubicBezTo>
                <a:cubicBezTo>
                  <a:pt x="58" y="435"/>
                  <a:pt x="84" y="455"/>
                  <a:pt x="39" y="425"/>
                </a:cubicBezTo>
                <a:cubicBezTo>
                  <a:pt x="8" y="378"/>
                  <a:pt x="0" y="352"/>
                  <a:pt x="21" y="288"/>
                </a:cubicBezTo>
                <a:cubicBezTo>
                  <a:pt x="28" y="267"/>
                  <a:pt x="57" y="233"/>
                  <a:pt x="57" y="233"/>
                </a:cubicBezTo>
                <a:cubicBezTo>
                  <a:pt x="74" y="235"/>
                  <a:pt x="261" y="275"/>
                  <a:pt x="231" y="215"/>
                </a:cubicBezTo>
                <a:close/>
              </a:path>
            </a:pathLst>
          </a:custGeom>
          <a:solidFill>
            <a:schemeClr val="tx1"/>
          </a:solidFill>
          <a:ln w="9525">
            <a:solidFill>
              <a:schemeClr val="tx1"/>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28020" name="Freeform 20"/>
          <p:cNvSpPr/>
          <p:nvPr/>
        </p:nvSpPr>
        <p:spPr bwMode="auto">
          <a:xfrm>
            <a:off x="6024563" y="2781300"/>
            <a:ext cx="520700" cy="392113"/>
          </a:xfrm>
          <a:custGeom>
            <a:avLst/>
            <a:gdLst/>
            <a:ahLst/>
            <a:cxnLst>
              <a:cxn ang="0">
                <a:pos x="123" y="86"/>
              </a:cxn>
              <a:cxn ang="0">
                <a:pos x="223" y="22"/>
              </a:cxn>
              <a:cxn ang="0">
                <a:pos x="269" y="95"/>
              </a:cxn>
              <a:cxn ang="0">
                <a:pos x="251" y="114"/>
              </a:cxn>
              <a:cxn ang="0">
                <a:pos x="223" y="132"/>
              </a:cxn>
              <a:cxn ang="0">
                <a:pos x="251" y="141"/>
              </a:cxn>
              <a:cxn ang="0">
                <a:pos x="315" y="150"/>
              </a:cxn>
              <a:cxn ang="0">
                <a:pos x="287" y="223"/>
              </a:cxn>
              <a:cxn ang="0">
                <a:pos x="4" y="141"/>
              </a:cxn>
              <a:cxn ang="0">
                <a:pos x="4" y="68"/>
              </a:cxn>
            </a:cxnLst>
            <a:rect l="0" t="0" r="r" b="b"/>
            <a:pathLst>
              <a:path w="328" h="247">
                <a:moveTo>
                  <a:pt x="123" y="86"/>
                </a:moveTo>
                <a:cubicBezTo>
                  <a:pt x="137" y="0"/>
                  <a:pt x="136" y="10"/>
                  <a:pt x="223" y="22"/>
                </a:cubicBezTo>
                <a:cubicBezTo>
                  <a:pt x="246" y="44"/>
                  <a:pt x="251" y="68"/>
                  <a:pt x="269" y="95"/>
                </a:cubicBezTo>
                <a:cubicBezTo>
                  <a:pt x="263" y="101"/>
                  <a:pt x="258" y="109"/>
                  <a:pt x="251" y="114"/>
                </a:cubicBezTo>
                <a:cubicBezTo>
                  <a:pt x="242" y="121"/>
                  <a:pt x="223" y="121"/>
                  <a:pt x="223" y="132"/>
                </a:cubicBezTo>
                <a:cubicBezTo>
                  <a:pt x="223" y="142"/>
                  <a:pt x="241" y="139"/>
                  <a:pt x="251" y="141"/>
                </a:cubicBezTo>
                <a:cubicBezTo>
                  <a:pt x="272" y="145"/>
                  <a:pt x="294" y="147"/>
                  <a:pt x="315" y="150"/>
                </a:cubicBezTo>
                <a:cubicBezTo>
                  <a:pt x="328" y="191"/>
                  <a:pt x="323" y="200"/>
                  <a:pt x="287" y="223"/>
                </a:cubicBezTo>
                <a:cubicBezTo>
                  <a:pt x="260" y="222"/>
                  <a:pt x="23" y="247"/>
                  <a:pt x="4" y="141"/>
                </a:cubicBezTo>
                <a:cubicBezTo>
                  <a:pt x="0" y="117"/>
                  <a:pt x="4" y="92"/>
                  <a:pt x="4" y="68"/>
                </a:cubicBezTo>
              </a:path>
            </a:pathLst>
          </a:custGeom>
          <a:noFill/>
          <a:ln w="9525">
            <a:solidFill>
              <a:schemeClr val="bg2"/>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28021" name="AutoShape 21" descr="宽上对角线"/>
          <p:cNvSpPr>
            <a:spLocks noChangeArrowheads="1"/>
          </p:cNvSpPr>
          <p:nvPr/>
        </p:nvSpPr>
        <p:spPr bwMode="auto">
          <a:xfrm>
            <a:off x="5519738" y="3357563"/>
            <a:ext cx="1296988" cy="1943100"/>
          </a:xfrm>
          <a:prstGeom prst="parallelogram">
            <a:avLst>
              <a:gd name="adj" fmla="val 25000"/>
            </a:avLst>
          </a:prstGeom>
          <a:pattFill prst="wdUpDiag">
            <a:fgClr>
              <a:srgbClr val="996600"/>
            </a:fgClr>
            <a:bgClr>
              <a:schemeClr val="bg1"/>
            </a:bgClr>
          </a:patt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28022" name="Text Box 22"/>
          <p:cNvSpPr txBox="1">
            <a:spLocks noChangeArrowheads="1"/>
          </p:cNvSpPr>
          <p:nvPr/>
        </p:nvSpPr>
        <p:spPr bwMode="auto">
          <a:xfrm>
            <a:off x="5664200" y="4005263"/>
            <a:ext cx="936625" cy="368300"/>
          </a:xfrm>
          <a:prstGeom prst="rect">
            <a:avLst/>
          </a:prstGeom>
          <a:solidFill>
            <a:schemeClr val="bg1"/>
          </a:solidFill>
          <a:ln w="9525">
            <a:noFill/>
            <a:miter lim="800000"/>
          </a:ln>
          <a:effectLst/>
        </p:spPr>
        <p:txBody>
          <a:bodyPr>
            <a:spAutoFit/>
          </a:bodyPr>
          <a:lstStyle/>
          <a:p>
            <a:pPr marR="0" defTabSz="914400" eaLnBrk="1" hangingPunct="1">
              <a:spcBef>
                <a:spcPct val="50000"/>
              </a:spcBef>
              <a:buClrTx/>
              <a:buSzTx/>
              <a:buFontTx/>
              <a:buNone/>
              <a:defRPr/>
            </a:pPr>
            <a:r>
              <a:rPr kumimoji="0" lang="en-US" altLang="zh-CN" b="1" kern="1200" cap="none" spc="0" normalizeH="0" baseline="0" noProof="0">
                <a:latin typeface="Times New Roman" panose="02020603050405020304" pitchFamily="18" charset="0"/>
                <a:cs typeface="Times New Roman" panose="02020603050405020304" pitchFamily="18" charset="0"/>
              </a:rPr>
              <a:t>H</a:t>
            </a:r>
            <a:r>
              <a:rPr kumimoji="0" lang="en-US" altLang="zh-CN" b="1" kern="1200" cap="none" spc="0" normalizeH="0" baseline="-25000" noProof="0">
                <a:effectLst>
                  <a:outerShdw blurRad="38100" dist="38100" dir="2700000" algn="tl">
                    <a:srgbClr val="000000"/>
                  </a:outerShdw>
                </a:effectLst>
                <a:latin typeface="Times New Roman" panose="02020603050405020304" pitchFamily="18" charset="0"/>
                <a:cs typeface="Times New Roman" panose="02020603050405020304" pitchFamily="18" charset="0"/>
              </a:rPr>
              <a:t>2</a:t>
            </a:r>
            <a:r>
              <a:rPr kumimoji="0" lang="en-US" altLang="zh-CN" b="1" kern="1200" cap="none" spc="0" normalizeH="0" baseline="0" noProof="0">
                <a:effectLst>
                  <a:outerShdw blurRad="38100" dist="38100" dir="2700000" algn="tl">
                    <a:srgbClr val="000000"/>
                  </a:outerShdw>
                </a:effectLst>
                <a:latin typeface="Times New Roman" panose="02020603050405020304" pitchFamily="18" charset="0"/>
                <a:cs typeface="Times New Roman" panose="02020603050405020304" pitchFamily="18" charset="0"/>
              </a:rPr>
              <a:t>SO</a:t>
            </a:r>
            <a:r>
              <a:rPr kumimoji="0" lang="en-US" altLang="zh-CN" b="1" kern="1200" cap="none" spc="0" normalizeH="0" baseline="-25000" noProof="0">
                <a:effectLst>
                  <a:outerShdw blurRad="38100" dist="38100" dir="2700000" algn="tl">
                    <a:srgbClr val="000000"/>
                  </a:outerShdw>
                </a:effectLst>
                <a:latin typeface="Times New Roman" panose="02020603050405020304" pitchFamily="18" charset="0"/>
                <a:cs typeface="Times New Roman" panose="02020603050405020304" pitchFamily="18" charset="0"/>
              </a:rPr>
              <a:t>4</a:t>
            </a:r>
            <a:endParaRPr kumimoji="0" lang="en-US" altLang="zh-CN" b="1" kern="1200" cap="none" spc="0" normalizeH="0" baseline="0" noProof="0">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28023" name="Text Box 23"/>
          <p:cNvSpPr txBox="1">
            <a:spLocks noChangeArrowheads="1"/>
          </p:cNvSpPr>
          <p:nvPr/>
        </p:nvSpPr>
        <p:spPr bwMode="auto">
          <a:xfrm>
            <a:off x="6959600" y="3933825"/>
            <a:ext cx="2016125" cy="706755"/>
          </a:xfrm>
          <a:prstGeom prst="rect">
            <a:avLst/>
          </a:prstGeom>
          <a:solidFill>
            <a:schemeClr val="bg1"/>
          </a:solidFill>
          <a:ln w="9525">
            <a:noFill/>
            <a:miter lim="800000"/>
          </a:ln>
          <a:effectLst/>
        </p:spPr>
        <p:txBody>
          <a:bodyPr>
            <a:spAutoFit/>
          </a:bodyPr>
          <a:lstStyle/>
          <a:p>
            <a:pPr marR="0" defTabSz="914400" eaLnBrk="1" hangingPunct="1">
              <a:spcBef>
                <a:spcPct val="50000"/>
              </a:spcBef>
              <a:buClrTx/>
              <a:buSzTx/>
              <a:buFontTx/>
              <a:buNone/>
              <a:defRPr/>
            </a:pPr>
            <a:r>
              <a:rPr kumimoji="0" lang="en-US" altLang="zh-CN" sz="2000" b="1" kern="1200" cap="none" spc="0" normalizeH="0" baseline="0" noProof="0">
                <a:latin typeface="Times New Roman" panose="02020603050405020304" pitchFamily="18" charset="0"/>
                <a:cs typeface="Times New Roman" panose="02020603050405020304" pitchFamily="18" charset="0"/>
              </a:rPr>
              <a:t>Acid precipitation</a:t>
            </a:r>
            <a:endParaRPr kumimoji="0" lang="en-US" altLang="zh-CN" sz="2000" b="1" kern="1200" cap="none" spc="0" normalizeH="0" baseline="0" noProof="0">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28024" name="Rectangle 24" descr="横向砖形"/>
          <p:cNvSpPr>
            <a:spLocks noChangeArrowheads="1"/>
          </p:cNvSpPr>
          <p:nvPr/>
        </p:nvSpPr>
        <p:spPr bwMode="auto">
          <a:xfrm>
            <a:off x="2711450" y="4797425"/>
            <a:ext cx="720725" cy="503238"/>
          </a:xfrm>
          <a:prstGeom prst="rect">
            <a:avLst/>
          </a:prstGeom>
          <a:pattFill prst="horzBrick">
            <a:fgClr>
              <a:schemeClr val="tx1"/>
            </a:fgClr>
            <a:bgClr>
              <a:schemeClr val="bg1"/>
            </a:bgClr>
          </a:pattFill>
          <a:ln w="9525">
            <a:solidFill>
              <a:schemeClr val="tx1"/>
            </a:solid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28025" name="Text Box 25"/>
          <p:cNvSpPr txBox="1">
            <a:spLocks noChangeArrowheads="1"/>
          </p:cNvSpPr>
          <p:nvPr/>
        </p:nvSpPr>
        <p:spPr bwMode="auto">
          <a:xfrm>
            <a:off x="2711450" y="4365625"/>
            <a:ext cx="2520950" cy="368300"/>
          </a:xfrm>
          <a:prstGeom prst="rect">
            <a:avLst/>
          </a:prstGeom>
          <a:noFill/>
          <a:ln w="9525">
            <a:noFill/>
            <a:miter lim="800000"/>
          </a:ln>
          <a:effectLst/>
        </p:spPr>
        <p:txBody>
          <a:bodyPr>
            <a:spAutoFit/>
          </a:bodyPr>
          <a:lstStyle/>
          <a:p>
            <a:pPr marR="0" defTabSz="914400" eaLnBrk="1" hangingPunct="1">
              <a:spcBef>
                <a:spcPct val="50000"/>
              </a:spcBef>
              <a:buClrTx/>
              <a:buSzTx/>
              <a:buFontTx/>
              <a:buNone/>
              <a:defRPr/>
            </a:pPr>
            <a:r>
              <a:rPr kumimoji="0" lang="en-US" altLang="zh-CN" b="1" kern="1200" cap="none" spc="0" normalizeH="0" baseline="0" noProof="0">
                <a:effectLst>
                  <a:outerShdw blurRad="38100" dist="38100" dir="2700000" algn="tl">
                    <a:srgbClr val="000000"/>
                  </a:outerShdw>
                </a:effectLst>
                <a:latin typeface="Times New Roman" panose="02020603050405020304" pitchFamily="18" charset="0"/>
                <a:cs typeface="Times New Roman" panose="02020603050405020304" pitchFamily="18" charset="0"/>
              </a:rPr>
              <a:t>S (in coal)</a:t>
            </a:r>
            <a:r>
              <a:rPr kumimoji="0" lang="en-US" altLang="zh-CN" b="1" kern="1200" cap="none" spc="0" normalizeH="0" baseline="0" noProof="0">
                <a:latin typeface="Times New Roman" panose="02020603050405020304" pitchFamily="18" charset="0"/>
                <a:cs typeface="Times New Roman" panose="02020603050405020304" pitchFamily="18" charset="0"/>
              </a:rPr>
              <a:t>+</a:t>
            </a:r>
            <a:r>
              <a:rPr kumimoji="0" lang="en-US" altLang="zh-CN" b="1" kern="1200" cap="none" spc="0" normalizeH="0" baseline="0" noProof="0">
                <a:effectLst>
                  <a:outerShdw blurRad="38100" dist="38100" dir="2700000" algn="tl">
                    <a:srgbClr val="000000"/>
                  </a:outerShdw>
                </a:effectLst>
                <a:latin typeface="Times New Roman" panose="02020603050405020304" pitchFamily="18" charset="0"/>
                <a:cs typeface="Times New Roman" panose="02020603050405020304" pitchFamily="18" charset="0"/>
              </a:rPr>
              <a:t>O</a:t>
            </a:r>
            <a:r>
              <a:rPr kumimoji="0" lang="en-US" altLang="zh-CN" b="1" kern="1200" cap="none" spc="0" normalizeH="0" baseline="-25000" noProof="0">
                <a:effectLst>
                  <a:outerShdw blurRad="38100" dist="38100" dir="2700000" algn="tl">
                    <a:srgbClr val="000000"/>
                  </a:outerShdw>
                </a:effectLst>
                <a:latin typeface="Times New Roman" panose="02020603050405020304" pitchFamily="18" charset="0"/>
                <a:cs typeface="Times New Roman" panose="02020603050405020304" pitchFamily="18" charset="0"/>
              </a:rPr>
              <a:t>2</a:t>
            </a:r>
            <a:r>
              <a:rPr kumimoji="0" lang="en-US" altLang="zh-CN" b="1" kern="1200" cap="none" spc="0" normalizeH="0" baseline="0" noProof="0">
                <a:effectLst>
                  <a:outerShdw blurRad="38100" dist="38100" dir="2700000" algn="tl">
                    <a:srgbClr val="000000"/>
                  </a:outerShdw>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altLang="zh-CN" b="1" kern="1200" cap="none" spc="0" normalizeH="0" baseline="0" noProof="0">
                <a:effectLst>
                  <a:outerShdw blurRad="38100" dist="38100" dir="2700000" algn="tl">
                    <a:srgbClr val="000000"/>
                  </a:outerShdw>
                </a:effectLst>
                <a:latin typeface="Times New Roman" panose="02020603050405020304" pitchFamily="18" charset="0"/>
                <a:cs typeface="Times New Roman" panose="02020603050405020304" pitchFamily="18" charset="0"/>
              </a:rPr>
              <a:t>SO</a:t>
            </a:r>
            <a:r>
              <a:rPr kumimoji="0" lang="en-US" altLang="zh-CN" b="1" kern="1200" cap="none" spc="0" normalizeH="0" baseline="-25000" noProof="0">
                <a:effectLst>
                  <a:outerShdw blurRad="38100" dist="38100" dir="2700000" algn="tl">
                    <a:srgbClr val="000000"/>
                  </a:outerShdw>
                </a:effectLst>
                <a:latin typeface="Times New Roman" panose="02020603050405020304" pitchFamily="18" charset="0"/>
                <a:cs typeface="Times New Roman" panose="02020603050405020304" pitchFamily="18" charset="0"/>
              </a:rPr>
              <a:t>2</a:t>
            </a:r>
            <a:endParaRPr kumimoji="0" lang="en-US" altLang="zh-CN" b="1" kern="1200" cap="none" spc="0" normalizeH="0" baseline="0" noProof="0">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28027" name="Freeform 27" descr="绿色大理石"/>
          <p:cNvSpPr/>
          <p:nvPr/>
        </p:nvSpPr>
        <p:spPr bwMode="auto">
          <a:xfrm>
            <a:off x="5375275" y="4724400"/>
            <a:ext cx="525463" cy="628650"/>
          </a:xfrm>
          <a:custGeom>
            <a:avLst/>
            <a:gdLst/>
            <a:ahLst/>
            <a:cxnLst>
              <a:cxn ang="0">
                <a:pos x="128" y="452"/>
              </a:cxn>
              <a:cxn ang="0">
                <a:pos x="100" y="242"/>
              </a:cxn>
              <a:cxn ang="0">
                <a:pos x="64" y="233"/>
              </a:cxn>
              <a:cxn ang="0">
                <a:pos x="18" y="169"/>
              </a:cxn>
              <a:cxn ang="0">
                <a:pos x="82" y="123"/>
              </a:cxn>
              <a:cxn ang="0">
                <a:pos x="110" y="13"/>
              </a:cxn>
              <a:cxn ang="0">
                <a:pos x="201" y="22"/>
              </a:cxn>
              <a:cxn ang="0">
                <a:pos x="283" y="123"/>
              </a:cxn>
              <a:cxn ang="0">
                <a:pos x="174" y="242"/>
              </a:cxn>
              <a:cxn ang="0">
                <a:pos x="128" y="452"/>
              </a:cxn>
            </a:cxnLst>
            <a:rect l="0" t="0" r="r" b="b"/>
            <a:pathLst>
              <a:path w="331" h="486">
                <a:moveTo>
                  <a:pt x="128" y="452"/>
                </a:moveTo>
                <a:cubicBezTo>
                  <a:pt x="119" y="405"/>
                  <a:pt x="117" y="273"/>
                  <a:pt x="100" y="242"/>
                </a:cubicBezTo>
                <a:cubicBezTo>
                  <a:pt x="94" y="231"/>
                  <a:pt x="76" y="236"/>
                  <a:pt x="64" y="233"/>
                </a:cubicBezTo>
                <a:cubicBezTo>
                  <a:pt x="42" y="210"/>
                  <a:pt x="28" y="200"/>
                  <a:pt x="18" y="169"/>
                </a:cubicBezTo>
                <a:cubicBezTo>
                  <a:pt x="42" y="72"/>
                  <a:pt x="0" y="195"/>
                  <a:pt x="82" y="123"/>
                </a:cubicBezTo>
                <a:cubicBezTo>
                  <a:pt x="95" y="112"/>
                  <a:pt x="107" y="27"/>
                  <a:pt x="110" y="13"/>
                </a:cubicBezTo>
                <a:cubicBezTo>
                  <a:pt x="140" y="16"/>
                  <a:pt x="180" y="0"/>
                  <a:pt x="201" y="22"/>
                </a:cubicBezTo>
                <a:cubicBezTo>
                  <a:pt x="331" y="153"/>
                  <a:pt x="85" y="99"/>
                  <a:pt x="283" y="123"/>
                </a:cubicBezTo>
                <a:cubicBezTo>
                  <a:pt x="311" y="258"/>
                  <a:pt x="318" y="230"/>
                  <a:pt x="174" y="242"/>
                </a:cubicBezTo>
                <a:cubicBezTo>
                  <a:pt x="146" y="317"/>
                  <a:pt x="229" y="486"/>
                  <a:pt x="128" y="452"/>
                </a:cubicBezTo>
                <a:close/>
              </a:path>
            </a:pathLst>
          </a:custGeom>
          <a:blipFill dpi="0" rotWithShape="1">
            <a:blip r:embed="rId3"/>
            <a:srcRect/>
            <a:tile tx="0" ty="0" sx="100000" sy="100000" flip="none" algn="tl"/>
          </a:blipFill>
          <a:ln w="9525">
            <a:no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28028" name="Freeform 28" descr="绿色大理石"/>
          <p:cNvSpPr/>
          <p:nvPr/>
        </p:nvSpPr>
        <p:spPr bwMode="auto">
          <a:xfrm>
            <a:off x="5664200" y="4797425"/>
            <a:ext cx="525463" cy="628650"/>
          </a:xfrm>
          <a:custGeom>
            <a:avLst/>
            <a:gdLst/>
            <a:ahLst/>
            <a:cxnLst>
              <a:cxn ang="0">
                <a:pos x="128" y="452"/>
              </a:cxn>
              <a:cxn ang="0">
                <a:pos x="100" y="242"/>
              </a:cxn>
              <a:cxn ang="0">
                <a:pos x="64" y="233"/>
              </a:cxn>
              <a:cxn ang="0">
                <a:pos x="18" y="169"/>
              </a:cxn>
              <a:cxn ang="0">
                <a:pos x="82" y="123"/>
              </a:cxn>
              <a:cxn ang="0">
                <a:pos x="110" y="13"/>
              </a:cxn>
              <a:cxn ang="0">
                <a:pos x="201" y="22"/>
              </a:cxn>
              <a:cxn ang="0">
                <a:pos x="283" y="123"/>
              </a:cxn>
              <a:cxn ang="0">
                <a:pos x="174" y="242"/>
              </a:cxn>
              <a:cxn ang="0">
                <a:pos x="128" y="452"/>
              </a:cxn>
            </a:cxnLst>
            <a:rect l="0" t="0" r="r" b="b"/>
            <a:pathLst>
              <a:path w="331" h="486">
                <a:moveTo>
                  <a:pt x="128" y="452"/>
                </a:moveTo>
                <a:cubicBezTo>
                  <a:pt x="119" y="405"/>
                  <a:pt x="117" y="273"/>
                  <a:pt x="100" y="242"/>
                </a:cubicBezTo>
                <a:cubicBezTo>
                  <a:pt x="94" y="231"/>
                  <a:pt x="76" y="236"/>
                  <a:pt x="64" y="233"/>
                </a:cubicBezTo>
                <a:cubicBezTo>
                  <a:pt x="42" y="210"/>
                  <a:pt x="28" y="200"/>
                  <a:pt x="18" y="169"/>
                </a:cubicBezTo>
                <a:cubicBezTo>
                  <a:pt x="42" y="72"/>
                  <a:pt x="0" y="195"/>
                  <a:pt x="82" y="123"/>
                </a:cubicBezTo>
                <a:cubicBezTo>
                  <a:pt x="95" y="112"/>
                  <a:pt x="107" y="27"/>
                  <a:pt x="110" y="13"/>
                </a:cubicBezTo>
                <a:cubicBezTo>
                  <a:pt x="140" y="16"/>
                  <a:pt x="180" y="0"/>
                  <a:pt x="201" y="22"/>
                </a:cubicBezTo>
                <a:cubicBezTo>
                  <a:pt x="331" y="153"/>
                  <a:pt x="85" y="99"/>
                  <a:pt x="283" y="123"/>
                </a:cubicBezTo>
                <a:cubicBezTo>
                  <a:pt x="311" y="258"/>
                  <a:pt x="318" y="230"/>
                  <a:pt x="174" y="242"/>
                </a:cubicBezTo>
                <a:cubicBezTo>
                  <a:pt x="146" y="317"/>
                  <a:pt x="229" y="486"/>
                  <a:pt x="128" y="452"/>
                </a:cubicBezTo>
                <a:close/>
              </a:path>
            </a:pathLst>
          </a:custGeom>
          <a:blipFill dpi="0" rotWithShape="1">
            <a:blip r:embed="rId3"/>
            <a:srcRect/>
            <a:tile tx="0" ty="0" sx="100000" sy="100000" flip="none" algn="tl"/>
          </a:blipFill>
          <a:ln w="9525">
            <a:no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28029" name="Freeform 29" descr="绿色大理石"/>
          <p:cNvSpPr/>
          <p:nvPr/>
        </p:nvSpPr>
        <p:spPr bwMode="auto">
          <a:xfrm>
            <a:off x="5880100" y="4868863"/>
            <a:ext cx="525463" cy="628650"/>
          </a:xfrm>
          <a:custGeom>
            <a:avLst/>
            <a:gdLst/>
            <a:ahLst/>
            <a:cxnLst>
              <a:cxn ang="0">
                <a:pos x="128" y="452"/>
              </a:cxn>
              <a:cxn ang="0">
                <a:pos x="100" y="242"/>
              </a:cxn>
              <a:cxn ang="0">
                <a:pos x="64" y="233"/>
              </a:cxn>
              <a:cxn ang="0">
                <a:pos x="18" y="169"/>
              </a:cxn>
              <a:cxn ang="0">
                <a:pos x="82" y="123"/>
              </a:cxn>
              <a:cxn ang="0">
                <a:pos x="110" y="13"/>
              </a:cxn>
              <a:cxn ang="0">
                <a:pos x="201" y="22"/>
              </a:cxn>
              <a:cxn ang="0">
                <a:pos x="283" y="123"/>
              </a:cxn>
              <a:cxn ang="0">
                <a:pos x="174" y="242"/>
              </a:cxn>
              <a:cxn ang="0">
                <a:pos x="128" y="452"/>
              </a:cxn>
            </a:cxnLst>
            <a:rect l="0" t="0" r="r" b="b"/>
            <a:pathLst>
              <a:path w="331" h="486">
                <a:moveTo>
                  <a:pt x="128" y="452"/>
                </a:moveTo>
                <a:cubicBezTo>
                  <a:pt x="119" y="405"/>
                  <a:pt x="117" y="273"/>
                  <a:pt x="100" y="242"/>
                </a:cubicBezTo>
                <a:cubicBezTo>
                  <a:pt x="94" y="231"/>
                  <a:pt x="76" y="236"/>
                  <a:pt x="64" y="233"/>
                </a:cubicBezTo>
                <a:cubicBezTo>
                  <a:pt x="42" y="210"/>
                  <a:pt x="28" y="200"/>
                  <a:pt x="18" y="169"/>
                </a:cubicBezTo>
                <a:cubicBezTo>
                  <a:pt x="42" y="72"/>
                  <a:pt x="0" y="195"/>
                  <a:pt x="82" y="123"/>
                </a:cubicBezTo>
                <a:cubicBezTo>
                  <a:pt x="95" y="112"/>
                  <a:pt x="107" y="27"/>
                  <a:pt x="110" y="13"/>
                </a:cubicBezTo>
                <a:cubicBezTo>
                  <a:pt x="140" y="16"/>
                  <a:pt x="180" y="0"/>
                  <a:pt x="201" y="22"/>
                </a:cubicBezTo>
                <a:cubicBezTo>
                  <a:pt x="331" y="153"/>
                  <a:pt x="85" y="99"/>
                  <a:pt x="283" y="123"/>
                </a:cubicBezTo>
                <a:cubicBezTo>
                  <a:pt x="311" y="258"/>
                  <a:pt x="318" y="230"/>
                  <a:pt x="174" y="242"/>
                </a:cubicBezTo>
                <a:cubicBezTo>
                  <a:pt x="146" y="317"/>
                  <a:pt x="229" y="486"/>
                  <a:pt x="128" y="452"/>
                </a:cubicBezTo>
                <a:close/>
              </a:path>
            </a:pathLst>
          </a:custGeom>
          <a:blipFill dpi="0" rotWithShape="1">
            <a:blip r:embed="rId3"/>
            <a:srcRect/>
            <a:tile tx="0" ty="0" sx="100000" sy="100000" flip="none" algn="tl"/>
          </a:blipFill>
          <a:ln w="9525">
            <a:no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28033" name="Freeform 33"/>
          <p:cNvSpPr/>
          <p:nvPr/>
        </p:nvSpPr>
        <p:spPr bwMode="auto">
          <a:xfrm>
            <a:off x="6600825" y="5516563"/>
            <a:ext cx="2281238" cy="576263"/>
          </a:xfrm>
          <a:custGeom>
            <a:avLst/>
            <a:gdLst/>
            <a:ahLst/>
            <a:cxnLst>
              <a:cxn ang="0">
                <a:pos x="3" y="12"/>
              </a:cxn>
              <a:cxn ang="0">
                <a:pos x="1328" y="48"/>
              </a:cxn>
              <a:cxn ang="0">
                <a:pos x="1255" y="140"/>
              </a:cxn>
              <a:cxn ang="0">
                <a:pos x="1219" y="186"/>
              </a:cxn>
              <a:cxn ang="0">
                <a:pos x="1164" y="204"/>
              </a:cxn>
              <a:cxn ang="0">
                <a:pos x="1082" y="250"/>
              </a:cxn>
              <a:cxn ang="0">
                <a:pos x="880" y="259"/>
              </a:cxn>
              <a:cxn ang="0">
                <a:pos x="844" y="268"/>
              </a:cxn>
              <a:cxn ang="0">
                <a:pos x="789" y="304"/>
              </a:cxn>
              <a:cxn ang="0">
                <a:pos x="277" y="295"/>
              </a:cxn>
              <a:cxn ang="0">
                <a:pos x="222" y="277"/>
              </a:cxn>
              <a:cxn ang="0">
                <a:pos x="140" y="186"/>
              </a:cxn>
              <a:cxn ang="0">
                <a:pos x="58" y="122"/>
              </a:cxn>
              <a:cxn ang="0">
                <a:pos x="3" y="48"/>
              </a:cxn>
              <a:cxn ang="0">
                <a:pos x="3" y="12"/>
              </a:cxn>
            </a:cxnLst>
            <a:rect l="0" t="0" r="r" b="b"/>
            <a:pathLst>
              <a:path w="1328" h="304">
                <a:moveTo>
                  <a:pt x="3" y="12"/>
                </a:moveTo>
                <a:cubicBezTo>
                  <a:pt x="445" y="26"/>
                  <a:pt x="890" y="0"/>
                  <a:pt x="1328" y="48"/>
                </a:cubicBezTo>
                <a:cubicBezTo>
                  <a:pt x="1316" y="86"/>
                  <a:pt x="1281" y="109"/>
                  <a:pt x="1255" y="140"/>
                </a:cubicBezTo>
                <a:cubicBezTo>
                  <a:pt x="1247" y="149"/>
                  <a:pt x="1232" y="179"/>
                  <a:pt x="1219" y="186"/>
                </a:cubicBezTo>
                <a:cubicBezTo>
                  <a:pt x="1202" y="195"/>
                  <a:pt x="1180" y="193"/>
                  <a:pt x="1164" y="204"/>
                </a:cubicBezTo>
                <a:cubicBezTo>
                  <a:pt x="1156" y="210"/>
                  <a:pt x="1106" y="248"/>
                  <a:pt x="1082" y="250"/>
                </a:cubicBezTo>
                <a:cubicBezTo>
                  <a:pt x="1015" y="256"/>
                  <a:pt x="947" y="256"/>
                  <a:pt x="880" y="259"/>
                </a:cubicBezTo>
                <a:cubicBezTo>
                  <a:pt x="868" y="262"/>
                  <a:pt x="855" y="263"/>
                  <a:pt x="844" y="268"/>
                </a:cubicBezTo>
                <a:cubicBezTo>
                  <a:pt x="824" y="278"/>
                  <a:pt x="789" y="304"/>
                  <a:pt x="789" y="304"/>
                </a:cubicBezTo>
                <a:cubicBezTo>
                  <a:pt x="618" y="301"/>
                  <a:pt x="447" y="303"/>
                  <a:pt x="277" y="295"/>
                </a:cubicBezTo>
                <a:cubicBezTo>
                  <a:pt x="258" y="294"/>
                  <a:pt x="222" y="277"/>
                  <a:pt x="222" y="277"/>
                </a:cubicBezTo>
                <a:cubicBezTo>
                  <a:pt x="181" y="249"/>
                  <a:pt x="170" y="230"/>
                  <a:pt x="140" y="186"/>
                </a:cubicBezTo>
                <a:cubicBezTo>
                  <a:pt x="135" y="179"/>
                  <a:pt x="69" y="130"/>
                  <a:pt x="58" y="122"/>
                </a:cubicBezTo>
                <a:cubicBezTo>
                  <a:pt x="42" y="76"/>
                  <a:pt x="14" y="87"/>
                  <a:pt x="3" y="48"/>
                </a:cubicBezTo>
                <a:cubicBezTo>
                  <a:pt x="0" y="36"/>
                  <a:pt x="3" y="24"/>
                  <a:pt x="3" y="12"/>
                </a:cubicBezTo>
                <a:close/>
              </a:path>
            </a:pathLst>
          </a:custGeom>
          <a:solidFill>
            <a:schemeClr val="accent1"/>
          </a:solidFill>
          <a:ln w="9525">
            <a:solidFill>
              <a:schemeClr val="tx1"/>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28032" name="Freeform 32"/>
          <p:cNvSpPr/>
          <p:nvPr/>
        </p:nvSpPr>
        <p:spPr bwMode="auto">
          <a:xfrm>
            <a:off x="6096000" y="5391150"/>
            <a:ext cx="647700" cy="342900"/>
          </a:xfrm>
          <a:custGeom>
            <a:avLst/>
            <a:gdLst/>
            <a:ahLst/>
            <a:cxnLst>
              <a:cxn ang="0">
                <a:pos x="155" y="5"/>
              </a:cxn>
              <a:cxn ang="0">
                <a:pos x="238" y="23"/>
              </a:cxn>
              <a:cxn ang="0">
                <a:pos x="247" y="51"/>
              </a:cxn>
              <a:cxn ang="0">
                <a:pos x="338" y="60"/>
              </a:cxn>
              <a:cxn ang="0">
                <a:pos x="421" y="115"/>
              </a:cxn>
              <a:cxn ang="0">
                <a:pos x="466" y="161"/>
              </a:cxn>
              <a:cxn ang="0">
                <a:pos x="475" y="188"/>
              </a:cxn>
              <a:cxn ang="0">
                <a:pos x="512" y="197"/>
              </a:cxn>
              <a:cxn ang="0">
                <a:pos x="521" y="252"/>
              </a:cxn>
              <a:cxn ang="0">
                <a:pos x="539" y="279"/>
              </a:cxn>
              <a:cxn ang="0">
                <a:pos x="512" y="270"/>
              </a:cxn>
              <a:cxn ang="0">
                <a:pos x="485" y="252"/>
              </a:cxn>
              <a:cxn ang="0">
                <a:pos x="466" y="225"/>
              </a:cxn>
              <a:cxn ang="0">
                <a:pos x="439" y="215"/>
              </a:cxn>
              <a:cxn ang="0">
                <a:pos x="402" y="179"/>
              </a:cxn>
              <a:cxn ang="0">
                <a:pos x="320" y="133"/>
              </a:cxn>
              <a:cxn ang="0">
                <a:pos x="265" y="97"/>
              </a:cxn>
              <a:cxn ang="0">
                <a:pos x="210" y="78"/>
              </a:cxn>
              <a:cxn ang="0">
                <a:pos x="73" y="14"/>
              </a:cxn>
              <a:cxn ang="0">
                <a:pos x="18" y="5"/>
              </a:cxn>
              <a:cxn ang="0">
                <a:pos x="155" y="5"/>
              </a:cxn>
            </a:cxnLst>
            <a:rect l="0" t="0" r="r" b="b"/>
            <a:pathLst>
              <a:path w="544" h="287">
                <a:moveTo>
                  <a:pt x="155" y="5"/>
                </a:moveTo>
                <a:cubicBezTo>
                  <a:pt x="183" y="10"/>
                  <a:pt x="218" y="3"/>
                  <a:pt x="238" y="23"/>
                </a:cubicBezTo>
                <a:cubicBezTo>
                  <a:pt x="245" y="30"/>
                  <a:pt x="238" y="48"/>
                  <a:pt x="247" y="51"/>
                </a:cubicBezTo>
                <a:cubicBezTo>
                  <a:pt x="276" y="62"/>
                  <a:pt x="308" y="57"/>
                  <a:pt x="338" y="60"/>
                </a:cubicBezTo>
                <a:cubicBezTo>
                  <a:pt x="370" y="70"/>
                  <a:pt x="396" y="93"/>
                  <a:pt x="421" y="115"/>
                </a:cubicBezTo>
                <a:cubicBezTo>
                  <a:pt x="437" y="129"/>
                  <a:pt x="466" y="161"/>
                  <a:pt x="466" y="161"/>
                </a:cubicBezTo>
                <a:cubicBezTo>
                  <a:pt x="469" y="170"/>
                  <a:pt x="468" y="182"/>
                  <a:pt x="475" y="188"/>
                </a:cubicBezTo>
                <a:cubicBezTo>
                  <a:pt x="485" y="196"/>
                  <a:pt x="505" y="187"/>
                  <a:pt x="512" y="197"/>
                </a:cubicBezTo>
                <a:cubicBezTo>
                  <a:pt x="523" y="212"/>
                  <a:pt x="515" y="234"/>
                  <a:pt x="521" y="252"/>
                </a:cubicBezTo>
                <a:cubicBezTo>
                  <a:pt x="524" y="262"/>
                  <a:pt x="544" y="269"/>
                  <a:pt x="539" y="279"/>
                </a:cubicBezTo>
                <a:cubicBezTo>
                  <a:pt x="535" y="287"/>
                  <a:pt x="520" y="274"/>
                  <a:pt x="512" y="270"/>
                </a:cubicBezTo>
                <a:cubicBezTo>
                  <a:pt x="502" y="265"/>
                  <a:pt x="494" y="258"/>
                  <a:pt x="485" y="252"/>
                </a:cubicBezTo>
                <a:cubicBezTo>
                  <a:pt x="479" y="243"/>
                  <a:pt x="475" y="232"/>
                  <a:pt x="466" y="225"/>
                </a:cubicBezTo>
                <a:cubicBezTo>
                  <a:pt x="459" y="219"/>
                  <a:pt x="446" y="222"/>
                  <a:pt x="439" y="215"/>
                </a:cubicBezTo>
                <a:cubicBezTo>
                  <a:pt x="393" y="168"/>
                  <a:pt x="474" y="202"/>
                  <a:pt x="402" y="179"/>
                </a:cubicBezTo>
                <a:cubicBezTo>
                  <a:pt x="362" y="137"/>
                  <a:pt x="387" y="155"/>
                  <a:pt x="320" y="133"/>
                </a:cubicBezTo>
                <a:cubicBezTo>
                  <a:pt x="299" y="126"/>
                  <a:pt x="286" y="105"/>
                  <a:pt x="265" y="97"/>
                </a:cubicBezTo>
                <a:cubicBezTo>
                  <a:pt x="229" y="84"/>
                  <a:pt x="247" y="90"/>
                  <a:pt x="210" y="78"/>
                </a:cubicBezTo>
                <a:cubicBezTo>
                  <a:pt x="165" y="49"/>
                  <a:pt x="126" y="25"/>
                  <a:pt x="73" y="14"/>
                </a:cubicBezTo>
                <a:cubicBezTo>
                  <a:pt x="55" y="10"/>
                  <a:pt x="0" y="7"/>
                  <a:pt x="18" y="5"/>
                </a:cubicBezTo>
                <a:cubicBezTo>
                  <a:pt x="63" y="0"/>
                  <a:pt x="109" y="5"/>
                  <a:pt x="155" y="5"/>
                </a:cubicBezTo>
                <a:close/>
              </a:path>
            </a:pathLst>
          </a:custGeom>
          <a:solidFill>
            <a:srgbClr val="996600"/>
          </a:solidFill>
          <a:ln w="9525">
            <a:no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28034" name="Text Box 34"/>
          <p:cNvSpPr txBox="1">
            <a:spLocks noChangeArrowheads="1"/>
          </p:cNvSpPr>
          <p:nvPr/>
        </p:nvSpPr>
        <p:spPr bwMode="auto">
          <a:xfrm>
            <a:off x="6816725" y="5084763"/>
            <a:ext cx="936625" cy="368300"/>
          </a:xfrm>
          <a:prstGeom prst="rect">
            <a:avLst/>
          </a:prstGeom>
          <a:solidFill>
            <a:schemeClr val="bg1"/>
          </a:solidFill>
          <a:ln w="9525">
            <a:noFill/>
            <a:miter lim="800000"/>
          </a:ln>
          <a:effectLst/>
        </p:spPr>
        <p:txBody>
          <a:bodyPr>
            <a:spAutoFit/>
          </a:bodyPr>
          <a:lstStyle/>
          <a:p>
            <a:pPr marR="0" defTabSz="914400" eaLnBrk="1" hangingPunct="1">
              <a:spcBef>
                <a:spcPct val="50000"/>
              </a:spcBef>
              <a:buClrTx/>
              <a:buSzTx/>
              <a:buFontTx/>
              <a:buNone/>
              <a:defRPr/>
            </a:pPr>
            <a:r>
              <a:rPr kumimoji="0" lang="en-US" altLang="zh-CN" b="1" kern="1200" cap="none" spc="0" normalizeH="0" baseline="0" noProof="0">
                <a:latin typeface="Times New Roman" panose="02020603050405020304" pitchFamily="18" charset="0"/>
                <a:cs typeface="Times New Roman" panose="02020603050405020304" pitchFamily="18" charset="0"/>
              </a:rPr>
              <a:t>H</a:t>
            </a:r>
            <a:r>
              <a:rPr kumimoji="0" lang="en-US" altLang="zh-CN" b="1" kern="1200" cap="none" spc="0" normalizeH="0" baseline="-25000" noProof="0">
                <a:effectLst>
                  <a:outerShdw blurRad="38100" dist="38100" dir="2700000" algn="tl">
                    <a:srgbClr val="000000"/>
                  </a:outerShdw>
                </a:effectLst>
                <a:latin typeface="Times New Roman" panose="02020603050405020304" pitchFamily="18" charset="0"/>
                <a:cs typeface="Times New Roman" panose="02020603050405020304" pitchFamily="18" charset="0"/>
              </a:rPr>
              <a:t>2</a:t>
            </a:r>
            <a:r>
              <a:rPr kumimoji="0" lang="en-US" altLang="zh-CN" b="1" kern="1200" cap="none" spc="0" normalizeH="0" baseline="0" noProof="0">
                <a:effectLst>
                  <a:outerShdw blurRad="38100" dist="38100" dir="2700000" algn="tl">
                    <a:srgbClr val="000000"/>
                  </a:outerShdw>
                </a:effectLst>
                <a:latin typeface="Times New Roman" panose="02020603050405020304" pitchFamily="18" charset="0"/>
                <a:cs typeface="Times New Roman" panose="02020603050405020304" pitchFamily="18" charset="0"/>
              </a:rPr>
              <a:t>SO</a:t>
            </a:r>
            <a:r>
              <a:rPr kumimoji="0" lang="en-US" altLang="zh-CN" b="1" kern="1200" cap="none" spc="0" normalizeH="0" baseline="-25000" noProof="0">
                <a:effectLst>
                  <a:outerShdw blurRad="38100" dist="38100" dir="2700000" algn="tl">
                    <a:srgbClr val="000000"/>
                  </a:outerShdw>
                </a:effectLst>
                <a:latin typeface="Times New Roman" panose="02020603050405020304" pitchFamily="18" charset="0"/>
                <a:cs typeface="Times New Roman" panose="02020603050405020304" pitchFamily="18" charset="0"/>
              </a:rPr>
              <a:t>4</a:t>
            </a:r>
            <a:endParaRPr kumimoji="0" lang="en-US" altLang="zh-CN" b="1" kern="1200" cap="none" spc="0" normalizeH="0" baseline="0" noProof="0">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28035" name="Line 35"/>
          <p:cNvSpPr>
            <a:spLocks noChangeShapeType="1"/>
          </p:cNvSpPr>
          <p:nvPr/>
        </p:nvSpPr>
        <p:spPr bwMode="auto">
          <a:xfrm>
            <a:off x="6024563" y="5734050"/>
            <a:ext cx="1511300" cy="0"/>
          </a:xfrm>
          <a:prstGeom prst="line">
            <a:avLst/>
          </a:prstGeom>
          <a:noFill/>
          <a:ln w="38100">
            <a:solidFill>
              <a:schemeClr val="bg2"/>
            </a:solidFill>
            <a:round/>
            <a:tailEnd type="triangle" w="med" len="me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28038" name="Freeform 38" descr="粉色面巾纸"/>
          <p:cNvSpPr/>
          <p:nvPr/>
        </p:nvSpPr>
        <p:spPr bwMode="auto">
          <a:xfrm>
            <a:off x="7680325" y="5589588"/>
            <a:ext cx="698500" cy="361950"/>
          </a:xfrm>
          <a:custGeom>
            <a:avLst/>
            <a:gdLst/>
            <a:ahLst/>
            <a:cxnLst>
              <a:cxn ang="0">
                <a:pos x="44" y="202"/>
              </a:cxn>
              <a:cxn ang="0">
                <a:pos x="127" y="156"/>
              </a:cxn>
              <a:cxn ang="0">
                <a:pos x="227" y="101"/>
              </a:cxn>
              <a:cxn ang="0">
                <a:pos x="255" y="92"/>
              </a:cxn>
              <a:cxn ang="0">
                <a:pos x="282" y="83"/>
              </a:cxn>
              <a:cxn ang="0">
                <a:pos x="501" y="92"/>
              </a:cxn>
              <a:cxn ang="0">
                <a:pos x="575" y="101"/>
              </a:cxn>
              <a:cxn ang="0">
                <a:pos x="620" y="147"/>
              </a:cxn>
              <a:cxn ang="0">
                <a:pos x="629" y="174"/>
              </a:cxn>
              <a:cxn ang="0">
                <a:pos x="648" y="193"/>
              </a:cxn>
              <a:cxn ang="0">
                <a:pos x="684" y="321"/>
              </a:cxn>
              <a:cxn ang="0">
                <a:pos x="693" y="394"/>
              </a:cxn>
              <a:cxn ang="0">
                <a:pos x="712" y="412"/>
              </a:cxn>
              <a:cxn ang="0">
                <a:pos x="812" y="476"/>
              </a:cxn>
              <a:cxn ang="0">
                <a:pos x="794" y="65"/>
              </a:cxn>
              <a:cxn ang="0">
                <a:pos x="757" y="147"/>
              </a:cxn>
              <a:cxn ang="0">
                <a:pos x="739" y="211"/>
              </a:cxn>
              <a:cxn ang="0">
                <a:pos x="529" y="357"/>
              </a:cxn>
              <a:cxn ang="0">
                <a:pos x="72" y="311"/>
              </a:cxn>
              <a:cxn ang="0">
                <a:pos x="17" y="247"/>
              </a:cxn>
              <a:cxn ang="0">
                <a:pos x="44" y="202"/>
              </a:cxn>
            </a:cxnLst>
            <a:rect l="0" t="0" r="r" b="b"/>
            <a:pathLst>
              <a:path w="970" h="609">
                <a:moveTo>
                  <a:pt x="44" y="202"/>
                </a:moveTo>
                <a:cubicBezTo>
                  <a:pt x="107" y="160"/>
                  <a:pt x="78" y="172"/>
                  <a:pt x="127" y="156"/>
                </a:cubicBezTo>
                <a:cubicBezTo>
                  <a:pt x="174" y="125"/>
                  <a:pt x="165" y="121"/>
                  <a:pt x="227" y="101"/>
                </a:cubicBezTo>
                <a:cubicBezTo>
                  <a:pt x="236" y="98"/>
                  <a:pt x="246" y="95"/>
                  <a:pt x="255" y="92"/>
                </a:cubicBezTo>
                <a:cubicBezTo>
                  <a:pt x="264" y="89"/>
                  <a:pt x="282" y="83"/>
                  <a:pt x="282" y="83"/>
                </a:cubicBezTo>
                <a:cubicBezTo>
                  <a:pt x="355" y="86"/>
                  <a:pt x="428" y="88"/>
                  <a:pt x="501" y="92"/>
                </a:cubicBezTo>
                <a:cubicBezTo>
                  <a:pt x="526" y="94"/>
                  <a:pt x="552" y="92"/>
                  <a:pt x="575" y="101"/>
                </a:cubicBezTo>
                <a:cubicBezTo>
                  <a:pt x="595" y="109"/>
                  <a:pt x="602" y="135"/>
                  <a:pt x="620" y="147"/>
                </a:cubicBezTo>
                <a:cubicBezTo>
                  <a:pt x="623" y="156"/>
                  <a:pt x="624" y="166"/>
                  <a:pt x="629" y="174"/>
                </a:cubicBezTo>
                <a:cubicBezTo>
                  <a:pt x="634" y="182"/>
                  <a:pt x="644" y="185"/>
                  <a:pt x="648" y="193"/>
                </a:cubicBezTo>
                <a:cubicBezTo>
                  <a:pt x="667" y="237"/>
                  <a:pt x="649" y="284"/>
                  <a:pt x="684" y="321"/>
                </a:cubicBezTo>
                <a:cubicBezTo>
                  <a:pt x="687" y="345"/>
                  <a:pt x="686" y="371"/>
                  <a:pt x="693" y="394"/>
                </a:cubicBezTo>
                <a:cubicBezTo>
                  <a:pt x="696" y="402"/>
                  <a:pt x="706" y="405"/>
                  <a:pt x="712" y="412"/>
                </a:cubicBezTo>
                <a:cubicBezTo>
                  <a:pt x="752" y="460"/>
                  <a:pt x="748" y="460"/>
                  <a:pt x="812" y="476"/>
                </a:cubicBezTo>
                <a:cubicBezTo>
                  <a:pt x="953" y="609"/>
                  <a:pt x="970" y="0"/>
                  <a:pt x="794" y="65"/>
                </a:cubicBezTo>
                <a:cubicBezTo>
                  <a:pt x="765" y="108"/>
                  <a:pt x="780" y="82"/>
                  <a:pt x="757" y="147"/>
                </a:cubicBezTo>
                <a:cubicBezTo>
                  <a:pt x="756" y="150"/>
                  <a:pt x="744" y="205"/>
                  <a:pt x="739" y="211"/>
                </a:cubicBezTo>
                <a:cubicBezTo>
                  <a:pt x="687" y="281"/>
                  <a:pt x="614" y="336"/>
                  <a:pt x="529" y="357"/>
                </a:cubicBezTo>
                <a:cubicBezTo>
                  <a:pt x="350" y="352"/>
                  <a:pt x="229" y="355"/>
                  <a:pt x="72" y="311"/>
                </a:cubicBezTo>
                <a:cubicBezTo>
                  <a:pt x="35" y="287"/>
                  <a:pt x="45" y="277"/>
                  <a:pt x="17" y="247"/>
                </a:cubicBezTo>
                <a:cubicBezTo>
                  <a:pt x="0" y="195"/>
                  <a:pt x="13" y="233"/>
                  <a:pt x="44" y="202"/>
                </a:cubicBezTo>
                <a:close/>
              </a:path>
            </a:pathLst>
          </a:custGeom>
          <a:blipFill dpi="0" rotWithShape="1">
            <a:blip r:embed="rId4"/>
            <a:srcRect/>
            <a:tile tx="0" ty="0" sx="100000" sy="100000" flip="none" algn="tl"/>
          </a:blipFill>
          <a:ln w="9525">
            <a:solidFill>
              <a:schemeClr val="tx1"/>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28039" name="Oval 39"/>
          <p:cNvSpPr>
            <a:spLocks noChangeArrowheads="1"/>
          </p:cNvSpPr>
          <p:nvPr/>
        </p:nvSpPr>
        <p:spPr bwMode="auto">
          <a:xfrm>
            <a:off x="7751763" y="5661025"/>
            <a:ext cx="73025" cy="71438"/>
          </a:xfrm>
          <a:prstGeom prst="ellipse">
            <a:avLst/>
          </a:prstGeom>
          <a:solidFill>
            <a:schemeClr val="bg2"/>
          </a:solidFill>
          <a:ln w="9525">
            <a:solidFill>
              <a:schemeClr val="tx1"/>
            </a:solid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32801" name="Text Box 4"/>
          <p:cNvSpPr txBox="1"/>
          <p:nvPr/>
        </p:nvSpPr>
        <p:spPr>
          <a:xfrm>
            <a:off x="7535863" y="2997200"/>
            <a:ext cx="2971800" cy="521970"/>
          </a:xfrm>
          <a:prstGeom prst="rect">
            <a:avLst/>
          </a:prstGeom>
          <a:noFill/>
          <a:ln w="12700">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spcBef>
                <a:spcPct val="50000"/>
              </a:spcBef>
              <a:buClrTx/>
              <a:buSzTx/>
              <a:buFontTx/>
              <a:buNone/>
            </a:pPr>
            <a:r>
              <a:rPr lang="en-US" altLang="zh-CN" sz="14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From </a:t>
            </a:r>
            <a:r>
              <a:rPr lang="en-US" altLang="zh-CN" sz="1400" b="1" i="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Environmental Chemistry</a:t>
            </a:r>
            <a:r>
              <a:rPr lang="en-US" altLang="zh-CN" sz="14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S.E. Manahan, CRC Press, 2004</a:t>
            </a:r>
            <a:endParaRPr lang="en-US" altLang="zh-CN" sz="1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8030" name="Freeform 30" descr="绿色大理石"/>
          <p:cNvSpPr/>
          <p:nvPr/>
        </p:nvSpPr>
        <p:spPr bwMode="auto">
          <a:xfrm>
            <a:off x="6096000" y="4868863"/>
            <a:ext cx="525463" cy="628650"/>
          </a:xfrm>
          <a:custGeom>
            <a:avLst/>
            <a:gdLst/>
            <a:ahLst/>
            <a:cxnLst>
              <a:cxn ang="0">
                <a:pos x="128" y="452"/>
              </a:cxn>
              <a:cxn ang="0">
                <a:pos x="100" y="242"/>
              </a:cxn>
              <a:cxn ang="0">
                <a:pos x="64" y="233"/>
              </a:cxn>
              <a:cxn ang="0">
                <a:pos x="18" y="169"/>
              </a:cxn>
              <a:cxn ang="0">
                <a:pos x="82" y="123"/>
              </a:cxn>
              <a:cxn ang="0">
                <a:pos x="110" y="13"/>
              </a:cxn>
              <a:cxn ang="0">
                <a:pos x="201" y="22"/>
              </a:cxn>
              <a:cxn ang="0">
                <a:pos x="283" y="123"/>
              </a:cxn>
              <a:cxn ang="0">
                <a:pos x="174" y="242"/>
              </a:cxn>
              <a:cxn ang="0">
                <a:pos x="128" y="452"/>
              </a:cxn>
            </a:cxnLst>
            <a:rect l="0" t="0" r="r" b="b"/>
            <a:pathLst>
              <a:path w="331" h="486">
                <a:moveTo>
                  <a:pt x="128" y="452"/>
                </a:moveTo>
                <a:cubicBezTo>
                  <a:pt x="119" y="405"/>
                  <a:pt x="117" y="273"/>
                  <a:pt x="100" y="242"/>
                </a:cubicBezTo>
                <a:cubicBezTo>
                  <a:pt x="94" y="231"/>
                  <a:pt x="76" y="236"/>
                  <a:pt x="64" y="233"/>
                </a:cubicBezTo>
                <a:cubicBezTo>
                  <a:pt x="42" y="210"/>
                  <a:pt x="28" y="200"/>
                  <a:pt x="18" y="169"/>
                </a:cubicBezTo>
                <a:cubicBezTo>
                  <a:pt x="42" y="72"/>
                  <a:pt x="0" y="195"/>
                  <a:pt x="82" y="123"/>
                </a:cubicBezTo>
                <a:cubicBezTo>
                  <a:pt x="95" y="112"/>
                  <a:pt x="107" y="27"/>
                  <a:pt x="110" y="13"/>
                </a:cubicBezTo>
                <a:cubicBezTo>
                  <a:pt x="140" y="16"/>
                  <a:pt x="180" y="0"/>
                  <a:pt x="201" y="22"/>
                </a:cubicBezTo>
                <a:cubicBezTo>
                  <a:pt x="331" y="153"/>
                  <a:pt x="85" y="99"/>
                  <a:pt x="283" y="123"/>
                </a:cubicBezTo>
                <a:cubicBezTo>
                  <a:pt x="311" y="258"/>
                  <a:pt x="318" y="230"/>
                  <a:pt x="174" y="242"/>
                </a:cubicBezTo>
                <a:cubicBezTo>
                  <a:pt x="146" y="317"/>
                  <a:pt x="229" y="486"/>
                  <a:pt x="128" y="452"/>
                </a:cubicBezTo>
                <a:close/>
              </a:path>
            </a:pathLst>
          </a:custGeom>
          <a:blipFill dpi="0" rotWithShape="1">
            <a:blip r:embed="rId3"/>
            <a:srcRect/>
            <a:tile tx="0" ty="0" sx="100000" sy="100000" flip="none" algn="tl"/>
          </a:blipFill>
          <a:ln w="9525">
            <a:no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35"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74754" name="Rectangle 2"/>
          <p:cNvSpPr>
            <a:spLocks noGrp="1" noRot="1" noChangeArrowheads="1"/>
          </p:cNvSpPr>
          <p:nvPr>
            <p:ph type="title" idx="4294967295"/>
          </p:nvPr>
        </p:nvSpPr>
        <p:spPr>
          <a:xfrm>
            <a:off x="335360" y="116205"/>
            <a:ext cx="11161240" cy="1143000"/>
          </a:xfrm>
        </p:spPr>
        <p:txBody>
          <a:bodyPr wrap="square" lIns="91440" tIns="45720" rIns="91440" bIns="45720" numCol="1" anchor="ctr" anchorCtr="0" compatLnSpc="1"/>
          <a:lstStyle/>
          <a:p>
            <a:pPr marL="457200" indent="-457200" algn="l" eaLnBrk="1" hangingPunct="1">
              <a:lnSpc>
                <a:spcPct val="150000"/>
              </a:lnSpc>
              <a:spcBef>
                <a:spcPct val="50000"/>
              </a:spcBef>
              <a:defRPr/>
            </a:pPr>
            <a:r>
              <a:rPr lang="en-US" altLang="zh-CN" sz="3000" kern="1200" dirty="0" smtClean="0">
                <a:solidFill>
                  <a:srgbClr val="AA5C5C"/>
                </a:solidFill>
                <a:latin typeface="Times New Roman" panose="02020603050405020304" pitchFamily="18" charset="0"/>
                <a:ea typeface="微软雅黑" panose="020B0503020204020204" charset="-122"/>
                <a:cs typeface="Times New Roman" panose="02020603050405020304" pitchFamily="18" charset="0"/>
              </a:rPr>
              <a:t>2.2 </a:t>
            </a:r>
            <a:r>
              <a:rPr lang="zh-CN" altLang="en-US" sz="3000" kern="1200" dirty="0" smtClean="0">
                <a:solidFill>
                  <a:srgbClr val="AA5C5C"/>
                </a:solidFill>
                <a:latin typeface="Times New Roman" panose="02020603050405020304" pitchFamily="18" charset="0"/>
                <a:ea typeface="微软雅黑" panose="020B0503020204020204" charset="-122"/>
                <a:cs typeface="Times New Roman" panose="02020603050405020304" pitchFamily="18" charset="0"/>
              </a:rPr>
              <a:t>环境化学定义 </a:t>
            </a:r>
            <a:r>
              <a:rPr lang="en-US" altLang="zh-CN" sz="3000" kern="1200" dirty="0" smtClean="0">
                <a:solidFill>
                  <a:srgbClr val="AA5C5C"/>
                </a:solidFill>
                <a:latin typeface="Times New Roman" panose="02020603050405020304" pitchFamily="18" charset="0"/>
                <a:ea typeface="微软雅黑" panose="020B0503020204020204" charset="-122"/>
                <a:cs typeface="Times New Roman" panose="02020603050405020304" pitchFamily="18" charset="0"/>
              </a:rPr>
              <a:t> </a:t>
            </a:r>
            <a:r>
              <a:rPr lang="en-US" altLang="zh-CN" sz="3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The Definition of Environmental Chemistry</a:t>
            </a:r>
            <a:r>
              <a:rPr lang="en-US" altLang="zh-CN" sz="3000" kern="1200" dirty="0" smtClean="0">
                <a:effectLst/>
                <a:latin typeface="Times New Roman" panose="02020603050405020304" pitchFamily="18" charset="0"/>
                <a:cs typeface="Times New Roman" panose="02020603050405020304" pitchFamily="18" charset="0"/>
              </a:rPr>
              <a:t> </a:t>
            </a:r>
            <a:endParaRPr lang="zh-CN" altLang="en-US" sz="3000" kern="1200" dirty="0">
              <a:solidFill>
                <a:srgbClr val="AA5C5C"/>
              </a:solidFill>
              <a:effectLst/>
              <a:latin typeface="Times New Roman" panose="02020603050405020304" pitchFamily="18" charset="0"/>
              <a:ea typeface="微软雅黑" panose="020B0503020204020204" charset="-122"/>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transition spd="slow">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5"/>
          <p:cNvSpPr txBox="1">
            <a:spLocks noGrp="1"/>
          </p:cNvSpPr>
          <p:nvPr>
            <p:ph type="sldNum" sz="quarter" idx="4"/>
          </p:nvPr>
        </p:nvSpPr>
        <p:spPr>
          <a:xfrm>
            <a:off x="10285413" y="640846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75779" name="Rectangle 3"/>
          <p:cNvSpPr>
            <a:spLocks noGrp="1" noChangeArrowheads="1"/>
          </p:cNvSpPr>
          <p:nvPr>
            <p:ph type="subTitle" sz="quarter" idx="1"/>
          </p:nvPr>
        </p:nvSpPr>
        <p:spPr>
          <a:xfrm>
            <a:off x="798195" y="1628140"/>
            <a:ext cx="10553700" cy="1900555"/>
          </a:xfrm>
        </p:spPr>
        <p:txBody>
          <a:bodyPr vert="horz" wrap="square" lIns="91440" tIns="45720" rIns="91440" bIns="45720" numCol="1" anchor="t" anchorCtr="0" compatLnSpc="1"/>
          <a:lstStyle/>
          <a:p>
            <a:pPr marL="342900" marR="0" lvl="0" indent="-342900" algn="l" defTabSz="914400" rtl="0" eaLnBrk="1" fontAlgn="base" latinLnBrk="0" hangingPunct="1">
              <a:lnSpc>
                <a:spcPct val="120000"/>
              </a:lnSpc>
              <a:spcBef>
                <a:spcPts val="0"/>
              </a:spcBef>
              <a:spcAft>
                <a:spcPts val="0"/>
              </a:spcAft>
              <a:buClr>
                <a:schemeClr val="hlink"/>
              </a:buClr>
              <a:buSzPct val="70000"/>
              <a:buFont typeface="Wingdings" panose="05000000000000000000" pitchFamily="2" charset="2"/>
              <a:buNone/>
              <a:defRPr/>
            </a:pPr>
            <a:r>
              <a:rPr kumimoji="0" lang="zh-CN" altLang="en-US" sz="2400" b="1" i="0" u="none" strike="noStrike" kern="1200" cap="none" spc="0" normalizeH="0" baseline="0" noProof="0" dirty="0" smtClean="0">
                <a:ln>
                  <a:noFill/>
                </a:ln>
                <a:solidFill>
                  <a:schemeClr val="accent1">
                    <a:lumMod val="50000"/>
                  </a:schemeClr>
                </a:solidFill>
                <a:effectLst/>
                <a:uLnTx/>
                <a:uFillTx/>
                <a:latin typeface="Times New Roman" panose="02020603050405020304" pitchFamily="18" charset="0"/>
                <a:ea typeface="黑体" panose="02010609060101010101" pitchFamily="49" charset="-122"/>
                <a:cs typeface="Times New Roman" panose="02020603050405020304" pitchFamily="18" charset="0"/>
              </a:rPr>
              <a:t>研究</a:t>
            </a:r>
            <a:r>
              <a:rPr kumimoji="0" lang="zh-CN" altLang="en-US"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黑体" panose="02010609060101010101" pitchFamily="49" charset="-122"/>
                <a:cs typeface="Times New Roman" panose="02020603050405020304" pitchFamily="18" charset="0"/>
              </a:rPr>
              <a:t>内容：</a:t>
            </a:r>
            <a:r>
              <a:rPr kumimoji="0" lang="zh-CN" altLang="en-US" sz="2400" i="0" u="none" strike="noStrike" kern="0" cap="none" spc="0" normalizeH="0" baseline="0" noProof="0" dirty="0" smtClean="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环境化学研究有害物质在环境介质中存在的来源、浓度水平和形态；它们在个别环境介质中和不同介质间的</a:t>
            </a:r>
            <a:r>
              <a:rPr kumimoji="0" lang="zh-CN" altLang="en-US" sz="2400" i="0" u="none" strike="noStrike" kern="0" cap="none" spc="0" normalizeH="0" baseline="0"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环境化学行为</a:t>
            </a:r>
            <a:r>
              <a:rPr kumimoji="0" lang="zh-CN" altLang="en-US" sz="2400" i="0" u="none" strike="noStrike" kern="0" cap="none" spc="0" normalizeH="0" baseline="0" noProof="0" dirty="0" smtClean="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；有害物质对环境和生态系统以及人体健康产生效应的</a:t>
            </a:r>
            <a:r>
              <a:rPr kumimoji="0" lang="zh-CN" altLang="en-US" sz="2400" i="0" u="none" strike="noStrike" kern="0" cap="none" spc="0" normalizeH="0" baseline="0"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机制和风险性</a:t>
            </a:r>
            <a:r>
              <a:rPr kumimoji="0" lang="zh-CN" altLang="en-US" sz="2400" i="0" u="none" strike="noStrike" kern="0" cap="none" spc="0" normalizeH="0" baseline="0" noProof="0" dirty="0" smtClean="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；有害物质已造成影响的</a:t>
            </a:r>
            <a:r>
              <a:rPr kumimoji="0" lang="zh-CN" altLang="en-US" sz="2400" i="0" u="none" strike="noStrike" kern="0" cap="none" spc="0" normalizeH="0" baseline="0"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缓解</a:t>
            </a:r>
            <a:r>
              <a:rPr kumimoji="0" lang="zh-CN" altLang="en-US" sz="2400" i="0" u="none" strike="noStrike" kern="0" cap="none" spc="0" normalizeH="0" baseline="0" noProof="0" dirty="0" smtClean="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和</a:t>
            </a:r>
            <a:r>
              <a:rPr kumimoji="0" lang="zh-CN" altLang="en-US" sz="2400" i="0" u="none" strike="noStrike" kern="0" cap="none" spc="0" normalizeH="0" baseline="0"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消除</a:t>
            </a:r>
            <a:r>
              <a:rPr kumimoji="0" lang="zh-CN" altLang="en-US" sz="2400" i="0" u="none" strike="noStrike" kern="0" cap="none" spc="0" normalizeH="0" baseline="0" noProof="0" dirty="0" smtClean="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以及</a:t>
            </a:r>
            <a:r>
              <a:rPr kumimoji="0" lang="zh-CN" altLang="en-US" sz="2400" i="0" u="none" strike="noStrike" kern="0" cap="none" spc="0" normalizeH="0" baseline="0"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防止</a:t>
            </a:r>
            <a:r>
              <a:rPr kumimoji="0" lang="zh-CN" altLang="en-US" sz="2400" i="0" u="none" strike="noStrike" kern="0" cap="none" spc="0" normalizeH="0" baseline="0" noProof="0" dirty="0" smtClean="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产生危害的方法和途径。</a:t>
            </a:r>
            <a:endParaRPr kumimoji="0" lang="zh-CN" altLang="en-US" sz="2400" i="0" u="none" strike="noStrike" kern="0" cap="none" spc="0" normalizeH="0" baseline="0" noProof="0" dirty="0" smtClean="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base" latinLnBrk="0" hangingPunct="1">
              <a:lnSpc>
                <a:spcPct val="80000"/>
              </a:lnSpc>
              <a:spcBef>
                <a:spcPct val="20000"/>
              </a:spcBef>
              <a:spcAft>
                <a:spcPct val="0"/>
              </a:spcAft>
              <a:buClr>
                <a:schemeClr val="hlink"/>
              </a:buClr>
              <a:buSzPct val="70000"/>
              <a:buFont typeface="Wingdings" panose="05000000000000000000" pitchFamily="2" charset="2"/>
              <a:buNone/>
              <a:defRPr/>
            </a:pPr>
            <a:endParaRPr kumimoji="0" lang="zh-CN" altLang="en-US" sz="2000" b="1" i="0" u="none" strike="noStrike" kern="0" cap="none" spc="0" normalizeH="0" baseline="0" noProof="0" dirty="0" smtClean="0">
              <a:ln>
                <a:noFill/>
              </a:ln>
              <a:solidFill>
                <a:schemeClr val="bg2">
                  <a:lumMod val="50000"/>
                </a:schemeClr>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5784" name="Text Box 8"/>
          <p:cNvSpPr txBox="1">
            <a:spLocks noChangeArrowheads="1"/>
          </p:cNvSpPr>
          <p:nvPr/>
        </p:nvSpPr>
        <p:spPr bwMode="auto">
          <a:xfrm>
            <a:off x="762795" y="3528527"/>
            <a:ext cx="11416923" cy="498598"/>
          </a:xfrm>
          <a:prstGeom prst="rect">
            <a:avLst/>
          </a:prstGeom>
          <a:noFill/>
          <a:ln w="9525">
            <a:noFill/>
            <a:miter lim="800000"/>
          </a:ln>
          <a:effectLst/>
        </p:spPr>
        <p:txBody>
          <a:bodyPr wrap="square">
            <a:spAutoFit/>
          </a:bodyPr>
          <a:lstStyle/>
          <a:p>
            <a:pPr marL="363855" marR="0" indent="-363855" defTabSz="914400" eaLnBrk="1" hangingPunct="1">
              <a:lnSpc>
                <a:spcPct val="110000"/>
              </a:lnSpc>
              <a:buClrTx/>
              <a:buSzTx/>
              <a:buFontTx/>
              <a:buNone/>
              <a:defRPr/>
            </a:pPr>
            <a:r>
              <a:rPr kumimoji="0" lang="zh-CN" altLang="en-US" sz="2400" b="1" kern="1200" cap="none" spc="0" normalizeH="0" baseline="0" noProof="0" dirty="0" smtClean="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研究</a:t>
            </a:r>
            <a:r>
              <a:rPr kumimoji="0" lang="zh-CN" altLang="en-US" sz="2400" b="1" kern="1200" cap="none" spc="0" normalizeH="0" baseline="0" noProof="0" dirty="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特点：</a:t>
            </a:r>
            <a:r>
              <a:rPr kumimoji="0" lang="zh-CN" altLang="en-US" sz="2400" kern="1200" cap="none" spc="0" normalizeH="0" baseline="0" noProof="0" dirty="0">
                <a:latin typeface="Times New Roman" panose="02020603050405020304" pitchFamily="18" charset="0"/>
                <a:ea typeface="黑体" panose="02010609060101010101" pitchFamily="49" charset="-122"/>
                <a:cs typeface="Times New Roman" panose="02020603050405020304" pitchFamily="18" charset="0"/>
              </a:rPr>
              <a:t>从微观的</a:t>
            </a:r>
            <a:r>
              <a:rPr kumimoji="0" lang="zh-CN" altLang="en-US" sz="2400" kern="1200" cap="none" spc="0" normalizeH="0" baseline="0" noProof="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原子、分子水平</a:t>
            </a:r>
            <a:r>
              <a:rPr kumimoji="0" lang="zh-CN" altLang="en-US" sz="2400" kern="1200" cap="none" spc="0" normalizeH="0" baseline="0" noProof="0" dirty="0">
                <a:latin typeface="Times New Roman" panose="02020603050405020304" pitchFamily="18" charset="0"/>
                <a:ea typeface="黑体" panose="02010609060101010101" pitchFamily="49" charset="-122"/>
                <a:cs typeface="Times New Roman" panose="02020603050405020304" pitchFamily="18" charset="0"/>
              </a:rPr>
              <a:t>上研究宏观的环境现象与变化的</a:t>
            </a:r>
            <a:r>
              <a:rPr kumimoji="0" lang="zh-CN" altLang="en-US" sz="2400" kern="1200" cap="none" spc="0" normalizeH="0" baseline="0" noProof="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化学机制</a:t>
            </a:r>
            <a:r>
              <a:rPr kumimoji="0" lang="zh-CN" altLang="en-US" sz="2400" kern="1200" cap="none" spc="0" normalizeH="0" baseline="0" noProof="0" dirty="0">
                <a:latin typeface="Times New Roman" panose="02020603050405020304" pitchFamily="18" charset="0"/>
                <a:ea typeface="黑体" panose="02010609060101010101" pitchFamily="49" charset="-122"/>
                <a:cs typeface="Times New Roman" panose="02020603050405020304" pitchFamily="18" charset="0"/>
              </a:rPr>
              <a:t>。</a:t>
            </a:r>
            <a:endParaRPr kumimoji="0" lang="zh-CN" altLang="en-US" sz="2400" kern="1200" cap="none" spc="0" normalizeH="0" baseline="0" noProof="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5785" name="Text Box 9"/>
          <p:cNvSpPr txBox="1">
            <a:spLocks noChangeArrowheads="1"/>
          </p:cNvSpPr>
          <p:nvPr/>
        </p:nvSpPr>
        <p:spPr bwMode="auto">
          <a:xfrm>
            <a:off x="762635" y="4326890"/>
            <a:ext cx="10655935" cy="1789430"/>
          </a:xfrm>
          <a:prstGeom prst="rect">
            <a:avLst/>
          </a:prstGeom>
          <a:noFill/>
          <a:ln w="9525">
            <a:noFill/>
            <a:miter lim="800000"/>
          </a:ln>
          <a:effectLst/>
        </p:spPr>
        <p:txBody>
          <a:bodyPr wrap="square">
            <a:spAutoFit/>
          </a:bodyPr>
          <a:lstStyle/>
          <a:p>
            <a:pPr marR="0" defTabSz="914400" eaLnBrk="1" hangingPunct="1">
              <a:lnSpc>
                <a:spcPct val="110000"/>
              </a:lnSpc>
              <a:buClrTx/>
              <a:buSzTx/>
              <a:buFontTx/>
              <a:buNone/>
              <a:defRPr/>
            </a:pPr>
            <a:r>
              <a:rPr kumimoji="0" lang="zh-CN" altLang="en-US" sz="2400" b="1" kern="1200" cap="none" spc="0" normalizeH="0" baseline="0" noProof="0" dirty="0" smtClean="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核心任务</a:t>
            </a:r>
            <a:r>
              <a:rPr kumimoji="0" lang="zh-CN" altLang="en-US" sz="2400" b="1" kern="1200" cap="none" spc="0" normalizeH="0" baseline="0" noProof="0" dirty="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400" kern="1200" cap="none" spc="0" normalizeH="0" baseline="0" noProof="0" dirty="0">
                <a:latin typeface="Times New Roman" panose="02020603050405020304" pitchFamily="18" charset="0"/>
                <a:ea typeface="黑体" panose="02010609060101010101" pitchFamily="49" charset="-122"/>
                <a:cs typeface="Times New Roman" panose="02020603050405020304" pitchFamily="18" charset="0"/>
              </a:rPr>
              <a:t>研究化学污染物在环境介质中的</a:t>
            </a:r>
            <a:endParaRPr kumimoji="0" lang="zh-CN" altLang="en-US" sz="2400" kern="1200" cap="none" spc="0" normalizeH="0" baseline="0" noProof="0" dirty="0">
              <a:latin typeface="Times New Roman" panose="02020603050405020304" pitchFamily="18" charset="0"/>
              <a:ea typeface="黑体" panose="02010609060101010101" pitchFamily="49" charset="-122"/>
              <a:cs typeface="Times New Roman" panose="02020603050405020304" pitchFamily="18" charset="0"/>
            </a:endParaRPr>
          </a:p>
          <a:p>
            <a:pPr marR="0" defTabSz="914400" eaLnBrk="1" hangingPunct="1">
              <a:lnSpc>
                <a:spcPct val="150000"/>
              </a:lnSpc>
              <a:spcBef>
                <a:spcPct val="50000"/>
              </a:spcBef>
              <a:buClrTx/>
              <a:buSzTx/>
              <a:buFontTx/>
              <a:buNone/>
              <a:defRPr/>
            </a:pPr>
            <a:r>
              <a:rPr kumimoji="0" lang="zh-CN" altLang="en-US" sz="2400" kern="1200" cap="none" spc="0" normalizeH="0" baseline="0" noProof="0" dirty="0">
                <a:solidFill>
                  <a:srgbClr val="00FF00"/>
                </a:solidFill>
                <a:latin typeface="Times New Roman" panose="02020603050405020304" pitchFamily="18" charset="0"/>
                <a:ea typeface="黑体" panose="02010609060101010101" pitchFamily="49" charset="-122"/>
                <a:cs typeface="Times New Roman" panose="02020603050405020304" pitchFamily="18" charset="0"/>
              </a:rPr>
              <a:t> </a:t>
            </a:r>
            <a:r>
              <a:rPr kumimoji="0" lang="zh-CN" altLang="en-US" sz="2400" kern="1200" cap="none" spc="0" normalizeH="0" baseline="0" noProof="0" dirty="0" smtClean="0">
                <a:solidFill>
                  <a:srgbClr val="00FF00"/>
                </a:solidFill>
                <a:latin typeface="Times New Roman" panose="02020603050405020304" pitchFamily="18" charset="0"/>
                <a:ea typeface="黑体" panose="02010609060101010101" pitchFamily="49" charset="-122"/>
                <a:cs typeface="Times New Roman" panose="02020603050405020304" pitchFamily="18" charset="0"/>
              </a:rPr>
              <a:t>     </a:t>
            </a:r>
            <a:r>
              <a:rPr kumimoji="0" lang="zh-CN" altLang="en-US" sz="2400" kern="1200" cap="none" spc="0" normalizeH="0" baseline="0" noProof="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迁移 </a:t>
            </a:r>
            <a:r>
              <a:rPr kumimoji="0" lang="en-US" altLang="zh-CN" sz="2400" kern="1200" cap="none" spc="0" normalizeH="0" baseline="0" noProof="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transfer</a:t>
            </a:r>
            <a:endParaRPr kumimoji="0" lang="en-US" altLang="zh-CN" sz="2400" kern="1200" cap="none" spc="0" normalizeH="0" baseline="0" noProof="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pPr marR="0" defTabSz="914400" eaLnBrk="1" hangingPunct="1">
              <a:lnSpc>
                <a:spcPct val="150000"/>
              </a:lnSpc>
              <a:buClrTx/>
              <a:buSzTx/>
              <a:buFontTx/>
              <a:buNone/>
              <a:defRPr/>
            </a:pPr>
            <a:r>
              <a:rPr kumimoji="0" lang="zh-CN" altLang="en-US" sz="2400" kern="1200" cap="none" spc="0" normalizeH="0" baseline="0" noProof="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kumimoji="0" lang="zh-CN" altLang="en-US" sz="2400" kern="1200" cap="none" spc="0" normalizeH="0" baseline="0" noProof="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转化 </a:t>
            </a:r>
            <a:r>
              <a:rPr kumimoji="0" lang="en-US" altLang="zh-CN" sz="2400" kern="1200" cap="none" spc="0" normalizeH="0" baseline="0" noProof="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transformation</a:t>
            </a:r>
            <a:endParaRPr kumimoji="0" lang="zh-CN" altLang="en-US" sz="2400" kern="1200" cap="none" spc="0" normalizeH="0" baseline="0" noProof="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74754" name="Rectangle 2"/>
          <p:cNvSpPr>
            <a:spLocks noGrp="1" noRot="1" noChangeArrowheads="1"/>
          </p:cNvSpPr>
          <p:nvPr>
            <p:ph type="title" idx="4294967295"/>
          </p:nvPr>
        </p:nvSpPr>
        <p:spPr>
          <a:xfrm>
            <a:off x="335360" y="116205"/>
            <a:ext cx="11161240" cy="1143000"/>
          </a:xfrm>
        </p:spPr>
        <p:txBody>
          <a:bodyPr wrap="square" lIns="91440" tIns="45720" rIns="91440" bIns="45720" numCol="1" anchor="ctr" anchorCtr="0" compatLnSpc="1"/>
          <a:lstStyle/>
          <a:p>
            <a:pPr marL="457200" indent="-457200" algn="l" eaLnBrk="1" hangingPunct="1">
              <a:lnSpc>
                <a:spcPct val="150000"/>
              </a:lnSpc>
              <a:spcBef>
                <a:spcPct val="50000"/>
              </a:spcBef>
              <a:defRPr/>
            </a:pPr>
            <a:r>
              <a:rPr lang="en-US" altLang="zh-CN" sz="3000" kern="1200" dirty="0" smtClean="0">
                <a:solidFill>
                  <a:srgbClr val="AA5C5C"/>
                </a:solidFill>
                <a:latin typeface="Times New Roman" panose="02020603050405020304" pitchFamily="18" charset="0"/>
                <a:ea typeface="微软雅黑" panose="020B0503020204020204" charset="-122"/>
                <a:cs typeface="Times New Roman" panose="02020603050405020304" pitchFamily="18" charset="0"/>
              </a:rPr>
              <a:t>2.2 </a:t>
            </a:r>
            <a:r>
              <a:rPr lang="zh-CN" altLang="en-US" sz="3000" kern="1200" dirty="0" smtClean="0">
                <a:solidFill>
                  <a:srgbClr val="AA5C5C"/>
                </a:solidFill>
                <a:latin typeface="Times New Roman" panose="02020603050405020304" pitchFamily="18" charset="0"/>
                <a:ea typeface="微软雅黑" panose="020B0503020204020204" charset="-122"/>
                <a:cs typeface="Times New Roman" panose="02020603050405020304" pitchFamily="18" charset="0"/>
              </a:rPr>
              <a:t>环境化学定义 </a:t>
            </a:r>
            <a:r>
              <a:rPr lang="en-US" altLang="zh-CN" sz="3000" kern="1200" dirty="0" smtClean="0">
                <a:solidFill>
                  <a:srgbClr val="AA5C5C"/>
                </a:solidFill>
                <a:latin typeface="Times New Roman" panose="02020603050405020304" pitchFamily="18" charset="0"/>
                <a:ea typeface="微软雅黑" panose="020B0503020204020204" charset="-122"/>
                <a:cs typeface="Times New Roman" panose="02020603050405020304" pitchFamily="18" charset="0"/>
              </a:rPr>
              <a:t> </a:t>
            </a:r>
            <a:r>
              <a:rPr lang="en-US" altLang="zh-CN" sz="3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The Definition of Environmental Chemistry</a:t>
            </a:r>
            <a:r>
              <a:rPr lang="en-US" altLang="zh-CN" sz="3000" kern="1200" dirty="0" smtClean="0">
                <a:effectLst/>
                <a:latin typeface="Times New Roman" panose="02020603050405020304" pitchFamily="18" charset="0"/>
                <a:cs typeface="Times New Roman" panose="02020603050405020304" pitchFamily="18" charset="0"/>
              </a:rPr>
              <a:t> </a:t>
            </a:r>
            <a:endParaRPr lang="zh-CN" altLang="en-US" sz="3000" kern="1200" dirty="0">
              <a:solidFill>
                <a:srgbClr val="AA5C5C"/>
              </a:solidFill>
              <a:effectLst/>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5784"/>
                                        </p:tgtEl>
                                        <p:attrNameLst>
                                          <p:attrName>style.visibility</p:attrName>
                                        </p:attrNameLst>
                                      </p:cBhvr>
                                      <p:to>
                                        <p:strVal val="visible"/>
                                      </p:to>
                                    </p:set>
                                    <p:animEffect transition="in" filter="blinds(horizontal)">
                                      <p:cBhvr>
                                        <p:cTn id="7" dur="500"/>
                                        <p:tgtEl>
                                          <p:spTgt spid="7578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5785"/>
                                        </p:tgtEl>
                                        <p:attrNameLst>
                                          <p:attrName>style.visibility</p:attrName>
                                        </p:attrNameLst>
                                      </p:cBhvr>
                                      <p:to>
                                        <p:strVal val="visible"/>
                                      </p:to>
                                    </p:set>
                                    <p:animEffect transition="in" filter="blinds(horizontal)">
                                      <p:cBhvr>
                                        <p:cTn id="12" dur="500"/>
                                        <p:tgtEl>
                                          <p:spTgt spid="75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4" grpId="0" bldLvl="0" animBg="1"/>
      <p:bldP spid="75785"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34819" name="Text Box 5"/>
          <p:cNvSpPr txBox="1"/>
          <p:nvPr/>
        </p:nvSpPr>
        <p:spPr>
          <a:xfrm>
            <a:off x="2566988" y="1268413"/>
            <a:ext cx="2665412" cy="368300"/>
          </a:xfrm>
          <a:prstGeom prst="rect">
            <a:avLst/>
          </a:prstGeom>
          <a:noFill/>
          <a:ln w="28575" cap="flat" cmpd="sng">
            <a:solidFill>
              <a:srgbClr val="FF3300"/>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eaLnBrk="1" hangingPunct="1">
              <a:spcBef>
                <a:spcPct val="50000"/>
              </a:spcBef>
              <a:buClrTx/>
              <a:buSzTx/>
              <a:buFontTx/>
              <a:buNone/>
            </a:pPr>
            <a:r>
              <a:rPr lang="en-US" altLang="zh-CN" sz="1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Hazardous Compounds</a:t>
            </a:r>
            <a:endParaRPr lang="en-US" altLang="zh-CN" sz="1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4820" name="Text Box 7"/>
          <p:cNvSpPr txBox="1"/>
          <p:nvPr/>
        </p:nvSpPr>
        <p:spPr>
          <a:xfrm>
            <a:off x="6167438" y="1268413"/>
            <a:ext cx="2449512" cy="368300"/>
          </a:xfrm>
          <a:prstGeom prst="rect">
            <a:avLst/>
          </a:prstGeom>
          <a:noFill/>
          <a:ln w="28575" cap="flat" cmpd="sng">
            <a:solidFill>
              <a:srgbClr val="FF3300"/>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eaLnBrk="1" hangingPunct="1">
              <a:spcBef>
                <a:spcPct val="50000"/>
              </a:spcBef>
              <a:buClrTx/>
              <a:buSzTx/>
              <a:buFontTx/>
              <a:buNone/>
            </a:pPr>
            <a:r>
              <a:rPr lang="en-US" altLang="zh-CN" sz="1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Environmental System</a:t>
            </a:r>
            <a:endParaRPr lang="en-US" altLang="zh-CN" sz="1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4821" name="Text Box 10"/>
          <p:cNvSpPr txBox="1"/>
          <p:nvPr/>
        </p:nvSpPr>
        <p:spPr>
          <a:xfrm>
            <a:off x="3935413" y="5157788"/>
            <a:ext cx="3457575"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eaLnBrk="1" hangingPunct="1">
              <a:spcBef>
                <a:spcPct val="50000"/>
              </a:spcBef>
              <a:buClrTx/>
              <a:buSzTx/>
              <a:buFontTx/>
              <a:buNone/>
            </a:pPr>
            <a:r>
              <a:rPr lang="en-US" altLang="zh-CN" sz="1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Mathematical  model</a:t>
            </a:r>
            <a:endParaRPr lang="zh-CN" altLang="en-US" sz="1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4823" name="Text Box 14"/>
          <p:cNvSpPr txBox="1"/>
          <p:nvPr/>
        </p:nvSpPr>
        <p:spPr>
          <a:xfrm>
            <a:off x="5087938" y="1989138"/>
            <a:ext cx="5038725" cy="1476375"/>
          </a:xfrm>
          <a:prstGeom prst="rect">
            <a:avLst/>
          </a:prstGeom>
          <a:noFill/>
          <a:ln w="28575" cap="flat" cmpd="sng">
            <a:solidFill>
              <a:srgbClr val="FF3300"/>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eaLnBrk="1" hangingPunct="1">
              <a:spcBef>
                <a:spcPct val="50000"/>
              </a:spcBef>
              <a:buClrTx/>
              <a:buSzTx/>
              <a:buFontTx/>
              <a:buNone/>
            </a:pPr>
            <a:r>
              <a:rPr lang="en-US" altLang="zh-CN" sz="1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Characterization of important environmental processes (transport, mixing, boundary fluxes, etc.) and relevant properties (temperature, pH, water composition, soil constituents, light intensity, wind velocity, microbial activity, etc.)</a:t>
            </a:r>
            <a:endParaRPr lang="zh-CN" altLang="en-US" sz="1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4824" name="Rectangle 16"/>
          <p:cNvSpPr/>
          <p:nvPr/>
        </p:nvSpPr>
        <p:spPr>
          <a:xfrm>
            <a:off x="3719513" y="5084763"/>
            <a:ext cx="2592387" cy="504825"/>
          </a:xfrm>
          <a:prstGeom prst="rect">
            <a:avLst/>
          </a:prstGeom>
          <a:noFill/>
          <a:ln w="28575" cap="flat" cmpd="sng">
            <a:solidFill>
              <a:srgbClr val="FF3300"/>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eaLnBrk="1" hangingPunct="1">
              <a:spcBef>
                <a:spcPct val="0"/>
              </a:spcBef>
              <a:buClrTx/>
              <a:buSzTx/>
              <a:buFontTx/>
              <a:buNone/>
            </a:pPr>
            <a:endParaRPr lang="zh-CN" altLang="en-US" sz="1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4825" name="Text Box 17"/>
          <p:cNvSpPr txBox="1"/>
          <p:nvPr/>
        </p:nvSpPr>
        <p:spPr>
          <a:xfrm>
            <a:off x="3719513" y="3860800"/>
            <a:ext cx="3816350" cy="922020"/>
          </a:xfrm>
          <a:prstGeom prst="rect">
            <a:avLst/>
          </a:prstGeom>
          <a:noFill/>
          <a:ln w="28575" cap="flat" cmpd="sng">
            <a:solidFill>
              <a:srgbClr val="FF3300"/>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eaLnBrk="1" hangingPunct="1">
              <a:spcBef>
                <a:spcPct val="50000"/>
              </a:spcBef>
              <a:buClrTx/>
              <a:buSzTx/>
              <a:buFontTx/>
              <a:buNone/>
            </a:pPr>
            <a:r>
              <a:rPr lang="en-US" altLang="zh-CN" sz="1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Conceptual  model for hazardous compound in environmental system considered</a:t>
            </a:r>
            <a:endParaRPr lang="zh-CN" altLang="en-US" sz="1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4826" name="Text Box 18"/>
          <p:cNvSpPr txBox="1"/>
          <p:nvPr/>
        </p:nvSpPr>
        <p:spPr>
          <a:xfrm>
            <a:off x="3000375" y="5949950"/>
            <a:ext cx="6048375" cy="64516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eaLnBrk="1" hangingPunct="1">
              <a:spcBef>
                <a:spcPct val="50000"/>
              </a:spcBef>
              <a:buClrTx/>
              <a:buSzTx/>
              <a:buFontTx/>
              <a:buNone/>
            </a:pPr>
            <a:r>
              <a:rPr lang="en-US" altLang="zh-CN" sz="1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Quantitative description of fate of the hazardous compound in the environmental system considered </a:t>
            </a:r>
            <a:endParaRPr lang="zh-CN" altLang="en-US" sz="1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4827" name="Rectangle 19"/>
          <p:cNvSpPr/>
          <p:nvPr/>
        </p:nvSpPr>
        <p:spPr>
          <a:xfrm>
            <a:off x="2857500" y="5949950"/>
            <a:ext cx="6264275" cy="647700"/>
          </a:xfrm>
          <a:prstGeom prst="rect">
            <a:avLst/>
          </a:prstGeom>
          <a:noFill/>
          <a:ln w="28575" cap="flat" cmpd="sng">
            <a:solidFill>
              <a:srgbClr val="FF3300"/>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eaLnBrk="1" hangingPunct="1">
              <a:spcBef>
                <a:spcPct val="0"/>
              </a:spcBef>
              <a:buClrTx/>
              <a:buSzTx/>
              <a:buFontTx/>
              <a:buNone/>
            </a:pPr>
            <a:endParaRPr lang="zh-CN" altLang="en-US" sz="1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4828" name="Text Box 21"/>
          <p:cNvSpPr txBox="1"/>
          <p:nvPr/>
        </p:nvSpPr>
        <p:spPr>
          <a:xfrm>
            <a:off x="2566988" y="1989138"/>
            <a:ext cx="2305050" cy="1198880"/>
          </a:xfrm>
          <a:prstGeom prst="rect">
            <a:avLst/>
          </a:prstGeom>
          <a:noFill/>
          <a:ln w="28575" cap="flat" cmpd="sng">
            <a:solidFill>
              <a:srgbClr val="FF3300"/>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eaLnBrk="1" hangingPunct="1">
              <a:spcBef>
                <a:spcPct val="50000"/>
              </a:spcBef>
              <a:buClrTx/>
              <a:buSzTx/>
              <a:buFontTx/>
              <a:buNone/>
            </a:pPr>
            <a:r>
              <a:rPr lang="en-US" altLang="zh-CN" sz="1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Determination of the relevant compound properties and reactivities</a:t>
            </a:r>
            <a:endParaRPr lang="zh-CN" altLang="en-US" sz="1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4829" name="Text Box 22"/>
          <p:cNvSpPr txBox="1"/>
          <p:nvPr/>
        </p:nvSpPr>
        <p:spPr>
          <a:xfrm>
            <a:off x="1847850" y="4292600"/>
            <a:ext cx="1441450" cy="64516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eaLnBrk="1" hangingPunct="1">
              <a:spcBef>
                <a:spcPct val="50000"/>
              </a:spcBef>
              <a:buClrTx/>
              <a:buSzTx/>
              <a:buFontTx/>
              <a:buNone/>
            </a:pPr>
            <a:r>
              <a:rPr lang="en-US" altLang="zh-CN" sz="1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Question to be answered</a:t>
            </a:r>
            <a:endParaRPr lang="zh-CN" altLang="en-US" sz="1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4830" name="Rectangle 23"/>
          <p:cNvSpPr/>
          <p:nvPr/>
        </p:nvSpPr>
        <p:spPr>
          <a:xfrm>
            <a:off x="1774825" y="4221163"/>
            <a:ext cx="1582738" cy="720725"/>
          </a:xfrm>
          <a:prstGeom prst="rect">
            <a:avLst/>
          </a:prstGeom>
          <a:noFill/>
          <a:ln w="28575" cap="flat" cmpd="sng">
            <a:solidFill>
              <a:srgbClr val="FF3300"/>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eaLnBrk="1" hangingPunct="1">
              <a:spcBef>
                <a:spcPct val="0"/>
              </a:spcBef>
              <a:buClrTx/>
              <a:buSzTx/>
              <a:buFontTx/>
              <a:buNone/>
            </a:pPr>
            <a:endParaRPr lang="zh-CN" altLang="en-US" sz="1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4831" name="Text Box 24"/>
          <p:cNvSpPr txBox="1"/>
          <p:nvPr/>
        </p:nvSpPr>
        <p:spPr>
          <a:xfrm>
            <a:off x="6600825" y="5157788"/>
            <a:ext cx="144145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eaLnBrk="1" hangingPunct="1">
              <a:spcBef>
                <a:spcPct val="50000"/>
              </a:spcBef>
              <a:buClrTx/>
              <a:buSzTx/>
              <a:buFontTx/>
              <a:buNone/>
            </a:pPr>
            <a:r>
              <a:rPr lang="en-US" altLang="zh-CN" sz="1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Input data</a:t>
            </a:r>
            <a:endParaRPr lang="zh-CN" altLang="en-US" sz="1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4832" name="Rectangle 25"/>
          <p:cNvSpPr/>
          <p:nvPr/>
        </p:nvSpPr>
        <p:spPr>
          <a:xfrm>
            <a:off x="6672263" y="5084763"/>
            <a:ext cx="1152525" cy="504825"/>
          </a:xfrm>
          <a:prstGeom prst="rect">
            <a:avLst/>
          </a:prstGeom>
          <a:noFill/>
          <a:ln w="28575" cap="flat" cmpd="sng">
            <a:solidFill>
              <a:srgbClr val="FF3300"/>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eaLnBrk="1" hangingPunct="1">
              <a:spcBef>
                <a:spcPct val="0"/>
              </a:spcBef>
              <a:buClrTx/>
              <a:buSzTx/>
              <a:buFontTx/>
              <a:buNone/>
            </a:pPr>
            <a:endParaRPr lang="zh-CN" altLang="en-US" sz="1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742" name="Line 26"/>
          <p:cNvSpPr>
            <a:spLocks noChangeShapeType="1"/>
          </p:cNvSpPr>
          <p:nvPr/>
        </p:nvSpPr>
        <p:spPr bwMode="auto">
          <a:xfrm>
            <a:off x="3792538" y="1700213"/>
            <a:ext cx="0" cy="288925"/>
          </a:xfrm>
          <a:prstGeom prst="line">
            <a:avLst/>
          </a:prstGeom>
          <a:noFill/>
          <a:ln w="38100">
            <a:solidFill>
              <a:srgbClr val="7030A0"/>
            </a:solidFill>
            <a:round/>
            <a:tailEnd type="triangle" w="med" len="me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30743" name="Line 27"/>
          <p:cNvSpPr>
            <a:spLocks noChangeShapeType="1"/>
          </p:cNvSpPr>
          <p:nvPr/>
        </p:nvSpPr>
        <p:spPr bwMode="auto">
          <a:xfrm>
            <a:off x="5951538" y="5589588"/>
            <a:ext cx="0" cy="288925"/>
          </a:xfrm>
          <a:prstGeom prst="line">
            <a:avLst/>
          </a:prstGeom>
          <a:noFill/>
          <a:ln w="38100">
            <a:solidFill>
              <a:srgbClr val="7030A0"/>
            </a:solidFill>
            <a:round/>
            <a:tailEnd type="triangle" w="med" len="me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30744" name="Line 28"/>
          <p:cNvSpPr>
            <a:spLocks noChangeShapeType="1"/>
          </p:cNvSpPr>
          <p:nvPr/>
        </p:nvSpPr>
        <p:spPr bwMode="auto">
          <a:xfrm>
            <a:off x="3863975" y="3213100"/>
            <a:ext cx="0" cy="647700"/>
          </a:xfrm>
          <a:prstGeom prst="line">
            <a:avLst/>
          </a:prstGeom>
          <a:noFill/>
          <a:ln w="38100">
            <a:solidFill>
              <a:srgbClr val="7030A0"/>
            </a:solidFill>
            <a:round/>
            <a:tailEnd type="triangle" w="med" len="me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30745" name="Line 29"/>
          <p:cNvSpPr>
            <a:spLocks noChangeShapeType="1"/>
          </p:cNvSpPr>
          <p:nvPr/>
        </p:nvSpPr>
        <p:spPr bwMode="auto">
          <a:xfrm>
            <a:off x="6959600" y="3500438"/>
            <a:ext cx="0" cy="360363"/>
          </a:xfrm>
          <a:prstGeom prst="line">
            <a:avLst/>
          </a:prstGeom>
          <a:noFill/>
          <a:ln w="38100">
            <a:solidFill>
              <a:srgbClr val="7030A0"/>
            </a:solidFill>
            <a:round/>
            <a:tailEnd type="triangle" w="med" len="me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30746" name="Line 30"/>
          <p:cNvSpPr>
            <a:spLocks noChangeShapeType="1"/>
          </p:cNvSpPr>
          <p:nvPr/>
        </p:nvSpPr>
        <p:spPr bwMode="auto">
          <a:xfrm>
            <a:off x="7535863" y="1700213"/>
            <a:ext cx="0" cy="288925"/>
          </a:xfrm>
          <a:prstGeom prst="line">
            <a:avLst/>
          </a:prstGeom>
          <a:noFill/>
          <a:ln w="38100">
            <a:solidFill>
              <a:srgbClr val="7030A0"/>
            </a:solidFill>
            <a:round/>
            <a:tailEnd type="triangle" w="med" len="me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30747" name="Line 31"/>
          <p:cNvSpPr>
            <a:spLocks noChangeShapeType="1"/>
          </p:cNvSpPr>
          <p:nvPr/>
        </p:nvSpPr>
        <p:spPr bwMode="auto">
          <a:xfrm>
            <a:off x="5951538" y="4797425"/>
            <a:ext cx="0" cy="288925"/>
          </a:xfrm>
          <a:prstGeom prst="line">
            <a:avLst/>
          </a:prstGeom>
          <a:noFill/>
          <a:ln w="38100">
            <a:solidFill>
              <a:srgbClr val="7030A0"/>
            </a:solidFill>
            <a:round/>
            <a:tailEnd type="triangle" w="med" len="me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30748" name="Line 32"/>
          <p:cNvSpPr>
            <a:spLocks noChangeShapeType="1"/>
          </p:cNvSpPr>
          <p:nvPr/>
        </p:nvSpPr>
        <p:spPr bwMode="auto">
          <a:xfrm>
            <a:off x="3359150" y="4437063"/>
            <a:ext cx="360363" cy="0"/>
          </a:xfrm>
          <a:prstGeom prst="line">
            <a:avLst/>
          </a:prstGeom>
          <a:noFill/>
          <a:ln w="38100">
            <a:solidFill>
              <a:srgbClr val="7030A0"/>
            </a:solidFill>
            <a:round/>
            <a:tailEnd type="triangle" w="med" len="me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30749" name="Line 33"/>
          <p:cNvSpPr>
            <a:spLocks noChangeShapeType="1"/>
          </p:cNvSpPr>
          <p:nvPr/>
        </p:nvSpPr>
        <p:spPr bwMode="auto">
          <a:xfrm flipH="1">
            <a:off x="6311900" y="5373688"/>
            <a:ext cx="360363" cy="0"/>
          </a:xfrm>
          <a:prstGeom prst="line">
            <a:avLst/>
          </a:prstGeom>
          <a:noFill/>
          <a:ln w="38100">
            <a:solidFill>
              <a:srgbClr val="7030A0"/>
            </a:solidFill>
            <a:round/>
            <a:tailEnd type="triangle" w="med" len="me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34841" name="Text Box 4"/>
          <p:cNvSpPr txBox="1"/>
          <p:nvPr/>
        </p:nvSpPr>
        <p:spPr>
          <a:xfrm>
            <a:off x="7696200" y="4221163"/>
            <a:ext cx="2971800" cy="737235"/>
          </a:xfrm>
          <a:prstGeom prst="rect">
            <a:avLst/>
          </a:prstGeom>
          <a:noFill/>
          <a:ln w="12700">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spcBef>
                <a:spcPct val="50000"/>
              </a:spcBef>
              <a:buClrTx/>
              <a:buSzTx/>
              <a:buFontTx/>
              <a:buNone/>
            </a:pPr>
            <a:r>
              <a:rPr lang="en-US" altLang="zh-CN" sz="14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From </a:t>
            </a:r>
            <a:r>
              <a:rPr lang="en-US" altLang="zh-CN" sz="1400" b="1" i="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Environmental Organic Chemistry</a:t>
            </a:r>
            <a:r>
              <a:rPr lang="en-US" altLang="zh-CN" sz="14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R.P. Schwarzenbach et al, Wiley-Interscience, 2003</a:t>
            </a:r>
            <a:endParaRPr lang="en-US" altLang="zh-CN" sz="1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753" name="Text Box 33"/>
          <p:cNvSpPr txBox="1">
            <a:spLocks noChangeArrowheads="1"/>
          </p:cNvSpPr>
          <p:nvPr/>
        </p:nvSpPr>
        <p:spPr bwMode="auto">
          <a:xfrm>
            <a:off x="982663" y="1767713"/>
            <a:ext cx="720725" cy="3785652"/>
          </a:xfrm>
          <a:prstGeom prst="rect">
            <a:avLst/>
          </a:prstGeom>
          <a:noFill/>
          <a:ln w="9525">
            <a:noFill/>
            <a:miter lim="800000"/>
          </a:ln>
          <a:effectLst/>
        </p:spPr>
        <p:txBody>
          <a:bodyPr>
            <a:spAutoFit/>
          </a:bodyPr>
          <a:lstStyle/>
          <a:p>
            <a:pPr marR="0" defTabSz="914400" eaLnBrk="1" hangingPunct="1">
              <a:spcBef>
                <a:spcPct val="50000"/>
              </a:spcBef>
              <a:buClrTx/>
              <a:buSzTx/>
              <a:buFontTx/>
              <a:buNone/>
              <a:defRPr/>
            </a:pPr>
            <a:r>
              <a:rPr kumimoji="0" lang="zh-CN" altLang="en-US" sz="3000" b="1" kern="1200" cap="none" spc="0" normalizeH="0" baseline="0" noProof="0" dirty="0">
                <a:solidFill>
                  <a:schemeClr val="accent1">
                    <a:lumMod val="50000"/>
                  </a:schemeClr>
                </a:solidFill>
                <a:latin typeface="微软雅黑" panose="020B0503020204020204" charset="-122"/>
                <a:ea typeface="微软雅黑" panose="020B0503020204020204" charset="-122"/>
                <a:cs typeface="Times New Roman" panose="02020603050405020304" pitchFamily="18" charset="0"/>
              </a:rPr>
              <a:t>环境化学研究思路</a:t>
            </a:r>
            <a:endParaRPr kumimoji="0" lang="zh-CN" altLang="en-US" sz="3000" b="1" kern="1200" cap="none" spc="0" normalizeH="0" baseline="0" noProof="0" dirty="0">
              <a:solidFill>
                <a:schemeClr val="accent1">
                  <a:lumMod val="50000"/>
                </a:schemeClr>
              </a:solidFill>
              <a:latin typeface="微软雅黑" panose="020B0503020204020204" charset="-122"/>
              <a:ea typeface="微软雅黑" panose="020B0503020204020204" charset="-122"/>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74754" name="Rectangle 2"/>
          <p:cNvSpPr>
            <a:spLocks noGrp="1" noRot="1" noChangeArrowheads="1"/>
          </p:cNvSpPr>
          <p:nvPr>
            <p:ph type="title" idx="4294967295"/>
          </p:nvPr>
        </p:nvSpPr>
        <p:spPr>
          <a:xfrm>
            <a:off x="335360" y="116205"/>
            <a:ext cx="11161240" cy="1143000"/>
          </a:xfrm>
        </p:spPr>
        <p:txBody>
          <a:bodyPr wrap="square" lIns="91440" tIns="45720" rIns="91440" bIns="45720" numCol="1" anchor="ctr" anchorCtr="0" compatLnSpc="1"/>
          <a:lstStyle/>
          <a:p>
            <a:pPr marL="457200" indent="-457200" algn="l" eaLnBrk="1" hangingPunct="1">
              <a:lnSpc>
                <a:spcPct val="150000"/>
              </a:lnSpc>
              <a:spcBef>
                <a:spcPct val="50000"/>
              </a:spcBef>
              <a:defRPr/>
            </a:pPr>
            <a:r>
              <a:rPr lang="en-US" altLang="zh-CN" sz="3000" kern="1200" dirty="0" smtClean="0">
                <a:solidFill>
                  <a:srgbClr val="AA5C5C"/>
                </a:solidFill>
                <a:latin typeface="Times New Roman" panose="02020603050405020304" pitchFamily="18" charset="0"/>
                <a:ea typeface="微软雅黑" panose="020B0503020204020204" charset="-122"/>
                <a:cs typeface="Times New Roman" panose="02020603050405020304" pitchFamily="18" charset="0"/>
              </a:rPr>
              <a:t>2.2 </a:t>
            </a:r>
            <a:r>
              <a:rPr lang="zh-CN" altLang="en-US" sz="3000" kern="1200" dirty="0" smtClean="0">
                <a:solidFill>
                  <a:srgbClr val="AA5C5C"/>
                </a:solidFill>
                <a:latin typeface="Times New Roman" panose="02020603050405020304" pitchFamily="18" charset="0"/>
                <a:ea typeface="微软雅黑" panose="020B0503020204020204" charset="-122"/>
                <a:cs typeface="Times New Roman" panose="02020603050405020304" pitchFamily="18" charset="0"/>
              </a:rPr>
              <a:t>环境化学定义 </a:t>
            </a:r>
            <a:r>
              <a:rPr lang="en-US" altLang="zh-CN" sz="3000" kern="1200" dirty="0" smtClean="0">
                <a:solidFill>
                  <a:srgbClr val="AA5C5C"/>
                </a:solidFill>
                <a:latin typeface="Times New Roman" panose="02020603050405020304" pitchFamily="18" charset="0"/>
                <a:ea typeface="微软雅黑" panose="020B0503020204020204" charset="-122"/>
                <a:cs typeface="Times New Roman" panose="02020603050405020304" pitchFamily="18" charset="0"/>
              </a:rPr>
              <a:t> </a:t>
            </a:r>
            <a:r>
              <a:rPr lang="en-US" altLang="zh-CN" sz="3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The Definition of Environmental Chemistry</a:t>
            </a:r>
            <a:r>
              <a:rPr lang="en-US" altLang="zh-CN" sz="3000" kern="1200" dirty="0" smtClean="0">
                <a:effectLst/>
                <a:latin typeface="Times New Roman" panose="02020603050405020304" pitchFamily="18" charset="0"/>
                <a:cs typeface="Times New Roman" panose="02020603050405020304" pitchFamily="18" charset="0"/>
              </a:rPr>
              <a:t> </a:t>
            </a:r>
            <a:endParaRPr lang="zh-CN" altLang="en-US" sz="3000" kern="1200" dirty="0">
              <a:solidFill>
                <a:srgbClr val="AA5C5C"/>
              </a:solidFill>
              <a:effectLst/>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spd="slow">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1-</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18435"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第一章 绪论</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15363" name="Text Box 5"/>
          <p:cNvSpPr txBox="1">
            <a:spLocks noChangeArrowheads="1"/>
          </p:cNvSpPr>
          <p:nvPr/>
        </p:nvSpPr>
        <p:spPr bwMode="auto">
          <a:xfrm>
            <a:off x="3071664" y="912157"/>
            <a:ext cx="5688632"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p>
            <a:pPr marL="0" marR="0" lvl="0" indent="0" algn="ctr" defTabSz="914400" rtl="0" eaLnBrk="1" fontAlgn="base" latinLnBrk="0" hangingPunct="1">
              <a:lnSpc>
                <a:spcPct val="150000"/>
              </a:lnSpc>
              <a:spcBef>
                <a:spcPct val="50000"/>
              </a:spcBef>
              <a:spcAft>
                <a:spcPct val="0"/>
              </a:spcAft>
              <a:buClrTx/>
              <a:buSzTx/>
              <a:buFontTx/>
              <a:buNone/>
              <a:defRPr/>
            </a:pPr>
            <a:r>
              <a:rPr kumimoji="0" lang="zh-CN" altLang="en-US" sz="4000" b="1" i="0" u="none" strike="noStrike" kern="1200" cap="none" spc="0" normalizeH="0" baseline="0" noProof="0" dirty="0" smtClean="0">
                <a:ln>
                  <a:noFill/>
                </a:ln>
                <a:solidFill>
                  <a:srgbClr val="CCECFF">
                    <a:lumMod val="50000"/>
                  </a:srgbClr>
                </a:solidFill>
                <a:effectLst/>
                <a:uLnTx/>
                <a:uFillTx/>
                <a:latin typeface="微软雅黑" panose="020B0503020204020204" charset="-122"/>
                <a:ea typeface="微软雅黑" panose="020B0503020204020204" charset="-122"/>
                <a:cs typeface="+mn-cs"/>
              </a:rPr>
              <a:t>第一章</a:t>
            </a:r>
            <a:r>
              <a:rPr kumimoji="0" lang="en-US" altLang="zh-CN" sz="4000" b="1" i="0" u="none" strike="noStrike" kern="1200" cap="none" spc="0" normalizeH="0" baseline="0" noProof="0" dirty="0" smtClean="0">
                <a:ln>
                  <a:noFill/>
                </a:ln>
                <a:solidFill>
                  <a:srgbClr val="CCECFF">
                    <a:lumMod val="50000"/>
                  </a:srgbClr>
                </a:solidFill>
                <a:effectLst/>
                <a:uLnTx/>
                <a:uFillTx/>
                <a:latin typeface="微软雅黑" panose="020B0503020204020204" charset="-122"/>
                <a:ea typeface="微软雅黑" panose="020B0503020204020204" charset="-122"/>
                <a:cs typeface="+mn-cs"/>
              </a:rPr>
              <a:t>  </a:t>
            </a:r>
            <a:r>
              <a:rPr kumimoji="0" lang="zh-CN" altLang="en-US" sz="4000" b="1" i="0" u="none" strike="noStrike" kern="1200" cap="none" spc="0" normalizeH="0" baseline="0" noProof="0" dirty="0" smtClean="0">
                <a:ln>
                  <a:noFill/>
                </a:ln>
                <a:solidFill>
                  <a:srgbClr val="CCECFF">
                    <a:lumMod val="50000"/>
                  </a:srgbClr>
                </a:solidFill>
                <a:effectLst/>
                <a:uLnTx/>
                <a:uFillTx/>
                <a:latin typeface="微软雅黑" panose="020B0503020204020204" charset="-122"/>
                <a:ea typeface="微软雅黑" panose="020B0503020204020204" charset="-122"/>
                <a:cs typeface="+mn-cs"/>
              </a:rPr>
              <a:t>绪论</a:t>
            </a:r>
            <a:endParaRPr kumimoji="0" lang="zh-CN" altLang="en-US" sz="4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mn-cs"/>
            </a:endParaRPr>
          </a:p>
        </p:txBody>
      </p:sp>
      <p:sp>
        <p:nvSpPr>
          <p:cNvPr id="4" name="矩形 3"/>
          <p:cNvSpPr/>
          <p:nvPr/>
        </p:nvSpPr>
        <p:spPr>
          <a:xfrm>
            <a:off x="3287688" y="1916832"/>
            <a:ext cx="6096000" cy="4247317"/>
          </a:xfrm>
          <a:prstGeom prst="rect">
            <a:avLst/>
          </a:prstGeom>
        </p:spPr>
        <p:txBody>
          <a:bodyPr>
            <a:spAutoFit/>
          </a:body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3000" b="1"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第一</a:t>
            </a:r>
            <a:r>
              <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节 环境问题及环境</a:t>
            </a:r>
            <a:r>
              <a:rPr kumimoji="0" lang="zh-CN" altLang="en-US" sz="3000" b="1"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化学</a:t>
            </a:r>
            <a:endParaRPr kumimoji="0" lang="en-US" altLang="zh-CN" sz="3000" b="1"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en-US" altLang="zh-C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1.1 </a:t>
            </a:r>
            <a:r>
              <a:rPr kumimoji="0" lang="zh-CN" alt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环境问题</a:t>
            </a:r>
            <a:endParaRPr kumimoji="0" lang="en-US" altLang="zh-C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en-US" altLang="zh-C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1.2 </a:t>
            </a:r>
            <a:r>
              <a:rPr kumimoji="0" lang="zh-CN" alt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环境化学</a:t>
            </a:r>
            <a:endParaRPr kumimoji="0" lang="en-US" altLang="zh-C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3000" b="1"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第二</a:t>
            </a:r>
            <a:r>
              <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节 典型环境污染物及其</a:t>
            </a:r>
            <a:r>
              <a:rPr kumimoji="0" lang="zh-CN" altLang="en-US" sz="3000" b="1"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效应</a:t>
            </a:r>
            <a:endParaRPr kumimoji="0" lang="en-US" altLang="zh-CN" sz="3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en-US" altLang="zh-C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2.1 </a:t>
            </a:r>
            <a:r>
              <a:rPr kumimoji="0" lang="zh-CN" alt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化学</a:t>
            </a:r>
            <a:r>
              <a:rPr kumimoji="0" lang="zh-CN"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污染物的</a:t>
            </a:r>
            <a:r>
              <a:rPr kumimoji="0" lang="zh-CN" alt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类别</a:t>
            </a:r>
            <a:endPar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en-US" altLang="zh-C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2.2 </a:t>
            </a:r>
            <a:r>
              <a:rPr kumimoji="0" lang="zh-CN" alt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污染的环境效应</a:t>
            </a:r>
            <a:endParaRPr kumimoji="0" lang="en-US" altLang="zh-C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en-US" altLang="zh-C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2.2 </a:t>
            </a:r>
            <a:r>
              <a:rPr kumimoji="0" lang="zh-CN" alt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污染物</a:t>
            </a:r>
            <a:r>
              <a:rPr kumimoji="0" lang="zh-CN"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的迁移</a:t>
            </a:r>
            <a:r>
              <a:rPr kumimoji="0" lang="zh-CN" alt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转化</a:t>
            </a:r>
            <a:endParaRPr kumimoji="0" lang="zh-CN"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spd="slow">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74754" name="Rectangle 2"/>
          <p:cNvSpPr>
            <a:spLocks noGrp="1" noRot="1" noChangeArrowheads="1"/>
          </p:cNvSpPr>
          <p:nvPr>
            <p:ph type="title" idx="4294967295"/>
          </p:nvPr>
        </p:nvSpPr>
        <p:spPr>
          <a:xfrm>
            <a:off x="335360" y="116205"/>
            <a:ext cx="11161240" cy="1143000"/>
          </a:xfrm>
        </p:spPr>
        <p:txBody>
          <a:bodyPr wrap="square" lIns="91440" tIns="45720" rIns="91440" bIns="45720" numCol="1" anchor="ctr" anchorCtr="0" compatLnSpc="1"/>
          <a:lstStyle/>
          <a:p>
            <a:pPr marL="457200" indent="-457200" algn="l" eaLnBrk="1" hangingPunct="1">
              <a:lnSpc>
                <a:spcPct val="150000"/>
              </a:lnSpc>
              <a:spcBef>
                <a:spcPct val="50000"/>
              </a:spcBef>
              <a:defRPr/>
            </a:pPr>
            <a:r>
              <a:rPr lang="en-US" altLang="zh-CN" sz="3000" kern="1200" dirty="0" smtClean="0">
                <a:solidFill>
                  <a:srgbClr val="AA5C5C"/>
                </a:solidFill>
                <a:latin typeface="Times New Roman" panose="02020603050405020304" pitchFamily="18" charset="0"/>
                <a:ea typeface="微软雅黑" panose="020B0503020204020204" charset="-122"/>
                <a:cs typeface="Times New Roman" panose="02020603050405020304" pitchFamily="18" charset="0"/>
              </a:rPr>
              <a:t>2.2 </a:t>
            </a:r>
            <a:r>
              <a:rPr lang="zh-CN" altLang="en-US" sz="3000" kern="1200" dirty="0" smtClean="0">
                <a:solidFill>
                  <a:srgbClr val="AA5C5C"/>
                </a:solidFill>
                <a:latin typeface="Times New Roman" panose="02020603050405020304" pitchFamily="18" charset="0"/>
                <a:ea typeface="微软雅黑" panose="020B0503020204020204" charset="-122"/>
                <a:cs typeface="Times New Roman" panose="02020603050405020304" pitchFamily="18" charset="0"/>
              </a:rPr>
              <a:t>环境化学定义 </a:t>
            </a:r>
            <a:r>
              <a:rPr lang="en-US" altLang="zh-CN" sz="3000" kern="1200" dirty="0" smtClean="0">
                <a:solidFill>
                  <a:srgbClr val="AA5C5C"/>
                </a:solidFill>
                <a:latin typeface="Times New Roman" panose="02020603050405020304" pitchFamily="18" charset="0"/>
                <a:ea typeface="微软雅黑" panose="020B0503020204020204" charset="-122"/>
                <a:cs typeface="Times New Roman" panose="02020603050405020304" pitchFamily="18" charset="0"/>
              </a:rPr>
              <a:t> </a:t>
            </a:r>
            <a:r>
              <a:rPr lang="en-US" altLang="zh-CN" sz="3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The Definition of Environmental Chemistry</a:t>
            </a:r>
            <a:r>
              <a:rPr lang="en-US" altLang="zh-CN" sz="3000" kern="1200" dirty="0" smtClean="0">
                <a:effectLst/>
                <a:latin typeface="Times New Roman" panose="02020603050405020304" pitchFamily="18" charset="0"/>
                <a:cs typeface="Times New Roman" panose="02020603050405020304" pitchFamily="18" charset="0"/>
              </a:rPr>
              <a:t> </a:t>
            </a:r>
            <a:endParaRPr lang="zh-CN" altLang="en-US" sz="3000" kern="1200" dirty="0">
              <a:solidFill>
                <a:srgbClr val="AA5C5C"/>
              </a:solidFill>
              <a:effectLst/>
              <a:latin typeface="Times New Roman" panose="02020603050405020304" pitchFamily="18" charset="0"/>
              <a:ea typeface="微软雅黑" panose="020B0503020204020204" charset="-122"/>
              <a:cs typeface="Times New Roman" panose="02020603050405020304" pitchFamily="18" charset="0"/>
            </a:endParaRPr>
          </a:p>
        </p:txBody>
      </p:sp>
      <p:pic>
        <p:nvPicPr>
          <p:cNvPr id="5" name="图片 4"/>
          <p:cNvPicPr>
            <a:picLocks noChangeAspect="1"/>
          </p:cNvPicPr>
          <p:nvPr/>
        </p:nvPicPr>
        <p:blipFill>
          <a:blip r:embed="rId1"/>
          <a:stretch>
            <a:fillRect/>
          </a:stretch>
        </p:blipFill>
        <p:spPr>
          <a:xfrm>
            <a:off x="839416" y="1484784"/>
            <a:ext cx="10389316" cy="4485974"/>
          </a:xfrm>
          <a:prstGeom prst="rect">
            <a:avLst/>
          </a:prstGeom>
        </p:spPr>
      </p:pic>
    </p:spTree>
  </p:cSld>
  <p:clrMapOvr>
    <a:masterClrMapping/>
  </p:clrMapOvr>
  <p:transition spd="slow">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4" name="Text Box 4"/>
          <p:cNvSpPr txBox="1">
            <a:spLocks noChangeArrowheads="1"/>
          </p:cNvSpPr>
          <p:nvPr/>
        </p:nvSpPr>
        <p:spPr bwMode="auto">
          <a:xfrm>
            <a:off x="395288" y="477838"/>
            <a:ext cx="10237216"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3000" b="1" dirty="0" smtClean="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2.3</a:t>
            </a:r>
            <a:r>
              <a:rPr lang="en-US" altLang="zh-CN"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zh-CN" altLang="en-US"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元素地球化学循环    </a:t>
            </a:r>
            <a:r>
              <a:rPr lang="en-US" altLang="zh-CN" sz="3000" b="1" dirty="0" smtClean="0">
                <a:latin typeface="Times New Roman" panose="02020603050405020304" pitchFamily="18" charset="0"/>
                <a:ea typeface="黑体" panose="02010609060101010101" pitchFamily="49" charset="-122"/>
                <a:cs typeface="Times New Roman" panose="02020603050405020304" pitchFamily="18" charset="0"/>
              </a:rPr>
              <a:t>Geochemical </a:t>
            </a:r>
            <a:r>
              <a:rPr lang="en-US" altLang="zh-CN" sz="3000" b="1" dirty="0">
                <a:latin typeface="Times New Roman" panose="02020603050405020304" pitchFamily="18" charset="0"/>
                <a:ea typeface="黑体" panose="02010609060101010101" pitchFamily="49" charset="-122"/>
                <a:cs typeface="Times New Roman" panose="02020603050405020304" pitchFamily="18" charset="0"/>
              </a:rPr>
              <a:t>Cycle of Elements</a:t>
            </a:r>
            <a:endParaRPr lang="zh-CN" altLang="en-US" sz="30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Text Box 10"/>
          <p:cNvSpPr txBox="1">
            <a:spLocks noChangeArrowheads="1"/>
          </p:cNvSpPr>
          <p:nvPr/>
        </p:nvSpPr>
        <p:spPr bwMode="auto">
          <a:xfrm>
            <a:off x="839470" y="981393"/>
            <a:ext cx="5329238"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150000"/>
              </a:spcBef>
            </a:pPr>
            <a:r>
              <a:rPr lang="zh-CN" altLang="en-US" sz="2600" b="1" dirty="0" smtClean="0">
                <a:solidFill>
                  <a:schemeClr val="accent1">
                    <a:lumMod val="50000"/>
                  </a:schemeClr>
                </a:solidFill>
                <a:latin typeface="微软雅黑" panose="020B0503020204020204" charset="-122"/>
                <a:ea typeface="微软雅黑" panose="020B0503020204020204" charset="-122"/>
              </a:rPr>
              <a:t>（</a:t>
            </a:r>
            <a:r>
              <a:rPr lang="en-US" altLang="zh-CN" sz="2600" b="1" dirty="0" smtClean="0">
                <a:solidFill>
                  <a:schemeClr val="accent1">
                    <a:lumMod val="50000"/>
                  </a:schemeClr>
                </a:solidFill>
                <a:latin typeface="微软雅黑" panose="020B0503020204020204" charset="-122"/>
                <a:ea typeface="微软雅黑" panose="020B0503020204020204" charset="-122"/>
              </a:rPr>
              <a:t>1</a:t>
            </a:r>
            <a:r>
              <a:rPr lang="zh-CN" altLang="en-US" sz="2600" b="1" dirty="0" smtClean="0">
                <a:solidFill>
                  <a:schemeClr val="accent1">
                    <a:lumMod val="50000"/>
                  </a:schemeClr>
                </a:solidFill>
                <a:latin typeface="微软雅黑" panose="020B0503020204020204" charset="-122"/>
                <a:ea typeface="微软雅黑" panose="020B0503020204020204" charset="-122"/>
              </a:rPr>
              <a:t>）氧</a:t>
            </a:r>
            <a:r>
              <a:rPr lang="zh-CN" altLang="en-US" sz="2600" b="1" dirty="0">
                <a:solidFill>
                  <a:schemeClr val="accent1">
                    <a:lumMod val="50000"/>
                  </a:schemeClr>
                </a:solidFill>
                <a:latin typeface="微软雅黑" panose="020B0503020204020204" charset="-122"/>
                <a:ea typeface="微软雅黑" panose="020B0503020204020204" charset="-122"/>
              </a:rPr>
              <a:t>的循环</a:t>
            </a:r>
            <a:r>
              <a:rPr lang="zh-CN" altLang="en-US" sz="2800" b="1" dirty="0">
                <a:solidFill>
                  <a:schemeClr val="accent1">
                    <a:lumMod val="50000"/>
                  </a:schemeClr>
                </a:solidFill>
                <a:latin typeface="微软雅黑" panose="020B0503020204020204" charset="-122"/>
                <a:ea typeface="微软雅黑" panose="020B0503020204020204" charset="-122"/>
              </a:rPr>
              <a:t> </a:t>
            </a:r>
            <a:r>
              <a:rPr lang="zh-CN" altLang="en-US" sz="2600" b="1"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ea typeface="宋体" panose="02010600030101010101" pitchFamily="2" charset="-122"/>
                <a:cs typeface="Times New Roman" panose="02020603050405020304" pitchFamily="18" charset="0"/>
              </a:rPr>
              <a:t>Oxygen Cycle</a:t>
            </a:r>
            <a:r>
              <a:rPr lang="zh-CN" altLang="en-US" sz="2600" b="1" dirty="0">
                <a:latin typeface="Times New Roman" panose="02020603050405020304" pitchFamily="18" charset="0"/>
                <a:ea typeface="宋体" panose="02010600030101010101" pitchFamily="2" charset="-122"/>
                <a:cs typeface="Times New Roman" panose="02020603050405020304" pitchFamily="18" charset="0"/>
              </a:rPr>
              <a:t>）</a:t>
            </a:r>
            <a:endParaRPr lang="zh-CN" altLang="en-US" sz="2600" b="1" dirty="0">
              <a:latin typeface="Times New Roman" panose="02020603050405020304" pitchFamily="18" charset="0"/>
              <a:ea typeface="宋体" panose="02010600030101010101" pitchFamily="2" charset="-122"/>
              <a:cs typeface="Times New Roman" panose="02020603050405020304" pitchFamily="18" charset="0"/>
            </a:endParaRPr>
          </a:p>
          <a:p>
            <a:pPr eaLnBrk="1" hangingPunct="1">
              <a:spcBef>
                <a:spcPct val="50000"/>
              </a:spcBef>
            </a:pPr>
            <a:endParaRPr lang="zh-CN" altLang="en-US" sz="2800" dirty="0">
              <a:latin typeface="宋体" panose="02010600030101010101" pitchFamily="2" charset="-122"/>
              <a:ea typeface="宋体" panose="02010600030101010101" pitchFamily="2" charset="-122"/>
            </a:endParaRPr>
          </a:p>
        </p:txBody>
      </p:sp>
      <p:pic>
        <p:nvPicPr>
          <p:cNvPr id="6" name="图片 5"/>
          <p:cNvPicPr>
            <a:picLocks noChangeAspect="1"/>
          </p:cNvPicPr>
          <p:nvPr/>
        </p:nvPicPr>
        <p:blipFill>
          <a:blip r:embed="rId1">
            <a:biLevel thresh="50000"/>
          </a:blip>
          <a:srcRect l="54724" t="10950" r="27563"/>
          <a:stretch>
            <a:fillRect/>
          </a:stretch>
        </p:blipFill>
        <p:spPr>
          <a:xfrm rot="16200000">
            <a:off x="5443855" y="-1061720"/>
            <a:ext cx="1449070" cy="6685915"/>
          </a:xfrm>
          <a:prstGeom prst="rect">
            <a:avLst/>
          </a:prstGeom>
        </p:spPr>
      </p:pic>
      <p:pic>
        <p:nvPicPr>
          <p:cNvPr id="7"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402" y="2996641"/>
            <a:ext cx="7216611" cy="3653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5" name="Text Box 10"/>
          <p:cNvSpPr txBox="1">
            <a:spLocks noChangeArrowheads="1"/>
          </p:cNvSpPr>
          <p:nvPr/>
        </p:nvSpPr>
        <p:spPr bwMode="auto">
          <a:xfrm rot="5400000">
            <a:off x="-1851625" y="3455521"/>
            <a:ext cx="5329238"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150000"/>
              </a:spcBef>
            </a:pPr>
            <a:r>
              <a:rPr lang="en-US" altLang="zh-CN" sz="2600" b="1" dirty="0" smtClean="0">
                <a:solidFill>
                  <a:srgbClr val="AA5C5C"/>
                </a:solidFill>
                <a:latin typeface="Times New Roman" panose="02020603050405020304" pitchFamily="18" charset="0"/>
                <a:ea typeface="微软雅黑" panose="020B0503020204020204" charset="-122"/>
                <a:cs typeface="Times New Roman" panose="02020603050405020304" pitchFamily="18" charset="0"/>
              </a:rPr>
              <a:t> </a:t>
            </a:r>
            <a:r>
              <a:rPr lang="zh-CN" altLang="en-US" sz="2600" b="1" dirty="0" smtClean="0">
                <a:solidFill>
                  <a:schemeClr val="accent1">
                    <a:lumMod val="50000"/>
                  </a:schemeClr>
                </a:solidFill>
                <a:latin typeface="微软雅黑" panose="020B0503020204020204" charset="-122"/>
                <a:ea typeface="微软雅黑" panose="020B0503020204020204" charset="-122"/>
              </a:rPr>
              <a:t>（2）碳的</a:t>
            </a:r>
            <a:r>
              <a:rPr lang="zh-CN" altLang="en-US" sz="2600" b="1" dirty="0">
                <a:solidFill>
                  <a:schemeClr val="accent1">
                    <a:lumMod val="50000"/>
                  </a:schemeClr>
                </a:solidFill>
                <a:latin typeface="微软雅黑" panose="020B0503020204020204" charset="-122"/>
                <a:ea typeface="微软雅黑" panose="020B0503020204020204" charset="-122"/>
              </a:rPr>
              <a:t>循环</a:t>
            </a:r>
            <a:r>
              <a:rPr lang="zh-CN" altLang="en-US" sz="2800" b="1" dirty="0">
                <a:solidFill>
                  <a:schemeClr val="accent1">
                    <a:lumMod val="50000"/>
                  </a:schemeClr>
                </a:solidFill>
                <a:latin typeface="微软雅黑" panose="020B0503020204020204" charset="-122"/>
                <a:ea typeface="微软雅黑" panose="020B0503020204020204" charset="-122"/>
              </a:rPr>
              <a:t> </a:t>
            </a:r>
            <a:r>
              <a:rPr lang="zh-CN" altLang="en-US" sz="2600" b="1" dirty="0" smtClean="0">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dirty="0" smtClean="0">
                <a:latin typeface="Times New Roman" panose="02020603050405020304" pitchFamily="18" charset="0"/>
                <a:ea typeface="宋体" panose="02010600030101010101" pitchFamily="2" charset="-122"/>
                <a:cs typeface="Times New Roman" panose="02020603050405020304" pitchFamily="18" charset="0"/>
              </a:rPr>
              <a:t>Carbon Cycle</a:t>
            </a:r>
            <a:r>
              <a:rPr lang="zh-CN" altLang="en-US" sz="2600" b="1" dirty="0" smtClean="0">
                <a:latin typeface="Times New Roman" panose="02020603050405020304" pitchFamily="18" charset="0"/>
                <a:ea typeface="宋体" panose="02010600030101010101" pitchFamily="2" charset="-122"/>
                <a:cs typeface="Times New Roman" panose="02020603050405020304" pitchFamily="18" charset="0"/>
              </a:rPr>
              <a:t>）</a:t>
            </a:r>
            <a:endParaRPr lang="zh-CN" altLang="en-US" sz="2600" b="1"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Line 7"/>
          <p:cNvSpPr>
            <a:spLocks noChangeShapeType="1"/>
          </p:cNvSpPr>
          <p:nvPr/>
        </p:nvSpPr>
        <p:spPr bwMode="auto">
          <a:xfrm flipV="1">
            <a:off x="6922452" y="1098550"/>
            <a:ext cx="0" cy="501650"/>
          </a:xfrm>
          <a:prstGeom prst="line">
            <a:avLst/>
          </a:prstGeom>
          <a:noFill/>
          <a:ln w="38100">
            <a:solidFill>
              <a:schemeClr val="hlink"/>
            </a:solidFill>
            <a:round/>
            <a:tailEnd type="triangle" w="med" len="med"/>
          </a:ln>
        </p:spPr>
        <p:txBody>
          <a:bodyP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Line 9"/>
          <p:cNvSpPr>
            <a:spLocks noChangeShapeType="1"/>
          </p:cNvSpPr>
          <p:nvPr/>
        </p:nvSpPr>
        <p:spPr bwMode="auto">
          <a:xfrm>
            <a:off x="6931977" y="2006600"/>
            <a:ext cx="0" cy="431800"/>
          </a:xfrm>
          <a:prstGeom prst="line">
            <a:avLst/>
          </a:prstGeom>
          <a:noFill/>
          <a:ln w="38100">
            <a:solidFill>
              <a:schemeClr val="hlink"/>
            </a:solidFill>
            <a:round/>
            <a:tailEnd type="triangle" w="med" len="med"/>
          </a:ln>
        </p:spPr>
        <p:txBody>
          <a:bodyP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Line 11"/>
          <p:cNvSpPr>
            <a:spLocks noChangeShapeType="1"/>
          </p:cNvSpPr>
          <p:nvPr/>
        </p:nvSpPr>
        <p:spPr bwMode="auto">
          <a:xfrm flipV="1">
            <a:off x="6965315" y="3246438"/>
            <a:ext cx="0" cy="614362"/>
          </a:xfrm>
          <a:prstGeom prst="line">
            <a:avLst/>
          </a:prstGeom>
          <a:noFill/>
          <a:ln w="28575">
            <a:solidFill>
              <a:schemeClr val="hlink"/>
            </a:solidFill>
            <a:round/>
            <a:tailEnd type="triangle" w="med" len="med"/>
          </a:ln>
        </p:spPr>
        <p:txBody>
          <a:bodyP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Line 13"/>
          <p:cNvSpPr>
            <a:spLocks noChangeShapeType="1"/>
          </p:cNvSpPr>
          <p:nvPr/>
        </p:nvSpPr>
        <p:spPr bwMode="auto">
          <a:xfrm>
            <a:off x="7916227" y="2911475"/>
            <a:ext cx="1023938" cy="0"/>
          </a:xfrm>
          <a:prstGeom prst="line">
            <a:avLst/>
          </a:prstGeom>
          <a:noFill/>
          <a:ln w="28575">
            <a:solidFill>
              <a:schemeClr val="hlink"/>
            </a:solidFill>
            <a:round/>
          </a:ln>
        </p:spPr>
        <p:txBody>
          <a:bodyP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Line 14"/>
          <p:cNvSpPr>
            <a:spLocks noChangeShapeType="1"/>
          </p:cNvSpPr>
          <p:nvPr/>
        </p:nvSpPr>
        <p:spPr bwMode="auto">
          <a:xfrm flipH="1">
            <a:off x="8954452" y="2911475"/>
            <a:ext cx="0" cy="781050"/>
          </a:xfrm>
          <a:prstGeom prst="line">
            <a:avLst/>
          </a:prstGeom>
          <a:noFill/>
          <a:ln w="28575">
            <a:solidFill>
              <a:schemeClr val="hlink"/>
            </a:solidFill>
            <a:round/>
            <a:tailEnd type="triangle" w="med" len="med"/>
          </a:ln>
        </p:spPr>
        <p:txBody>
          <a:bodyP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 name="Line 16"/>
          <p:cNvSpPr>
            <a:spLocks noChangeShapeType="1"/>
          </p:cNvSpPr>
          <p:nvPr/>
        </p:nvSpPr>
        <p:spPr bwMode="auto">
          <a:xfrm flipH="1">
            <a:off x="9014779" y="4527550"/>
            <a:ext cx="4761" cy="890588"/>
          </a:xfrm>
          <a:prstGeom prst="line">
            <a:avLst/>
          </a:prstGeom>
          <a:noFill/>
          <a:ln w="28575">
            <a:solidFill>
              <a:schemeClr val="hlink"/>
            </a:solidFill>
            <a:round/>
            <a:tailEnd type="triangle" w="med" len="med"/>
          </a:ln>
        </p:spPr>
        <p:txBody>
          <a:bodyP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 name="Line 18"/>
          <p:cNvSpPr>
            <a:spLocks noChangeShapeType="1"/>
          </p:cNvSpPr>
          <p:nvPr/>
        </p:nvSpPr>
        <p:spPr bwMode="auto">
          <a:xfrm flipH="1">
            <a:off x="7009765" y="5910263"/>
            <a:ext cx="1052512" cy="0"/>
          </a:xfrm>
          <a:prstGeom prst="line">
            <a:avLst/>
          </a:prstGeom>
          <a:noFill/>
          <a:ln w="38100">
            <a:solidFill>
              <a:schemeClr val="hlink"/>
            </a:solidFill>
            <a:round/>
          </a:ln>
        </p:spPr>
        <p:txBody>
          <a:bodyP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 name="Line 19"/>
          <p:cNvSpPr>
            <a:spLocks noChangeShapeType="1"/>
          </p:cNvSpPr>
          <p:nvPr/>
        </p:nvSpPr>
        <p:spPr bwMode="auto">
          <a:xfrm flipV="1">
            <a:off x="7003415" y="4527550"/>
            <a:ext cx="0" cy="1368425"/>
          </a:xfrm>
          <a:prstGeom prst="line">
            <a:avLst/>
          </a:prstGeom>
          <a:noFill/>
          <a:ln w="38100">
            <a:solidFill>
              <a:schemeClr val="hlink"/>
            </a:solidFill>
            <a:round/>
          </a:ln>
        </p:spPr>
        <p:txBody>
          <a:bodyP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6" name="Line 20"/>
          <p:cNvSpPr>
            <a:spLocks noChangeShapeType="1"/>
          </p:cNvSpPr>
          <p:nvPr/>
        </p:nvSpPr>
        <p:spPr bwMode="auto">
          <a:xfrm flipH="1">
            <a:off x="4339590" y="998538"/>
            <a:ext cx="1495425" cy="0"/>
          </a:xfrm>
          <a:prstGeom prst="line">
            <a:avLst/>
          </a:prstGeom>
          <a:noFill/>
          <a:ln w="28575">
            <a:solidFill>
              <a:schemeClr val="hlink"/>
            </a:solidFill>
            <a:round/>
          </a:ln>
        </p:spPr>
        <p:txBody>
          <a:bodyP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Line 21"/>
          <p:cNvSpPr>
            <a:spLocks noChangeShapeType="1"/>
          </p:cNvSpPr>
          <p:nvPr/>
        </p:nvSpPr>
        <p:spPr bwMode="auto">
          <a:xfrm>
            <a:off x="4339590" y="998538"/>
            <a:ext cx="0" cy="431800"/>
          </a:xfrm>
          <a:prstGeom prst="line">
            <a:avLst/>
          </a:prstGeom>
          <a:noFill/>
          <a:ln w="38100">
            <a:solidFill>
              <a:schemeClr val="hlink"/>
            </a:solidFill>
            <a:round/>
            <a:tailEnd type="triangle" w="med" len="med"/>
          </a:ln>
        </p:spPr>
        <p:txBody>
          <a:bodyP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8" name="Line 23"/>
          <p:cNvSpPr>
            <a:spLocks noChangeShapeType="1"/>
          </p:cNvSpPr>
          <p:nvPr/>
        </p:nvSpPr>
        <p:spPr bwMode="auto">
          <a:xfrm>
            <a:off x="4339590" y="1862138"/>
            <a:ext cx="0" cy="576262"/>
          </a:xfrm>
          <a:prstGeom prst="line">
            <a:avLst/>
          </a:prstGeom>
          <a:noFill/>
          <a:ln w="28575">
            <a:solidFill>
              <a:schemeClr val="hlink"/>
            </a:solidFill>
            <a:round/>
            <a:tailEnd type="triangle" w="med" len="med"/>
          </a:ln>
        </p:spPr>
        <p:txBody>
          <a:bodyP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 name="Line 24"/>
          <p:cNvSpPr>
            <a:spLocks noChangeShapeType="1"/>
          </p:cNvSpPr>
          <p:nvPr/>
        </p:nvSpPr>
        <p:spPr bwMode="auto">
          <a:xfrm>
            <a:off x="2871152" y="804863"/>
            <a:ext cx="2998788" cy="0"/>
          </a:xfrm>
          <a:prstGeom prst="line">
            <a:avLst/>
          </a:prstGeom>
          <a:noFill/>
          <a:ln w="38100">
            <a:solidFill>
              <a:schemeClr val="hlink"/>
            </a:solidFill>
            <a:round/>
            <a:tailEnd type="triangle" w="med" len="med"/>
          </a:ln>
        </p:spPr>
        <p:txBody>
          <a:bodyP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0" name="Line 25"/>
          <p:cNvSpPr>
            <a:spLocks noChangeShapeType="1"/>
          </p:cNvSpPr>
          <p:nvPr/>
        </p:nvSpPr>
        <p:spPr bwMode="auto">
          <a:xfrm>
            <a:off x="2885440" y="804863"/>
            <a:ext cx="0" cy="585787"/>
          </a:xfrm>
          <a:prstGeom prst="line">
            <a:avLst/>
          </a:prstGeom>
          <a:noFill/>
          <a:ln w="38100">
            <a:solidFill>
              <a:schemeClr val="hlink"/>
            </a:solidFill>
            <a:round/>
          </a:ln>
        </p:spPr>
        <p:txBody>
          <a:bodyP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1" name="Line 27"/>
          <p:cNvSpPr>
            <a:spLocks noChangeShapeType="1"/>
          </p:cNvSpPr>
          <p:nvPr/>
        </p:nvSpPr>
        <p:spPr bwMode="auto">
          <a:xfrm>
            <a:off x="2885440" y="1838325"/>
            <a:ext cx="0" cy="738188"/>
          </a:xfrm>
          <a:prstGeom prst="line">
            <a:avLst/>
          </a:prstGeom>
          <a:noFill/>
          <a:ln w="28575">
            <a:solidFill>
              <a:schemeClr val="hlink"/>
            </a:solidFill>
            <a:round/>
          </a:ln>
        </p:spPr>
        <p:txBody>
          <a:bodyP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2" name="Line 30"/>
          <p:cNvSpPr>
            <a:spLocks noChangeShapeType="1"/>
          </p:cNvSpPr>
          <p:nvPr/>
        </p:nvSpPr>
        <p:spPr bwMode="auto">
          <a:xfrm flipH="1" flipV="1">
            <a:off x="2899727" y="4887913"/>
            <a:ext cx="0" cy="503237"/>
          </a:xfrm>
          <a:prstGeom prst="line">
            <a:avLst/>
          </a:prstGeom>
          <a:noFill/>
          <a:ln w="28575">
            <a:solidFill>
              <a:schemeClr val="hlink"/>
            </a:solidFill>
            <a:round/>
          </a:ln>
        </p:spPr>
        <p:txBody>
          <a:bodyP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3" name="Line 32"/>
          <p:cNvSpPr>
            <a:spLocks noChangeShapeType="1"/>
          </p:cNvSpPr>
          <p:nvPr/>
        </p:nvSpPr>
        <p:spPr bwMode="auto">
          <a:xfrm flipH="1" flipV="1">
            <a:off x="2826702" y="3375025"/>
            <a:ext cx="14288" cy="765175"/>
          </a:xfrm>
          <a:prstGeom prst="line">
            <a:avLst/>
          </a:prstGeom>
          <a:noFill/>
          <a:ln w="28575">
            <a:solidFill>
              <a:schemeClr val="hlink"/>
            </a:solidFill>
            <a:round/>
            <a:tailEnd type="triangle" w="med" len="med"/>
          </a:ln>
        </p:spPr>
        <p:txBody>
          <a:bodyP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4" name="Line 33"/>
          <p:cNvSpPr>
            <a:spLocks noChangeShapeType="1"/>
          </p:cNvSpPr>
          <p:nvPr/>
        </p:nvSpPr>
        <p:spPr bwMode="auto">
          <a:xfrm flipH="1">
            <a:off x="4411027" y="3303588"/>
            <a:ext cx="0" cy="792162"/>
          </a:xfrm>
          <a:prstGeom prst="line">
            <a:avLst/>
          </a:prstGeom>
          <a:noFill/>
          <a:ln w="28575">
            <a:solidFill>
              <a:schemeClr val="hlink"/>
            </a:solidFill>
            <a:round/>
          </a:ln>
        </p:spPr>
        <p:txBody>
          <a:bodyP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5" name="Line 35"/>
          <p:cNvSpPr>
            <a:spLocks noChangeShapeType="1"/>
          </p:cNvSpPr>
          <p:nvPr/>
        </p:nvSpPr>
        <p:spPr bwMode="auto">
          <a:xfrm>
            <a:off x="4411027" y="4814888"/>
            <a:ext cx="0" cy="576262"/>
          </a:xfrm>
          <a:prstGeom prst="line">
            <a:avLst/>
          </a:prstGeom>
          <a:noFill/>
          <a:ln w="28575">
            <a:solidFill>
              <a:schemeClr val="hlink"/>
            </a:solidFill>
            <a:round/>
            <a:tailEnd type="triangle" w="med" len="med"/>
          </a:ln>
        </p:spPr>
        <p:txBody>
          <a:bodyP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6" name="Rectangle 6"/>
          <p:cNvSpPr>
            <a:spLocks noChangeArrowheads="1"/>
          </p:cNvSpPr>
          <p:nvPr/>
        </p:nvSpPr>
        <p:spPr bwMode="auto">
          <a:xfrm>
            <a:off x="5869940" y="638175"/>
            <a:ext cx="1987550" cy="428625"/>
          </a:xfrm>
          <a:prstGeom prst="rect">
            <a:avLst/>
          </a:prstGeom>
          <a:solidFill>
            <a:srgbClr val="FFCCCC"/>
          </a:solidFill>
          <a:ln w="9525">
            <a:solidFill>
              <a:srgbClr val="000000"/>
            </a:solidFill>
            <a:miter lim="800000"/>
          </a:ln>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hangingPunct="1"/>
            <a:r>
              <a:rPr lang="zh-CN" altLang="en-US">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大气中的</a:t>
            </a:r>
            <a:r>
              <a:rPr lang="en-US" altLang="zh-CN">
                <a:solidFill>
                  <a:srgbClr val="0000FF"/>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baseline="-2500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2</a:t>
            </a:r>
            <a:endParaRPr lang="en-US" altLang="zh-CN" baseline="-2500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8" name="Rectangle 8"/>
          <p:cNvSpPr>
            <a:spLocks noChangeArrowheads="1"/>
          </p:cNvSpPr>
          <p:nvPr/>
        </p:nvSpPr>
        <p:spPr bwMode="auto">
          <a:xfrm>
            <a:off x="5839777" y="1563688"/>
            <a:ext cx="2163763" cy="403225"/>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hangingPunct="1"/>
            <a:r>
              <a:rPr lang="zh-CN" altLang="en-US" sz="170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溶解作用和化学过程</a:t>
            </a:r>
            <a:endParaRPr lang="zh-CN" altLang="en-US" sz="170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9" name="Rectangle 10"/>
          <p:cNvSpPr>
            <a:spLocks noChangeArrowheads="1"/>
          </p:cNvSpPr>
          <p:nvPr/>
        </p:nvSpPr>
        <p:spPr bwMode="auto">
          <a:xfrm>
            <a:off x="5971540" y="2436813"/>
            <a:ext cx="1944687" cy="698500"/>
          </a:xfrm>
          <a:prstGeom prst="rect">
            <a:avLst/>
          </a:prstGeom>
          <a:solidFill>
            <a:srgbClr val="FFCCCC"/>
          </a:solidFill>
          <a:ln w="9525">
            <a:solidFill>
              <a:srgbClr val="000000"/>
            </a:solidFill>
            <a:miter lim="800000"/>
          </a:ln>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hangingPunct="1"/>
            <a:r>
              <a:rPr lang="zh-CN" altLang="en-US">
                <a:solidFill>
                  <a:srgbClr val="0000FF"/>
                </a:solidFill>
                <a:latin typeface="Times New Roman" panose="02020603050405020304" pitchFamily="18" charset="0"/>
                <a:ea typeface="黑体" panose="02010609060101010101" pitchFamily="49" charset="-122"/>
                <a:cs typeface="Times New Roman" panose="02020603050405020304" pitchFamily="18" charset="0"/>
              </a:rPr>
              <a:t>溶解性的无机碳</a:t>
            </a:r>
            <a:endParaRPr lang="zh-CN" altLang="en-US">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a:p>
            <a:pPr algn="just" eaLnBrk="1" hangingPunct="1"/>
            <a:r>
              <a:rPr lang="zh-CN" altLang="en-US">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主要为</a:t>
            </a:r>
            <a:r>
              <a:rPr lang="en-US" altLang="zh-CN">
                <a:solidFill>
                  <a:srgbClr val="0000FF"/>
                </a:solidFill>
                <a:latin typeface="Times New Roman" panose="02020603050405020304" pitchFamily="18" charset="0"/>
                <a:ea typeface="黑体" panose="02010609060101010101" pitchFamily="49" charset="-122"/>
                <a:cs typeface="Times New Roman" panose="02020603050405020304" pitchFamily="18" charset="0"/>
              </a:rPr>
              <a:t>HCO</a:t>
            </a:r>
            <a:r>
              <a:rPr lang="en-US" altLang="zh-CN" baseline="-2500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baseline="3000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0" name="Rectangle 12"/>
          <p:cNvSpPr>
            <a:spLocks noChangeArrowheads="1"/>
          </p:cNvSpPr>
          <p:nvPr/>
        </p:nvSpPr>
        <p:spPr bwMode="auto">
          <a:xfrm>
            <a:off x="6147752" y="3765550"/>
            <a:ext cx="1651000" cy="712788"/>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hangingPunct="1"/>
            <a:r>
              <a:rPr lang="zh-CN" altLang="en-US">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以溶解的</a:t>
            </a:r>
            <a:r>
              <a:rPr lang="en-US" altLang="zh-CN">
                <a:solidFill>
                  <a:srgbClr val="0000FF"/>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baseline="-2500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a:solidFill>
                  <a:srgbClr val="0000FF"/>
                </a:solidFill>
                <a:latin typeface="Times New Roman" panose="02020603050405020304" pitchFamily="18" charset="0"/>
                <a:ea typeface="黑体" panose="02010609060101010101" pitchFamily="49" charset="-122"/>
                <a:cs typeface="Times New Roman" panose="02020603050405020304" pitchFamily="18" charset="0"/>
              </a:rPr>
              <a:t>的溶解作用</a:t>
            </a:r>
            <a:endParaRPr lang="zh-CN" altLang="en-US">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1" name="Rectangle 15"/>
          <p:cNvSpPr>
            <a:spLocks noChangeArrowheads="1"/>
          </p:cNvSpPr>
          <p:nvPr/>
        </p:nvSpPr>
        <p:spPr bwMode="auto">
          <a:xfrm>
            <a:off x="8149590" y="3605213"/>
            <a:ext cx="1624012" cy="912812"/>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hangingPunct="1"/>
            <a:r>
              <a:rPr lang="zh-CN" altLang="en-US">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化学沉淀作用和无机碳结合于微生物外壳</a:t>
            </a:r>
            <a:endParaRPr lang="zh-CN" altLang="en-US">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2" name="Rectangle 17"/>
          <p:cNvSpPr>
            <a:spLocks noChangeArrowheads="1"/>
          </p:cNvSpPr>
          <p:nvPr/>
        </p:nvSpPr>
        <p:spPr bwMode="auto">
          <a:xfrm>
            <a:off x="8141652" y="5546090"/>
            <a:ext cx="2714243" cy="606425"/>
          </a:xfrm>
          <a:prstGeom prst="rect">
            <a:avLst/>
          </a:prstGeom>
          <a:solidFill>
            <a:srgbClr val="FFCCCC"/>
          </a:solidFill>
          <a:ln w="9525">
            <a:solidFill>
              <a:srgbClr val="000000"/>
            </a:solidFill>
            <a:miter lim="800000"/>
          </a:ln>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hangingPunct="1"/>
            <a:r>
              <a:rPr lang="zh-CN" altLang="en-US" sz="170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不溶性无机碳，主要为</a:t>
            </a:r>
            <a:r>
              <a:rPr lang="en-US" altLang="zh-CN" sz="170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CaCO</a:t>
            </a:r>
            <a:r>
              <a:rPr lang="en-US" altLang="zh-CN" sz="1700" baseline="-2500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170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和</a:t>
            </a:r>
            <a:r>
              <a:rPr lang="en-US" altLang="zh-CN" sz="170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CaCO</a:t>
            </a:r>
            <a:r>
              <a:rPr lang="en-US" altLang="zh-CN" sz="1700" baseline="-2500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sz="1400">
                <a:solidFill>
                  <a:srgbClr val="0000FF"/>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zh-CN" altLang="en-US" sz="170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170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MgCO</a:t>
            </a:r>
            <a:r>
              <a:rPr lang="en-US" altLang="zh-CN" sz="1700" baseline="-2500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3</a:t>
            </a:r>
            <a:endParaRPr lang="en-US" altLang="zh-CN" sz="1700" baseline="-2500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3" name="Rectangle 22"/>
          <p:cNvSpPr>
            <a:spLocks noChangeArrowheads="1"/>
          </p:cNvSpPr>
          <p:nvPr/>
        </p:nvSpPr>
        <p:spPr bwMode="auto">
          <a:xfrm>
            <a:off x="3834765" y="1430338"/>
            <a:ext cx="1125537" cy="403225"/>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hangingPunct="1"/>
            <a:r>
              <a:rPr lang="zh-CN" altLang="en-US">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光合作用</a:t>
            </a:r>
            <a:endParaRPr lang="zh-CN" altLang="en-US">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4" name="Rectangle 26"/>
          <p:cNvSpPr>
            <a:spLocks noChangeArrowheads="1"/>
          </p:cNvSpPr>
          <p:nvPr/>
        </p:nvSpPr>
        <p:spPr bwMode="auto">
          <a:xfrm>
            <a:off x="2315527" y="1406525"/>
            <a:ext cx="1125538" cy="442913"/>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hangingPunct="1"/>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生物降解</a:t>
            </a:r>
            <a:endPar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5" name="Rectangle 28"/>
          <p:cNvSpPr>
            <a:spLocks noChangeArrowheads="1"/>
          </p:cNvSpPr>
          <p:nvPr/>
        </p:nvSpPr>
        <p:spPr bwMode="auto">
          <a:xfrm>
            <a:off x="2374265" y="2492375"/>
            <a:ext cx="2500312" cy="849313"/>
          </a:xfrm>
          <a:prstGeom prst="rect">
            <a:avLst/>
          </a:prstGeom>
          <a:solidFill>
            <a:srgbClr val="FFCCCC"/>
          </a:solidFill>
          <a:ln w="9525">
            <a:solidFill>
              <a:srgbClr val="000000"/>
            </a:solidFill>
            <a:miter lim="800000"/>
          </a:ln>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hangingPunct="1"/>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固定的有机碳（</a:t>
            </a:r>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CH</a:t>
            </a:r>
            <a:r>
              <a:rPr lang="en-US" altLang="zh-CN" baseline="-25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O</a:t>
            </a:r>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a:p>
            <a:pPr algn="just" eaLnBrk="1" hangingPunct="1"/>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和人为合成的碳</a:t>
            </a:r>
            <a:endPar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6" name="Rectangle 29"/>
          <p:cNvSpPr>
            <a:spLocks noChangeArrowheads="1"/>
          </p:cNvSpPr>
          <p:nvPr/>
        </p:nvSpPr>
        <p:spPr bwMode="auto">
          <a:xfrm>
            <a:off x="2520315" y="5418138"/>
            <a:ext cx="2471737" cy="765175"/>
          </a:xfrm>
          <a:prstGeom prst="rect">
            <a:avLst/>
          </a:prstGeom>
          <a:solidFill>
            <a:srgbClr val="FFCCCC"/>
          </a:solidFill>
          <a:ln w="9525">
            <a:solidFill>
              <a:srgbClr val="000000"/>
            </a:solidFill>
            <a:miter lim="800000"/>
          </a:ln>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hangingPunct="1">
              <a:lnSpc>
                <a:spcPct val="120000"/>
              </a:lnSpc>
            </a:pPr>
            <a:r>
              <a:rPr lang="zh-CN" altLang="en-US">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固定的有机烃类，</a:t>
            </a:r>
            <a:r>
              <a:rPr lang="en-US" altLang="zh-CN">
                <a:solidFill>
                  <a:srgbClr val="0000FF"/>
                </a:solidFill>
                <a:latin typeface="Times New Roman" panose="02020603050405020304" pitchFamily="18" charset="0"/>
                <a:ea typeface="黑体" panose="02010609060101010101" pitchFamily="49" charset="-122"/>
                <a:cs typeface="Times New Roman" panose="02020603050405020304" pitchFamily="18" charset="0"/>
              </a:rPr>
              <a:t>C</a:t>
            </a:r>
            <a:r>
              <a:rPr lang="en-US" altLang="zh-CN" i="1" baseline="-2500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x</a:t>
            </a:r>
            <a:r>
              <a:rPr lang="en-US" altLang="zh-CN">
                <a:solidFill>
                  <a:srgbClr val="0000FF"/>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baseline="-2500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i="1" baseline="-2500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x</a:t>
            </a:r>
            <a:r>
              <a:rPr lang="zh-CN" altLang="en-US">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和油母页岩</a:t>
            </a:r>
            <a:endParaRPr lang="zh-CN" altLang="en-US">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7" name="Rectangle 31"/>
          <p:cNvSpPr>
            <a:spLocks noChangeArrowheads="1"/>
          </p:cNvSpPr>
          <p:nvPr/>
        </p:nvSpPr>
        <p:spPr bwMode="auto">
          <a:xfrm>
            <a:off x="1818640" y="4141788"/>
            <a:ext cx="1739900" cy="725487"/>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hangingPunct="1">
              <a:lnSpc>
                <a:spcPct val="115000"/>
              </a:lnSpc>
            </a:pPr>
            <a:r>
              <a:rPr lang="zh-CN" altLang="en-US">
                <a:solidFill>
                  <a:srgbClr val="0000FF"/>
                </a:solidFill>
                <a:latin typeface="Times New Roman" panose="02020603050405020304" pitchFamily="18" charset="0"/>
                <a:ea typeface="黑体" panose="02010609060101010101" pitchFamily="49" charset="-122"/>
                <a:cs typeface="Times New Roman" panose="02020603050405020304" pitchFamily="18" charset="0"/>
              </a:rPr>
              <a:t>用石油原料生产的异型物质</a:t>
            </a:r>
            <a:endParaRPr lang="zh-CN" altLang="en-US">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8" name="Rectangle 34"/>
          <p:cNvSpPr>
            <a:spLocks noChangeArrowheads="1"/>
          </p:cNvSpPr>
          <p:nvPr/>
        </p:nvSpPr>
        <p:spPr bwMode="auto">
          <a:xfrm>
            <a:off x="3953827" y="4156075"/>
            <a:ext cx="1301750" cy="658813"/>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hangingPunct="1"/>
            <a:r>
              <a:rPr lang="zh-CN" altLang="en-US">
                <a:solidFill>
                  <a:srgbClr val="0000FF"/>
                </a:solidFill>
                <a:latin typeface="Times New Roman" panose="02020603050405020304" pitchFamily="18" charset="0"/>
                <a:ea typeface="黑体" panose="02010609060101010101" pitchFamily="49" charset="-122"/>
                <a:cs typeface="Times New Roman" panose="02020603050405020304" pitchFamily="18" charset="0"/>
              </a:rPr>
              <a:t>生物地球化学过程</a:t>
            </a:r>
            <a:endParaRPr lang="zh-CN" altLang="en-US">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9" name="Line 46"/>
          <p:cNvSpPr>
            <a:spLocks noChangeShapeType="1"/>
          </p:cNvSpPr>
          <p:nvPr/>
        </p:nvSpPr>
        <p:spPr bwMode="auto">
          <a:xfrm>
            <a:off x="4987290" y="5822950"/>
            <a:ext cx="503237" cy="0"/>
          </a:xfrm>
          <a:prstGeom prst="line">
            <a:avLst/>
          </a:prstGeom>
          <a:noFill/>
          <a:ln w="28575">
            <a:solidFill>
              <a:schemeClr val="hlink"/>
            </a:solidFill>
            <a:round/>
          </a:ln>
          <a:effectLst/>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0" name="Line 47"/>
          <p:cNvSpPr>
            <a:spLocks noChangeShapeType="1"/>
          </p:cNvSpPr>
          <p:nvPr/>
        </p:nvSpPr>
        <p:spPr bwMode="auto">
          <a:xfrm flipV="1">
            <a:off x="5492115" y="1287463"/>
            <a:ext cx="0" cy="4535487"/>
          </a:xfrm>
          <a:prstGeom prst="line">
            <a:avLst/>
          </a:prstGeom>
          <a:noFill/>
          <a:ln w="28575">
            <a:solidFill>
              <a:schemeClr val="hlink"/>
            </a:solidFill>
            <a:round/>
          </a:ln>
          <a:effectLst/>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1" name="Line 48"/>
          <p:cNvSpPr>
            <a:spLocks noChangeShapeType="1"/>
          </p:cNvSpPr>
          <p:nvPr/>
        </p:nvSpPr>
        <p:spPr bwMode="auto">
          <a:xfrm>
            <a:off x="5492115" y="1287463"/>
            <a:ext cx="719137" cy="0"/>
          </a:xfrm>
          <a:prstGeom prst="line">
            <a:avLst/>
          </a:prstGeom>
          <a:noFill/>
          <a:ln w="28575">
            <a:solidFill>
              <a:schemeClr val="hlink"/>
            </a:solidFill>
            <a:round/>
          </a:ln>
          <a:effectLst/>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2" name="Line 49"/>
          <p:cNvSpPr>
            <a:spLocks noChangeShapeType="1"/>
          </p:cNvSpPr>
          <p:nvPr/>
        </p:nvSpPr>
        <p:spPr bwMode="auto">
          <a:xfrm flipV="1">
            <a:off x="6211252" y="1071563"/>
            <a:ext cx="0" cy="215900"/>
          </a:xfrm>
          <a:prstGeom prst="line">
            <a:avLst/>
          </a:prstGeom>
          <a:noFill/>
          <a:ln w="28575">
            <a:solidFill>
              <a:schemeClr val="hlink"/>
            </a:solidFill>
            <a:round/>
            <a:tailEnd type="triangle" w="med" len="med"/>
          </a:ln>
          <a:effectLst/>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3" name="TextBox 38"/>
          <p:cNvSpPr txBox="1"/>
          <p:nvPr/>
        </p:nvSpPr>
        <p:spPr>
          <a:xfrm>
            <a:off x="5134927" y="2446338"/>
            <a:ext cx="500063" cy="1323975"/>
          </a:xfrm>
          <a:prstGeom prst="rect">
            <a:avLst/>
          </a:prstGeom>
          <a:noFill/>
        </p:spPr>
        <p:txBody>
          <a:bodyPr>
            <a:spAutoFit/>
          </a:bodyPr>
          <a:lstStyle/>
          <a:p>
            <a:pPr eaLnBrk="1" fontAlgn="auto" hangingPunct="1">
              <a:spcBef>
                <a:spcPts val="0"/>
              </a:spcBef>
              <a:spcAft>
                <a:spcPts val="0"/>
              </a:spcAft>
              <a:defRPr/>
            </a:pPr>
            <a:r>
              <a:rPr lang="zh-CN" altLang="en-US"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燃烧</a:t>
            </a:r>
            <a:endParaRPr lang="zh-CN" altLang="en-US"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4" name="Line 11"/>
          <p:cNvSpPr>
            <a:spLocks noChangeShapeType="1"/>
          </p:cNvSpPr>
          <p:nvPr/>
        </p:nvSpPr>
        <p:spPr bwMode="auto">
          <a:xfrm flipV="1">
            <a:off x="10488488" y="3860800"/>
            <a:ext cx="0" cy="1568450"/>
          </a:xfrm>
          <a:prstGeom prst="line">
            <a:avLst/>
          </a:prstGeom>
          <a:noFill/>
          <a:ln w="28575">
            <a:solidFill>
              <a:schemeClr val="hlink"/>
            </a:solidFill>
            <a:round/>
            <a:tailEnd type="triangle" w="med" len="med"/>
          </a:ln>
        </p:spPr>
        <p:txBody>
          <a:bodyP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5" name="Rectangle 6"/>
          <p:cNvSpPr>
            <a:spLocks noChangeArrowheads="1"/>
          </p:cNvSpPr>
          <p:nvPr/>
        </p:nvSpPr>
        <p:spPr bwMode="auto">
          <a:xfrm>
            <a:off x="9910252" y="3332070"/>
            <a:ext cx="1373569" cy="393952"/>
          </a:xfrm>
          <a:prstGeom prst="rect">
            <a:avLst/>
          </a:prstGeom>
          <a:solidFill>
            <a:srgbClr val="FFCCCC"/>
          </a:solidFill>
          <a:ln w="9525">
            <a:solidFill>
              <a:srgbClr val="000000"/>
            </a:solidFill>
            <a:miter lim="800000"/>
          </a:ln>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hangingPunct="1"/>
            <a:r>
              <a:rPr lang="zh-CN" altLang="en-US"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转化为</a:t>
            </a:r>
            <a:r>
              <a:rPr lang="en-US" altLang="zh-CN"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CH</a:t>
            </a:r>
            <a:r>
              <a:rPr lang="en-US" altLang="zh-CN" baseline="-25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4</a:t>
            </a:r>
            <a:endParaRPr lang="en-US" altLang="zh-CN" baseline="-25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6" name="Rectangle 6"/>
          <p:cNvSpPr>
            <a:spLocks noChangeArrowheads="1"/>
          </p:cNvSpPr>
          <p:nvPr/>
        </p:nvSpPr>
        <p:spPr bwMode="auto">
          <a:xfrm>
            <a:off x="9837738" y="4448049"/>
            <a:ext cx="1730870" cy="419226"/>
          </a:xfrm>
          <a:prstGeom prst="rect">
            <a:avLst/>
          </a:prstGeom>
          <a:noFill/>
          <a:ln w="9525">
            <a:noFill/>
            <a:miter lim="800000"/>
          </a:ln>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hangingPunct="1"/>
            <a:r>
              <a:rPr lang="zh-CN" altLang="en-US" sz="2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厌氧条件</a:t>
            </a:r>
            <a:endParaRPr lang="en-US" altLang="zh-CN" sz="2400" b="1" baseline="-25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Box 4"/>
          <p:cNvSpPr txBox="1">
            <a:spLocks noChangeArrowheads="1"/>
          </p:cNvSpPr>
          <p:nvPr/>
        </p:nvSpPr>
        <p:spPr bwMode="auto">
          <a:xfrm>
            <a:off x="6625114" y="5908987"/>
            <a:ext cx="366029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b="1" dirty="0">
                <a:latin typeface="Times New Roman" panose="02020603050405020304" pitchFamily="18" charset="0"/>
                <a:ea typeface="宋体" panose="02010600030101010101" pitchFamily="2" charset="-122"/>
                <a:cs typeface="Times New Roman" panose="02020603050405020304" pitchFamily="18" charset="0"/>
              </a:rPr>
              <a:t>From </a:t>
            </a:r>
            <a:r>
              <a:rPr lang="en-US" altLang="zh-CN" b="1" i="1" dirty="0">
                <a:latin typeface="Times New Roman" panose="02020603050405020304" pitchFamily="18" charset="0"/>
                <a:ea typeface="宋体" panose="02010600030101010101" pitchFamily="2" charset="-122"/>
                <a:cs typeface="Times New Roman" panose="02020603050405020304" pitchFamily="18" charset="0"/>
              </a:rPr>
              <a:t>Environmental Chemistry</a:t>
            </a:r>
            <a:r>
              <a:rPr lang="en-US" altLang="zh-CN" b="1" dirty="0">
                <a:latin typeface="Times New Roman" panose="02020603050405020304" pitchFamily="18" charset="0"/>
                <a:ea typeface="宋体" panose="02010600030101010101" pitchFamily="2" charset="-122"/>
                <a:cs typeface="Times New Roman" panose="02020603050405020304" pitchFamily="18" charset="0"/>
              </a:rPr>
              <a:t>, S.E. Manahan, CRC Press, 2004</a:t>
            </a:r>
            <a:endParaRPr lang="en-US" altLang="zh-CN" sz="2400" b="1"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7" name="Picture 8" descr="Fig 1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03512" y="377190"/>
            <a:ext cx="7646675" cy="5408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5" name="Text Box 10"/>
          <p:cNvSpPr txBox="1">
            <a:spLocks noChangeArrowheads="1"/>
          </p:cNvSpPr>
          <p:nvPr/>
        </p:nvSpPr>
        <p:spPr bwMode="auto">
          <a:xfrm rot="5400000">
            <a:off x="-1851625" y="3455521"/>
            <a:ext cx="5329238"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150000"/>
              </a:spcBef>
            </a:pPr>
            <a:r>
              <a:rPr lang="zh-CN" altLang="en-US" sz="2600" b="1" dirty="0" smtClean="0">
                <a:solidFill>
                  <a:schemeClr val="accent1">
                    <a:lumMod val="50000"/>
                  </a:schemeClr>
                </a:solidFill>
                <a:latin typeface="微软雅黑" panose="020B0503020204020204" charset="-122"/>
                <a:ea typeface="微软雅黑" panose="020B0503020204020204" charset="-122"/>
                <a:sym typeface="+mn-ea"/>
              </a:rPr>
              <a:t>（</a:t>
            </a:r>
            <a:r>
              <a:rPr lang="en-US" altLang="zh-CN" sz="2600" b="1" dirty="0" smtClean="0">
                <a:solidFill>
                  <a:schemeClr val="accent1">
                    <a:lumMod val="50000"/>
                  </a:schemeClr>
                </a:solidFill>
                <a:latin typeface="微软雅黑" panose="020B0503020204020204" charset="-122"/>
                <a:ea typeface="微软雅黑" panose="020B0503020204020204" charset="-122"/>
                <a:sym typeface="+mn-ea"/>
              </a:rPr>
              <a:t>2</a:t>
            </a:r>
            <a:r>
              <a:rPr lang="zh-CN" altLang="en-US" sz="2600" b="1" dirty="0" smtClean="0">
                <a:solidFill>
                  <a:schemeClr val="accent1">
                    <a:lumMod val="50000"/>
                  </a:schemeClr>
                </a:solidFill>
                <a:latin typeface="微软雅黑" panose="020B0503020204020204" charset="-122"/>
                <a:ea typeface="微软雅黑" panose="020B0503020204020204" charset="-122"/>
                <a:sym typeface="+mn-ea"/>
              </a:rPr>
              <a:t>）</a:t>
            </a:r>
            <a:r>
              <a:rPr lang="zh-CN" altLang="en-US" sz="2600" b="1" dirty="0" smtClean="0">
                <a:solidFill>
                  <a:schemeClr val="accent1">
                    <a:lumMod val="50000"/>
                  </a:schemeClr>
                </a:solidFill>
                <a:latin typeface="微软雅黑" panose="020B0503020204020204" charset="-122"/>
                <a:ea typeface="微软雅黑" panose="020B0503020204020204" charset="-122"/>
              </a:rPr>
              <a:t>碳的</a:t>
            </a:r>
            <a:r>
              <a:rPr lang="zh-CN" altLang="en-US" sz="2600" b="1" dirty="0">
                <a:solidFill>
                  <a:schemeClr val="accent1">
                    <a:lumMod val="50000"/>
                  </a:schemeClr>
                </a:solidFill>
                <a:latin typeface="微软雅黑" panose="020B0503020204020204" charset="-122"/>
                <a:ea typeface="微软雅黑" panose="020B0503020204020204" charset="-122"/>
              </a:rPr>
              <a:t>循环</a:t>
            </a:r>
            <a:r>
              <a:rPr lang="zh-CN" altLang="en-US" sz="2800" b="1" dirty="0">
                <a:solidFill>
                  <a:schemeClr val="accent1">
                    <a:lumMod val="50000"/>
                  </a:schemeClr>
                </a:solidFill>
                <a:latin typeface="微软雅黑" panose="020B0503020204020204" charset="-122"/>
                <a:ea typeface="微软雅黑" panose="020B0503020204020204" charset="-122"/>
              </a:rPr>
              <a:t> </a:t>
            </a:r>
            <a:r>
              <a:rPr lang="zh-CN" altLang="en-US" sz="2600" b="1" dirty="0" smtClean="0">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dirty="0" smtClean="0">
                <a:latin typeface="Times New Roman" panose="02020603050405020304" pitchFamily="18" charset="0"/>
                <a:ea typeface="宋体" panose="02010600030101010101" pitchFamily="2" charset="-122"/>
                <a:cs typeface="Times New Roman" panose="02020603050405020304" pitchFamily="18" charset="0"/>
              </a:rPr>
              <a:t>Carbon Cycle</a:t>
            </a:r>
            <a:r>
              <a:rPr lang="zh-CN" altLang="en-US" sz="2600" b="1" dirty="0" smtClean="0">
                <a:latin typeface="Times New Roman" panose="02020603050405020304" pitchFamily="18" charset="0"/>
                <a:ea typeface="宋体" panose="02010600030101010101" pitchFamily="2" charset="-122"/>
                <a:cs typeface="Times New Roman" panose="02020603050405020304" pitchFamily="18" charset="0"/>
              </a:rPr>
              <a:t>）</a:t>
            </a:r>
            <a:endParaRPr lang="zh-CN" altLang="en-US" sz="2600" b="1" dirty="0">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slow">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4" name="Rectangle 15"/>
          <p:cNvSpPr txBox="1">
            <a:spLocks noChangeArrowheads="1"/>
          </p:cNvSpPr>
          <p:nvPr/>
        </p:nvSpPr>
        <p:spPr bwMode="auto">
          <a:xfrm>
            <a:off x="7441382" y="612966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1pPr>
            <a:lvl2pPr marL="742950" lvl="1" indent="-28575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2pPr>
            <a:lvl3pPr marL="1143000" lvl="2" indent="-22860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3pPr>
            <a:lvl4pPr marL="1600200" lvl="3" indent="-22860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4pPr>
            <a:lvl5pPr marL="2057400" lvl="4" indent="-22860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5pPr>
            <a:lvl6pPr marL="2514600" lvl="5" indent="-22860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6pPr>
            <a:lvl7pPr marL="2971800" lvl="6" indent="-22860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7pPr>
            <a:lvl8pPr marL="3429000" lvl="7" indent="-22860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8pPr>
            <a:lvl9pPr marL="3886200" lvl="8" indent="-228600" algn="l" defTabSz="914400" rtl="0" eaLnBrk="0" fontAlgn="base" latinLnBrk="0" hangingPunct="0">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9pPr>
          </a:lstStyle>
          <a:p>
            <a:r>
              <a:rPr lang="zh-CN" altLang="zh-CN" smtClean="0">
                <a:solidFill>
                  <a:srgbClr val="FFFF66"/>
                </a:solidFill>
                <a:latin typeface="黑体" panose="02010609060101010101" pitchFamily="49" charset="-122"/>
                <a:ea typeface="黑体" panose="02010609060101010101" pitchFamily="49" charset="-122"/>
              </a:rPr>
              <a:t>1-</a:t>
            </a:r>
            <a:fld id="{7A7FD3C7-21B3-442E-BA37-0AED37E27626}" type="slidenum">
              <a:rPr lang="zh-CN" altLang="zh-CN" smtClean="0">
                <a:solidFill>
                  <a:srgbClr val="FFFF66"/>
                </a:solidFill>
                <a:latin typeface="黑体" panose="02010609060101010101" pitchFamily="49" charset="-122"/>
                <a:ea typeface="黑体" panose="02010609060101010101" pitchFamily="49" charset="-122"/>
              </a:rPr>
            </a:fld>
            <a:endParaRPr lang="zh-CN" altLang="zh-CN" smtClean="0">
              <a:solidFill>
                <a:srgbClr val="FFFF66"/>
              </a:solidFill>
              <a:latin typeface="黑体" panose="02010609060101010101" pitchFamily="49" charset="-122"/>
              <a:ea typeface="黑体" panose="02010609060101010101" pitchFamily="49" charset="-122"/>
            </a:endParaRPr>
          </a:p>
        </p:txBody>
      </p:sp>
      <p:sp>
        <p:nvSpPr>
          <p:cNvPr id="5" name="Text Box 36"/>
          <p:cNvSpPr txBox="1">
            <a:spLocks noChangeArrowheads="1"/>
          </p:cNvSpPr>
          <p:nvPr/>
        </p:nvSpPr>
        <p:spPr bwMode="auto">
          <a:xfrm>
            <a:off x="9267825" y="1125855"/>
            <a:ext cx="582930" cy="525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2600" b="1" dirty="0" smtClean="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a:t>
            </a:r>
            <a:r>
              <a:rPr lang="en-US" altLang="zh-CN" sz="2600" b="1" dirty="0" smtClean="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3</a:t>
            </a:r>
            <a:r>
              <a:rPr lang="zh-CN" altLang="en-US" sz="2600" b="1" dirty="0" smtClean="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）氮</a:t>
            </a:r>
            <a:r>
              <a:rPr lang="zh-CN" altLang="en-US" sz="2600" b="1"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的循环</a:t>
            </a:r>
            <a:r>
              <a:rPr lang="zh-CN" altLang="en-US" sz="2600"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600" b="1" dirty="0">
                <a:latin typeface="Times New Roman" panose="02020603050405020304" pitchFamily="18" charset="0"/>
                <a:ea typeface="黑体" panose="02010609060101010101" pitchFamily="49" charset="-122"/>
                <a:cs typeface="Times New Roman" panose="02020603050405020304" pitchFamily="18" charset="0"/>
              </a:rPr>
              <a:t>Nitrogen Cycle</a:t>
            </a:r>
            <a:r>
              <a:rPr lang="zh-CN" altLang="en-US" sz="2600" b="1" dirty="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6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Rectangle 27"/>
          <p:cNvSpPr>
            <a:spLocks noChangeArrowheads="1"/>
          </p:cNvSpPr>
          <p:nvPr/>
        </p:nvSpPr>
        <p:spPr bwMode="auto">
          <a:xfrm>
            <a:off x="5842770" y="3562673"/>
            <a:ext cx="2665412" cy="215900"/>
          </a:xfrm>
          <a:prstGeom prst="rect">
            <a:avLst/>
          </a:prstGeom>
          <a:solidFill>
            <a:srgbClr val="FFCCCC"/>
          </a:solidFill>
          <a:ln w="9525">
            <a:noFill/>
            <a:miter lim="800000"/>
          </a:ln>
          <a:effectLst/>
        </p:spPr>
        <p:txBody>
          <a:bodyPr wrap="none" anchor="ct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7" name="Rectangle 26"/>
          <p:cNvSpPr>
            <a:spLocks noChangeArrowheads="1"/>
          </p:cNvSpPr>
          <p:nvPr/>
        </p:nvSpPr>
        <p:spPr bwMode="auto">
          <a:xfrm>
            <a:off x="1307282" y="3562673"/>
            <a:ext cx="2663825" cy="215900"/>
          </a:xfrm>
          <a:prstGeom prst="rect">
            <a:avLst/>
          </a:prstGeom>
          <a:solidFill>
            <a:srgbClr val="FFCCCC"/>
          </a:solidFill>
          <a:ln w="9525">
            <a:noFill/>
            <a:miter lim="800000"/>
          </a:ln>
          <a:effectLst/>
        </p:spPr>
        <p:txBody>
          <a:bodyPr wrap="none" anchor="ct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8" name="AutoShape 5"/>
          <p:cNvSpPr>
            <a:spLocks noChangeAspect="1" noChangeArrowheads="1"/>
          </p:cNvSpPr>
          <p:nvPr/>
        </p:nvSpPr>
        <p:spPr bwMode="auto">
          <a:xfrm>
            <a:off x="983432" y="538485"/>
            <a:ext cx="7667625" cy="3070225"/>
          </a:xfrm>
          <a:prstGeom prst="rect">
            <a:avLst/>
          </a:prstGeom>
          <a:noFill/>
          <a:ln w="9525">
            <a:noFill/>
            <a:miter lim="800000"/>
          </a:ln>
        </p:spPr>
        <p:txBody>
          <a:bodyP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9" name="Rectangle 6"/>
          <p:cNvSpPr>
            <a:spLocks noChangeArrowheads="1"/>
          </p:cNvSpPr>
          <p:nvPr/>
        </p:nvSpPr>
        <p:spPr bwMode="auto">
          <a:xfrm>
            <a:off x="1316807" y="2914973"/>
            <a:ext cx="2667000" cy="693737"/>
          </a:xfrm>
          <a:prstGeom prst="rect">
            <a:avLst/>
          </a:prstGeom>
          <a:solidFill>
            <a:srgbClr val="FFCCCC"/>
          </a:solidFill>
          <a:ln w="9525">
            <a:noFill/>
            <a:miter lim="800000"/>
          </a:ln>
        </p:spPr>
        <p:txBody>
          <a:bodyPr/>
          <a:lstStyle/>
          <a:p>
            <a:pPr algn="ctr" eaLnBrk="1" fontAlgn="auto" hangingPunct="1">
              <a:spcBef>
                <a:spcPts val="0"/>
              </a:spcBef>
              <a:spcAft>
                <a:spcPts val="0"/>
              </a:spcAft>
              <a:defRPr/>
            </a:pPr>
            <a:r>
              <a:rPr lang="zh-CN" altLang="en-US" dirty="0">
                <a:solidFill>
                  <a:schemeClr val="bg2"/>
                </a:solidFill>
                <a:latin typeface="黑体" panose="02010609060101010101" pitchFamily="49" charset="-122"/>
                <a:ea typeface="黑体" panose="02010609060101010101" pitchFamily="49" charset="-122"/>
              </a:rPr>
              <a:t>人类活动圈</a:t>
            </a:r>
            <a:endParaRPr lang="zh-CN" altLang="en-US" dirty="0">
              <a:solidFill>
                <a:schemeClr val="bg2"/>
              </a:solidFill>
              <a:latin typeface="黑体" panose="02010609060101010101" pitchFamily="49" charset="-122"/>
              <a:ea typeface="黑体" panose="02010609060101010101" pitchFamily="49" charset="-122"/>
            </a:endParaRPr>
          </a:p>
          <a:p>
            <a:pPr algn="ctr" eaLnBrk="1" fontAlgn="auto" hangingPunct="1">
              <a:spcBef>
                <a:spcPts val="0"/>
              </a:spcBef>
              <a:spcAft>
                <a:spcPts val="0"/>
              </a:spcAft>
              <a:defRPr/>
            </a:pPr>
            <a:r>
              <a:rPr lang="en-US" altLang="zh-CN"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NH</a:t>
            </a:r>
            <a:r>
              <a:rPr lang="en-US" altLang="zh-CN" sz="1600" baseline="-250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HNO</a:t>
            </a:r>
            <a:r>
              <a:rPr lang="en-US" altLang="zh-CN" sz="1600" baseline="-250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NO</a:t>
            </a:r>
            <a:r>
              <a:rPr lang="zh-CN" altLang="en-US"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NO</a:t>
            </a:r>
            <a:r>
              <a:rPr lang="en-US" altLang="zh-CN" sz="1600" baseline="-250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2</a:t>
            </a:r>
            <a:endParaRPr lang="en-US" altLang="zh-CN"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endParaRPr>
          </a:p>
          <a:p>
            <a:pPr algn="ctr" eaLnBrk="1" fontAlgn="auto" hangingPunct="1">
              <a:spcBef>
                <a:spcPts val="0"/>
              </a:spcBef>
              <a:spcAft>
                <a:spcPts val="0"/>
              </a:spcAft>
              <a:defRPr/>
            </a:pPr>
            <a:r>
              <a:rPr lang="zh-CN" altLang="en-US" sz="1600" dirty="0">
                <a:solidFill>
                  <a:schemeClr val="bg2"/>
                </a:solidFill>
                <a:latin typeface="黑体" panose="02010609060101010101" pitchFamily="49" charset="-122"/>
                <a:ea typeface="黑体" panose="02010609060101010101" pitchFamily="49" charset="-122"/>
              </a:rPr>
              <a:t>无机硝酸盐，有机氮化合物</a:t>
            </a:r>
            <a:endParaRPr lang="zh-CN" altLang="en-US" sz="1600" dirty="0">
              <a:solidFill>
                <a:schemeClr val="bg2"/>
              </a:solidFill>
              <a:effectLst>
                <a:outerShdw blurRad="38100" dist="38100" dir="2700000" algn="tl">
                  <a:srgbClr val="000000"/>
                </a:outerShdw>
              </a:effectLst>
              <a:latin typeface="黑体" panose="02010609060101010101" pitchFamily="49" charset="-122"/>
              <a:ea typeface="黑体" panose="02010609060101010101" pitchFamily="49" charset="-122"/>
            </a:endParaRPr>
          </a:p>
        </p:txBody>
      </p:sp>
      <p:sp>
        <p:nvSpPr>
          <p:cNvPr id="10" name="Rectangle 7"/>
          <p:cNvSpPr>
            <a:spLocks noChangeArrowheads="1"/>
          </p:cNvSpPr>
          <p:nvPr/>
        </p:nvSpPr>
        <p:spPr bwMode="auto">
          <a:xfrm>
            <a:off x="5842770" y="2914973"/>
            <a:ext cx="2665412" cy="693737"/>
          </a:xfrm>
          <a:prstGeom prst="rect">
            <a:avLst/>
          </a:prstGeom>
          <a:solidFill>
            <a:srgbClr val="FFCCCC"/>
          </a:solidFill>
          <a:ln w="9525">
            <a:noFill/>
            <a:miter lim="800000"/>
          </a:ln>
        </p:spPr>
        <p:txBody>
          <a:bodyPr/>
          <a:lstStyle/>
          <a:p>
            <a:pPr algn="ctr" eaLnBrk="1" fontAlgn="auto" hangingPunct="1">
              <a:spcBef>
                <a:spcPts val="0"/>
              </a:spcBef>
              <a:spcAft>
                <a:spcPts val="0"/>
              </a:spcAft>
              <a:defRPr/>
            </a:pPr>
            <a:r>
              <a:rPr lang="zh-CN" altLang="en-US"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生物圈</a:t>
            </a:r>
            <a:endParaRPr lang="zh-CN" altLang="en-US" dirty="0">
              <a:solidFill>
                <a:schemeClr val="bg2"/>
              </a:solidFill>
              <a:latin typeface="Times New Roman" panose="02020603050405020304" pitchFamily="18" charset="0"/>
              <a:ea typeface="黑体" panose="02010609060101010101" pitchFamily="49" charset="-122"/>
              <a:cs typeface="Times New Roman" panose="02020603050405020304" pitchFamily="18" charset="0"/>
            </a:endParaRPr>
          </a:p>
          <a:p>
            <a:pPr algn="just" eaLnBrk="1" fontAlgn="auto" hangingPunct="1">
              <a:spcBef>
                <a:spcPts val="0"/>
              </a:spcBef>
              <a:spcAft>
                <a:spcPts val="0"/>
              </a:spcAft>
              <a:defRPr/>
            </a:pPr>
            <a:r>
              <a:rPr lang="zh-CN" altLang="en-US"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生物结合氮，像蛋白质中的氨基（ </a:t>
            </a:r>
            <a:r>
              <a:rPr lang="en-US" altLang="zh-CN"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NH</a:t>
            </a:r>
            <a:r>
              <a:rPr lang="en-US" altLang="zh-CN" sz="1600" baseline="-250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）氮</a:t>
            </a:r>
            <a:endParaRPr lang="zh-CN" altLang="en-US" sz="1600" dirty="0">
              <a:solidFill>
                <a:schemeClr val="bg2"/>
              </a:solidFill>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Line 8"/>
          <p:cNvSpPr>
            <a:spLocks noChangeShapeType="1"/>
          </p:cNvSpPr>
          <p:nvPr/>
        </p:nvSpPr>
        <p:spPr bwMode="auto">
          <a:xfrm flipH="1">
            <a:off x="1816870" y="643260"/>
            <a:ext cx="1666875" cy="0"/>
          </a:xfrm>
          <a:prstGeom prst="line">
            <a:avLst/>
          </a:prstGeom>
          <a:noFill/>
          <a:ln w="38100">
            <a:solidFill>
              <a:srgbClr val="E6E6E6"/>
            </a:solidFill>
            <a:round/>
          </a:ln>
        </p:spPr>
        <p:txBody>
          <a:bodyP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2" name="Line 9"/>
          <p:cNvSpPr>
            <a:spLocks noChangeShapeType="1"/>
          </p:cNvSpPr>
          <p:nvPr/>
        </p:nvSpPr>
        <p:spPr bwMode="auto">
          <a:xfrm>
            <a:off x="1810520" y="609923"/>
            <a:ext cx="0" cy="2232025"/>
          </a:xfrm>
          <a:prstGeom prst="line">
            <a:avLst/>
          </a:prstGeom>
          <a:noFill/>
          <a:ln w="38100">
            <a:solidFill>
              <a:srgbClr val="FF9900"/>
            </a:solidFill>
            <a:round/>
            <a:tailEnd type="triangle" w="med" len="med"/>
          </a:ln>
        </p:spPr>
        <p:txBody>
          <a:bodyP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3" name="Line 10"/>
          <p:cNvSpPr>
            <a:spLocks noChangeShapeType="1"/>
          </p:cNvSpPr>
          <p:nvPr/>
        </p:nvSpPr>
        <p:spPr bwMode="auto">
          <a:xfrm flipV="1">
            <a:off x="2816995" y="1033785"/>
            <a:ext cx="0" cy="1881188"/>
          </a:xfrm>
          <a:prstGeom prst="line">
            <a:avLst/>
          </a:prstGeom>
          <a:noFill/>
          <a:ln w="38100">
            <a:solidFill>
              <a:srgbClr val="FF9900"/>
            </a:solidFill>
            <a:round/>
          </a:ln>
        </p:spPr>
        <p:txBody>
          <a:bodyP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4" name="Line 11"/>
          <p:cNvSpPr>
            <a:spLocks noChangeShapeType="1"/>
          </p:cNvSpPr>
          <p:nvPr/>
        </p:nvSpPr>
        <p:spPr bwMode="auto">
          <a:xfrm>
            <a:off x="2816995" y="1033785"/>
            <a:ext cx="666750" cy="0"/>
          </a:xfrm>
          <a:prstGeom prst="line">
            <a:avLst/>
          </a:prstGeom>
          <a:noFill/>
          <a:ln w="38100">
            <a:solidFill>
              <a:srgbClr val="FF9900"/>
            </a:solidFill>
            <a:round/>
            <a:tailEnd type="triangle" w="med" len="med"/>
          </a:ln>
        </p:spPr>
        <p:txBody>
          <a:bodyP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5" name="Text Box 12"/>
          <p:cNvSpPr txBox="1">
            <a:spLocks noChangeArrowheads="1"/>
          </p:cNvSpPr>
          <p:nvPr/>
        </p:nvSpPr>
        <p:spPr bwMode="auto">
          <a:xfrm>
            <a:off x="2150245" y="1232223"/>
            <a:ext cx="666750" cy="1485900"/>
          </a:xfrm>
          <a:prstGeom prst="rect">
            <a:avLst/>
          </a:prstGeom>
          <a:solidFill>
            <a:srgbClr val="A3FFA3"/>
          </a:solidFill>
          <a:ln w="9525">
            <a:noFill/>
            <a:miter lim="800000"/>
          </a:ln>
        </p:spPr>
        <p:txBody>
          <a:bodyPr vert="eaVert"/>
          <a:lstStyle/>
          <a:p>
            <a:pPr algn="just" eaLnBrk="1" fontAlgn="auto" hangingPunct="1">
              <a:spcBef>
                <a:spcPts val="0"/>
              </a:spcBef>
              <a:spcAft>
                <a:spcPts val="0"/>
              </a:spcAft>
              <a:defRPr/>
            </a:pPr>
            <a:r>
              <a:rPr lang="zh-CN" altLang="en-US" sz="16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污染物的排放，</a:t>
            </a:r>
            <a:r>
              <a:rPr lang="en-US" altLang="zh-CN" sz="16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NO</a:t>
            </a:r>
            <a:r>
              <a:rPr lang="zh-CN" altLang="en-US" sz="16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16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NO</a:t>
            </a:r>
            <a:r>
              <a:rPr lang="en-US" altLang="zh-CN" sz="1600" baseline="-250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2</a:t>
            </a:r>
            <a:endParaRPr lang="en-US" altLang="zh-CN" sz="1600">
              <a:solidFill>
                <a:schemeClr val="bg2"/>
              </a:solidFill>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6" name="Text Box 13"/>
          <p:cNvSpPr txBox="1">
            <a:spLocks noChangeArrowheads="1"/>
          </p:cNvSpPr>
          <p:nvPr/>
        </p:nvSpPr>
        <p:spPr bwMode="auto">
          <a:xfrm>
            <a:off x="1151707" y="1335410"/>
            <a:ext cx="665163" cy="1282700"/>
          </a:xfrm>
          <a:prstGeom prst="rect">
            <a:avLst/>
          </a:prstGeom>
          <a:solidFill>
            <a:srgbClr val="A3FFA3"/>
          </a:solidFill>
          <a:ln w="9525">
            <a:noFill/>
            <a:miter lim="800000"/>
          </a:ln>
        </p:spPr>
        <p:txBody>
          <a:bodyPr vert="eaVert"/>
          <a:lstStyle/>
          <a:p>
            <a:pPr algn="just" eaLnBrk="1" fontAlgn="auto" hangingPunct="1">
              <a:spcBef>
                <a:spcPts val="0"/>
              </a:spcBef>
              <a:spcAft>
                <a:spcPts val="0"/>
              </a:spcAft>
              <a:defRPr/>
            </a:pPr>
            <a:r>
              <a:rPr lang="en-US" altLang="zh-CN" sz="16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N</a:t>
            </a:r>
            <a:r>
              <a:rPr lang="en-US" altLang="zh-CN" sz="1600" baseline="-250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16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的固定，像</a:t>
            </a:r>
            <a:r>
              <a:rPr lang="en-US" altLang="zh-CN" sz="16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NH</a:t>
            </a:r>
            <a:r>
              <a:rPr lang="en-US" altLang="zh-CN" sz="1600" baseline="-250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3</a:t>
            </a:r>
            <a:endParaRPr lang="en-US" altLang="zh-CN" sz="1600">
              <a:solidFill>
                <a:schemeClr val="bg2"/>
              </a:solidFill>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Text Box 14"/>
          <p:cNvSpPr txBox="1">
            <a:spLocks noChangeArrowheads="1"/>
          </p:cNvSpPr>
          <p:nvPr/>
        </p:nvSpPr>
        <p:spPr bwMode="auto">
          <a:xfrm>
            <a:off x="4475932" y="1617985"/>
            <a:ext cx="666750" cy="3529013"/>
          </a:xfrm>
          <a:prstGeom prst="rect">
            <a:avLst/>
          </a:prstGeom>
          <a:solidFill>
            <a:srgbClr val="A3FFA3"/>
          </a:solidFill>
          <a:ln w="9525">
            <a:noFill/>
            <a:miter lim="800000"/>
          </a:ln>
        </p:spPr>
        <p:txBody>
          <a:bodyPr vert="eaVert"/>
          <a:lstStyle/>
          <a:p>
            <a:pPr algn="just" eaLnBrk="1" fontAlgn="auto" hangingPunct="1">
              <a:spcBef>
                <a:spcPts val="0"/>
              </a:spcBef>
              <a:spcAft>
                <a:spcPts val="0"/>
              </a:spcAft>
              <a:defRPr/>
            </a:pPr>
            <a:r>
              <a:rPr lang="zh-CN" altLang="en-US" sz="16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来自沉降的溶解</a:t>
            </a:r>
            <a:r>
              <a:rPr lang="en-US" altLang="zh-CN" sz="16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NH</a:t>
            </a:r>
            <a:r>
              <a:rPr lang="en-US" altLang="zh-CN" sz="1600" baseline="-250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4</a:t>
            </a:r>
            <a:r>
              <a:rPr lang="zh-CN" altLang="en-US" sz="1600" baseline="300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16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NO</a:t>
            </a:r>
            <a:r>
              <a:rPr lang="en-US" altLang="zh-CN" sz="1600" baseline="-250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1600" baseline="300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1600">
              <a:solidFill>
                <a:schemeClr val="bg2"/>
              </a:solidFill>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8" name="Line 15"/>
          <p:cNvSpPr>
            <a:spLocks noChangeShapeType="1"/>
          </p:cNvSpPr>
          <p:nvPr/>
        </p:nvSpPr>
        <p:spPr bwMode="auto">
          <a:xfrm>
            <a:off x="5650682" y="640085"/>
            <a:ext cx="2667000" cy="0"/>
          </a:xfrm>
          <a:prstGeom prst="line">
            <a:avLst/>
          </a:prstGeom>
          <a:noFill/>
          <a:ln w="28575">
            <a:solidFill>
              <a:srgbClr val="FF9900"/>
            </a:solidFill>
            <a:round/>
          </a:ln>
        </p:spPr>
        <p:txBody>
          <a:bodyP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9" name="Line 16"/>
          <p:cNvSpPr>
            <a:spLocks noChangeShapeType="1"/>
          </p:cNvSpPr>
          <p:nvPr/>
        </p:nvSpPr>
        <p:spPr bwMode="auto">
          <a:xfrm>
            <a:off x="8317682" y="636910"/>
            <a:ext cx="0" cy="2278063"/>
          </a:xfrm>
          <a:prstGeom prst="line">
            <a:avLst/>
          </a:prstGeom>
          <a:noFill/>
          <a:ln w="57150">
            <a:solidFill>
              <a:srgbClr val="FF9900"/>
            </a:solidFill>
            <a:round/>
            <a:tailEnd type="triangle" w="med" len="med"/>
          </a:ln>
        </p:spPr>
        <p:txBody>
          <a:bodyP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0" name="Text Box 17"/>
          <p:cNvSpPr txBox="1">
            <a:spLocks noChangeArrowheads="1"/>
          </p:cNvSpPr>
          <p:nvPr/>
        </p:nvSpPr>
        <p:spPr bwMode="auto">
          <a:xfrm>
            <a:off x="7571557" y="754385"/>
            <a:ext cx="666750" cy="1979613"/>
          </a:xfrm>
          <a:prstGeom prst="rect">
            <a:avLst/>
          </a:prstGeom>
          <a:solidFill>
            <a:srgbClr val="A3FFA3"/>
          </a:solidFill>
          <a:ln w="9525">
            <a:noFill/>
            <a:miter lim="800000"/>
          </a:ln>
        </p:spPr>
        <p:txBody>
          <a:bodyPr vert="eaVert"/>
          <a:lstStyle/>
          <a:p>
            <a:pPr algn="just" eaLnBrk="1" fontAlgn="auto" hangingPunct="1">
              <a:spcBef>
                <a:spcPts val="0"/>
              </a:spcBef>
              <a:spcAft>
                <a:spcPts val="0"/>
              </a:spcAft>
              <a:defRPr/>
            </a:pPr>
            <a:r>
              <a:rPr lang="zh-CN" altLang="en-US"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分子</a:t>
            </a:r>
            <a:r>
              <a:rPr lang="en-US" altLang="zh-CN"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N</a:t>
            </a:r>
            <a:r>
              <a:rPr lang="en-US" altLang="zh-CN" sz="1600" baseline="-250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的固定作用，像氨基氮</a:t>
            </a:r>
            <a:endParaRPr lang="zh-CN" altLang="en-US" sz="1600" dirty="0">
              <a:solidFill>
                <a:schemeClr val="bg2"/>
              </a:solidFill>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1" name="Line 18"/>
          <p:cNvSpPr>
            <a:spLocks noChangeShapeType="1"/>
          </p:cNvSpPr>
          <p:nvPr/>
        </p:nvSpPr>
        <p:spPr bwMode="auto">
          <a:xfrm flipV="1">
            <a:off x="7150870" y="1036960"/>
            <a:ext cx="0" cy="1881188"/>
          </a:xfrm>
          <a:prstGeom prst="line">
            <a:avLst/>
          </a:prstGeom>
          <a:noFill/>
          <a:ln w="9525">
            <a:solidFill>
              <a:srgbClr val="000000"/>
            </a:solidFill>
            <a:round/>
          </a:ln>
        </p:spPr>
        <p:txBody>
          <a:bodyP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2" name="Text Box 19"/>
          <p:cNvSpPr txBox="1">
            <a:spLocks noChangeArrowheads="1"/>
          </p:cNvSpPr>
          <p:nvPr/>
        </p:nvSpPr>
        <p:spPr bwMode="auto">
          <a:xfrm>
            <a:off x="6419032" y="1041723"/>
            <a:ext cx="666750" cy="1881187"/>
          </a:xfrm>
          <a:prstGeom prst="rect">
            <a:avLst/>
          </a:prstGeom>
          <a:solidFill>
            <a:srgbClr val="A3FFA3"/>
          </a:solidFill>
          <a:ln w="9525">
            <a:noFill/>
            <a:miter lim="800000"/>
          </a:ln>
        </p:spPr>
        <p:txBody>
          <a:bodyPr vert="eaVert"/>
          <a:lstStyle/>
          <a:p>
            <a:pPr algn="just" eaLnBrk="1" fontAlgn="auto" hangingPunct="1">
              <a:spcBef>
                <a:spcPts val="0"/>
              </a:spcBef>
              <a:spcAft>
                <a:spcPts val="0"/>
              </a:spcAft>
              <a:defRPr/>
            </a:pPr>
            <a:r>
              <a:rPr lang="zh-CN" altLang="en-US"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微生物释放的</a:t>
            </a:r>
            <a:r>
              <a:rPr lang="en-US" altLang="zh-CN"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N</a:t>
            </a:r>
            <a:r>
              <a:rPr lang="en-US" altLang="zh-CN" sz="1600" baseline="-250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N</a:t>
            </a:r>
            <a:r>
              <a:rPr lang="en-US" altLang="zh-CN" sz="1600" baseline="-250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O</a:t>
            </a:r>
            <a:r>
              <a:rPr lang="zh-CN" altLang="en-US"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NH</a:t>
            </a:r>
            <a:r>
              <a:rPr lang="en-US" altLang="zh-CN" sz="1600" baseline="-250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3</a:t>
            </a:r>
            <a:endParaRPr lang="en-US" altLang="zh-CN" sz="1600" dirty="0">
              <a:solidFill>
                <a:schemeClr val="bg2"/>
              </a:solidFill>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3" name="Line 20"/>
          <p:cNvSpPr>
            <a:spLocks noChangeShapeType="1"/>
          </p:cNvSpPr>
          <p:nvPr/>
        </p:nvSpPr>
        <p:spPr bwMode="auto">
          <a:xfrm flipH="1">
            <a:off x="5626870" y="898848"/>
            <a:ext cx="1500187" cy="0"/>
          </a:xfrm>
          <a:prstGeom prst="line">
            <a:avLst/>
          </a:prstGeom>
          <a:noFill/>
          <a:ln w="38100">
            <a:solidFill>
              <a:srgbClr val="FF9900"/>
            </a:solidFill>
            <a:round/>
            <a:tailEnd type="triangle" w="med" len="med"/>
          </a:ln>
        </p:spPr>
        <p:txBody>
          <a:bodyP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4" name="Text Box 21"/>
          <p:cNvSpPr txBox="1">
            <a:spLocks noChangeArrowheads="1"/>
          </p:cNvSpPr>
          <p:nvPr/>
        </p:nvSpPr>
        <p:spPr bwMode="auto">
          <a:xfrm>
            <a:off x="2386782" y="3850010"/>
            <a:ext cx="525463" cy="1400175"/>
          </a:xfrm>
          <a:prstGeom prst="rect">
            <a:avLst/>
          </a:prstGeom>
          <a:solidFill>
            <a:srgbClr val="A3FFA3"/>
          </a:solidFill>
          <a:ln w="9525">
            <a:noFill/>
            <a:miter lim="800000"/>
          </a:ln>
        </p:spPr>
        <p:txBody>
          <a:bodyPr vert="eaVert"/>
          <a:lstStyle/>
          <a:p>
            <a:pPr algn="just" eaLnBrk="1" fontAlgn="auto" hangingPunct="1">
              <a:spcBef>
                <a:spcPts val="0"/>
              </a:spcBef>
              <a:spcAft>
                <a:spcPts val="0"/>
              </a:spcAft>
              <a:defRPr/>
            </a:pPr>
            <a:r>
              <a:rPr lang="zh-CN" altLang="en-US" sz="1600">
                <a:solidFill>
                  <a:schemeClr val="bg2"/>
                </a:solidFill>
                <a:latin typeface="黑体" panose="02010609060101010101" pitchFamily="49" charset="-122"/>
                <a:ea typeface="黑体" panose="02010609060101010101" pitchFamily="49" charset="-122"/>
              </a:rPr>
              <a:t>采矿的硝酸盐</a:t>
            </a:r>
            <a:endParaRPr lang="zh-CN" altLang="en-US" sz="1600">
              <a:solidFill>
                <a:schemeClr val="bg2"/>
              </a:solidFill>
              <a:effectLst>
                <a:outerShdw blurRad="38100" dist="38100" dir="2700000" algn="tl">
                  <a:srgbClr val="000000"/>
                </a:outerShdw>
              </a:effectLst>
              <a:latin typeface="黑体" panose="02010609060101010101" pitchFamily="49" charset="-122"/>
              <a:ea typeface="黑体" panose="02010609060101010101" pitchFamily="49" charset="-122"/>
            </a:endParaRPr>
          </a:p>
        </p:txBody>
      </p:sp>
      <p:sp>
        <p:nvSpPr>
          <p:cNvPr id="25" name="Text Box 22"/>
          <p:cNvSpPr txBox="1">
            <a:spLocks noChangeArrowheads="1"/>
          </p:cNvSpPr>
          <p:nvPr/>
        </p:nvSpPr>
        <p:spPr bwMode="auto">
          <a:xfrm>
            <a:off x="1234257" y="3850010"/>
            <a:ext cx="738188" cy="2089150"/>
          </a:xfrm>
          <a:prstGeom prst="rect">
            <a:avLst/>
          </a:prstGeom>
          <a:solidFill>
            <a:srgbClr val="A3FFA3"/>
          </a:solidFill>
          <a:ln w="9525">
            <a:noFill/>
            <a:miter lim="800000"/>
          </a:ln>
        </p:spPr>
        <p:txBody>
          <a:bodyPr vert="eaVert"/>
          <a:lstStyle/>
          <a:p>
            <a:pPr algn="just" eaLnBrk="1" fontAlgn="auto" hangingPunct="1">
              <a:spcBef>
                <a:spcPts val="0"/>
              </a:spcBef>
              <a:spcAft>
                <a:spcPts val="0"/>
              </a:spcAft>
              <a:defRPr/>
            </a:pPr>
            <a:r>
              <a:rPr lang="zh-CN" altLang="en-US" sz="1600">
                <a:solidFill>
                  <a:schemeClr val="bg2"/>
                </a:solidFill>
                <a:latin typeface="黑体" panose="02010609060101010101" pitchFamily="49" charset="-122"/>
                <a:ea typeface="黑体" panose="02010609060101010101" pitchFamily="49" charset="-122"/>
              </a:rPr>
              <a:t>化肥，含氮污染物</a:t>
            </a:r>
            <a:endParaRPr lang="zh-CN" altLang="en-US" sz="1600">
              <a:solidFill>
                <a:schemeClr val="bg2"/>
              </a:solidFill>
              <a:effectLst>
                <a:outerShdw blurRad="38100" dist="38100" dir="2700000" algn="tl">
                  <a:srgbClr val="000000"/>
                </a:outerShdw>
              </a:effectLst>
              <a:latin typeface="黑体" panose="02010609060101010101" pitchFamily="49" charset="-122"/>
              <a:ea typeface="黑体" panose="02010609060101010101" pitchFamily="49" charset="-122"/>
            </a:endParaRPr>
          </a:p>
        </p:txBody>
      </p:sp>
      <p:sp>
        <p:nvSpPr>
          <p:cNvPr id="26" name="Text Box 23"/>
          <p:cNvSpPr txBox="1">
            <a:spLocks noChangeArrowheads="1"/>
          </p:cNvSpPr>
          <p:nvPr/>
        </p:nvSpPr>
        <p:spPr bwMode="auto">
          <a:xfrm>
            <a:off x="6492057" y="4065910"/>
            <a:ext cx="647700" cy="1582738"/>
          </a:xfrm>
          <a:prstGeom prst="rect">
            <a:avLst/>
          </a:prstGeom>
          <a:solidFill>
            <a:srgbClr val="A3FFA3"/>
          </a:solidFill>
          <a:ln w="9525">
            <a:noFill/>
            <a:miter lim="800000"/>
          </a:ln>
        </p:spPr>
        <p:txBody>
          <a:bodyPr vert="eaVert"/>
          <a:lstStyle/>
          <a:p>
            <a:pPr algn="just" eaLnBrk="1" fontAlgn="auto" hangingPunct="1">
              <a:spcBef>
                <a:spcPts val="0"/>
              </a:spcBef>
              <a:spcAft>
                <a:spcPts val="0"/>
              </a:spcAft>
              <a:defRPr/>
            </a:pPr>
            <a:r>
              <a:rPr lang="zh-CN" altLang="en-US" sz="16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化肥，</a:t>
            </a:r>
            <a:r>
              <a:rPr lang="en-US" altLang="zh-CN" sz="16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NO</a:t>
            </a:r>
            <a:r>
              <a:rPr lang="en-US" altLang="zh-CN" sz="1600" baseline="-250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1600" baseline="300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1600">
              <a:solidFill>
                <a:schemeClr val="bg2"/>
              </a:solidFill>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8" name="Text Box 24"/>
          <p:cNvSpPr txBox="1">
            <a:spLocks noChangeArrowheads="1"/>
          </p:cNvSpPr>
          <p:nvPr/>
        </p:nvSpPr>
        <p:spPr bwMode="auto">
          <a:xfrm>
            <a:off x="7716020" y="4065910"/>
            <a:ext cx="657225" cy="1728788"/>
          </a:xfrm>
          <a:prstGeom prst="rect">
            <a:avLst/>
          </a:prstGeom>
          <a:solidFill>
            <a:srgbClr val="A3FFA3"/>
          </a:solidFill>
          <a:ln w="9525">
            <a:noFill/>
            <a:miter lim="800000"/>
          </a:ln>
        </p:spPr>
        <p:txBody>
          <a:bodyPr vert="eaVert"/>
          <a:lstStyle/>
          <a:p>
            <a:pPr algn="just" eaLnBrk="1" fontAlgn="auto" hangingPunct="1">
              <a:spcBef>
                <a:spcPts val="0"/>
              </a:spcBef>
              <a:spcAft>
                <a:spcPts val="0"/>
              </a:spcAft>
              <a:defRPr/>
            </a:pPr>
            <a:r>
              <a:rPr lang="zh-CN" altLang="en-US" sz="16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由分解产生的</a:t>
            </a:r>
            <a:endParaRPr lang="zh-CN" altLang="en-US" sz="1600">
              <a:solidFill>
                <a:schemeClr val="bg2"/>
              </a:solidFill>
              <a:latin typeface="Times New Roman" panose="02020603050405020304" pitchFamily="18" charset="0"/>
              <a:ea typeface="黑体" panose="02010609060101010101" pitchFamily="49" charset="-122"/>
              <a:cs typeface="Times New Roman" panose="02020603050405020304" pitchFamily="18" charset="0"/>
            </a:endParaRPr>
          </a:p>
          <a:p>
            <a:pPr algn="just" eaLnBrk="1" fontAlgn="auto" hangingPunct="1">
              <a:spcBef>
                <a:spcPts val="0"/>
              </a:spcBef>
              <a:spcAft>
                <a:spcPts val="0"/>
              </a:spcAft>
              <a:defRPr/>
            </a:pPr>
            <a:r>
              <a:rPr lang="en-US" altLang="zh-CN" sz="16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NH</a:t>
            </a:r>
            <a:r>
              <a:rPr lang="en-US" altLang="zh-CN" sz="1600" baseline="-250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4</a:t>
            </a:r>
            <a:r>
              <a:rPr lang="zh-CN" altLang="en-US" sz="1600" baseline="300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16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NO</a:t>
            </a:r>
            <a:r>
              <a:rPr lang="en-US" altLang="zh-CN" sz="1600" baseline="-250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1600" baseline="300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1600">
              <a:solidFill>
                <a:schemeClr val="bg2"/>
              </a:solidFill>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9" name="Rectangle 25"/>
          <p:cNvSpPr>
            <a:spLocks noChangeArrowheads="1"/>
          </p:cNvSpPr>
          <p:nvPr/>
        </p:nvSpPr>
        <p:spPr bwMode="auto">
          <a:xfrm>
            <a:off x="3539307" y="394023"/>
            <a:ext cx="2016125" cy="1079500"/>
          </a:xfrm>
          <a:prstGeom prst="rect">
            <a:avLst/>
          </a:prstGeom>
          <a:solidFill>
            <a:srgbClr val="FFCCCC"/>
          </a:solidFill>
          <a:ln w="9525">
            <a:solidFill>
              <a:srgbClr val="000000"/>
            </a:solidFill>
            <a:miter lim="800000"/>
          </a:ln>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zh-CN" altLang="en-US"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大气圈</a:t>
            </a:r>
            <a:endParaRPr lang="zh-CN" altLang="en-US" dirty="0">
              <a:solidFill>
                <a:schemeClr val="bg2"/>
              </a:solidFill>
              <a:latin typeface="Times New Roman" panose="02020603050405020304" pitchFamily="18" charset="0"/>
              <a:ea typeface="黑体" panose="02010609060101010101" pitchFamily="49" charset="-122"/>
              <a:cs typeface="Times New Roman" panose="02020603050405020304" pitchFamily="18" charset="0"/>
            </a:endParaRPr>
          </a:p>
          <a:p>
            <a:pPr algn="just" eaLnBrk="1" hangingPunct="1"/>
            <a:r>
              <a:rPr lang="en-US" altLang="zh-CN"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N</a:t>
            </a:r>
            <a:r>
              <a:rPr lang="en-US" altLang="zh-CN" sz="1600" baseline="-250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，一些</a:t>
            </a:r>
            <a:r>
              <a:rPr lang="en-US" altLang="zh-CN"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N</a:t>
            </a:r>
            <a:r>
              <a:rPr lang="en-US" altLang="zh-CN" sz="1600" baseline="-250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O</a:t>
            </a:r>
            <a:r>
              <a:rPr lang="zh-CN" altLang="en-US"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，痕量</a:t>
            </a:r>
            <a:r>
              <a:rPr lang="en-US" altLang="zh-CN"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NO</a:t>
            </a:r>
            <a:r>
              <a:rPr lang="zh-CN" altLang="en-US"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NO</a:t>
            </a:r>
            <a:r>
              <a:rPr lang="en-US" altLang="zh-CN" sz="1600" baseline="-250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HNO</a:t>
            </a:r>
            <a:r>
              <a:rPr lang="en-US" altLang="zh-CN" sz="1600" baseline="-250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NH</a:t>
            </a:r>
            <a:r>
              <a:rPr lang="en-US" altLang="zh-CN" sz="1600" baseline="-250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4</a:t>
            </a:r>
            <a:r>
              <a:rPr lang="en-US" altLang="zh-CN" sz="16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NO</a:t>
            </a:r>
            <a:r>
              <a:rPr lang="en-US" altLang="zh-CN" sz="1600" baseline="-250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3</a:t>
            </a:r>
            <a:endParaRPr lang="en-US" altLang="zh-CN" sz="1600" baseline="-250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0" name="Line 28"/>
          <p:cNvSpPr>
            <a:spLocks noChangeShapeType="1"/>
          </p:cNvSpPr>
          <p:nvPr/>
        </p:nvSpPr>
        <p:spPr bwMode="auto">
          <a:xfrm>
            <a:off x="7139757" y="898848"/>
            <a:ext cx="0" cy="2014537"/>
          </a:xfrm>
          <a:prstGeom prst="line">
            <a:avLst/>
          </a:prstGeom>
          <a:noFill/>
          <a:ln w="38100">
            <a:solidFill>
              <a:srgbClr val="FF9900"/>
            </a:solidFill>
            <a:round/>
          </a:ln>
          <a:effectLst/>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1" name="Line 29"/>
          <p:cNvSpPr>
            <a:spLocks noChangeShapeType="1"/>
          </p:cNvSpPr>
          <p:nvPr/>
        </p:nvSpPr>
        <p:spPr bwMode="auto">
          <a:xfrm>
            <a:off x="2963045" y="5723260"/>
            <a:ext cx="430212" cy="0"/>
          </a:xfrm>
          <a:prstGeom prst="line">
            <a:avLst/>
          </a:prstGeom>
          <a:noFill/>
          <a:ln w="38100">
            <a:solidFill>
              <a:srgbClr val="FF9900"/>
            </a:solidFill>
            <a:round/>
          </a:ln>
          <a:effectLst/>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2" name="Line 32"/>
          <p:cNvSpPr>
            <a:spLocks noChangeShapeType="1"/>
          </p:cNvSpPr>
          <p:nvPr/>
        </p:nvSpPr>
        <p:spPr bwMode="auto">
          <a:xfrm>
            <a:off x="8435157" y="3778573"/>
            <a:ext cx="0" cy="2519362"/>
          </a:xfrm>
          <a:prstGeom prst="line">
            <a:avLst/>
          </a:prstGeom>
          <a:noFill/>
          <a:ln w="38100">
            <a:solidFill>
              <a:srgbClr val="FF9900"/>
            </a:solidFill>
            <a:round/>
          </a:ln>
          <a:effectLst/>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3" name="Line 33"/>
          <p:cNvSpPr>
            <a:spLocks noChangeShapeType="1"/>
          </p:cNvSpPr>
          <p:nvPr/>
        </p:nvSpPr>
        <p:spPr bwMode="auto">
          <a:xfrm>
            <a:off x="7284220" y="3778573"/>
            <a:ext cx="0" cy="2087562"/>
          </a:xfrm>
          <a:prstGeom prst="line">
            <a:avLst/>
          </a:prstGeom>
          <a:noFill/>
          <a:ln w="38100">
            <a:solidFill>
              <a:srgbClr val="FF9900"/>
            </a:solidFill>
            <a:round/>
            <a:headEnd type="triangle" w="med" len="med"/>
          </a:ln>
          <a:effectLst/>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4" name="Line 34"/>
          <p:cNvSpPr>
            <a:spLocks noChangeShapeType="1"/>
          </p:cNvSpPr>
          <p:nvPr/>
        </p:nvSpPr>
        <p:spPr bwMode="auto">
          <a:xfrm>
            <a:off x="2026420" y="6297935"/>
            <a:ext cx="1368425" cy="0"/>
          </a:xfrm>
          <a:prstGeom prst="line">
            <a:avLst/>
          </a:prstGeom>
          <a:noFill/>
          <a:ln w="38100">
            <a:solidFill>
              <a:srgbClr val="FF9900"/>
            </a:solidFill>
            <a:round/>
            <a:tailEnd type="triangle" w="med" len="med"/>
          </a:ln>
          <a:effectLst/>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5" name="Line 35"/>
          <p:cNvSpPr>
            <a:spLocks noChangeShapeType="1"/>
          </p:cNvSpPr>
          <p:nvPr/>
        </p:nvSpPr>
        <p:spPr bwMode="auto">
          <a:xfrm>
            <a:off x="5268095" y="1473523"/>
            <a:ext cx="0" cy="4033837"/>
          </a:xfrm>
          <a:prstGeom prst="line">
            <a:avLst/>
          </a:prstGeom>
          <a:noFill/>
          <a:ln w="38100">
            <a:solidFill>
              <a:srgbClr val="FF9900"/>
            </a:solidFill>
            <a:round/>
            <a:tailEnd type="triangle" w="med" len="med"/>
          </a:ln>
          <a:effectLst/>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6" name="Line 36"/>
          <p:cNvSpPr>
            <a:spLocks noChangeShapeType="1"/>
          </p:cNvSpPr>
          <p:nvPr/>
        </p:nvSpPr>
        <p:spPr bwMode="auto">
          <a:xfrm>
            <a:off x="2026420" y="3778573"/>
            <a:ext cx="0" cy="2519362"/>
          </a:xfrm>
          <a:prstGeom prst="line">
            <a:avLst/>
          </a:prstGeom>
          <a:noFill/>
          <a:ln w="38100">
            <a:solidFill>
              <a:srgbClr val="FF9900"/>
            </a:solidFill>
            <a:round/>
          </a:ln>
          <a:effectLst/>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7" name="Line 37"/>
          <p:cNvSpPr>
            <a:spLocks noChangeShapeType="1"/>
          </p:cNvSpPr>
          <p:nvPr/>
        </p:nvSpPr>
        <p:spPr bwMode="auto">
          <a:xfrm>
            <a:off x="2963045" y="3778573"/>
            <a:ext cx="0" cy="1944687"/>
          </a:xfrm>
          <a:prstGeom prst="line">
            <a:avLst/>
          </a:prstGeom>
          <a:noFill/>
          <a:ln w="38100">
            <a:solidFill>
              <a:srgbClr val="FF9900"/>
            </a:solidFill>
            <a:round/>
            <a:headEnd type="triangle" w="med" len="med"/>
          </a:ln>
          <a:effectLst/>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8" name="Line 38"/>
          <p:cNvSpPr>
            <a:spLocks noChangeShapeType="1"/>
          </p:cNvSpPr>
          <p:nvPr/>
        </p:nvSpPr>
        <p:spPr bwMode="auto">
          <a:xfrm flipH="1">
            <a:off x="6419032" y="5866135"/>
            <a:ext cx="865188" cy="0"/>
          </a:xfrm>
          <a:prstGeom prst="line">
            <a:avLst/>
          </a:prstGeom>
          <a:noFill/>
          <a:ln w="38100">
            <a:solidFill>
              <a:srgbClr val="FF9900"/>
            </a:solidFill>
            <a:round/>
          </a:ln>
          <a:effectLst/>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9" name="Line 39"/>
          <p:cNvSpPr>
            <a:spLocks noChangeShapeType="1"/>
          </p:cNvSpPr>
          <p:nvPr/>
        </p:nvSpPr>
        <p:spPr bwMode="auto">
          <a:xfrm flipH="1">
            <a:off x="6419032" y="6297935"/>
            <a:ext cx="2016125" cy="0"/>
          </a:xfrm>
          <a:prstGeom prst="line">
            <a:avLst/>
          </a:prstGeom>
          <a:noFill/>
          <a:ln w="38100">
            <a:solidFill>
              <a:srgbClr val="FF9900"/>
            </a:solidFill>
            <a:round/>
            <a:tailEnd type="triangle" w="med" len="med"/>
          </a:ln>
          <a:effectLst/>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40" name="Rectangle 31"/>
          <p:cNvSpPr>
            <a:spLocks noChangeArrowheads="1"/>
          </p:cNvSpPr>
          <p:nvPr/>
        </p:nvSpPr>
        <p:spPr bwMode="auto">
          <a:xfrm>
            <a:off x="3394845" y="5507360"/>
            <a:ext cx="3024187" cy="1123950"/>
          </a:xfrm>
          <a:prstGeom prst="rect">
            <a:avLst/>
          </a:prstGeom>
          <a:solidFill>
            <a:srgbClr val="FFCCCC"/>
          </a:solidFill>
          <a:ln w="9525">
            <a:noFill/>
            <a:miter lim="800000"/>
          </a:ln>
        </p:spPr>
        <p:txBody>
          <a:bodyPr/>
          <a:lstStyle/>
          <a:p>
            <a:pPr algn="ctr" eaLnBrk="1" fontAlgn="auto" hangingPunct="1">
              <a:spcBef>
                <a:spcPts val="0"/>
              </a:spcBef>
              <a:spcAft>
                <a:spcPts val="0"/>
              </a:spcAft>
              <a:defRPr/>
            </a:pPr>
            <a:r>
              <a:rPr lang="zh-CN" altLang="en-US">
                <a:solidFill>
                  <a:schemeClr val="bg2"/>
                </a:solidFill>
                <a:latin typeface="Times New Roman" panose="02020603050405020304" pitchFamily="18" charset="0"/>
                <a:ea typeface="黑体" panose="02010609060101010101" pitchFamily="49" charset="-122"/>
                <a:cs typeface="Times New Roman" panose="02020603050405020304" pitchFamily="18" charset="0"/>
              </a:rPr>
              <a:t>水圈和岩石圈</a:t>
            </a:r>
            <a:endParaRPr lang="zh-CN" altLang="en-US">
              <a:solidFill>
                <a:schemeClr val="bg2"/>
              </a:solidFill>
              <a:latin typeface="Times New Roman" panose="02020603050405020304" pitchFamily="18" charset="0"/>
              <a:ea typeface="黑体" panose="02010609060101010101" pitchFamily="49" charset="-122"/>
              <a:cs typeface="Times New Roman" panose="02020603050405020304" pitchFamily="18" charset="0"/>
            </a:endParaRPr>
          </a:p>
          <a:p>
            <a:pPr algn="ctr" eaLnBrk="1" fontAlgn="auto" hangingPunct="1">
              <a:spcBef>
                <a:spcPts val="0"/>
              </a:spcBef>
              <a:spcAft>
                <a:spcPts val="0"/>
              </a:spcAft>
              <a:defRPr/>
            </a:pPr>
            <a:r>
              <a:rPr lang="zh-CN" altLang="en-US" sz="16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溶解的</a:t>
            </a:r>
            <a:r>
              <a:rPr lang="en-US" altLang="zh-CN" sz="16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NO</a:t>
            </a:r>
            <a:r>
              <a:rPr lang="en-US" altLang="zh-CN" sz="1600" baseline="-250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1600" baseline="300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16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NH</a:t>
            </a:r>
            <a:r>
              <a:rPr lang="en-US" altLang="zh-CN" sz="1600" baseline="-250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4</a:t>
            </a:r>
            <a:r>
              <a:rPr lang="zh-CN" altLang="en-US" sz="1600" baseline="300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1600">
              <a:solidFill>
                <a:schemeClr val="bg2"/>
              </a:solidFill>
              <a:latin typeface="Times New Roman" panose="02020603050405020304" pitchFamily="18" charset="0"/>
              <a:ea typeface="黑体" panose="02010609060101010101" pitchFamily="49" charset="-122"/>
              <a:cs typeface="Times New Roman" panose="02020603050405020304" pitchFamily="18" charset="0"/>
            </a:endParaRPr>
          </a:p>
          <a:p>
            <a:pPr algn="ctr" eaLnBrk="1" fontAlgn="auto" hangingPunct="1">
              <a:spcBef>
                <a:spcPts val="0"/>
              </a:spcBef>
              <a:spcAft>
                <a:spcPts val="0"/>
              </a:spcAft>
              <a:defRPr/>
            </a:pPr>
            <a:r>
              <a:rPr lang="zh-CN" altLang="en-US" sz="1600">
                <a:solidFill>
                  <a:schemeClr val="bg2"/>
                </a:solidFill>
                <a:latin typeface="Times New Roman" panose="02020603050405020304" pitchFamily="18" charset="0"/>
                <a:ea typeface="黑体" panose="02010609060101010101" pitchFamily="49" charset="-122"/>
                <a:cs typeface="Times New Roman" panose="02020603050405020304" pitchFamily="18" charset="0"/>
              </a:rPr>
              <a:t>在死生物质和化石燃料中的有机结合氮</a:t>
            </a:r>
            <a:endParaRPr lang="zh-CN" altLang="en-US" sz="1600">
              <a:solidFill>
                <a:schemeClr val="bg2"/>
              </a:solidFill>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ure6_5"/>
          <p:cNvPicPr>
            <a:picLocks noChangeAspect="1" noChangeArrowheads="1"/>
          </p:cNvPicPr>
          <p:nvPr/>
        </p:nvPicPr>
        <p:blipFill>
          <a:blip r:embed="rId1">
            <a:extLst>
              <a:ext uri="{28A0092B-C50C-407E-A947-70E740481C1C}">
                <a14:useLocalDpi xmlns:a14="http://schemas.microsoft.com/office/drawing/2010/main" val="0"/>
              </a:ext>
            </a:extLst>
          </a:blip>
          <a:srcRect t="11424"/>
          <a:stretch>
            <a:fillRect/>
          </a:stretch>
        </p:blipFill>
        <p:spPr bwMode="auto">
          <a:xfrm>
            <a:off x="695325" y="836295"/>
            <a:ext cx="9665335" cy="557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4" name="Text Box 36"/>
          <p:cNvSpPr txBox="1">
            <a:spLocks noChangeArrowheads="1"/>
          </p:cNvSpPr>
          <p:nvPr/>
        </p:nvSpPr>
        <p:spPr bwMode="auto">
          <a:xfrm rot="16200000">
            <a:off x="3113405" y="-2171700"/>
            <a:ext cx="58293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2600" b="1" dirty="0" smtClean="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a:t>
            </a:r>
            <a:r>
              <a:rPr lang="en-US" altLang="zh-CN" sz="2600" b="1" dirty="0" smtClean="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3</a:t>
            </a:r>
            <a:r>
              <a:rPr lang="zh-CN" altLang="en-US" sz="2600" b="1" dirty="0" smtClean="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）氮</a:t>
            </a:r>
            <a:r>
              <a:rPr lang="zh-CN" altLang="en-US" sz="2600" b="1"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的循环</a:t>
            </a:r>
            <a:r>
              <a:rPr lang="zh-CN" altLang="en-US" sz="2600"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600" b="1" dirty="0">
                <a:latin typeface="Times New Roman" panose="02020603050405020304" pitchFamily="18" charset="0"/>
                <a:ea typeface="黑体" panose="02010609060101010101" pitchFamily="49" charset="-122"/>
                <a:cs typeface="Times New Roman" panose="02020603050405020304" pitchFamily="18" charset="0"/>
              </a:rPr>
              <a:t>Nitrogen Cycle</a:t>
            </a:r>
            <a:r>
              <a:rPr lang="zh-CN" altLang="en-US" sz="2600" b="1" dirty="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6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Text Box 11"/>
          <p:cNvSpPr txBox="1">
            <a:spLocks noChangeArrowheads="1"/>
          </p:cNvSpPr>
          <p:nvPr/>
        </p:nvSpPr>
        <p:spPr bwMode="auto">
          <a:xfrm>
            <a:off x="9768545" y="4869082"/>
            <a:ext cx="2148795" cy="1477328"/>
          </a:xfrm>
          <a:prstGeom prst="rect">
            <a:avLst/>
          </a:prstGeom>
          <a:noFill/>
          <a:ln>
            <a:noFill/>
          </a:ln>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en-US" altLang="zh-CN" b="1" dirty="0">
                <a:latin typeface="Times New Roman" panose="02020603050405020304" pitchFamily="18" charset="0"/>
                <a:ea typeface="宋体" panose="02010600030101010101" pitchFamily="2" charset="-122"/>
                <a:cs typeface="Times New Roman" panose="02020603050405020304" pitchFamily="18" charset="0"/>
              </a:rPr>
              <a:t>From </a:t>
            </a:r>
            <a:r>
              <a:rPr lang="en-US" altLang="zh-CN" b="1" i="1" dirty="0">
                <a:latin typeface="Times New Roman" panose="02020603050405020304" pitchFamily="18" charset="0"/>
                <a:ea typeface="宋体" panose="02010600030101010101" pitchFamily="2" charset="-122"/>
                <a:cs typeface="Times New Roman" panose="02020603050405020304" pitchFamily="18" charset="0"/>
              </a:rPr>
              <a:t>Environmental Chemistry</a:t>
            </a:r>
            <a:r>
              <a:rPr lang="en-US" altLang="zh-CN" b="1" dirty="0">
                <a:latin typeface="Times New Roman" panose="02020603050405020304" pitchFamily="18" charset="0"/>
                <a:ea typeface="宋体" panose="02010600030101010101" pitchFamily="2" charset="-122"/>
                <a:cs typeface="Times New Roman" panose="02020603050405020304" pitchFamily="18" charset="0"/>
              </a:rPr>
              <a:t>, </a:t>
            </a:r>
            <a:endParaRPr lang="en-US" altLang="zh-CN" b="1" dirty="0">
              <a:latin typeface="Times New Roman" panose="02020603050405020304" pitchFamily="18" charset="0"/>
              <a:ea typeface="宋体" panose="02010600030101010101" pitchFamily="2" charset="-122"/>
              <a:cs typeface="Times New Roman" panose="02020603050405020304" pitchFamily="18" charset="0"/>
            </a:endParaRPr>
          </a:p>
          <a:p>
            <a:pPr eaLnBrk="1" hangingPunct="1"/>
            <a:r>
              <a:rPr lang="en-US" altLang="zh-CN" b="1" dirty="0">
                <a:latin typeface="Times New Roman" panose="02020603050405020304" pitchFamily="18" charset="0"/>
                <a:ea typeface="宋体" panose="02010600030101010101" pitchFamily="2" charset="-122"/>
                <a:cs typeface="Times New Roman" panose="02020603050405020304" pitchFamily="18" charset="0"/>
              </a:rPr>
              <a:t>S.E. Manahan, CRC Press, 2004</a:t>
            </a:r>
            <a:endParaRPr lang="en-US" altLang="zh-CN" b="1" dirty="0">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slow">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pic>
        <p:nvPicPr>
          <p:cNvPr id="4" name="Picture 4" descr="figure6_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08373" y="1166833"/>
            <a:ext cx="7895939" cy="52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7782055" y="6003403"/>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From </a:t>
            </a:r>
            <a:r>
              <a:rPr lang="en-US" altLang="zh-CN" sz="1400" b="1" i="1" dirty="0">
                <a:latin typeface="Times New Roman" panose="02020603050405020304" pitchFamily="18" charset="0"/>
                <a:ea typeface="宋体" panose="02010600030101010101" pitchFamily="2" charset="-122"/>
                <a:cs typeface="Times New Roman" panose="02020603050405020304" pitchFamily="18" charset="0"/>
              </a:rPr>
              <a:t>Environmental Chemistry</a:t>
            </a:r>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 S.E. Manahan, CRC Press, 2004</a:t>
            </a:r>
            <a:endParaRPr lang="en-US" altLang="zh-CN" b="1"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Text Box 13"/>
          <p:cNvSpPr txBox="1">
            <a:spLocks noChangeArrowheads="1"/>
          </p:cNvSpPr>
          <p:nvPr/>
        </p:nvSpPr>
        <p:spPr bwMode="auto">
          <a:xfrm>
            <a:off x="7782055" y="4675359"/>
            <a:ext cx="1152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14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rPr>
              <a:t>非溶解态无机磷酸盐</a:t>
            </a:r>
            <a:endParaRPr lang="zh-CN" altLang="en-US" sz="14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Text Box 15"/>
          <p:cNvSpPr txBox="1">
            <a:spLocks noChangeArrowheads="1"/>
          </p:cNvSpPr>
          <p:nvPr/>
        </p:nvSpPr>
        <p:spPr bwMode="auto">
          <a:xfrm>
            <a:off x="4241067" y="2829104"/>
            <a:ext cx="9366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zh-CN" altLang="en-US" sz="14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rPr>
              <a:t>化肥径流</a:t>
            </a:r>
            <a:endParaRPr lang="zh-CN" altLang="en-US" sz="14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endParaRPr>
          </a:p>
          <a:p>
            <a:pPr eaLnBrk="1" hangingPunct="1"/>
            <a:r>
              <a:rPr lang="zh-CN" altLang="en-US" sz="14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rPr>
              <a:t>废水</a:t>
            </a:r>
            <a:endParaRPr lang="zh-CN" altLang="en-US" sz="14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endParaRPr>
          </a:p>
          <a:p>
            <a:pPr eaLnBrk="1" hangingPunct="1"/>
            <a:r>
              <a:rPr lang="zh-CN" altLang="en-US" sz="14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rPr>
              <a:t>洗涤剂</a:t>
            </a:r>
            <a:endParaRPr lang="zh-CN" altLang="en-US" sz="14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Text Box 16"/>
          <p:cNvSpPr txBox="1">
            <a:spLocks noChangeArrowheads="1"/>
          </p:cNvSpPr>
          <p:nvPr/>
        </p:nvSpPr>
        <p:spPr bwMode="auto">
          <a:xfrm>
            <a:off x="5268218" y="3875034"/>
            <a:ext cx="1079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zh-CN" altLang="en-US" sz="14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rPr>
              <a:t>外来化合物中的有机磷</a:t>
            </a:r>
            <a:endParaRPr lang="zh-CN" altLang="en-US" sz="14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Text Box 17"/>
          <p:cNvSpPr txBox="1">
            <a:spLocks noChangeArrowheads="1"/>
          </p:cNvSpPr>
          <p:nvPr/>
        </p:nvSpPr>
        <p:spPr bwMode="auto">
          <a:xfrm>
            <a:off x="5766183" y="5768692"/>
            <a:ext cx="13684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14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rPr>
              <a:t>底泥中的生物、有机和无机磷</a:t>
            </a:r>
            <a:endParaRPr lang="zh-CN" altLang="en-US" sz="14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Text Box 18"/>
          <p:cNvSpPr txBox="1">
            <a:spLocks noChangeArrowheads="1"/>
          </p:cNvSpPr>
          <p:nvPr/>
        </p:nvSpPr>
        <p:spPr bwMode="auto">
          <a:xfrm>
            <a:off x="1343472" y="5245472"/>
            <a:ext cx="1079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zh-CN" altLang="en-US" sz="1400" b="1" dirty="0" smtClean="0">
                <a:solidFill>
                  <a:srgbClr val="AA5C5C"/>
                </a:solidFill>
                <a:latin typeface="Times New Roman" panose="02020603050405020304" pitchFamily="18" charset="0"/>
                <a:ea typeface="黑体" panose="02010609060101010101" pitchFamily="49" charset="-122"/>
                <a:cs typeface="Times New Roman" panose="02020603050405020304" pitchFamily="18" charset="0"/>
              </a:rPr>
              <a:t>生物</a:t>
            </a:r>
            <a:r>
              <a:rPr lang="zh-CN" altLang="en-US" sz="14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rPr>
              <a:t>磷，主要是核酸</a:t>
            </a:r>
            <a:endParaRPr lang="zh-CN" altLang="en-US" sz="14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 name="Text Box 19"/>
          <p:cNvSpPr txBox="1">
            <a:spLocks noChangeArrowheads="1"/>
          </p:cNvSpPr>
          <p:nvPr/>
        </p:nvSpPr>
        <p:spPr bwMode="auto">
          <a:xfrm>
            <a:off x="1583532" y="2643188"/>
            <a:ext cx="3603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zh-CN" altLang="en-US" sz="14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rPr>
              <a:t>生物同化</a:t>
            </a:r>
            <a:endParaRPr lang="zh-CN" altLang="en-US" sz="14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 name="Text Box 20"/>
          <p:cNvSpPr txBox="1">
            <a:spLocks noChangeArrowheads="1"/>
          </p:cNvSpPr>
          <p:nvPr/>
        </p:nvSpPr>
        <p:spPr bwMode="auto">
          <a:xfrm>
            <a:off x="3029757" y="3429000"/>
            <a:ext cx="36036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zh-CN" altLang="en-US" sz="14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rPr>
              <a:t>微生物降解</a:t>
            </a:r>
            <a:endParaRPr lang="zh-CN" altLang="en-US" sz="14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 name="Text Box 21"/>
          <p:cNvSpPr txBox="1">
            <a:spLocks noChangeArrowheads="1"/>
          </p:cNvSpPr>
          <p:nvPr/>
        </p:nvSpPr>
        <p:spPr bwMode="auto">
          <a:xfrm>
            <a:off x="7209572" y="2957069"/>
            <a:ext cx="3603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zh-CN" altLang="en-US" sz="1400" b="1">
                <a:solidFill>
                  <a:srgbClr val="AA5C5C"/>
                </a:solidFill>
                <a:latin typeface="Times New Roman" panose="02020603050405020304" pitchFamily="18" charset="0"/>
                <a:ea typeface="黑体" panose="02010609060101010101" pitchFamily="49" charset="-122"/>
                <a:cs typeface="Times New Roman" panose="02020603050405020304" pitchFamily="18" charset="0"/>
              </a:rPr>
              <a:t>溶解</a:t>
            </a:r>
            <a:endParaRPr lang="zh-CN" altLang="en-US" sz="1400" b="1">
              <a:solidFill>
                <a:srgbClr val="AA5C5C"/>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6" name="Text Box 22"/>
          <p:cNvSpPr txBox="1">
            <a:spLocks noChangeArrowheads="1"/>
          </p:cNvSpPr>
          <p:nvPr/>
        </p:nvSpPr>
        <p:spPr bwMode="auto">
          <a:xfrm>
            <a:off x="7601874" y="3357417"/>
            <a:ext cx="3603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zh-CN" altLang="en-US" sz="14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rPr>
              <a:t>沉淀</a:t>
            </a:r>
            <a:endParaRPr lang="zh-CN" altLang="en-US" sz="14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Rectangle 23"/>
          <p:cNvSpPr>
            <a:spLocks noChangeArrowheads="1"/>
          </p:cNvSpPr>
          <p:nvPr/>
        </p:nvSpPr>
        <p:spPr bwMode="auto">
          <a:xfrm>
            <a:off x="6360709" y="1188975"/>
            <a:ext cx="2724887" cy="655700"/>
          </a:xfrm>
          <a:prstGeom prst="rect">
            <a:avLst/>
          </a:prstGeom>
          <a:solidFill>
            <a:srgbClr val="FFFFFF"/>
          </a:solidFill>
          <a:ln w="9525">
            <a:noFill/>
            <a:miter lim="800000"/>
          </a:ln>
          <a:effectLst/>
        </p:spPr>
        <p:txBody>
          <a:bodyPr wrap="none" anchor="ctr"/>
          <a:lstStyle/>
          <a:p>
            <a:pPr eaLnBrk="1" fontAlgn="auto" hangingPunct="1">
              <a:spcBef>
                <a:spcPts val="0"/>
              </a:spcBef>
              <a:spcAft>
                <a:spcPts val="0"/>
              </a:spcAft>
              <a:defRPr/>
            </a:pPr>
            <a:endParaRPr lang="zh-CN" altLang="en-US">
              <a:solidFill>
                <a:srgbClr val="AA5C5C"/>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8" name="Text Box 24"/>
          <p:cNvSpPr txBox="1">
            <a:spLocks noChangeArrowheads="1"/>
          </p:cNvSpPr>
          <p:nvPr/>
        </p:nvSpPr>
        <p:spPr bwMode="auto">
          <a:xfrm>
            <a:off x="6588125" y="1773238"/>
            <a:ext cx="1008063" cy="366712"/>
          </a:xfrm>
          <a:prstGeom prst="rect">
            <a:avLst/>
          </a:prstGeom>
          <a:solidFill>
            <a:srgbClr val="FFFFFF"/>
          </a:solidFill>
          <a:ln w="9525">
            <a:noFill/>
            <a:miter lim="800000"/>
          </a:ln>
          <a:effectLst/>
        </p:spPr>
        <p:txBody>
          <a:bodyPr>
            <a:spAutoFit/>
          </a:bodyPr>
          <a:lstStyle/>
          <a:p>
            <a:pPr eaLnBrk="1" fontAlgn="auto" hangingPunct="1">
              <a:spcBef>
                <a:spcPct val="50000"/>
              </a:spcBef>
              <a:spcAft>
                <a:spcPts val="0"/>
              </a:spcAft>
              <a:defRPr/>
            </a:pPr>
            <a:endParaRPr lang="zh-CN" altLang="en-US">
              <a:solidFill>
                <a:srgbClr val="AA5C5C"/>
              </a:solidFill>
              <a:effectLst>
                <a:outerShdw blurRad="38100" dist="38100" dir="2700000" algn="tl">
                  <a:srgbClr val="C0C0C0"/>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 name="Text Box 36"/>
          <p:cNvSpPr txBox="1">
            <a:spLocks noChangeArrowheads="1"/>
          </p:cNvSpPr>
          <p:nvPr/>
        </p:nvSpPr>
        <p:spPr bwMode="auto">
          <a:xfrm rot="16200000">
            <a:off x="3448685" y="-2506980"/>
            <a:ext cx="582930" cy="637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2600" b="1"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 （4）磷</a:t>
            </a:r>
            <a:r>
              <a:rPr lang="zh-CN" altLang="en-US" sz="2600" b="1" dirty="0" smtClean="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的</a:t>
            </a:r>
            <a:r>
              <a:rPr lang="zh-CN" altLang="en-US" sz="2600" b="1"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循环</a:t>
            </a:r>
            <a:r>
              <a:rPr lang="zh-CN" altLang="en-US" sz="2600" b="1" dirty="0" smtClean="0">
                <a:latin typeface="Times New Roman" panose="02020603050405020304" pitchFamily="18" charset="0"/>
                <a:ea typeface="黑体" panose="02010609060101010101" pitchFamily="49" charset="-122"/>
                <a:cs typeface="Times New Roman" panose="02020603050405020304" pitchFamily="18" charset="0"/>
              </a:rPr>
              <a:t>（</a:t>
            </a:r>
            <a:r>
              <a:rPr lang="en-US" altLang="zh-CN" sz="2600" b="1" dirty="0" smtClean="0">
                <a:latin typeface="Times New Roman" panose="02020603050405020304" pitchFamily="18" charset="0"/>
                <a:ea typeface="黑体" panose="02010609060101010101" pitchFamily="49" charset="-122"/>
                <a:cs typeface="Times New Roman" panose="02020603050405020304" pitchFamily="18" charset="0"/>
              </a:rPr>
              <a:t>Phosphorous </a:t>
            </a:r>
            <a:r>
              <a:rPr lang="en-US" altLang="zh-CN" sz="2600" b="1" dirty="0">
                <a:latin typeface="Times New Roman" panose="02020603050405020304" pitchFamily="18" charset="0"/>
                <a:ea typeface="黑体" panose="02010609060101010101" pitchFamily="49" charset="-122"/>
                <a:cs typeface="Times New Roman" panose="02020603050405020304" pitchFamily="18" charset="0"/>
              </a:rPr>
              <a:t>Cycle</a:t>
            </a:r>
            <a:r>
              <a:rPr lang="zh-CN" altLang="en-US" sz="2600" b="1" dirty="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6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Text Box 12"/>
          <p:cNvSpPr txBox="1">
            <a:spLocks noChangeArrowheads="1"/>
          </p:cNvSpPr>
          <p:nvPr/>
        </p:nvSpPr>
        <p:spPr bwMode="auto">
          <a:xfrm>
            <a:off x="5964972" y="1577370"/>
            <a:ext cx="1511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14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rPr>
              <a:t>溶解态无机磷酸盐和聚磷酸盐</a:t>
            </a:r>
            <a:endParaRPr lang="zh-CN" altLang="en-US" sz="14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descr="figure6_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02116" y="1263706"/>
            <a:ext cx="8208962" cy="487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4" name="Text Box 36"/>
          <p:cNvSpPr txBox="1">
            <a:spLocks noChangeArrowheads="1"/>
          </p:cNvSpPr>
          <p:nvPr/>
        </p:nvSpPr>
        <p:spPr bwMode="auto">
          <a:xfrm rot="16200000">
            <a:off x="2889133" y="-1947285"/>
            <a:ext cx="582930" cy="52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2600" b="1" dirty="0" smtClean="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a:t>
            </a:r>
            <a:r>
              <a:rPr lang="en-US" altLang="zh-CN" sz="2600" b="1" dirty="0" smtClean="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5</a:t>
            </a:r>
            <a:r>
              <a:rPr lang="zh-CN" altLang="en-US" sz="2600" b="1" dirty="0" smtClean="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）硫的</a:t>
            </a:r>
            <a:r>
              <a:rPr lang="zh-CN" altLang="en-US" sz="2600" b="1"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循环</a:t>
            </a:r>
            <a:r>
              <a:rPr lang="zh-CN" altLang="en-US" sz="2600" b="1" dirty="0" smtClean="0">
                <a:latin typeface="Times New Roman" panose="02020603050405020304" pitchFamily="18" charset="0"/>
                <a:ea typeface="黑体" panose="02010609060101010101" pitchFamily="49" charset="-122"/>
                <a:cs typeface="Times New Roman" panose="02020603050405020304" pitchFamily="18" charset="0"/>
              </a:rPr>
              <a:t>（</a:t>
            </a:r>
            <a:r>
              <a:rPr lang="en-US" altLang="zh-CN" sz="2600" b="1" dirty="0" smtClean="0">
                <a:latin typeface="Times New Roman" panose="02020603050405020304" pitchFamily="18" charset="0"/>
                <a:ea typeface="黑体" panose="02010609060101010101" pitchFamily="49" charset="-122"/>
                <a:cs typeface="Times New Roman" panose="02020603050405020304" pitchFamily="18" charset="0"/>
              </a:rPr>
              <a:t>Sulfur </a:t>
            </a:r>
            <a:r>
              <a:rPr lang="en-US" altLang="zh-CN" sz="2600" b="1" dirty="0">
                <a:latin typeface="Times New Roman" panose="02020603050405020304" pitchFamily="18" charset="0"/>
                <a:ea typeface="黑体" panose="02010609060101010101" pitchFamily="49" charset="-122"/>
                <a:cs typeface="Times New Roman" panose="02020603050405020304" pitchFamily="18" charset="0"/>
              </a:rPr>
              <a:t>Cycle</a:t>
            </a:r>
            <a:r>
              <a:rPr lang="zh-CN" altLang="en-US" sz="2600" b="1" dirty="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6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Text Box 4"/>
          <p:cNvSpPr txBox="1">
            <a:spLocks noChangeArrowheads="1"/>
          </p:cNvSpPr>
          <p:nvPr/>
        </p:nvSpPr>
        <p:spPr bwMode="auto">
          <a:xfrm>
            <a:off x="5591944" y="6152590"/>
            <a:ext cx="318087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1600" b="1" dirty="0">
                <a:latin typeface="Times New Roman" panose="02020603050405020304" pitchFamily="18" charset="0"/>
                <a:ea typeface="黑体" panose="02010609060101010101" pitchFamily="49" charset="-122"/>
                <a:cs typeface="Times New Roman" panose="02020603050405020304" pitchFamily="18" charset="0"/>
              </a:rPr>
              <a:t>From </a:t>
            </a:r>
            <a:r>
              <a:rPr lang="en-US" altLang="zh-CN" sz="1600" b="1" i="1" dirty="0">
                <a:latin typeface="Times New Roman" panose="02020603050405020304" pitchFamily="18" charset="0"/>
                <a:ea typeface="黑体" panose="02010609060101010101" pitchFamily="49" charset="-122"/>
                <a:cs typeface="Times New Roman" panose="02020603050405020304" pitchFamily="18" charset="0"/>
              </a:rPr>
              <a:t>Environmental Chemistry</a:t>
            </a:r>
            <a:r>
              <a:rPr lang="en-US" altLang="zh-CN" sz="1600" b="1" dirty="0">
                <a:latin typeface="Times New Roman" panose="02020603050405020304" pitchFamily="18" charset="0"/>
                <a:ea typeface="黑体" panose="02010609060101010101" pitchFamily="49" charset="-122"/>
                <a:cs typeface="Times New Roman" panose="02020603050405020304" pitchFamily="18" charset="0"/>
              </a:rPr>
              <a:t>, S.E. Manahan, CRC Press, 2004</a:t>
            </a:r>
            <a:endParaRPr lang="en-US" altLang="zh-CN" sz="20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Text Box 14"/>
          <p:cNvSpPr txBox="1">
            <a:spLocks noChangeArrowheads="1"/>
          </p:cNvSpPr>
          <p:nvPr/>
        </p:nvSpPr>
        <p:spPr bwMode="auto">
          <a:xfrm>
            <a:off x="6859918" y="1418456"/>
            <a:ext cx="18002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16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rPr>
              <a:t>大气中的硫</a:t>
            </a:r>
            <a:endParaRPr lang="zh-CN" altLang="en-US" sz="16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Text Box 15"/>
          <p:cNvSpPr txBox="1">
            <a:spLocks noChangeArrowheads="1"/>
          </p:cNvSpPr>
          <p:nvPr/>
        </p:nvSpPr>
        <p:spPr bwMode="auto">
          <a:xfrm>
            <a:off x="539750" y="2492375"/>
            <a:ext cx="11525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1600" b="1">
                <a:solidFill>
                  <a:schemeClr val="bg1"/>
                </a:solidFill>
                <a:latin typeface="Times New Roman" panose="02020603050405020304" pitchFamily="18" charset="0"/>
                <a:ea typeface="黑体" panose="02010609060101010101" pitchFamily="49" charset="-122"/>
                <a:cs typeface="Times New Roman" panose="02020603050405020304" pitchFamily="18" charset="0"/>
              </a:rPr>
              <a:t>溶解或非溶解的无机硫</a:t>
            </a:r>
            <a:endParaRPr lang="zh-CN" altLang="en-US" sz="1600" b="1">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Text Box 16"/>
          <p:cNvSpPr txBox="1">
            <a:spLocks noChangeArrowheads="1"/>
          </p:cNvSpPr>
          <p:nvPr/>
        </p:nvSpPr>
        <p:spPr bwMode="auto">
          <a:xfrm>
            <a:off x="959005" y="3329129"/>
            <a:ext cx="15128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1600" b="1" dirty="0">
                <a:solidFill>
                  <a:srgbClr val="AE6464"/>
                </a:solidFill>
                <a:latin typeface="Times New Roman" panose="02020603050405020304" pitchFamily="18" charset="0"/>
                <a:ea typeface="黑体" panose="02010609060101010101" pitchFamily="49" charset="-122"/>
                <a:cs typeface="Times New Roman" panose="02020603050405020304" pitchFamily="18" charset="0"/>
              </a:rPr>
              <a:t>被生物同化</a:t>
            </a:r>
            <a:endParaRPr lang="zh-CN" altLang="en-US" sz="1600" b="1" dirty="0">
              <a:solidFill>
                <a:srgbClr val="AE6464"/>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Text Box 17"/>
          <p:cNvSpPr txBox="1">
            <a:spLocks noChangeArrowheads="1"/>
          </p:cNvSpPr>
          <p:nvPr/>
        </p:nvSpPr>
        <p:spPr bwMode="auto">
          <a:xfrm>
            <a:off x="611188" y="4149725"/>
            <a:ext cx="9350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1600" b="1">
                <a:solidFill>
                  <a:schemeClr val="bg1"/>
                </a:solidFill>
                <a:latin typeface="Times New Roman" panose="02020603050405020304" pitchFamily="18" charset="0"/>
                <a:ea typeface="黑体" panose="02010609060101010101" pitchFamily="49" charset="-122"/>
                <a:cs typeface="Times New Roman" panose="02020603050405020304" pitchFamily="18" charset="0"/>
              </a:rPr>
              <a:t>生物体内的硫</a:t>
            </a:r>
            <a:endParaRPr lang="zh-CN" altLang="en-US" sz="1600" b="1">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 name="Text Box 18"/>
          <p:cNvSpPr txBox="1">
            <a:spLocks noChangeArrowheads="1"/>
          </p:cNvSpPr>
          <p:nvPr/>
        </p:nvSpPr>
        <p:spPr bwMode="auto">
          <a:xfrm>
            <a:off x="953833" y="4640398"/>
            <a:ext cx="15232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1600" b="1" dirty="0">
                <a:solidFill>
                  <a:srgbClr val="AE6464"/>
                </a:solidFill>
                <a:latin typeface="Times New Roman" panose="02020603050405020304" pitchFamily="18" charset="0"/>
                <a:ea typeface="黑体" panose="02010609060101010101" pitchFamily="49" charset="-122"/>
                <a:cs typeface="Times New Roman" panose="02020603050405020304" pitchFamily="18" charset="0"/>
              </a:rPr>
              <a:t>微生物代谢</a:t>
            </a:r>
            <a:endParaRPr lang="zh-CN" altLang="en-US" sz="1600" b="1" dirty="0">
              <a:solidFill>
                <a:srgbClr val="AE6464"/>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 name="Text Box 19"/>
          <p:cNvSpPr txBox="1">
            <a:spLocks noChangeArrowheads="1"/>
          </p:cNvSpPr>
          <p:nvPr/>
        </p:nvSpPr>
        <p:spPr bwMode="auto">
          <a:xfrm>
            <a:off x="468313" y="5445125"/>
            <a:ext cx="11525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1600" b="1">
                <a:solidFill>
                  <a:schemeClr val="bg1"/>
                </a:solidFill>
                <a:latin typeface="Times New Roman" panose="02020603050405020304" pitchFamily="18" charset="0"/>
                <a:ea typeface="黑体" panose="02010609060101010101" pitchFamily="49" charset="-122"/>
                <a:cs typeface="Times New Roman" panose="02020603050405020304" pitchFamily="18" charset="0"/>
              </a:rPr>
              <a:t>微生物代谢产生的小分子有机硫</a:t>
            </a:r>
            <a:endParaRPr lang="zh-CN" altLang="en-US" sz="1600" b="1">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 name="Text Box 21"/>
          <p:cNvSpPr txBox="1">
            <a:spLocks noChangeArrowheads="1"/>
          </p:cNvSpPr>
          <p:nvPr/>
        </p:nvSpPr>
        <p:spPr bwMode="auto">
          <a:xfrm>
            <a:off x="5956651" y="4677777"/>
            <a:ext cx="1152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16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rPr>
              <a:t>生物降解</a:t>
            </a:r>
            <a:endParaRPr lang="zh-CN" altLang="en-US" sz="16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6" name="Text Box 22"/>
          <p:cNvSpPr txBox="1">
            <a:spLocks noChangeArrowheads="1"/>
          </p:cNvSpPr>
          <p:nvPr/>
        </p:nvSpPr>
        <p:spPr bwMode="auto">
          <a:xfrm>
            <a:off x="8190230" y="3911600"/>
            <a:ext cx="1432560" cy="583565"/>
          </a:xfrm>
          <a:prstGeom prst="rect">
            <a:avLst/>
          </a:prstGeom>
          <a:noFill/>
          <a:ln w="9525">
            <a:solidFill>
              <a:srgbClr val="000000"/>
            </a:solidFill>
            <a:miter lim="800000"/>
          </a:ln>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1600" b="1" dirty="0">
                <a:solidFill>
                  <a:srgbClr val="AE6464"/>
                </a:solidFill>
                <a:latin typeface="Times New Roman" panose="02020603050405020304" pitchFamily="18" charset="0"/>
                <a:ea typeface="黑体" panose="02010609060101010101" pitchFamily="49" charset="-122"/>
                <a:cs typeface="Times New Roman" panose="02020603050405020304" pitchFamily="18" charset="0"/>
              </a:rPr>
              <a:t>硫化物和金属硫化物</a:t>
            </a:r>
            <a:endParaRPr lang="zh-CN" altLang="en-US" sz="1600" b="1" dirty="0">
              <a:solidFill>
                <a:srgbClr val="AE6464"/>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Text Box 23"/>
          <p:cNvSpPr txBox="1">
            <a:spLocks noChangeArrowheads="1"/>
          </p:cNvSpPr>
          <p:nvPr/>
        </p:nvSpPr>
        <p:spPr bwMode="auto">
          <a:xfrm>
            <a:off x="7502906" y="3283753"/>
            <a:ext cx="15066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16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rPr>
              <a:t>硫化物氧化</a:t>
            </a:r>
            <a:endParaRPr lang="zh-CN" altLang="en-US" sz="16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8" name="Text Box 24"/>
          <p:cNvSpPr txBox="1">
            <a:spLocks noChangeArrowheads="1"/>
          </p:cNvSpPr>
          <p:nvPr/>
        </p:nvSpPr>
        <p:spPr bwMode="auto">
          <a:xfrm>
            <a:off x="5983288" y="2826286"/>
            <a:ext cx="3619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16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rPr>
              <a:t>硫酸盐还原</a:t>
            </a:r>
            <a:endParaRPr lang="zh-CN" altLang="en-US" sz="16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 name="Text Box 25"/>
          <p:cNvSpPr txBox="1">
            <a:spLocks noChangeArrowheads="1"/>
          </p:cNvSpPr>
          <p:nvPr/>
        </p:nvSpPr>
        <p:spPr bwMode="auto">
          <a:xfrm>
            <a:off x="3203575" y="3644900"/>
            <a:ext cx="935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1600" b="1">
                <a:solidFill>
                  <a:schemeClr val="bg1"/>
                </a:solidFill>
                <a:latin typeface="Times New Roman" panose="02020603050405020304" pitchFamily="18" charset="0"/>
                <a:ea typeface="黑体" panose="02010609060101010101" pitchFamily="49" charset="-122"/>
                <a:cs typeface="Times New Roman" panose="02020603050405020304" pitchFamily="18" charset="0"/>
              </a:rPr>
              <a:t>元素硫</a:t>
            </a:r>
            <a:endParaRPr lang="zh-CN" altLang="en-US" sz="1600" b="1">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0" name="Text Box 26"/>
          <p:cNvSpPr txBox="1">
            <a:spLocks noChangeArrowheads="1"/>
          </p:cNvSpPr>
          <p:nvPr/>
        </p:nvSpPr>
        <p:spPr bwMode="auto">
          <a:xfrm>
            <a:off x="4140599" y="4375240"/>
            <a:ext cx="1152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16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rPr>
              <a:t>   分    解</a:t>
            </a:r>
            <a:endParaRPr lang="zh-CN" altLang="en-US" sz="16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1" name="Text Box 27"/>
          <p:cNvSpPr txBox="1">
            <a:spLocks noChangeArrowheads="1"/>
          </p:cNvSpPr>
          <p:nvPr/>
        </p:nvSpPr>
        <p:spPr bwMode="auto">
          <a:xfrm>
            <a:off x="8256240" y="2050578"/>
            <a:ext cx="192015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16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rPr>
              <a:t>大气中的硫与其他环境圈层的交换</a:t>
            </a:r>
            <a:endParaRPr lang="zh-CN" altLang="en-US" sz="1600" b="1" dirty="0">
              <a:solidFill>
                <a:srgbClr val="AA5C5C"/>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4" name="Text Box 4"/>
          <p:cNvSpPr txBox="1">
            <a:spLocks noChangeArrowheads="1"/>
          </p:cNvSpPr>
          <p:nvPr/>
        </p:nvSpPr>
        <p:spPr bwMode="auto">
          <a:xfrm>
            <a:off x="395288" y="334328"/>
            <a:ext cx="10237216"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3000" b="1" dirty="0" smtClean="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2.4 </a:t>
            </a:r>
            <a:r>
              <a:rPr lang="zh-CN" altLang="en-US"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环境</a:t>
            </a:r>
            <a:r>
              <a:rPr lang="zh-CN" altLang="en-US" sz="3000" b="1" dirty="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各圈</a:t>
            </a:r>
            <a:r>
              <a:rPr lang="zh-CN" altLang="en-US"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层</a:t>
            </a:r>
            <a:r>
              <a:rPr lang="en-US" altLang="zh-CN" sz="3000" b="1"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3000" b="1" dirty="0" smtClean="0">
                <a:latin typeface="Times New Roman" panose="02020603050405020304" pitchFamily="18" charset="0"/>
                <a:ea typeface="黑体" panose="02010609060101010101" pitchFamily="49" charset="-122"/>
                <a:cs typeface="Times New Roman" panose="02020603050405020304" pitchFamily="18" charset="0"/>
              </a:rPr>
              <a:t>Environmental </a:t>
            </a:r>
            <a:r>
              <a:rPr lang="en-US" altLang="zh-CN" sz="3000" b="1" dirty="0">
                <a:latin typeface="Times New Roman" panose="02020603050405020304" pitchFamily="18" charset="0"/>
                <a:ea typeface="黑体" panose="02010609060101010101" pitchFamily="49" charset="-122"/>
                <a:cs typeface="Times New Roman" panose="02020603050405020304" pitchFamily="18" charset="0"/>
              </a:rPr>
              <a:t>Spheres</a:t>
            </a:r>
            <a:endParaRPr lang="zh-CN" altLang="en-US" sz="30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Rectangle 3"/>
          <p:cNvSpPr>
            <a:spLocks noGrp="1" noChangeArrowheads="1"/>
          </p:cNvSpPr>
          <p:nvPr>
            <p:ph type="subTitle" idx="1"/>
          </p:nvPr>
        </p:nvSpPr>
        <p:spPr>
          <a:xfrm>
            <a:off x="6541968" y="1842265"/>
            <a:ext cx="4767389" cy="4552239"/>
          </a:xfrm>
        </p:spPr>
        <p:txBody>
          <a:bodyPr/>
          <a:lstStyle/>
          <a:p>
            <a:pPr algn="l" eaLnBrk="1" hangingPunct="1">
              <a:lnSpc>
                <a:spcPct val="150000"/>
              </a:lnSpc>
              <a:spcBef>
                <a:spcPct val="5000"/>
              </a:spcBef>
            </a:pPr>
            <a:r>
              <a:rPr lang="zh-CN" altLang="en-US" sz="2400" dirty="0" smtClean="0">
                <a:effectLst/>
                <a:latin typeface="黑体" panose="02010609060101010101" pitchFamily="49" charset="-122"/>
                <a:ea typeface="黑体" panose="02010609060101010101" pitchFamily="49" charset="-122"/>
              </a:rPr>
              <a:t>该图显示</a:t>
            </a:r>
            <a:r>
              <a:rPr lang="zh-CN" altLang="en-US" sz="2400" dirty="0">
                <a:effectLst/>
                <a:latin typeface="黑体" panose="02010609060101010101" pitchFamily="49" charset="-122"/>
                <a:ea typeface="黑体" panose="02010609060101010101" pitchFamily="49" charset="-122"/>
              </a:rPr>
              <a:t>了由包含</a:t>
            </a:r>
            <a:r>
              <a:rPr lang="zh-CN" altLang="en-US" sz="2400" dirty="0">
                <a:solidFill>
                  <a:srgbClr val="FF0000"/>
                </a:solidFill>
                <a:effectLst/>
                <a:latin typeface="黑体" panose="02010609060101010101" pitchFamily="49" charset="-122"/>
                <a:ea typeface="黑体" panose="02010609060101010101" pitchFamily="49" charset="-122"/>
              </a:rPr>
              <a:t>大气圈、水圈和岩石圈</a:t>
            </a:r>
            <a:r>
              <a:rPr lang="zh-CN" altLang="en-US" sz="2400" dirty="0">
                <a:effectLst/>
                <a:latin typeface="黑体" panose="02010609060101010101" pitchFamily="49" charset="-122"/>
                <a:ea typeface="黑体" panose="02010609060101010101" pitchFamily="49" charset="-122"/>
              </a:rPr>
              <a:t>各圈层的自然环境和以</a:t>
            </a:r>
            <a:r>
              <a:rPr lang="zh-CN" altLang="en-US" sz="2400" dirty="0">
                <a:solidFill>
                  <a:srgbClr val="FF0000"/>
                </a:solidFill>
                <a:effectLst/>
                <a:latin typeface="黑体" panose="02010609060101010101" pitchFamily="49" charset="-122"/>
                <a:ea typeface="黑体" panose="02010609060101010101" pitchFamily="49" charset="-122"/>
              </a:rPr>
              <a:t>生物圈</a:t>
            </a:r>
            <a:r>
              <a:rPr lang="zh-CN" altLang="en-US" sz="2400" dirty="0">
                <a:effectLst/>
                <a:latin typeface="黑体" panose="02010609060101010101" pitchFamily="49" charset="-122"/>
                <a:ea typeface="黑体" panose="02010609060101010101" pitchFamily="49" charset="-122"/>
              </a:rPr>
              <a:t>为代表的</a:t>
            </a:r>
            <a:r>
              <a:rPr lang="zh-CN" altLang="en-US" sz="2400" dirty="0" smtClean="0">
                <a:effectLst/>
                <a:latin typeface="黑体" panose="02010609060101010101" pitchFamily="49" charset="-122"/>
                <a:ea typeface="黑体" panose="02010609060101010101" pitchFamily="49" charset="-122"/>
              </a:rPr>
              <a:t>生态环境</a:t>
            </a:r>
            <a:r>
              <a:rPr lang="zh-CN" altLang="en-US" sz="2400" dirty="0">
                <a:effectLst/>
                <a:latin typeface="黑体" panose="02010609060101010101" pitchFamily="49" charset="-122"/>
                <a:ea typeface="黑体" panose="02010609060101010101" pitchFamily="49" charset="-122"/>
              </a:rPr>
              <a:t>组成地球环境系统，再与反映人类</a:t>
            </a:r>
            <a:r>
              <a:rPr lang="zh-CN" altLang="en-US" sz="2400" dirty="0" smtClean="0">
                <a:effectLst/>
                <a:latin typeface="黑体" panose="02010609060101010101" pitchFamily="49" charset="-122"/>
                <a:ea typeface="黑体" panose="02010609060101010101" pitchFamily="49" charset="-122"/>
              </a:rPr>
              <a:t>生产、生活</a:t>
            </a:r>
            <a:r>
              <a:rPr lang="zh-CN" altLang="en-US" sz="2400" dirty="0">
                <a:effectLst/>
                <a:latin typeface="黑体" panose="02010609060101010101" pitchFamily="49" charset="-122"/>
                <a:ea typeface="黑体" panose="02010609060101010101" pitchFamily="49" charset="-122"/>
              </a:rPr>
              <a:t>和技术活动的人类活动圈形成彼此相互间</a:t>
            </a:r>
            <a:r>
              <a:rPr lang="zh-CN" altLang="en-US" sz="2400" dirty="0" smtClean="0">
                <a:effectLst/>
                <a:latin typeface="黑体" panose="02010609060101010101" pitchFamily="49" charset="-122"/>
                <a:ea typeface="黑体" panose="02010609060101010101" pitchFamily="49" charset="-122"/>
              </a:rPr>
              <a:t>存在错综复杂</a:t>
            </a:r>
            <a:r>
              <a:rPr lang="zh-CN" altLang="en-US" sz="2400" dirty="0">
                <a:effectLst/>
                <a:latin typeface="黑体" panose="02010609060101010101" pitchFamily="49" charset="-122"/>
                <a:ea typeface="黑体" panose="02010609060101010101" pitchFamily="49" charset="-122"/>
              </a:rPr>
              <a:t>关系的综合体系。</a:t>
            </a:r>
            <a:endParaRPr lang="zh-CN" altLang="en-US" sz="2400" dirty="0">
              <a:effectLst/>
              <a:latin typeface="黑体" panose="02010609060101010101" pitchFamily="49" charset="-122"/>
              <a:ea typeface="黑体" panose="02010609060101010101" pitchFamily="49" charset="-122"/>
            </a:endParaRPr>
          </a:p>
        </p:txBody>
      </p:sp>
      <p:pic>
        <p:nvPicPr>
          <p:cNvPr id="31" name="Picture 4" descr="插入word清晰图"/>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2144" y="1412876"/>
            <a:ext cx="5456237" cy="505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12"/>
          <p:cNvSpPr>
            <a:spLocks noChangeArrowheads="1"/>
          </p:cNvSpPr>
          <p:nvPr/>
        </p:nvSpPr>
        <p:spPr bwMode="auto">
          <a:xfrm>
            <a:off x="632143" y="1412876"/>
            <a:ext cx="5472112" cy="5040313"/>
          </a:xfrm>
          <a:prstGeom prst="rect">
            <a:avLst/>
          </a:prstGeom>
          <a:solidFill>
            <a:srgbClr val="00CCFF">
              <a:alpha val="21176"/>
            </a:srgbClr>
          </a:solidFill>
          <a:ln w="9525">
            <a:solidFill>
              <a:schemeClr val="tx1"/>
            </a:solidFill>
            <a:miter lim="800000"/>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32" name="Oval 14"/>
          <p:cNvSpPr>
            <a:spLocks noChangeArrowheads="1"/>
          </p:cNvSpPr>
          <p:nvPr/>
        </p:nvSpPr>
        <p:spPr bwMode="auto">
          <a:xfrm>
            <a:off x="2432369" y="3068638"/>
            <a:ext cx="1944687" cy="1655762"/>
          </a:xfrm>
          <a:prstGeom prst="ellipse">
            <a:avLst/>
          </a:prstGeom>
          <a:noFill/>
          <a:ln w="38100">
            <a:solidFill>
              <a:srgbClr val="FF3300"/>
            </a:solidFill>
            <a:round/>
          </a:ln>
          <a:effectLst/>
        </p:spPr>
        <p:txBody>
          <a:bodyPr wrap="none" anchor="ct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33" name="Text Box 5"/>
          <p:cNvSpPr txBox="1">
            <a:spLocks noChangeArrowheads="1"/>
          </p:cNvSpPr>
          <p:nvPr/>
        </p:nvSpPr>
        <p:spPr bwMode="auto">
          <a:xfrm>
            <a:off x="703581" y="1484314"/>
            <a:ext cx="13684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1500" dirty="0">
                <a:solidFill>
                  <a:srgbClr val="FF0000"/>
                </a:solidFill>
                <a:latin typeface="Arial" panose="020B0604020202020204" pitchFamily="34" charset="0"/>
                <a:ea typeface="宋体" panose="02010600030101010101" pitchFamily="2" charset="-122"/>
              </a:rPr>
              <a:t>atmosphere</a:t>
            </a:r>
            <a:endParaRPr lang="en-US" altLang="zh-CN" sz="1500" dirty="0">
              <a:solidFill>
                <a:srgbClr val="FF0000"/>
              </a:solidFill>
              <a:latin typeface="Arial" panose="020B0604020202020204" pitchFamily="34" charset="0"/>
              <a:ea typeface="宋体" panose="02010600030101010101" pitchFamily="2" charset="-122"/>
            </a:endParaRPr>
          </a:p>
        </p:txBody>
      </p:sp>
      <p:sp>
        <p:nvSpPr>
          <p:cNvPr id="34" name="Text Box 6"/>
          <p:cNvSpPr txBox="1">
            <a:spLocks noChangeArrowheads="1"/>
          </p:cNvSpPr>
          <p:nvPr/>
        </p:nvSpPr>
        <p:spPr bwMode="auto">
          <a:xfrm>
            <a:off x="4808856" y="1484314"/>
            <a:ext cx="13684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1500" dirty="0">
                <a:solidFill>
                  <a:srgbClr val="FF0000"/>
                </a:solidFill>
                <a:latin typeface="Arial" panose="020B0604020202020204" pitchFamily="34" charset="0"/>
                <a:ea typeface="宋体" panose="02010600030101010101" pitchFamily="2" charset="-122"/>
              </a:rPr>
              <a:t>hydrosphere</a:t>
            </a:r>
            <a:endParaRPr lang="en-US" altLang="zh-CN" sz="1500" dirty="0">
              <a:solidFill>
                <a:srgbClr val="FF0000"/>
              </a:solidFill>
              <a:latin typeface="Arial" panose="020B0604020202020204" pitchFamily="34" charset="0"/>
              <a:ea typeface="宋体" panose="02010600030101010101" pitchFamily="2" charset="-122"/>
            </a:endParaRPr>
          </a:p>
        </p:txBody>
      </p:sp>
      <p:sp>
        <p:nvSpPr>
          <p:cNvPr id="35" name="Text Box 7"/>
          <p:cNvSpPr txBox="1">
            <a:spLocks noChangeArrowheads="1"/>
          </p:cNvSpPr>
          <p:nvPr/>
        </p:nvSpPr>
        <p:spPr bwMode="auto">
          <a:xfrm>
            <a:off x="703581" y="5157789"/>
            <a:ext cx="1223963"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64800">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spcBef>
                <a:spcPct val="55000"/>
              </a:spcBef>
            </a:pPr>
            <a:r>
              <a:rPr lang="en-US" altLang="zh-CN" sz="1500" dirty="0">
                <a:solidFill>
                  <a:srgbClr val="FF0000"/>
                </a:solidFill>
                <a:latin typeface="Arial" panose="020B0604020202020204" pitchFamily="34" charset="0"/>
                <a:ea typeface="宋体" panose="02010600030101010101" pitchFamily="2" charset="-122"/>
              </a:rPr>
              <a:t>geosphere</a:t>
            </a:r>
            <a:endParaRPr lang="en-US" altLang="zh-CN" sz="1500" dirty="0">
              <a:solidFill>
                <a:srgbClr val="FF0000"/>
              </a:solidFill>
              <a:latin typeface="Arial" panose="020B0604020202020204" pitchFamily="34" charset="0"/>
              <a:ea typeface="宋体" panose="02010600030101010101" pitchFamily="2" charset="-122"/>
            </a:endParaRPr>
          </a:p>
          <a:p>
            <a:pPr eaLnBrk="1" hangingPunct="1">
              <a:spcBef>
                <a:spcPct val="50000"/>
              </a:spcBef>
            </a:pPr>
            <a:endParaRPr lang="en-US" altLang="zh-CN" sz="1600" dirty="0">
              <a:solidFill>
                <a:srgbClr val="FF0000"/>
              </a:solidFill>
              <a:latin typeface="Arial" panose="020B0604020202020204" pitchFamily="34" charset="0"/>
              <a:ea typeface="宋体" panose="02010600030101010101" pitchFamily="2" charset="-122"/>
            </a:endParaRPr>
          </a:p>
          <a:p>
            <a:pPr algn="ctr" eaLnBrk="1" hangingPunct="1">
              <a:spcBef>
                <a:spcPct val="50000"/>
              </a:spcBef>
            </a:pPr>
            <a:r>
              <a:rPr lang="en-US" altLang="zh-CN" sz="1500" dirty="0">
                <a:solidFill>
                  <a:srgbClr val="FF0000"/>
                </a:solidFill>
                <a:latin typeface="Arial" panose="020B0604020202020204" pitchFamily="34" charset="0"/>
                <a:ea typeface="宋体" panose="02010600030101010101" pitchFamily="2" charset="-122"/>
              </a:rPr>
              <a:t>lithosphere</a:t>
            </a:r>
            <a:endParaRPr lang="en-US" altLang="zh-CN" sz="1500" dirty="0">
              <a:solidFill>
                <a:srgbClr val="FF0000"/>
              </a:solidFill>
              <a:latin typeface="Arial" panose="020B0604020202020204" pitchFamily="34" charset="0"/>
              <a:ea typeface="宋体" panose="02010600030101010101" pitchFamily="2" charset="-122"/>
            </a:endParaRPr>
          </a:p>
        </p:txBody>
      </p:sp>
      <p:sp>
        <p:nvSpPr>
          <p:cNvPr id="36" name="Text Box 8"/>
          <p:cNvSpPr txBox="1">
            <a:spLocks noChangeArrowheads="1"/>
          </p:cNvSpPr>
          <p:nvPr/>
        </p:nvSpPr>
        <p:spPr bwMode="auto">
          <a:xfrm>
            <a:off x="4951731" y="5876926"/>
            <a:ext cx="13684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1500" dirty="0">
                <a:solidFill>
                  <a:srgbClr val="FF0000"/>
                </a:solidFill>
                <a:latin typeface="Arial" panose="020B0604020202020204" pitchFamily="34" charset="0"/>
                <a:ea typeface="宋体" panose="02010600030101010101" pitchFamily="2" charset="-122"/>
              </a:rPr>
              <a:t>biosphere</a:t>
            </a:r>
            <a:endParaRPr lang="en-US" altLang="zh-CN" sz="1500" dirty="0">
              <a:solidFill>
                <a:srgbClr val="FF0000"/>
              </a:solidFill>
              <a:latin typeface="Arial" panose="020B0604020202020204" pitchFamily="34" charset="0"/>
              <a:ea typeface="宋体" panose="02010600030101010101" pitchFamily="2" charset="-122"/>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0" tmFilter="0, 0; .2, .5; .8, .5; 1, 0"/>
                                        <p:tgtEl>
                                          <p:spTgt spid="32"/>
                                        </p:tgtEl>
                                      </p:cBhvr>
                                    </p:animEffect>
                                    <p:animScale>
                                      <p:cBhvr>
                                        <p:cTn id="7" dur="2500" autoRev="1" fill="hold"/>
                                        <p:tgtEl>
                                          <p:spTgt spid="3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fontAlgn="base">
              <a:spcBef>
                <a:spcPct val="0"/>
              </a:spcBef>
              <a:spcAft>
                <a:spcPct val="0"/>
              </a:spcAft>
            </a:pPr>
            <a:r>
              <a:rPr lang="zh-CN" altLang="zh-CN" dirty="0" smtClean="0">
                <a:solidFill>
                  <a:schemeClr val="bg1"/>
                </a:solidFill>
                <a:latin typeface="Arial" panose="020B0604020202020204" pitchFamily="34" charset="0"/>
                <a:ea typeface="宋体" panose="02010600030101010101" pitchFamily="2" charset="-122"/>
              </a:rPr>
              <a:t>1</a:t>
            </a:r>
            <a:r>
              <a:rPr lang="zh-CN" altLang="zh-CN" dirty="0" smtClean="0">
                <a:solidFill>
                  <a:srgbClr val="FFFF66"/>
                </a:solidFill>
                <a:latin typeface="Arial" panose="020B0604020202020204" pitchFamily="34" charset="0"/>
                <a:ea typeface="宋体" panose="02010600030101010101" pitchFamily="2" charset="-122"/>
              </a:rPr>
              <a:t>-</a:t>
            </a:r>
            <a:endParaRPr lang="zh-CN" altLang="zh-CN" dirty="0" smtClean="0">
              <a:solidFill>
                <a:srgbClr val="FFFF66"/>
              </a:solidFill>
              <a:latin typeface="Arial" panose="020B0604020202020204" pitchFamily="34" charset="0"/>
              <a:ea typeface="宋体" panose="02010600030101010101" pitchFamily="2" charset="-122"/>
            </a:endParaRPr>
          </a:p>
        </p:txBody>
      </p:sp>
      <p:sp>
        <p:nvSpPr>
          <p:cNvPr id="45142" name="Rectangle 86" descr="褐色大理石"/>
          <p:cNvSpPr>
            <a:spLocks noChangeArrowheads="1"/>
          </p:cNvSpPr>
          <p:nvPr/>
        </p:nvSpPr>
        <p:spPr bwMode="auto">
          <a:xfrm>
            <a:off x="1524000" y="3068638"/>
            <a:ext cx="9144000" cy="3167062"/>
          </a:xfrm>
          <a:prstGeom prst="rect">
            <a:avLst/>
          </a:prstGeom>
          <a:blipFill dpi="0" rotWithShape="1">
            <a:blip r:embed="rId1"/>
            <a:srcRect/>
            <a:tile tx="0" ty="0" sx="100000" sy="100000" flip="none" algn="tl"/>
          </a:blipFill>
          <a:ln w="9525">
            <a:noFill/>
            <a:miter lim="800000"/>
          </a:ln>
          <a:effectLst/>
        </p:spPr>
        <p:txBody>
          <a:bodyPr wrap="none" anchor="ct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5144" name="Freeform 88"/>
          <p:cNvSpPr/>
          <p:nvPr/>
        </p:nvSpPr>
        <p:spPr bwMode="auto">
          <a:xfrm>
            <a:off x="1528764" y="5621339"/>
            <a:ext cx="9139237" cy="765175"/>
          </a:xfrm>
          <a:custGeom>
            <a:avLst/>
            <a:gdLst/>
            <a:ahLst/>
            <a:cxnLst>
              <a:cxn ang="0">
                <a:pos x="3554" y="354"/>
              </a:cxn>
              <a:cxn ang="0">
                <a:pos x="4843" y="326"/>
              </a:cxn>
              <a:cxn ang="0">
                <a:pos x="5071" y="290"/>
              </a:cxn>
              <a:cxn ang="0">
                <a:pos x="5227" y="253"/>
              </a:cxn>
              <a:cxn ang="0">
                <a:pos x="5291" y="226"/>
              </a:cxn>
              <a:cxn ang="0">
                <a:pos x="5364" y="189"/>
              </a:cxn>
              <a:cxn ang="0">
                <a:pos x="5492" y="107"/>
              </a:cxn>
              <a:cxn ang="0">
                <a:pos x="5501" y="52"/>
              </a:cxn>
              <a:cxn ang="0">
                <a:pos x="5574" y="6"/>
              </a:cxn>
              <a:cxn ang="0">
                <a:pos x="5711" y="52"/>
              </a:cxn>
              <a:cxn ang="0">
                <a:pos x="5720" y="217"/>
              </a:cxn>
              <a:cxn ang="0">
                <a:pos x="5693" y="244"/>
              </a:cxn>
              <a:cxn ang="0">
                <a:pos x="5647" y="308"/>
              </a:cxn>
              <a:cxn ang="0">
                <a:pos x="5565" y="363"/>
              </a:cxn>
              <a:cxn ang="0">
                <a:pos x="5126" y="400"/>
              </a:cxn>
              <a:cxn ang="0">
                <a:pos x="4962" y="427"/>
              </a:cxn>
              <a:cxn ang="0">
                <a:pos x="4056" y="445"/>
              </a:cxn>
              <a:cxn ang="0">
                <a:pos x="3608" y="436"/>
              </a:cxn>
              <a:cxn ang="0">
                <a:pos x="1506" y="390"/>
              </a:cxn>
              <a:cxn ang="0">
                <a:pos x="70" y="381"/>
              </a:cxn>
              <a:cxn ang="0">
                <a:pos x="15" y="372"/>
              </a:cxn>
              <a:cxn ang="0">
                <a:pos x="43" y="290"/>
              </a:cxn>
              <a:cxn ang="0">
                <a:pos x="390" y="281"/>
              </a:cxn>
              <a:cxn ang="0">
                <a:pos x="975" y="272"/>
              </a:cxn>
              <a:cxn ang="0">
                <a:pos x="1935" y="244"/>
              </a:cxn>
              <a:cxn ang="0">
                <a:pos x="2392" y="253"/>
              </a:cxn>
              <a:cxn ang="0">
                <a:pos x="3554" y="354"/>
              </a:cxn>
            </a:cxnLst>
            <a:rect l="0" t="0" r="r" b="b"/>
            <a:pathLst>
              <a:path w="5741" h="482">
                <a:moveTo>
                  <a:pt x="3554" y="354"/>
                </a:moveTo>
                <a:cubicBezTo>
                  <a:pt x="4005" y="349"/>
                  <a:pt x="4400" y="335"/>
                  <a:pt x="4843" y="326"/>
                </a:cubicBezTo>
                <a:cubicBezTo>
                  <a:pt x="4920" y="317"/>
                  <a:pt x="4994" y="299"/>
                  <a:pt x="5071" y="290"/>
                </a:cubicBezTo>
                <a:cubicBezTo>
                  <a:pt x="5123" y="270"/>
                  <a:pt x="5174" y="266"/>
                  <a:pt x="5227" y="253"/>
                </a:cubicBezTo>
                <a:cubicBezTo>
                  <a:pt x="5304" y="202"/>
                  <a:pt x="5198" y="268"/>
                  <a:pt x="5291" y="226"/>
                </a:cubicBezTo>
                <a:cubicBezTo>
                  <a:pt x="5415" y="170"/>
                  <a:pt x="5280" y="216"/>
                  <a:pt x="5364" y="189"/>
                </a:cubicBezTo>
                <a:cubicBezTo>
                  <a:pt x="5406" y="162"/>
                  <a:pt x="5445" y="122"/>
                  <a:pt x="5492" y="107"/>
                </a:cubicBezTo>
                <a:cubicBezTo>
                  <a:pt x="5495" y="89"/>
                  <a:pt x="5493" y="69"/>
                  <a:pt x="5501" y="52"/>
                </a:cubicBezTo>
                <a:cubicBezTo>
                  <a:pt x="5507" y="40"/>
                  <a:pt x="5561" y="11"/>
                  <a:pt x="5574" y="6"/>
                </a:cubicBezTo>
                <a:cubicBezTo>
                  <a:pt x="5641" y="13"/>
                  <a:pt x="5677" y="0"/>
                  <a:pt x="5711" y="52"/>
                </a:cubicBezTo>
                <a:cubicBezTo>
                  <a:pt x="5719" y="109"/>
                  <a:pt x="5741" y="159"/>
                  <a:pt x="5720" y="217"/>
                </a:cubicBezTo>
                <a:cubicBezTo>
                  <a:pt x="5716" y="229"/>
                  <a:pt x="5701" y="234"/>
                  <a:pt x="5693" y="244"/>
                </a:cubicBezTo>
                <a:cubicBezTo>
                  <a:pt x="5677" y="264"/>
                  <a:pt x="5670" y="296"/>
                  <a:pt x="5647" y="308"/>
                </a:cubicBezTo>
                <a:cubicBezTo>
                  <a:pt x="5615" y="324"/>
                  <a:pt x="5596" y="347"/>
                  <a:pt x="5565" y="363"/>
                </a:cubicBezTo>
                <a:cubicBezTo>
                  <a:pt x="5468" y="412"/>
                  <a:pt x="5208" y="397"/>
                  <a:pt x="5126" y="400"/>
                </a:cubicBezTo>
                <a:cubicBezTo>
                  <a:pt x="5071" y="405"/>
                  <a:pt x="5017" y="424"/>
                  <a:pt x="4962" y="427"/>
                </a:cubicBezTo>
                <a:cubicBezTo>
                  <a:pt x="4532" y="447"/>
                  <a:pt x="4834" y="435"/>
                  <a:pt x="4056" y="445"/>
                </a:cubicBezTo>
                <a:cubicBezTo>
                  <a:pt x="3911" y="481"/>
                  <a:pt x="3751" y="482"/>
                  <a:pt x="3608" y="436"/>
                </a:cubicBezTo>
                <a:cubicBezTo>
                  <a:pt x="3025" y="47"/>
                  <a:pt x="2207" y="393"/>
                  <a:pt x="1506" y="390"/>
                </a:cubicBezTo>
                <a:cubicBezTo>
                  <a:pt x="1027" y="379"/>
                  <a:pt x="549" y="373"/>
                  <a:pt x="70" y="381"/>
                </a:cubicBezTo>
                <a:cubicBezTo>
                  <a:pt x="52" y="378"/>
                  <a:pt x="25" y="388"/>
                  <a:pt x="15" y="372"/>
                </a:cubicBezTo>
                <a:cubicBezTo>
                  <a:pt x="0" y="348"/>
                  <a:pt x="14" y="292"/>
                  <a:pt x="43" y="290"/>
                </a:cubicBezTo>
                <a:cubicBezTo>
                  <a:pt x="158" y="281"/>
                  <a:pt x="274" y="283"/>
                  <a:pt x="390" y="281"/>
                </a:cubicBezTo>
                <a:cubicBezTo>
                  <a:pt x="585" y="277"/>
                  <a:pt x="780" y="275"/>
                  <a:pt x="975" y="272"/>
                </a:cubicBezTo>
                <a:cubicBezTo>
                  <a:pt x="1294" y="247"/>
                  <a:pt x="1615" y="249"/>
                  <a:pt x="1935" y="244"/>
                </a:cubicBezTo>
                <a:cubicBezTo>
                  <a:pt x="2080" y="216"/>
                  <a:pt x="2284" y="145"/>
                  <a:pt x="2392" y="253"/>
                </a:cubicBezTo>
                <a:lnTo>
                  <a:pt x="3554" y="354"/>
                </a:lnTo>
                <a:close/>
              </a:path>
            </a:pathLst>
          </a:custGeom>
          <a:solidFill>
            <a:schemeClr val="accent1"/>
          </a:solidFill>
          <a:ln w="9525">
            <a:noFill/>
            <a:round/>
          </a:ln>
          <a:effectLst/>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grpSp>
        <p:nvGrpSpPr>
          <p:cNvPr id="54278" name="Group 2"/>
          <p:cNvGrpSpPr/>
          <p:nvPr/>
        </p:nvGrpSpPr>
        <p:grpSpPr bwMode="auto">
          <a:xfrm>
            <a:off x="1992314" y="2349501"/>
            <a:ext cx="7705725" cy="3940175"/>
            <a:chOff x="149" y="1528"/>
            <a:chExt cx="5431" cy="2482"/>
          </a:xfrm>
        </p:grpSpPr>
        <p:sp>
          <p:nvSpPr>
            <p:cNvPr id="54353" name="Freeform 3"/>
            <p:cNvSpPr>
              <a:spLocks noChangeArrowheads="1"/>
            </p:cNvSpPr>
            <p:nvPr/>
          </p:nvSpPr>
          <p:spPr bwMode="auto">
            <a:xfrm>
              <a:off x="149" y="1528"/>
              <a:ext cx="5431" cy="2482"/>
            </a:xfrm>
            <a:custGeom>
              <a:avLst/>
              <a:gdLst>
                <a:gd name="T0" fmla="*/ 16 w 5431"/>
                <a:gd name="T1" fmla="*/ 42 h 2482"/>
                <a:gd name="T2" fmla="*/ 640 w 5431"/>
                <a:gd name="T3" fmla="*/ 474 h 2482"/>
                <a:gd name="T4" fmla="*/ 2080 w 5431"/>
                <a:gd name="T5" fmla="*/ 2154 h 2482"/>
                <a:gd name="T6" fmla="*/ 3496 w 5431"/>
                <a:gd name="T7" fmla="*/ 2214 h 2482"/>
                <a:gd name="T8" fmla="*/ 4846 w 5431"/>
                <a:gd name="T9" fmla="*/ 546 h 2482"/>
                <a:gd name="T10" fmla="*/ 4906 w 5431"/>
                <a:gd name="T11" fmla="*/ 366 h 2482"/>
                <a:gd name="T12" fmla="*/ 5002 w 5431"/>
                <a:gd name="T13" fmla="*/ 258 h 2482"/>
                <a:gd name="T14" fmla="*/ 5296 w 5431"/>
                <a:gd name="T15" fmla="*/ 66 h 2482"/>
                <a:gd name="T16" fmla="*/ 4192 w 5431"/>
                <a:gd name="T17" fmla="*/ 390 h 2482"/>
                <a:gd name="T18" fmla="*/ 736 w 5431"/>
                <a:gd name="T19" fmla="*/ 222 h 2482"/>
                <a:gd name="T20" fmla="*/ 16 w 5431"/>
                <a:gd name="T21" fmla="*/ 42 h 24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31" h="2482">
                  <a:moveTo>
                    <a:pt x="16" y="42"/>
                  </a:moveTo>
                  <a:cubicBezTo>
                    <a:pt x="0" y="84"/>
                    <a:pt x="296" y="122"/>
                    <a:pt x="640" y="474"/>
                  </a:cubicBezTo>
                  <a:cubicBezTo>
                    <a:pt x="966" y="836"/>
                    <a:pt x="1599" y="1884"/>
                    <a:pt x="2080" y="2154"/>
                  </a:cubicBezTo>
                  <a:cubicBezTo>
                    <a:pt x="2556" y="2444"/>
                    <a:pt x="3035" y="2482"/>
                    <a:pt x="3496" y="2214"/>
                  </a:cubicBezTo>
                  <a:cubicBezTo>
                    <a:pt x="3917" y="2052"/>
                    <a:pt x="4546" y="904"/>
                    <a:pt x="4846" y="546"/>
                  </a:cubicBezTo>
                  <a:cubicBezTo>
                    <a:pt x="5081" y="238"/>
                    <a:pt x="4880" y="414"/>
                    <a:pt x="4906" y="366"/>
                  </a:cubicBezTo>
                  <a:cubicBezTo>
                    <a:pt x="4932" y="318"/>
                    <a:pt x="4937" y="308"/>
                    <a:pt x="5002" y="258"/>
                  </a:cubicBezTo>
                  <a:cubicBezTo>
                    <a:pt x="5067" y="208"/>
                    <a:pt x="5431" y="44"/>
                    <a:pt x="5296" y="66"/>
                  </a:cubicBezTo>
                  <a:cubicBezTo>
                    <a:pt x="5161" y="88"/>
                    <a:pt x="4952" y="364"/>
                    <a:pt x="4192" y="390"/>
                  </a:cubicBezTo>
                  <a:cubicBezTo>
                    <a:pt x="3436" y="558"/>
                    <a:pt x="1408" y="366"/>
                    <a:pt x="736" y="222"/>
                  </a:cubicBezTo>
                  <a:cubicBezTo>
                    <a:pt x="64" y="78"/>
                    <a:pt x="32" y="0"/>
                    <a:pt x="16" y="42"/>
                  </a:cubicBezTo>
                  <a:close/>
                </a:path>
              </a:pathLst>
            </a:custGeom>
            <a:solidFill>
              <a:schemeClr val="bg1"/>
            </a:solidFill>
            <a:ln w="25400">
              <a:solidFill>
                <a:schemeClr val="tx1"/>
              </a:solidFill>
              <a:round/>
            </a:ln>
          </p:spPr>
          <p:txBody>
            <a:bodyPr wrap="none"/>
            <a:lstStyle/>
            <a:p>
              <a:endParaRPr lang="zh-CN" altLang="en-US"/>
            </a:p>
          </p:txBody>
        </p:sp>
        <p:sp>
          <p:nvSpPr>
            <p:cNvPr id="54354" name="Freeform 4"/>
            <p:cNvSpPr>
              <a:spLocks noChangeArrowheads="1"/>
            </p:cNvSpPr>
            <p:nvPr/>
          </p:nvSpPr>
          <p:spPr bwMode="auto">
            <a:xfrm>
              <a:off x="1804" y="3249"/>
              <a:ext cx="2276" cy="743"/>
            </a:xfrm>
            <a:custGeom>
              <a:avLst/>
              <a:gdLst>
                <a:gd name="T0" fmla="*/ 1004 w 2276"/>
                <a:gd name="T1" fmla="*/ 100 h 744"/>
                <a:gd name="T2" fmla="*/ 164 w 2276"/>
                <a:gd name="T3" fmla="*/ 40 h 744"/>
                <a:gd name="T4" fmla="*/ 20 w 2276"/>
                <a:gd name="T5" fmla="*/ 40 h 744"/>
                <a:gd name="T6" fmla="*/ 236 w 2276"/>
                <a:gd name="T7" fmla="*/ 280 h 744"/>
                <a:gd name="T8" fmla="*/ 644 w 2276"/>
                <a:gd name="T9" fmla="*/ 553 h 744"/>
                <a:gd name="T10" fmla="*/ 1220 w 2276"/>
                <a:gd name="T11" fmla="*/ 673 h 744"/>
                <a:gd name="T12" fmla="*/ 2240 w 2276"/>
                <a:gd name="T13" fmla="*/ 148 h 744"/>
                <a:gd name="T14" fmla="*/ 1004 w 2276"/>
                <a:gd name="T15" fmla="*/ 100 h 7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76" h="744">
                  <a:moveTo>
                    <a:pt x="1004" y="100"/>
                  </a:moveTo>
                  <a:cubicBezTo>
                    <a:pt x="658" y="82"/>
                    <a:pt x="328" y="50"/>
                    <a:pt x="164" y="40"/>
                  </a:cubicBezTo>
                  <a:cubicBezTo>
                    <a:pt x="0" y="30"/>
                    <a:pt x="8" y="0"/>
                    <a:pt x="20" y="40"/>
                  </a:cubicBezTo>
                  <a:cubicBezTo>
                    <a:pt x="32" y="80"/>
                    <a:pt x="132" y="194"/>
                    <a:pt x="236" y="280"/>
                  </a:cubicBezTo>
                  <a:cubicBezTo>
                    <a:pt x="340" y="366"/>
                    <a:pt x="480" y="490"/>
                    <a:pt x="644" y="556"/>
                  </a:cubicBezTo>
                  <a:cubicBezTo>
                    <a:pt x="808" y="622"/>
                    <a:pt x="954" y="744"/>
                    <a:pt x="1220" y="676"/>
                  </a:cubicBezTo>
                  <a:cubicBezTo>
                    <a:pt x="1590" y="706"/>
                    <a:pt x="2276" y="244"/>
                    <a:pt x="2240" y="148"/>
                  </a:cubicBezTo>
                  <a:lnTo>
                    <a:pt x="1004" y="100"/>
                  </a:lnTo>
                  <a:close/>
                </a:path>
              </a:pathLst>
            </a:custGeom>
            <a:solidFill>
              <a:srgbClr val="996600">
                <a:alpha val="76862"/>
              </a:srgbClr>
            </a:solidFill>
            <a:ln w="9525">
              <a:solidFill>
                <a:schemeClr val="tx1"/>
              </a:solidFill>
              <a:round/>
            </a:ln>
          </p:spPr>
          <p:txBody>
            <a:bodyPr wrap="none"/>
            <a:lstStyle/>
            <a:p>
              <a:endParaRPr lang="zh-CN" altLang="en-US"/>
            </a:p>
          </p:txBody>
        </p:sp>
      </p:grpSp>
      <p:sp>
        <p:nvSpPr>
          <p:cNvPr id="152581" name="AutoShape 5"/>
          <p:cNvSpPr>
            <a:spLocks noChangeArrowheads="1"/>
          </p:cNvSpPr>
          <p:nvPr/>
        </p:nvSpPr>
        <p:spPr bwMode="auto">
          <a:xfrm>
            <a:off x="7107873" y="626270"/>
            <a:ext cx="1728788" cy="1657350"/>
          </a:xfrm>
          <a:prstGeom prst="sun">
            <a:avLst>
              <a:gd name="adj" fmla="val 25000"/>
            </a:avLst>
          </a:prstGeom>
          <a:solidFill>
            <a:srgbClr val="FF0000"/>
          </a:solidFill>
          <a:ln w="38100">
            <a:solidFill>
              <a:srgbClr val="FFFF00"/>
            </a:solidFill>
            <a:miter lim="800000"/>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54280" name="Tree"/>
          <p:cNvSpPr>
            <a:spLocks noEditPoints="1" noChangeArrowheads="1"/>
          </p:cNvSpPr>
          <p:nvPr/>
        </p:nvSpPr>
        <p:spPr bwMode="auto">
          <a:xfrm>
            <a:off x="10199688" y="2420939"/>
            <a:ext cx="258762" cy="833437"/>
          </a:xfrm>
          <a:custGeom>
            <a:avLst/>
            <a:gdLst>
              <a:gd name="T0" fmla="*/ 222438835 w 21600"/>
              <a:gd name="T1" fmla="*/ 0 h 21600"/>
              <a:gd name="T2" fmla="*/ 127099354 w 21600"/>
              <a:gd name="T3" fmla="*/ 2147483646 h 21600"/>
              <a:gd name="T4" fmla="*/ 63559075 w 21600"/>
              <a:gd name="T5" fmla="*/ 2147483646 h 21600"/>
              <a:gd name="T6" fmla="*/ 0 w 21600"/>
              <a:gd name="T7" fmla="*/ 2147483646 h 21600"/>
              <a:gd name="T8" fmla="*/ 317778460 w 21600"/>
              <a:gd name="T9" fmla="*/ 2147483646 h 21600"/>
              <a:gd name="T10" fmla="*/ 381318751 w 21600"/>
              <a:gd name="T11" fmla="*/ 2147483646 h 21600"/>
              <a:gd name="T12" fmla="*/ 444877826 w 21600"/>
              <a:gd name="T13" fmla="*/ 2147483646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ln>
          <a:effectLst>
            <a:outerShdw dist="107763" dir="2700000" algn="ctr" rotWithShape="0">
              <a:srgbClr val="808080"/>
            </a:outerShdw>
          </a:effectLst>
        </p:spPr>
        <p:txBody>
          <a:bodyPr/>
          <a:lstStyle/>
          <a:p>
            <a:endParaRPr lang="zh-CN" altLang="en-US"/>
          </a:p>
        </p:txBody>
      </p:sp>
      <p:grpSp>
        <p:nvGrpSpPr>
          <p:cNvPr id="54281" name="Group 11"/>
          <p:cNvGrpSpPr/>
          <p:nvPr/>
        </p:nvGrpSpPr>
        <p:grpSpPr bwMode="auto">
          <a:xfrm>
            <a:off x="4492625" y="2035174"/>
            <a:ext cx="2324100" cy="847724"/>
            <a:chOff x="1280" y="1418"/>
            <a:chExt cx="1464" cy="534"/>
          </a:xfrm>
        </p:grpSpPr>
        <p:grpSp>
          <p:nvGrpSpPr>
            <p:cNvPr id="54348" name="Group 12"/>
            <p:cNvGrpSpPr/>
            <p:nvPr/>
          </p:nvGrpSpPr>
          <p:grpSpPr bwMode="auto">
            <a:xfrm>
              <a:off x="1837" y="1480"/>
              <a:ext cx="181" cy="472"/>
              <a:chOff x="1337" y="2260"/>
              <a:chExt cx="96" cy="336"/>
            </a:xfrm>
          </p:grpSpPr>
          <p:sp>
            <p:nvSpPr>
              <p:cNvPr id="45125" name="Line 13"/>
              <p:cNvSpPr>
                <a:spLocks noChangeShapeType="1"/>
              </p:cNvSpPr>
              <p:nvPr/>
            </p:nvSpPr>
            <p:spPr bwMode="auto">
              <a:xfrm>
                <a:off x="1337" y="2260"/>
                <a:ext cx="0" cy="336"/>
              </a:xfrm>
              <a:prstGeom prst="line">
                <a:avLst/>
              </a:prstGeom>
              <a:noFill/>
              <a:ln w="50800">
                <a:solidFill>
                  <a:schemeClr val="tx1"/>
                </a:solidFill>
                <a:round/>
                <a:tailEnd type="triangle" w="med" len="me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5126" name="Line 14"/>
              <p:cNvSpPr>
                <a:spLocks noChangeShapeType="1"/>
              </p:cNvSpPr>
              <p:nvPr/>
            </p:nvSpPr>
            <p:spPr bwMode="auto">
              <a:xfrm flipV="1">
                <a:off x="1433" y="2260"/>
                <a:ext cx="0" cy="336"/>
              </a:xfrm>
              <a:prstGeom prst="line">
                <a:avLst/>
              </a:prstGeom>
              <a:noFill/>
              <a:ln w="50800">
                <a:solidFill>
                  <a:schemeClr val="tx1"/>
                </a:solidFill>
                <a:round/>
                <a:tailEnd type="triangle" w="med" len="me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grpSp>
        <p:sp>
          <p:nvSpPr>
            <p:cNvPr id="54349" name="Text Box 15"/>
            <p:cNvSpPr txBox="1">
              <a:spLocks noChangeArrowheads="1"/>
            </p:cNvSpPr>
            <p:nvPr/>
          </p:nvSpPr>
          <p:spPr bwMode="auto">
            <a:xfrm>
              <a:off x="1280" y="1418"/>
              <a:ext cx="54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2400" dirty="0">
                  <a:latin typeface="Times New Roman" panose="02020603050405020304" pitchFamily="18" charset="0"/>
                  <a:ea typeface="黑体" panose="02010609060101010101" pitchFamily="49" charset="-122"/>
                </a:rPr>
                <a:t>干湿沉降</a:t>
              </a:r>
              <a:endParaRPr lang="zh-CN" altLang="en-US" sz="2400" dirty="0">
                <a:latin typeface="Times New Roman" panose="02020603050405020304" pitchFamily="18" charset="0"/>
                <a:ea typeface="黑体" panose="02010609060101010101" pitchFamily="49" charset="-122"/>
              </a:endParaRPr>
            </a:p>
          </p:txBody>
        </p:sp>
        <p:sp>
          <p:nvSpPr>
            <p:cNvPr id="54350" name="Text Box 16"/>
            <p:cNvSpPr txBox="1">
              <a:spLocks noChangeArrowheads="1"/>
            </p:cNvSpPr>
            <p:nvPr/>
          </p:nvSpPr>
          <p:spPr bwMode="auto">
            <a:xfrm>
              <a:off x="2109" y="1525"/>
              <a:ext cx="63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2400">
                  <a:latin typeface="Times New Roman" panose="02020603050405020304" pitchFamily="18" charset="0"/>
                  <a:ea typeface="黑体" panose="02010609060101010101" pitchFamily="49" charset="-122"/>
                </a:rPr>
                <a:t>挥发</a:t>
              </a:r>
              <a:endParaRPr lang="zh-CN" altLang="en-US" sz="2400">
                <a:latin typeface="Times New Roman" panose="02020603050405020304" pitchFamily="18" charset="0"/>
                <a:ea typeface="黑体" panose="02010609060101010101" pitchFamily="49" charset="-122"/>
              </a:endParaRPr>
            </a:p>
          </p:txBody>
        </p:sp>
      </p:grpSp>
      <p:sp>
        <p:nvSpPr>
          <p:cNvPr id="54282" name="Text Box 18"/>
          <p:cNvSpPr txBox="1">
            <a:spLocks noChangeArrowheads="1"/>
          </p:cNvSpPr>
          <p:nvPr/>
        </p:nvSpPr>
        <p:spPr bwMode="auto">
          <a:xfrm>
            <a:off x="1992314" y="1196976"/>
            <a:ext cx="24479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2400" b="1">
                <a:latin typeface="Times New Roman" panose="02020603050405020304" pitchFamily="18" charset="0"/>
                <a:ea typeface="宋体" panose="02010600030101010101" pitchFamily="2" charset="-122"/>
              </a:rPr>
              <a:t>工农业及生活废气、废渣及废水的排放</a:t>
            </a:r>
            <a:endParaRPr lang="zh-CN" altLang="en-US" sz="2400" b="1">
              <a:latin typeface="Times New Roman" panose="02020603050405020304" pitchFamily="18" charset="0"/>
              <a:ea typeface="宋体" panose="02010600030101010101" pitchFamily="2" charset="-122"/>
            </a:endParaRPr>
          </a:p>
        </p:txBody>
      </p:sp>
      <p:sp>
        <p:nvSpPr>
          <p:cNvPr id="54283" name="AutoShape 19"/>
          <p:cNvSpPr>
            <a:spLocks noChangeArrowheads="1"/>
          </p:cNvSpPr>
          <p:nvPr/>
        </p:nvSpPr>
        <p:spPr bwMode="auto">
          <a:xfrm rot="483445">
            <a:off x="1908175" y="2490789"/>
            <a:ext cx="1081088" cy="217487"/>
          </a:xfrm>
          <a:prstGeom prst="notchedRightArrow">
            <a:avLst>
              <a:gd name="adj1" fmla="val 50000"/>
              <a:gd name="adj2" fmla="val 124247"/>
            </a:avLst>
          </a:prstGeom>
          <a:solidFill>
            <a:srgbClr val="996600"/>
          </a:solidFill>
          <a:ln w="25400">
            <a:solidFill>
              <a:schemeClr val="bg2"/>
            </a:solidFill>
            <a:miter lim="800000"/>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54284" name="Text Box 20"/>
          <p:cNvSpPr txBox="1">
            <a:spLocks noChangeArrowheads="1"/>
          </p:cNvSpPr>
          <p:nvPr/>
        </p:nvSpPr>
        <p:spPr bwMode="auto">
          <a:xfrm>
            <a:off x="6383338" y="4365626"/>
            <a:ext cx="2057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zh-CN" altLang="en-US" sz="2400" b="1" dirty="0">
                <a:latin typeface="Times New Roman" panose="02020603050405020304" pitchFamily="18" charset="0"/>
                <a:ea typeface="宋体" panose="02010600030101010101" pitchFamily="2" charset="-122"/>
              </a:rPr>
              <a:t>生物富集</a:t>
            </a:r>
            <a:endParaRPr lang="zh-CN" altLang="en-US" sz="2400" b="1" dirty="0">
              <a:latin typeface="Times New Roman" panose="02020603050405020304" pitchFamily="18" charset="0"/>
              <a:ea typeface="宋体" panose="02010600030101010101" pitchFamily="2" charset="-122"/>
            </a:endParaRPr>
          </a:p>
          <a:p>
            <a:pPr eaLnBrk="1" hangingPunct="1"/>
            <a:r>
              <a:rPr lang="zh-CN" altLang="en-US" sz="2400" b="1" dirty="0">
                <a:latin typeface="Times New Roman" panose="02020603050405020304" pitchFamily="18" charset="0"/>
                <a:ea typeface="宋体" panose="02010600030101010101" pitchFamily="2" charset="-122"/>
              </a:rPr>
              <a:t>食物链</a:t>
            </a:r>
            <a:endParaRPr lang="zh-CN" altLang="en-US" sz="2400" b="1" dirty="0">
              <a:latin typeface="Times New Roman" panose="02020603050405020304" pitchFamily="18" charset="0"/>
              <a:ea typeface="宋体" panose="02010600030101010101" pitchFamily="2" charset="-122"/>
            </a:endParaRPr>
          </a:p>
        </p:txBody>
      </p:sp>
      <p:grpSp>
        <p:nvGrpSpPr>
          <p:cNvPr id="54285" name="Group 21"/>
          <p:cNvGrpSpPr/>
          <p:nvPr/>
        </p:nvGrpSpPr>
        <p:grpSpPr bwMode="auto">
          <a:xfrm>
            <a:off x="4295775" y="4437067"/>
            <a:ext cx="2952750" cy="830263"/>
            <a:chOff x="1837" y="3113"/>
            <a:chExt cx="1860" cy="523"/>
          </a:xfrm>
        </p:grpSpPr>
        <p:grpSp>
          <p:nvGrpSpPr>
            <p:cNvPr id="54344" name="Group 22"/>
            <p:cNvGrpSpPr/>
            <p:nvPr/>
          </p:nvGrpSpPr>
          <p:grpSpPr bwMode="auto">
            <a:xfrm>
              <a:off x="1837" y="3113"/>
              <a:ext cx="184" cy="472"/>
              <a:chOff x="1817" y="3124"/>
              <a:chExt cx="48" cy="336"/>
            </a:xfrm>
          </p:grpSpPr>
          <p:sp>
            <p:nvSpPr>
              <p:cNvPr id="45118" name="Line 23"/>
              <p:cNvSpPr>
                <a:spLocks noChangeShapeType="1"/>
              </p:cNvSpPr>
              <p:nvPr/>
            </p:nvSpPr>
            <p:spPr bwMode="auto">
              <a:xfrm>
                <a:off x="1817" y="3124"/>
                <a:ext cx="0" cy="336"/>
              </a:xfrm>
              <a:prstGeom prst="line">
                <a:avLst/>
              </a:prstGeom>
              <a:noFill/>
              <a:ln w="50800">
                <a:solidFill>
                  <a:srgbClr val="663300"/>
                </a:solidFill>
                <a:round/>
                <a:tailEnd type="triangle" w="med" len="me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5119" name="Line 24"/>
              <p:cNvSpPr>
                <a:spLocks noChangeShapeType="1"/>
              </p:cNvSpPr>
              <p:nvPr/>
            </p:nvSpPr>
            <p:spPr bwMode="auto">
              <a:xfrm flipV="1">
                <a:off x="1865" y="3124"/>
                <a:ext cx="0" cy="336"/>
              </a:xfrm>
              <a:prstGeom prst="line">
                <a:avLst/>
              </a:prstGeom>
              <a:noFill/>
              <a:ln w="50800">
                <a:solidFill>
                  <a:srgbClr val="663300"/>
                </a:solidFill>
                <a:round/>
                <a:tailEnd type="triangle" w="med" len="me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grpSp>
        <p:sp>
          <p:nvSpPr>
            <p:cNvPr id="54345" name="Text Box 25"/>
            <p:cNvSpPr txBox="1">
              <a:spLocks noChangeArrowheads="1"/>
            </p:cNvSpPr>
            <p:nvPr/>
          </p:nvSpPr>
          <p:spPr bwMode="auto">
            <a:xfrm>
              <a:off x="2064" y="3113"/>
              <a:ext cx="1633"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zh-CN" altLang="en-US" sz="2400" b="1" dirty="0">
                  <a:latin typeface="宋体" panose="02010600030101010101" pitchFamily="2" charset="-122"/>
                  <a:ea typeface="宋体" panose="02010600030101010101" pitchFamily="2" charset="-122"/>
                </a:rPr>
                <a:t>吸附/解吸</a:t>
              </a:r>
              <a:endParaRPr lang="zh-CN" altLang="en-US" sz="2400" b="1" dirty="0">
                <a:latin typeface="宋体" panose="02010600030101010101" pitchFamily="2" charset="-122"/>
                <a:ea typeface="宋体" panose="02010600030101010101" pitchFamily="2" charset="-122"/>
              </a:endParaRPr>
            </a:p>
            <a:p>
              <a:pPr eaLnBrk="1" hangingPunct="1"/>
              <a:r>
                <a:rPr lang="zh-CN" altLang="en-US" sz="2400" b="1" dirty="0">
                  <a:latin typeface="宋体" panose="02010600030101010101" pitchFamily="2" charset="-122"/>
                  <a:ea typeface="宋体" panose="02010600030101010101" pitchFamily="2" charset="-122"/>
                </a:rPr>
                <a:t>沉降再悬浮</a:t>
              </a:r>
              <a:endParaRPr lang="zh-CN" altLang="en-US" sz="2400" b="1" dirty="0">
                <a:latin typeface="宋体" panose="02010600030101010101" pitchFamily="2" charset="-122"/>
                <a:ea typeface="宋体" panose="02010600030101010101" pitchFamily="2" charset="-122"/>
              </a:endParaRPr>
            </a:p>
          </p:txBody>
        </p:sp>
      </p:grpSp>
      <p:sp>
        <p:nvSpPr>
          <p:cNvPr id="54286" name="Text Box 26"/>
          <p:cNvSpPr txBox="1">
            <a:spLocks noChangeArrowheads="1"/>
          </p:cNvSpPr>
          <p:nvPr/>
        </p:nvSpPr>
        <p:spPr bwMode="auto">
          <a:xfrm>
            <a:off x="3863975" y="3644901"/>
            <a:ext cx="30241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zh-CN" altLang="en-US" sz="2400" b="1">
                <a:latin typeface="宋体" panose="02010600030101010101" pitchFamily="2" charset="-122"/>
                <a:ea typeface="宋体" panose="02010600030101010101" pitchFamily="2" charset="-122"/>
              </a:rPr>
              <a:t>悬浮颗粒物</a:t>
            </a:r>
            <a:endParaRPr lang="zh-CN" altLang="en-US" sz="2400" b="1">
              <a:latin typeface="宋体" panose="02010600030101010101" pitchFamily="2" charset="-122"/>
              <a:ea typeface="宋体" panose="02010600030101010101" pitchFamily="2" charset="-122"/>
            </a:endParaRPr>
          </a:p>
          <a:p>
            <a:pPr eaLnBrk="1" hangingPunct="1"/>
            <a:r>
              <a:rPr lang="zh-CN" altLang="en-US" sz="2400" b="1">
                <a:latin typeface="宋体" panose="02010600030101010101" pitchFamily="2" charset="-122"/>
                <a:ea typeface="宋体" panose="02010600030101010101" pitchFamily="2" charset="-122"/>
              </a:rPr>
              <a:t>胶体</a:t>
            </a:r>
            <a:r>
              <a:rPr lang="en-US" altLang="zh-CN" sz="2400" b="1">
                <a:latin typeface="宋体" panose="02010600030101010101" pitchFamily="2" charset="-122"/>
                <a:ea typeface="宋体" panose="02010600030101010101" pitchFamily="2" charset="-122"/>
              </a:rPr>
              <a:t>DOC</a:t>
            </a:r>
            <a:endParaRPr lang="en-US" altLang="zh-CN" sz="2400" b="1">
              <a:latin typeface="宋体" panose="02010600030101010101" pitchFamily="2" charset="-122"/>
              <a:ea typeface="宋体" panose="02010600030101010101" pitchFamily="2" charset="-122"/>
            </a:endParaRPr>
          </a:p>
        </p:txBody>
      </p:sp>
      <p:sp>
        <p:nvSpPr>
          <p:cNvPr id="54287" name="Oval 27"/>
          <p:cNvSpPr>
            <a:spLocks noChangeArrowheads="1"/>
          </p:cNvSpPr>
          <p:nvPr/>
        </p:nvSpPr>
        <p:spPr bwMode="auto">
          <a:xfrm flipH="1">
            <a:off x="4875213" y="3255963"/>
            <a:ext cx="76200" cy="76200"/>
          </a:xfrm>
          <a:prstGeom prst="ellipse">
            <a:avLst/>
          </a:prstGeom>
          <a:solidFill>
            <a:srgbClr val="CC0099"/>
          </a:solidFill>
          <a:ln w="9525">
            <a:solidFill>
              <a:srgbClr val="FF00FF"/>
            </a:solidFill>
            <a:round/>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54288" name="Oval 28"/>
          <p:cNvSpPr>
            <a:spLocks noChangeArrowheads="1"/>
          </p:cNvSpPr>
          <p:nvPr/>
        </p:nvSpPr>
        <p:spPr bwMode="auto">
          <a:xfrm flipH="1">
            <a:off x="5027613" y="3408363"/>
            <a:ext cx="76200" cy="76200"/>
          </a:xfrm>
          <a:prstGeom prst="ellipse">
            <a:avLst/>
          </a:prstGeom>
          <a:solidFill>
            <a:srgbClr val="CC0099"/>
          </a:solidFill>
          <a:ln w="9525">
            <a:solidFill>
              <a:srgbClr val="FF00FF"/>
            </a:solidFill>
            <a:round/>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54289" name="Oval 29"/>
          <p:cNvSpPr>
            <a:spLocks noChangeArrowheads="1"/>
          </p:cNvSpPr>
          <p:nvPr/>
        </p:nvSpPr>
        <p:spPr bwMode="auto">
          <a:xfrm flipH="1">
            <a:off x="7820025" y="3255963"/>
            <a:ext cx="76200" cy="76200"/>
          </a:xfrm>
          <a:prstGeom prst="ellipse">
            <a:avLst/>
          </a:prstGeom>
          <a:solidFill>
            <a:srgbClr val="CC0099"/>
          </a:solidFill>
          <a:ln w="9525">
            <a:solidFill>
              <a:srgbClr val="FF00FF"/>
            </a:solidFill>
            <a:round/>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54290" name="Oval 30"/>
          <p:cNvSpPr>
            <a:spLocks noChangeArrowheads="1"/>
          </p:cNvSpPr>
          <p:nvPr/>
        </p:nvSpPr>
        <p:spPr bwMode="auto">
          <a:xfrm flipH="1">
            <a:off x="5180013" y="3255963"/>
            <a:ext cx="76200" cy="76200"/>
          </a:xfrm>
          <a:prstGeom prst="ellipse">
            <a:avLst/>
          </a:prstGeom>
          <a:solidFill>
            <a:srgbClr val="CC0099"/>
          </a:solidFill>
          <a:ln w="9525">
            <a:solidFill>
              <a:srgbClr val="FF00FF"/>
            </a:solidFill>
            <a:round/>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54291" name="Oval 31"/>
          <p:cNvSpPr>
            <a:spLocks noChangeArrowheads="1"/>
          </p:cNvSpPr>
          <p:nvPr/>
        </p:nvSpPr>
        <p:spPr bwMode="auto">
          <a:xfrm flipH="1">
            <a:off x="5408613" y="3255963"/>
            <a:ext cx="76200" cy="76200"/>
          </a:xfrm>
          <a:prstGeom prst="ellipse">
            <a:avLst/>
          </a:prstGeom>
          <a:solidFill>
            <a:srgbClr val="CC0099"/>
          </a:solidFill>
          <a:ln w="9525">
            <a:solidFill>
              <a:srgbClr val="FF00FF"/>
            </a:solidFill>
            <a:round/>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54292" name="Oval 32"/>
          <p:cNvSpPr>
            <a:spLocks noChangeArrowheads="1"/>
          </p:cNvSpPr>
          <p:nvPr/>
        </p:nvSpPr>
        <p:spPr bwMode="auto">
          <a:xfrm flipH="1">
            <a:off x="5637213" y="3179763"/>
            <a:ext cx="76200" cy="76200"/>
          </a:xfrm>
          <a:prstGeom prst="ellipse">
            <a:avLst/>
          </a:prstGeom>
          <a:solidFill>
            <a:srgbClr val="CC0099"/>
          </a:solidFill>
          <a:ln w="9525">
            <a:solidFill>
              <a:srgbClr val="FF00FF"/>
            </a:solidFill>
            <a:round/>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54293" name="Oval 33"/>
          <p:cNvSpPr>
            <a:spLocks noChangeArrowheads="1"/>
          </p:cNvSpPr>
          <p:nvPr/>
        </p:nvSpPr>
        <p:spPr bwMode="auto">
          <a:xfrm flipH="1">
            <a:off x="3719513" y="3068638"/>
            <a:ext cx="76200" cy="76200"/>
          </a:xfrm>
          <a:prstGeom prst="ellipse">
            <a:avLst/>
          </a:prstGeom>
          <a:solidFill>
            <a:srgbClr val="CC0099"/>
          </a:solidFill>
          <a:ln w="9525">
            <a:solidFill>
              <a:srgbClr val="FF00FF"/>
            </a:solidFill>
            <a:round/>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54294" name="Oval 34"/>
          <p:cNvSpPr>
            <a:spLocks noChangeArrowheads="1"/>
          </p:cNvSpPr>
          <p:nvPr/>
        </p:nvSpPr>
        <p:spPr bwMode="auto">
          <a:xfrm flipH="1">
            <a:off x="8472488" y="3213100"/>
            <a:ext cx="76200" cy="76200"/>
          </a:xfrm>
          <a:prstGeom prst="ellipse">
            <a:avLst/>
          </a:prstGeom>
          <a:solidFill>
            <a:srgbClr val="CC0099"/>
          </a:solidFill>
          <a:ln w="9525">
            <a:solidFill>
              <a:srgbClr val="FF00FF"/>
            </a:solidFill>
            <a:round/>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54295" name="Oval 35"/>
          <p:cNvSpPr>
            <a:spLocks noChangeArrowheads="1"/>
          </p:cNvSpPr>
          <p:nvPr/>
        </p:nvSpPr>
        <p:spPr bwMode="auto">
          <a:xfrm flipH="1">
            <a:off x="4037013" y="3636963"/>
            <a:ext cx="76200" cy="76200"/>
          </a:xfrm>
          <a:prstGeom prst="ellipse">
            <a:avLst/>
          </a:prstGeom>
          <a:solidFill>
            <a:srgbClr val="CC0099"/>
          </a:solidFill>
          <a:ln w="9525">
            <a:solidFill>
              <a:srgbClr val="FF00FF"/>
            </a:solidFill>
            <a:round/>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54296" name="Oval 36"/>
          <p:cNvSpPr>
            <a:spLocks noChangeArrowheads="1"/>
          </p:cNvSpPr>
          <p:nvPr/>
        </p:nvSpPr>
        <p:spPr bwMode="auto">
          <a:xfrm flipH="1">
            <a:off x="3808413" y="3284538"/>
            <a:ext cx="76200" cy="76200"/>
          </a:xfrm>
          <a:prstGeom prst="ellipse">
            <a:avLst/>
          </a:prstGeom>
          <a:solidFill>
            <a:srgbClr val="CC0099"/>
          </a:solidFill>
          <a:ln w="9525">
            <a:solidFill>
              <a:srgbClr val="FF00FF"/>
            </a:solidFill>
            <a:round/>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54297" name="Oval 37"/>
          <p:cNvSpPr>
            <a:spLocks noChangeArrowheads="1"/>
          </p:cNvSpPr>
          <p:nvPr/>
        </p:nvSpPr>
        <p:spPr bwMode="auto">
          <a:xfrm flipH="1">
            <a:off x="3503613" y="3068638"/>
            <a:ext cx="76200" cy="76200"/>
          </a:xfrm>
          <a:prstGeom prst="ellipse">
            <a:avLst/>
          </a:prstGeom>
          <a:solidFill>
            <a:srgbClr val="CC0099"/>
          </a:solidFill>
          <a:ln w="9525">
            <a:solidFill>
              <a:srgbClr val="FF00FF"/>
            </a:solidFill>
            <a:round/>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grpSp>
        <p:nvGrpSpPr>
          <p:cNvPr id="54298" name="Group 38"/>
          <p:cNvGrpSpPr/>
          <p:nvPr/>
        </p:nvGrpSpPr>
        <p:grpSpPr bwMode="auto">
          <a:xfrm>
            <a:off x="8251826" y="3740945"/>
            <a:ext cx="909637" cy="1322387"/>
            <a:chOff x="4740" y="1933"/>
            <a:chExt cx="573" cy="833"/>
          </a:xfrm>
        </p:grpSpPr>
        <p:grpSp>
          <p:nvGrpSpPr>
            <p:cNvPr id="54339" name="Group 39"/>
            <p:cNvGrpSpPr/>
            <p:nvPr/>
          </p:nvGrpSpPr>
          <p:grpSpPr bwMode="auto">
            <a:xfrm>
              <a:off x="4807" y="2341"/>
              <a:ext cx="432" cy="69"/>
              <a:chOff x="4241" y="2659"/>
              <a:chExt cx="432" cy="69"/>
            </a:xfrm>
          </p:grpSpPr>
          <p:sp>
            <p:nvSpPr>
              <p:cNvPr id="45114" name="Line 40"/>
              <p:cNvSpPr>
                <a:spLocks noChangeShapeType="1"/>
              </p:cNvSpPr>
              <p:nvPr/>
            </p:nvSpPr>
            <p:spPr bwMode="auto">
              <a:xfrm>
                <a:off x="4286" y="2659"/>
                <a:ext cx="384" cy="0"/>
              </a:xfrm>
              <a:prstGeom prst="line">
                <a:avLst/>
              </a:prstGeom>
              <a:noFill/>
              <a:ln w="50800">
                <a:solidFill>
                  <a:srgbClr val="FFFF00"/>
                </a:solidFill>
                <a:round/>
                <a:tailEnd type="triangle" w="med" len="med"/>
              </a:ln>
            </p:spPr>
            <p:txBody>
              <a:bodyPr wrap="none"/>
              <a:lstStyle/>
              <a:p>
                <a:pPr eaLnBrk="1" fontAlgn="auto" hangingPunct="1">
                  <a:spcBef>
                    <a:spcPts val="0"/>
                  </a:spcBef>
                  <a:spcAft>
                    <a:spcPts val="0"/>
                  </a:spcAft>
                  <a:defRPr/>
                </a:pPr>
                <a:endParaRPr lang="zh-CN" altLang="en-US">
                  <a:solidFill>
                    <a:srgbClr val="FFFF00"/>
                  </a:solidFill>
                  <a:effectLst>
                    <a:outerShdw blurRad="38100" dist="38100" dir="2700000" algn="tl">
                      <a:srgbClr val="000000">
                        <a:alpha val="43137"/>
                      </a:srgbClr>
                    </a:outerShdw>
                  </a:effectLst>
                  <a:latin typeface="+mn-lt"/>
                  <a:ea typeface="+mn-ea"/>
                </a:endParaRPr>
              </a:p>
            </p:txBody>
          </p:sp>
          <p:sp>
            <p:nvSpPr>
              <p:cNvPr id="45115" name="Line 41"/>
              <p:cNvSpPr>
                <a:spLocks noChangeShapeType="1"/>
              </p:cNvSpPr>
              <p:nvPr/>
            </p:nvSpPr>
            <p:spPr bwMode="auto">
              <a:xfrm flipH="1">
                <a:off x="4241" y="2728"/>
                <a:ext cx="432" cy="0"/>
              </a:xfrm>
              <a:prstGeom prst="line">
                <a:avLst/>
              </a:prstGeom>
              <a:noFill/>
              <a:ln w="50800">
                <a:solidFill>
                  <a:srgbClr val="FFFF00"/>
                </a:solidFill>
                <a:round/>
                <a:tailEnd type="triangle" w="med" len="med"/>
              </a:ln>
            </p:spPr>
            <p:txBody>
              <a:bodyPr wrap="none"/>
              <a:lstStyle/>
              <a:p>
                <a:pPr eaLnBrk="1" fontAlgn="auto" hangingPunct="1">
                  <a:spcBef>
                    <a:spcPts val="0"/>
                  </a:spcBef>
                  <a:spcAft>
                    <a:spcPts val="0"/>
                  </a:spcAft>
                  <a:defRPr/>
                </a:pPr>
                <a:endParaRPr lang="zh-CN" altLang="en-US">
                  <a:solidFill>
                    <a:srgbClr val="FFFF00"/>
                  </a:solidFill>
                  <a:effectLst>
                    <a:outerShdw blurRad="38100" dist="38100" dir="2700000" algn="tl">
                      <a:srgbClr val="000000">
                        <a:alpha val="43137"/>
                      </a:srgbClr>
                    </a:outerShdw>
                  </a:effectLst>
                  <a:latin typeface="+mn-lt"/>
                  <a:ea typeface="+mn-ea"/>
                </a:endParaRPr>
              </a:p>
            </p:txBody>
          </p:sp>
        </p:grpSp>
        <p:sp>
          <p:nvSpPr>
            <p:cNvPr id="54340" name="Text Box 42"/>
            <p:cNvSpPr txBox="1">
              <a:spLocks noChangeArrowheads="1"/>
            </p:cNvSpPr>
            <p:nvPr/>
          </p:nvSpPr>
          <p:spPr bwMode="auto">
            <a:xfrm>
              <a:off x="4740" y="2478"/>
              <a:ext cx="5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2400" dirty="0">
                  <a:solidFill>
                    <a:srgbClr val="FFFF00"/>
                  </a:solidFill>
                  <a:latin typeface="Times New Roman" panose="02020603050405020304" pitchFamily="18" charset="0"/>
                  <a:ea typeface="黑体" panose="02010609060101010101" pitchFamily="49" charset="-122"/>
                </a:rPr>
                <a:t>流失</a:t>
              </a:r>
              <a:endParaRPr lang="zh-CN" altLang="en-US" sz="2400" dirty="0">
                <a:solidFill>
                  <a:srgbClr val="FFFF00"/>
                </a:solidFill>
                <a:latin typeface="Times New Roman" panose="02020603050405020304" pitchFamily="18" charset="0"/>
                <a:ea typeface="黑体" panose="02010609060101010101" pitchFamily="49" charset="-122"/>
              </a:endParaRPr>
            </a:p>
          </p:txBody>
        </p:sp>
        <p:sp>
          <p:nvSpPr>
            <p:cNvPr id="54341" name="Text Box 43"/>
            <p:cNvSpPr txBox="1">
              <a:spLocks noChangeArrowheads="1"/>
            </p:cNvSpPr>
            <p:nvPr/>
          </p:nvSpPr>
          <p:spPr bwMode="auto">
            <a:xfrm>
              <a:off x="4785" y="1933"/>
              <a:ext cx="5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2400">
                  <a:solidFill>
                    <a:srgbClr val="FFFF00"/>
                  </a:solidFill>
                  <a:latin typeface="Times New Roman" panose="02020603050405020304" pitchFamily="18" charset="0"/>
                  <a:ea typeface="黑体" panose="02010609060101010101" pitchFamily="49" charset="-122"/>
                </a:rPr>
                <a:t>吸附</a:t>
              </a:r>
              <a:endParaRPr lang="zh-CN" altLang="en-US" sz="2400">
                <a:solidFill>
                  <a:srgbClr val="FFFF00"/>
                </a:solidFill>
                <a:latin typeface="Times New Roman" panose="02020603050405020304" pitchFamily="18" charset="0"/>
                <a:ea typeface="黑体" panose="02010609060101010101" pitchFamily="49" charset="-122"/>
              </a:endParaRPr>
            </a:p>
          </p:txBody>
        </p:sp>
      </p:grpSp>
      <p:sp>
        <p:nvSpPr>
          <p:cNvPr id="54299" name="Oval 44"/>
          <p:cNvSpPr>
            <a:spLocks noChangeArrowheads="1"/>
          </p:cNvSpPr>
          <p:nvPr/>
        </p:nvSpPr>
        <p:spPr bwMode="auto">
          <a:xfrm flipH="1">
            <a:off x="4440238" y="3284538"/>
            <a:ext cx="76200" cy="76200"/>
          </a:xfrm>
          <a:prstGeom prst="ellipse">
            <a:avLst/>
          </a:prstGeom>
          <a:solidFill>
            <a:srgbClr val="CC0099"/>
          </a:solidFill>
          <a:ln w="9525">
            <a:solidFill>
              <a:srgbClr val="FF00FF"/>
            </a:solidFill>
            <a:round/>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54300" name="Oval 45"/>
          <p:cNvSpPr>
            <a:spLocks noChangeArrowheads="1"/>
          </p:cNvSpPr>
          <p:nvPr/>
        </p:nvSpPr>
        <p:spPr bwMode="auto">
          <a:xfrm flipH="1">
            <a:off x="4656138" y="3213100"/>
            <a:ext cx="76200" cy="76200"/>
          </a:xfrm>
          <a:prstGeom prst="ellipse">
            <a:avLst/>
          </a:prstGeom>
          <a:solidFill>
            <a:srgbClr val="CC0099"/>
          </a:solidFill>
          <a:ln w="9525">
            <a:solidFill>
              <a:srgbClr val="FF00FF"/>
            </a:solidFill>
            <a:round/>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54301" name="Oval 46"/>
          <p:cNvSpPr>
            <a:spLocks noChangeArrowheads="1"/>
          </p:cNvSpPr>
          <p:nvPr/>
        </p:nvSpPr>
        <p:spPr bwMode="auto">
          <a:xfrm flipH="1">
            <a:off x="4079875" y="3141663"/>
            <a:ext cx="76200" cy="76200"/>
          </a:xfrm>
          <a:prstGeom prst="ellipse">
            <a:avLst/>
          </a:prstGeom>
          <a:solidFill>
            <a:srgbClr val="CC0099"/>
          </a:solidFill>
          <a:ln w="9525">
            <a:solidFill>
              <a:srgbClr val="FF00FF"/>
            </a:solidFill>
            <a:round/>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54302" name="Oval 47"/>
          <p:cNvSpPr>
            <a:spLocks noChangeArrowheads="1"/>
          </p:cNvSpPr>
          <p:nvPr/>
        </p:nvSpPr>
        <p:spPr bwMode="auto">
          <a:xfrm flipH="1">
            <a:off x="5948363" y="3284538"/>
            <a:ext cx="76200" cy="76200"/>
          </a:xfrm>
          <a:prstGeom prst="ellipse">
            <a:avLst/>
          </a:prstGeom>
          <a:solidFill>
            <a:srgbClr val="CC0099"/>
          </a:solidFill>
          <a:ln w="9525">
            <a:solidFill>
              <a:srgbClr val="FF00FF"/>
            </a:solidFill>
            <a:round/>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54303" name="Oval 48"/>
          <p:cNvSpPr>
            <a:spLocks noChangeArrowheads="1"/>
          </p:cNvSpPr>
          <p:nvPr/>
        </p:nvSpPr>
        <p:spPr bwMode="auto">
          <a:xfrm flipH="1">
            <a:off x="6235700" y="3357563"/>
            <a:ext cx="76200" cy="76200"/>
          </a:xfrm>
          <a:prstGeom prst="ellipse">
            <a:avLst/>
          </a:prstGeom>
          <a:solidFill>
            <a:srgbClr val="CC0099"/>
          </a:solidFill>
          <a:ln w="9525">
            <a:solidFill>
              <a:srgbClr val="FF00FF"/>
            </a:solidFill>
            <a:round/>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54304" name="Oval 49"/>
          <p:cNvSpPr>
            <a:spLocks noChangeArrowheads="1"/>
          </p:cNvSpPr>
          <p:nvPr/>
        </p:nvSpPr>
        <p:spPr bwMode="auto">
          <a:xfrm flipH="1">
            <a:off x="6024563" y="3429000"/>
            <a:ext cx="76200" cy="76200"/>
          </a:xfrm>
          <a:prstGeom prst="ellipse">
            <a:avLst/>
          </a:prstGeom>
          <a:solidFill>
            <a:srgbClr val="CC0099"/>
          </a:solidFill>
          <a:ln w="9525">
            <a:solidFill>
              <a:srgbClr val="FF00FF"/>
            </a:solidFill>
            <a:round/>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54305" name="Oval 50"/>
          <p:cNvSpPr>
            <a:spLocks noChangeArrowheads="1"/>
          </p:cNvSpPr>
          <p:nvPr/>
        </p:nvSpPr>
        <p:spPr bwMode="auto">
          <a:xfrm flipH="1">
            <a:off x="6380163" y="3357563"/>
            <a:ext cx="76200" cy="76200"/>
          </a:xfrm>
          <a:prstGeom prst="ellipse">
            <a:avLst/>
          </a:prstGeom>
          <a:solidFill>
            <a:srgbClr val="CC0099"/>
          </a:solidFill>
          <a:ln w="9525">
            <a:solidFill>
              <a:srgbClr val="FF00FF"/>
            </a:solidFill>
            <a:round/>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54306" name="Oval 51"/>
          <p:cNvSpPr>
            <a:spLocks noChangeArrowheads="1"/>
          </p:cNvSpPr>
          <p:nvPr/>
        </p:nvSpPr>
        <p:spPr bwMode="auto">
          <a:xfrm flipH="1">
            <a:off x="6596063" y="3284538"/>
            <a:ext cx="76200" cy="76200"/>
          </a:xfrm>
          <a:prstGeom prst="ellipse">
            <a:avLst/>
          </a:prstGeom>
          <a:solidFill>
            <a:srgbClr val="CC0099"/>
          </a:solidFill>
          <a:ln w="9525">
            <a:solidFill>
              <a:srgbClr val="FF00FF"/>
            </a:solidFill>
            <a:round/>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54307" name="Oval 52"/>
          <p:cNvSpPr>
            <a:spLocks noChangeArrowheads="1"/>
          </p:cNvSpPr>
          <p:nvPr/>
        </p:nvSpPr>
        <p:spPr bwMode="auto">
          <a:xfrm flipH="1">
            <a:off x="6816725" y="3284538"/>
            <a:ext cx="76200" cy="76200"/>
          </a:xfrm>
          <a:prstGeom prst="ellipse">
            <a:avLst/>
          </a:prstGeom>
          <a:solidFill>
            <a:srgbClr val="CC0099"/>
          </a:solidFill>
          <a:ln w="9525">
            <a:solidFill>
              <a:srgbClr val="FF00FF"/>
            </a:solidFill>
            <a:round/>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54308" name="Oval 53"/>
          <p:cNvSpPr>
            <a:spLocks noChangeArrowheads="1"/>
          </p:cNvSpPr>
          <p:nvPr/>
        </p:nvSpPr>
        <p:spPr bwMode="auto">
          <a:xfrm flipH="1">
            <a:off x="7032625" y="3284538"/>
            <a:ext cx="76200" cy="76200"/>
          </a:xfrm>
          <a:prstGeom prst="ellipse">
            <a:avLst/>
          </a:prstGeom>
          <a:solidFill>
            <a:srgbClr val="CC0099"/>
          </a:solidFill>
          <a:ln w="9525">
            <a:solidFill>
              <a:srgbClr val="FF00FF"/>
            </a:solidFill>
            <a:round/>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54309" name="Oval 54"/>
          <p:cNvSpPr>
            <a:spLocks noChangeArrowheads="1"/>
          </p:cNvSpPr>
          <p:nvPr/>
        </p:nvSpPr>
        <p:spPr bwMode="auto">
          <a:xfrm flipH="1">
            <a:off x="7532688" y="3284538"/>
            <a:ext cx="76200" cy="76200"/>
          </a:xfrm>
          <a:prstGeom prst="ellipse">
            <a:avLst/>
          </a:prstGeom>
          <a:solidFill>
            <a:srgbClr val="CC0099"/>
          </a:solidFill>
          <a:ln w="9525">
            <a:solidFill>
              <a:srgbClr val="FF00FF"/>
            </a:solidFill>
            <a:round/>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54310" name="Oval 55"/>
          <p:cNvSpPr>
            <a:spLocks noChangeArrowheads="1"/>
          </p:cNvSpPr>
          <p:nvPr/>
        </p:nvSpPr>
        <p:spPr bwMode="auto">
          <a:xfrm flipH="1">
            <a:off x="8035925" y="3284538"/>
            <a:ext cx="76200" cy="76200"/>
          </a:xfrm>
          <a:prstGeom prst="ellipse">
            <a:avLst/>
          </a:prstGeom>
          <a:solidFill>
            <a:srgbClr val="CC0099"/>
          </a:solidFill>
          <a:ln w="9525">
            <a:solidFill>
              <a:srgbClr val="FF00FF"/>
            </a:solidFill>
            <a:round/>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54311" name="Oval 56"/>
          <p:cNvSpPr>
            <a:spLocks noChangeArrowheads="1"/>
          </p:cNvSpPr>
          <p:nvPr/>
        </p:nvSpPr>
        <p:spPr bwMode="auto">
          <a:xfrm flipH="1">
            <a:off x="3287713" y="3284538"/>
            <a:ext cx="76200" cy="76200"/>
          </a:xfrm>
          <a:prstGeom prst="ellipse">
            <a:avLst/>
          </a:prstGeom>
          <a:solidFill>
            <a:srgbClr val="CC0099"/>
          </a:solidFill>
          <a:ln w="9525">
            <a:solidFill>
              <a:srgbClr val="FF00FF"/>
            </a:solidFill>
            <a:round/>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54312" name="Oval 57"/>
          <p:cNvSpPr>
            <a:spLocks noChangeArrowheads="1"/>
          </p:cNvSpPr>
          <p:nvPr/>
        </p:nvSpPr>
        <p:spPr bwMode="auto">
          <a:xfrm flipH="1">
            <a:off x="3216275" y="3141663"/>
            <a:ext cx="76200" cy="76200"/>
          </a:xfrm>
          <a:prstGeom prst="ellipse">
            <a:avLst/>
          </a:prstGeom>
          <a:solidFill>
            <a:srgbClr val="CC0099"/>
          </a:solidFill>
          <a:ln w="9525">
            <a:solidFill>
              <a:srgbClr val="FF00FF"/>
            </a:solidFill>
            <a:round/>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grpSp>
        <p:nvGrpSpPr>
          <p:cNvPr id="54313" name="Group 80"/>
          <p:cNvGrpSpPr/>
          <p:nvPr/>
        </p:nvGrpSpPr>
        <p:grpSpPr bwMode="auto">
          <a:xfrm>
            <a:off x="4511675" y="5300663"/>
            <a:ext cx="2808288" cy="647700"/>
            <a:chOff x="1882" y="3385"/>
            <a:chExt cx="2087" cy="408"/>
          </a:xfrm>
        </p:grpSpPr>
        <p:sp>
          <p:nvSpPr>
            <p:cNvPr id="45108" name="Line 77"/>
            <p:cNvSpPr>
              <a:spLocks noChangeShapeType="1"/>
            </p:cNvSpPr>
            <p:nvPr/>
          </p:nvSpPr>
          <p:spPr bwMode="auto">
            <a:xfrm>
              <a:off x="1882" y="3385"/>
              <a:ext cx="2087" cy="136"/>
            </a:xfrm>
            <a:prstGeom prst="line">
              <a:avLst/>
            </a:prstGeom>
            <a:noFill/>
            <a:ln w="38100">
              <a:solidFill>
                <a:schemeClr val="bg2"/>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5109" name="Line 78"/>
            <p:cNvSpPr>
              <a:spLocks noChangeShapeType="1"/>
            </p:cNvSpPr>
            <p:nvPr/>
          </p:nvSpPr>
          <p:spPr bwMode="auto">
            <a:xfrm>
              <a:off x="2018" y="3521"/>
              <a:ext cx="1817" cy="136"/>
            </a:xfrm>
            <a:prstGeom prst="line">
              <a:avLst/>
            </a:prstGeom>
            <a:noFill/>
            <a:ln w="38100">
              <a:solidFill>
                <a:schemeClr val="bg2"/>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5110" name="Line 79"/>
            <p:cNvSpPr>
              <a:spLocks noChangeShapeType="1"/>
            </p:cNvSpPr>
            <p:nvPr/>
          </p:nvSpPr>
          <p:spPr bwMode="auto">
            <a:xfrm>
              <a:off x="2201" y="3657"/>
              <a:ext cx="1359" cy="136"/>
            </a:xfrm>
            <a:prstGeom prst="line">
              <a:avLst/>
            </a:prstGeom>
            <a:noFill/>
            <a:ln w="38100">
              <a:solidFill>
                <a:schemeClr val="bg2"/>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grpSp>
      <p:sp>
        <p:nvSpPr>
          <p:cNvPr id="54314" name="Text Box 83"/>
          <p:cNvSpPr txBox="1">
            <a:spLocks noChangeArrowheads="1"/>
          </p:cNvSpPr>
          <p:nvPr/>
        </p:nvSpPr>
        <p:spPr bwMode="auto">
          <a:xfrm>
            <a:off x="5643563" y="12017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54315" name="Text Box 84"/>
          <p:cNvSpPr txBox="1">
            <a:spLocks noChangeArrowheads="1"/>
          </p:cNvSpPr>
          <p:nvPr/>
        </p:nvSpPr>
        <p:spPr bwMode="auto">
          <a:xfrm>
            <a:off x="5087939" y="3284538"/>
            <a:ext cx="1728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2400" b="1" dirty="0">
                <a:latin typeface="宋体" panose="02010600030101010101" pitchFamily="2" charset="-122"/>
                <a:ea typeface="宋体" panose="02010600030101010101" pitchFamily="2" charset="-122"/>
              </a:rPr>
              <a:t>碳酸盐循环</a:t>
            </a:r>
            <a:endParaRPr lang="zh-CN" altLang="en-US" sz="2400" b="1" dirty="0">
              <a:latin typeface="宋体" panose="02010600030101010101" pitchFamily="2" charset="-122"/>
              <a:ea typeface="宋体" panose="02010600030101010101" pitchFamily="2" charset="-122"/>
            </a:endParaRPr>
          </a:p>
        </p:txBody>
      </p:sp>
      <p:sp>
        <p:nvSpPr>
          <p:cNvPr id="45140" name="Text Box 84"/>
          <p:cNvSpPr txBox="1">
            <a:spLocks noChangeArrowheads="1"/>
          </p:cNvSpPr>
          <p:nvPr/>
        </p:nvSpPr>
        <p:spPr bwMode="auto">
          <a:xfrm>
            <a:off x="4656138" y="1484314"/>
            <a:ext cx="1223962" cy="461665"/>
          </a:xfrm>
          <a:prstGeom prst="rect">
            <a:avLst/>
          </a:prstGeom>
          <a:noFill/>
          <a:ln w="38100">
            <a:solidFill>
              <a:srgbClr val="FF0000"/>
            </a:solidFill>
            <a:miter lim="800000"/>
          </a:ln>
          <a:effectLst/>
        </p:spPr>
        <p:txBody>
          <a:bodyPr>
            <a:spAutoFit/>
          </a:bodyPr>
          <a:lstStyle/>
          <a:p>
            <a:pPr algn="ctr" eaLnBrk="1" fontAlgn="auto" hangingPunct="1">
              <a:spcBef>
                <a:spcPct val="50000"/>
              </a:spcBef>
              <a:spcAft>
                <a:spcPts val="0"/>
              </a:spcAft>
              <a:defRPr/>
            </a:pPr>
            <a:r>
              <a:rPr lang="zh-CN" altLang="en-US" sz="2400" b="1">
                <a:latin typeface="+mn-lt"/>
                <a:ea typeface="+mn-ea"/>
              </a:rPr>
              <a:t>大气圈</a:t>
            </a:r>
            <a:endParaRPr lang="zh-CN" altLang="en-US" sz="2400" b="1">
              <a:latin typeface="+mn-lt"/>
              <a:ea typeface="+mn-ea"/>
            </a:endParaRPr>
          </a:p>
        </p:txBody>
      </p:sp>
      <p:sp>
        <p:nvSpPr>
          <p:cNvPr id="45141" name="Text Box 85"/>
          <p:cNvSpPr txBox="1">
            <a:spLocks noChangeArrowheads="1"/>
          </p:cNvSpPr>
          <p:nvPr/>
        </p:nvSpPr>
        <p:spPr bwMode="auto">
          <a:xfrm>
            <a:off x="1919288" y="4868864"/>
            <a:ext cx="1223962" cy="461665"/>
          </a:xfrm>
          <a:prstGeom prst="rect">
            <a:avLst/>
          </a:prstGeom>
          <a:noFill/>
          <a:ln w="38100">
            <a:solidFill>
              <a:srgbClr val="FF0000"/>
            </a:solidFill>
            <a:miter lim="800000"/>
          </a:ln>
          <a:effectLst/>
        </p:spPr>
        <p:txBody>
          <a:bodyPr>
            <a:spAutoFit/>
          </a:bodyPr>
          <a:lstStyle/>
          <a:p>
            <a:pPr eaLnBrk="1" fontAlgn="auto" hangingPunct="1">
              <a:spcBef>
                <a:spcPct val="50000"/>
              </a:spcBef>
              <a:spcAft>
                <a:spcPts val="0"/>
              </a:spcAft>
              <a:defRPr/>
            </a:pPr>
            <a:r>
              <a:rPr lang="zh-CN" altLang="en-US" sz="2400" b="1">
                <a:solidFill>
                  <a:srgbClr val="FFFF00"/>
                </a:solidFill>
                <a:effectLst>
                  <a:outerShdw blurRad="38100" dist="38100" dir="2700000" algn="tl">
                    <a:srgbClr val="000000"/>
                  </a:outerShdw>
                </a:effectLst>
                <a:latin typeface="+mn-lt"/>
                <a:ea typeface="+mn-ea"/>
              </a:rPr>
              <a:t>土壤圈</a:t>
            </a:r>
            <a:endParaRPr lang="zh-CN" altLang="en-US" sz="2400" b="1">
              <a:solidFill>
                <a:srgbClr val="FFFF00"/>
              </a:solidFill>
              <a:effectLst>
                <a:outerShdw blurRad="38100" dist="38100" dir="2700000" algn="tl">
                  <a:srgbClr val="000000"/>
                </a:outerShdw>
              </a:effectLst>
              <a:latin typeface="+mn-lt"/>
              <a:ea typeface="+mn-ea"/>
            </a:endParaRPr>
          </a:p>
        </p:txBody>
      </p:sp>
      <p:sp>
        <p:nvSpPr>
          <p:cNvPr id="45143" name="Freeform 87"/>
          <p:cNvSpPr/>
          <p:nvPr/>
        </p:nvSpPr>
        <p:spPr bwMode="auto">
          <a:xfrm>
            <a:off x="7608888" y="4221164"/>
            <a:ext cx="3059112" cy="1152525"/>
          </a:xfrm>
          <a:custGeom>
            <a:avLst/>
            <a:gdLst/>
            <a:ahLst/>
            <a:cxnLst>
              <a:cxn ang="0">
                <a:pos x="2" y="667"/>
              </a:cxn>
              <a:cxn ang="0">
                <a:pos x="386" y="676"/>
              </a:cxn>
              <a:cxn ang="0">
                <a:pos x="724" y="649"/>
              </a:cxn>
              <a:cxn ang="0">
                <a:pos x="1007" y="567"/>
              </a:cxn>
              <a:cxn ang="0">
                <a:pos x="1026" y="548"/>
              </a:cxn>
              <a:cxn ang="0">
                <a:pos x="1081" y="530"/>
              </a:cxn>
              <a:cxn ang="0">
                <a:pos x="1199" y="420"/>
              </a:cxn>
              <a:cxn ang="0">
                <a:pos x="1309" y="283"/>
              </a:cxn>
              <a:cxn ang="0">
                <a:pos x="1318" y="256"/>
              </a:cxn>
              <a:cxn ang="0">
                <a:pos x="1337" y="238"/>
              </a:cxn>
              <a:cxn ang="0">
                <a:pos x="1373" y="164"/>
              </a:cxn>
              <a:cxn ang="0">
                <a:pos x="1391" y="64"/>
              </a:cxn>
              <a:cxn ang="0">
                <a:pos x="1446" y="0"/>
              </a:cxn>
              <a:cxn ang="0">
                <a:pos x="1529" y="18"/>
              </a:cxn>
              <a:cxn ang="0">
                <a:pos x="1547" y="73"/>
              </a:cxn>
              <a:cxn ang="0">
                <a:pos x="1538" y="329"/>
              </a:cxn>
              <a:cxn ang="0">
                <a:pos x="1465" y="430"/>
              </a:cxn>
              <a:cxn ang="0">
                <a:pos x="1227" y="585"/>
              </a:cxn>
              <a:cxn ang="0">
                <a:pos x="998" y="722"/>
              </a:cxn>
              <a:cxn ang="0">
                <a:pos x="916" y="768"/>
              </a:cxn>
              <a:cxn ang="0">
                <a:pos x="724" y="823"/>
              </a:cxn>
              <a:cxn ang="0">
                <a:pos x="267" y="814"/>
              </a:cxn>
              <a:cxn ang="0">
                <a:pos x="93" y="777"/>
              </a:cxn>
              <a:cxn ang="0">
                <a:pos x="38" y="759"/>
              </a:cxn>
              <a:cxn ang="0">
                <a:pos x="11" y="750"/>
              </a:cxn>
              <a:cxn ang="0">
                <a:pos x="2" y="667"/>
              </a:cxn>
            </a:cxnLst>
            <a:rect l="0" t="0" r="r" b="b"/>
            <a:pathLst>
              <a:path w="1547" h="823">
                <a:moveTo>
                  <a:pt x="2" y="667"/>
                </a:moveTo>
                <a:cubicBezTo>
                  <a:pt x="173" y="712"/>
                  <a:pt x="59" y="689"/>
                  <a:pt x="386" y="676"/>
                </a:cubicBezTo>
                <a:cubicBezTo>
                  <a:pt x="495" y="672"/>
                  <a:pt x="616" y="672"/>
                  <a:pt x="724" y="649"/>
                </a:cubicBezTo>
                <a:cubicBezTo>
                  <a:pt x="820" y="629"/>
                  <a:pt x="911" y="583"/>
                  <a:pt x="1007" y="567"/>
                </a:cubicBezTo>
                <a:cubicBezTo>
                  <a:pt x="1013" y="561"/>
                  <a:pt x="1018" y="552"/>
                  <a:pt x="1026" y="548"/>
                </a:cubicBezTo>
                <a:cubicBezTo>
                  <a:pt x="1043" y="539"/>
                  <a:pt x="1081" y="530"/>
                  <a:pt x="1081" y="530"/>
                </a:cubicBezTo>
                <a:cubicBezTo>
                  <a:pt x="1112" y="483"/>
                  <a:pt x="1165" y="464"/>
                  <a:pt x="1199" y="420"/>
                </a:cubicBezTo>
                <a:cubicBezTo>
                  <a:pt x="1236" y="373"/>
                  <a:pt x="1268" y="326"/>
                  <a:pt x="1309" y="283"/>
                </a:cubicBezTo>
                <a:cubicBezTo>
                  <a:pt x="1312" y="274"/>
                  <a:pt x="1313" y="264"/>
                  <a:pt x="1318" y="256"/>
                </a:cubicBezTo>
                <a:cubicBezTo>
                  <a:pt x="1323" y="249"/>
                  <a:pt x="1333" y="246"/>
                  <a:pt x="1337" y="238"/>
                </a:cubicBezTo>
                <a:cubicBezTo>
                  <a:pt x="1382" y="149"/>
                  <a:pt x="1331" y="209"/>
                  <a:pt x="1373" y="164"/>
                </a:cubicBezTo>
                <a:cubicBezTo>
                  <a:pt x="1374" y="157"/>
                  <a:pt x="1378" y="85"/>
                  <a:pt x="1391" y="64"/>
                </a:cubicBezTo>
                <a:cubicBezTo>
                  <a:pt x="1405" y="42"/>
                  <a:pt x="1431" y="23"/>
                  <a:pt x="1446" y="0"/>
                </a:cubicBezTo>
                <a:cubicBezTo>
                  <a:pt x="1453" y="1"/>
                  <a:pt x="1523" y="10"/>
                  <a:pt x="1529" y="18"/>
                </a:cubicBezTo>
                <a:cubicBezTo>
                  <a:pt x="1540" y="34"/>
                  <a:pt x="1547" y="73"/>
                  <a:pt x="1547" y="73"/>
                </a:cubicBezTo>
                <a:cubicBezTo>
                  <a:pt x="1544" y="158"/>
                  <a:pt x="1543" y="244"/>
                  <a:pt x="1538" y="329"/>
                </a:cubicBezTo>
                <a:cubicBezTo>
                  <a:pt x="1536" y="365"/>
                  <a:pt x="1490" y="410"/>
                  <a:pt x="1465" y="430"/>
                </a:cubicBezTo>
                <a:cubicBezTo>
                  <a:pt x="1397" y="484"/>
                  <a:pt x="1313" y="564"/>
                  <a:pt x="1227" y="585"/>
                </a:cubicBezTo>
                <a:cubicBezTo>
                  <a:pt x="1157" y="635"/>
                  <a:pt x="1082" y="706"/>
                  <a:pt x="998" y="722"/>
                </a:cubicBezTo>
                <a:cubicBezTo>
                  <a:pt x="970" y="766"/>
                  <a:pt x="959" y="750"/>
                  <a:pt x="916" y="768"/>
                </a:cubicBezTo>
                <a:cubicBezTo>
                  <a:pt x="853" y="794"/>
                  <a:pt x="788" y="802"/>
                  <a:pt x="724" y="823"/>
                </a:cubicBezTo>
                <a:cubicBezTo>
                  <a:pt x="572" y="820"/>
                  <a:pt x="419" y="819"/>
                  <a:pt x="267" y="814"/>
                </a:cubicBezTo>
                <a:cubicBezTo>
                  <a:pt x="206" y="812"/>
                  <a:pt x="150" y="794"/>
                  <a:pt x="93" y="777"/>
                </a:cubicBezTo>
                <a:cubicBezTo>
                  <a:pt x="74" y="772"/>
                  <a:pt x="56" y="765"/>
                  <a:pt x="38" y="759"/>
                </a:cubicBezTo>
                <a:cubicBezTo>
                  <a:pt x="29" y="756"/>
                  <a:pt x="11" y="750"/>
                  <a:pt x="11" y="750"/>
                </a:cubicBezTo>
                <a:cubicBezTo>
                  <a:pt x="0" y="716"/>
                  <a:pt x="13" y="701"/>
                  <a:pt x="2" y="667"/>
                </a:cubicBezTo>
                <a:close/>
              </a:path>
            </a:pathLst>
          </a:custGeom>
          <a:solidFill>
            <a:schemeClr val="accent1"/>
          </a:solidFill>
          <a:ln w="9525">
            <a:noFill/>
            <a:round/>
          </a:ln>
          <a:effectLst/>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5145" name="Text Box 89"/>
          <p:cNvSpPr txBox="1">
            <a:spLocks noChangeArrowheads="1"/>
          </p:cNvSpPr>
          <p:nvPr/>
        </p:nvSpPr>
        <p:spPr bwMode="auto">
          <a:xfrm>
            <a:off x="6816725" y="3429001"/>
            <a:ext cx="935038" cy="461665"/>
          </a:xfrm>
          <a:prstGeom prst="rect">
            <a:avLst/>
          </a:prstGeom>
          <a:noFill/>
          <a:ln w="38100">
            <a:solidFill>
              <a:srgbClr val="FF0000"/>
            </a:solidFill>
            <a:miter lim="800000"/>
          </a:ln>
          <a:effectLst/>
        </p:spPr>
        <p:txBody>
          <a:bodyPr>
            <a:spAutoFit/>
          </a:bodyPr>
          <a:lstStyle/>
          <a:p>
            <a:pPr algn="ctr" eaLnBrk="1" fontAlgn="auto" hangingPunct="1">
              <a:spcBef>
                <a:spcPct val="50000"/>
              </a:spcBef>
              <a:spcAft>
                <a:spcPts val="0"/>
              </a:spcAft>
              <a:defRPr/>
            </a:pPr>
            <a:r>
              <a:rPr lang="zh-CN" altLang="en-US" sz="2400" b="1">
                <a:latin typeface="+mn-lt"/>
                <a:ea typeface="+mn-ea"/>
              </a:rPr>
              <a:t>水圈</a:t>
            </a:r>
            <a:endParaRPr lang="zh-CN" altLang="en-US" sz="2400" b="1">
              <a:latin typeface="+mn-lt"/>
              <a:ea typeface="+mn-ea"/>
            </a:endParaRPr>
          </a:p>
        </p:txBody>
      </p:sp>
      <p:sp>
        <p:nvSpPr>
          <p:cNvPr id="45147" name="Text Box 91"/>
          <p:cNvSpPr txBox="1">
            <a:spLocks noChangeArrowheads="1"/>
          </p:cNvSpPr>
          <p:nvPr/>
        </p:nvSpPr>
        <p:spPr bwMode="auto">
          <a:xfrm>
            <a:off x="7680325" y="5589589"/>
            <a:ext cx="1944688" cy="461665"/>
          </a:xfrm>
          <a:prstGeom prst="rect">
            <a:avLst/>
          </a:prstGeom>
          <a:noFill/>
          <a:ln w="38100">
            <a:solidFill>
              <a:srgbClr val="FF3300"/>
            </a:solidFill>
            <a:miter lim="800000"/>
          </a:ln>
          <a:effectLst/>
        </p:spPr>
        <p:txBody>
          <a:bodyPr>
            <a:spAutoFit/>
          </a:bodyPr>
          <a:lstStyle/>
          <a:p>
            <a:pPr eaLnBrk="1" fontAlgn="auto" hangingPunct="1">
              <a:spcBef>
                <a:spcPct val="50000"/>
              </a:spcBef>
              <a:spcAft>
                <a:spcPts val="0"/>
              </a:spcAft>
              <a:defRPr/>
            </a:pPr>
            <a:r>
              <a:rPr lang="zh-CN" altLang="en-US" sz="2400" b="1" dirty="0">
                <a:solidFill>
                  <a:srgbClr val="FFFF00"/>
                </a:solidFill>
                <a:effectLst>
                  <a:outerShdw blurRad="38100" dist="38100" dir="2700000" algn="tl">
                    <a:srgbClr val="000000"/>
                  </a:outerShdw>
                </a:effectLst>
                <a:latin typeface="+mn-lt"/>
                <a:ea typeface="+mn-ea"/>
              </a:rPr>
              <a:t>地下含水层</a:t>
            </a:r>
            <a:endParaRPr lang="zh-CN" altLang="en-US" sz="2400" b="1" dirty="0">
              <a:solidFill>
                <a:srgbClr val="FFFF00"/>
              </a:solidFill>
              <a:effectLst>
                <a:outerShdw blurRad="38100" dist="38100" dir="2700000" algn="tl">
                  <a:srgbClr val="000000"/>
                </a:outerShdw>
              </a:effectLst>
              <a:latin typeface="+mn-lt"/>
              <a:ea typeface="+mn-ea"/>
            </a:endParaRPr>
          </a:p>
        </p:txBody>
      </p:sp>
      <p:sp>
        <p:nvSpPr>
          <p:cNvPr id="54321" name="Tree"/>
          <p:cNvSpPr>
            <a:spLocks noEditPoints="1" noChangeArrowheads="1"/>
          </p:cNvSpPr>
          <p:nvPr/>
        </p:nvSpPr>
        <p:spPr bwMode="auto">
          <a:xfrm>
            <a:off x="10409238" y="2349500"/>
            <a:ext cx="258762" cy="833438"/>
          </a:xfrm>
          <a:custGeom>
            <a:avLst/>
            <a:gdLst>
              <a:gd name="T0" fmla="*/ 222438835 w 21600"/>
              <a:gd name="T1" fmla="*/ 0 h 21600"/>
              <a:gd name="T2" fmla="*/ 127099354 w 21600"/>
              <a:gd name="T3" fmla="*/ 2147483646 h 21600"/>
              <a:gd name="T4" fmla="*/ 63559075 w 21600"/>
              <a:gd name="T5" fmla="*/ 2147483646 h 21600"/>
              <a:gd name="T6" fmla="*/ 0 w 21600"/>
              <a:gd name="T7" fmla="*/ 2147483646 h 21600"/>
              <a:gd name="T8" fmla="*/ 317778460 w 21600"/>
              <a:gd name="T9" fmla="*/ 2147483646 h 21600"/>
              <a:gd name="T10" fmla="*/ 381318751 w 21600"/>
              <a:gd name="T11" fmla="*/ 2147483646 h 21600"/>
              <a:gd name="T12" fmla="*/ 444877826 w 21600"/>
              <a:gd name="T13" fmla="*/ 2147483646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ln>
          <a:effectLst>
            <a:outerShdw dist="107763" dir="2700000" algn="ctr" rotWithShape="0">
              <a:srgbClr val="808080"/>
            </a:outerShdw>
          </a:effectLst>
        </p:spPr>
        <p:txBody>
          <a:bodyPr/>
          <a:lstStyle/>
          <a:p>
            <a:endParaRPr lang="zh-CN" altLang="en-US"/>
          </a:p>
        </p:txBody>
      </p:sp>
      <p:pic>
        <p:nvPicPr>
          <p:cNvPr id="54322" name="Picture 94" descr="查看完整尺寸的图片">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6089" y="2708275"/>
            <a:ext cx="73977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23" name="Tree"/>
          <p:cNvSpPr>
            <a:spLocks noEditPoints="1" noChangeArrowheads="1"/>
          </p:cNvSpPr>
          <p:nvPr/>
        </p:nvSpPr>
        <p:spPr bwMode="auto">
          <a:xfrm>
            <a:off x="10056813" y="2420939"/>
            <a:ext cx="258762" cy="833437"/>
          </a:xfrm>
          <a:custGeom>
            <a:avLst/>
            <a:gdLst>
              <a:gd name="T0" fmla="*/ 222438835 w 21600"/>
              <a:gd name="T1" fmla="*/ 0 h 21600"/>
              <a:gd name="T2" fmla="*/ 127099354 w 21600"/>
              <a:gd name="T3" fmla="*/ 2147483646 h 21600"/>
              <a:gd name="T4" fmla="*/ 63559075 w 21600"/>
              <a:gd name="T5" fmla="*/ 2147483646 h 21600"/>
              <a:gd name="T6" fmla="*/ 0 w 21600"/>
              <a:gd name="T7" fmla="*/ 2147483646 h 21600"/>
              <a:gd name="T8" fmla="*/ 317778460 w 21600"/>
              <a:gd name="T9" fmla="*/ 2147483646 h 21600"/>
              <a:gd name="T10" fmla="*/ 381318751 w 21600"/>
              <a:gd name="T11" fmla="*/ 2147483646 h 21600"/>
              <a:gd name="T12" fmla="*/ 444877826 w 21600"/>
              <a:gd name="T13" fmla="*/ 2147483646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ln>
          <a:effectLst>
            <a:outerShdw dist="107763" dir="2700000" algn="ctr" rotWithShape="0">
              <a:srgbClr val="808080"/>
            </a:outerShdw>
          </a:effectLst>
        </p:spPr>
        <p:txBody>
          <a:bodyPr/>
          <a:lstStyle/>
          <a:p>
            <a:endParaRPr lang="zh-CN" altLang="en-US"/>
          </a:p>
        </p:txBody>
      </p:sp>
      <p:sp>
        <p:nvSpPr>
          <p:cNvPr id="45153" name="Text Box 97"/>
          <p:cNvSpPr txBox="1">
            <a:spLocks noChangeArrowheads="1"/>
          </p:cNvSpPr>
          <p:nvPr/>
        </p:nvSpPr>
        <p:spPr bwMode="auto">
          <a:xfrm>
            <a:off x="9120188" y="3429001"/>
            <a:ext cx="1223962" cy="461665"/>
          </a:xfrm>
          <a:prstGeom prst="rect">
            <a:avLst/>
          </a:prstGeom>
          <a:noFill/>
          <a:ln w="38100">
            <a:solidFill>
              <a:srgbClr val="FF0000"/>
            </a:solidFill>
            <a:miter lim="800000"/>
          </a:ln>
          <a:effectLst/>
        </p:spPr>
        <p:txBody>
          <a:bodyPr>
            <a:spAutoFit/>
          </a:bodyPr>
          <a:lstStyle/>
          <a:p>
            <a:pPr algn="ctr" eaLnBrk="1" fontAlgn="auto" hangingPunct="1">
              <a:spcBef>
                <a:spcPct val="50000"/>
              </a:spcBef>
              <a:spcAft>
                <a:spcPts val="0"/>
              </a:spcAft>
              <a:defRPr/>
            </a:pPr>
            <a:r>
              <a:rPr lang="zh-CN" altLang="en-US" sz="2400" b="1">
                <a:solidFill>
                  <a:srgbClr val="FFFF00"/>
                </a:solidFill>
                <a:effectLst>
                  <a:outerShdw blurRad="38100" dist="38100" dir="2700000" algn="tl">
                    <a:srgbClr val="000000"/>
                  </a:outerShdw>
                </a:effectLst>
                <a:latin typeface="+mn-lt"/>
                <a:ea typeface="+mn-ea"/>
              </a:rPr>
              <a:t>生物圈</a:t>
            </a:r>
            <a:endParaRPr lang="zh-CN" altLang="en-US" sz="2400" b="1">
              <a:solidFill>
                <a:srgbClr val="FFFF00"/>
              </a:solidFill>
              <a:effectLst>
                <a:outerShdw blurRad="38100" dist="38100" dir="2700000" algn="tl">
                  <a:srgbClr val="000000"/>
                </a:outerShdw>
              </a:effectLst>
              <a:latin typeface="+mn-lt"/>
              <a:ea typeface="+mn-ea"/>
            </a:endParaRPr>
          </a:p>
        </p:txBody>
      </p:sp>
      <p:sp>
        <p:nvSpPr>
          <p:cNvPr id="45154" name="Text Box 98"/>
          <p:cNvSpPr txBox="1">
            <a:spLocks noChangeArrowheads="1"/>
          </p:cNvSpPr>
          <p:nvPr/>
        </p:nvSpPr>
        <p:spPr bwMode="auto">
          <a:xfrm>
            <a:off x="1631951" y="3213101"/>
            <a:ext cx="1223963" cy="860425"/>
          </a:xfrm>
          <a:prstGeom prst="rect">
            <a:avLst/>
          </a:prstGeom>
          <a:noFill/>
          <a:ln w="38100">
            <a:solidFill>
              <a:srgbClr val="FF0000"/>
            </a:solidFill>
            <a:miter lim="800000"/>
          </a:ln>
          <a:effectLst/>
        </p:spPr>
        <p:txBody>
          <a:bodyPr>
            <a:spAutoFit/>
          </a:bodyPr>
          <a:lstStyle/>
          <a:p>
            <a:pPr eaLnBrk="1" fontAlgn="auto" hangingPunct="1">
              <a:spcBef>
                <a:spcPct val="50000"/>
              </a:spcBef>
              <a:spcAft>
                <a:spcPts val="0"/>
              </a:spcAft>
              <a:defRPr/>
            </a:pPr>
            <a:r>
              <a:rPr lang="zh-CN" altLang="en-US" sz="2400" b="1" dirty="0">
                <a:solidFill>
                  <a:srgbClr val="FFFF00"/>
                </a:solidFill>
                <a:effectLst>
                  <a:outerShdw blurRad="38100" dist="38100" dir="2700000" algn="tl">
                    <a:srgbClr val="000000"/>
                  </a:outerShdw>
                </a:effectLst>
                <a:latin typeface="+mn-lt"/>
                <a:ea typeface="+mn-ea"/>
              </a:rPr>
              <a:t>人类活动圈</a:t>
            </a:r>
            <a:endParaRPr lang="zh-CN" altLang="en-US" sz="2400" b="1" dirty="0">
              <a:solidFill>
                <a:srgbClr val="FFFF00"/>
              </a:solidFill>
              <a:effectLst>
                <a:outerShdw blurRad="38100" dist="38100" dir="2700000" algn="tl">
                  <a:srgbClr val="000000"/>
                </a:outerShdw>
              </a:effectLst>
              <a:latin typeface="+mn-lt"/>
              <a:ea typeface="+mn-ea"/>
            </a:endParaRPr>
          </a:p>
        </p:txBody>
      </p:sp>
      <p:sp>
        <p:nvSpPr>
          <p:cNvPr id="45155" name="Rectangle 99" descr="竖虚线"/>
          <p:cNvSpPr>
            <a:spLocks noChangeArrowheads="1"/>
          </p:cNvSpPr>
          <p:nvPr/>
        </p:nvSpPr>
        <p:spPr bwMode="auto">
          <a:xfrm>
            <a:off x="1847850" y="1125538"/>
            <a:ext cx="107950" cy="863600"/>
          </a:xfrm>
          <a:prstGeom prst="rect">
            <a:avLst/>
          </a:prstGeom>
          <a:pattFill prst="dashVert">
            <a:fgClr>
              <a:srgbClr val="080808"/>
            </a:fgClr>
            <a:bgClr>
              <a:srgbClr val="800000"/>
            </a:bgClr>
          </a:pattFill>
          <a:ln w="9525">
            <a:noFill/>
            <a:miter lim="800000"/>
          </a:ln>
          <a:effectLst/>
        </p:spPr>
        <p:txBody>
          <a:bodyPr wrap="none" anchor="ct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5156" name="Rectangle 100" descr="横向砖形"/>
          <p:cNvSpPr>
            <a:spLocks noChangeArrowheads="1"/>
          </p:cNvSpPr>
          <p:nvPr/>
        </p:nvSpPr>
        <p:spPr bwMode="auto">
          <a:xfrm>
            <a:off x="1524001" y="1989138"/>
            <a:ext cx="468313" cy="1079500"/>
          </a:xfrm>
          <a:prstGeom prst="rect">
            <a:avLst/>
          </a:prstGeom>
          <a:pattFill prst="horzBrick">
            <a:fgClr>
              <a:schemeClr val="accent1"/>
            </a:fgClr>
            <a:bgClr>
              <a:schemeClr val="bg1"/>
            </a:bgClr>
          </a:pattFill>
          <a:ln w="9525">
            <a:noFill/>
            <a:miter lim="800000"/>
          </a:ln>
          <a:effectLst/>
        </p:spPr>
        <p:txBody>
          <a:bodyPr wrap="none" anchor="ct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5157" name="Freeform 101"/>
          <p:cNvSpPr/>
          <p:nvPr/>
        </p:nvSpPr>
        <p:spPr bwMode="auto">
          <a:xfrm>
            <a:off x="1919288" y="717550"/>
            <a:ext cx="431800" cy="407988"/>
          </a:xfrm>
          <a:custGeom>
            <a:avLst/>
            <a:gdLst/>
            <a:ahLst/>
            <a:cxnLst>
              <a:cxn ang="0">
                <a:pos x="0" y="257"/>
              </a:cxn>
              <a:cxn ang="0">
                <a:pos x="91" y="30"/>
              </a:cxn>
              <a:cxn ang="0">
                <a:pos x="272" y="75"/>
              </a:cxn>
            </a:cxnLst>
            <a:rect l="0" t="0" r="r" b="b"/>
            <a:pathLst>
              <a:path w="272" h="257">
                <a:moveTo>
                  <a:pt x="0" y="257"/>
                </a:moveTo>
                <a:cubicBezTo>
                  <a:pt x="23" y="158"/>
                  <a:pt x="46" y="60"/>
                  <a:pt x="91" y="30"/>
                </a:cubicBezTo>
                <a:cubicBezTo>
                  <a:pt x="136" y="0"/>
                  <a:pt x="242" y="68"/>
                  <a:pt x="272" y="75"/>
                </a:cubicBezTo>
              </a:path>
            </a:pathLst>
          </a:custGeom>
          <a:noFill/>
          <a:ln w="9525">
            <a:solidFill>
              <a:schemeClr val="tx1"/>
            </a:solidFill>
            <a:round/>
          </a:ln>
          <a:effectLst/>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5158" name="Freeform 102"/>
          <p:cNvSpPr/>
          <p:nvPr/>
        </p:nvSpPr>
        <p:spPr bwMode="auto">
          <a:xfrm>
            <a:off x="1847850" y="692150"/>
            <a:ext cx="431800" cy="407988"/>
          </a:xfrm>
          <a:custGeom>
            <a:avLst/>
            <a:gdLst/>
            <a:ahLst/>
            <a:cxnLst>
              <a:cxn ang="0">
                <a:pos x="0" y="257"/>
              </a:cxn>
              <a:cxn ang="0">
                <a:pos x="91" y="30"/>
              </a:cxn>
              <a:cxn ang="0">
                <a:pos x="272" y="75"/>
              </a:cxn>
            </a:cxnLst>
            <a:rect l="0" t="0" r="r" b="b"/>
            <a:pathLst>
              <a:path w="272" h="257">
                <a:moveTo>
                  <a:pt x="0" y="257"/>
                </a:moveTo>
                <a:cubicBezTo>
                  <a:pt x="23" y="158"/>
                  <a:pt x="46" y="60"/>
                  <a:pt x="91" y="30"/>
                </a:cubicBezTo>
                <a:cubicBezTo>
                  <a:pt x="136" y="0"/>
                  <a:pt x="242" y="68"/>
                  <a:pt x="272" y="75"/>
                </a:cubicBezTo>
              </a:path>
            </a:pathLst>
          </a:custGeom>
          <a:noFill/>
          <a:ln w="9525">
            <a:solidFill>
              <a:schemeClr val="tx1"/>
            </a:solidFill>
            <a:round/>
          </a:ln>
          <a:effectLst/>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5159" name="Freeform 103"/>
          <p:cNvSpPr/>
          <p:nvPr/>
        </p:nvSpPr>
        <p:spPr bwMode="auto">
          <a:xfrm>
            <a:off x="1992313" y="692150"/>
            <a:ext cx="431800" cy="407988"/>
          </a:xfrm>
          <a:custGeom>
            <a:avLst/>
            <a:gdLst/>
            <a:ahLst/>
            <a:cxnLst>
              <a:cxn ang="0">
                <a:pos x="0" y="257"/>
              </a:cxn>
              <a:cxn ang="0">
                <a:pos x="91" y="30"/>
              </a:cxn>
              <a:cxn ang="0">
                <a:pos x="272" y="75"/>
              </a:cxn>
            </a:cxnLst>
            <a:rect l="0" t="0" r="r" b="b"/>
            <a:pathLst>
              <a:path w="272" h="257">
                <a:moveTo>
                  <a:pt x="0" y="257"/>
                </a:moveTo>
                <a:cubicBezTo>
                  <a:pt x="23" y="158"/>
                  <a:pt x="46" y="60"/>
                  <a:pt x="91" y="30"/>
                </a:cubicBezTo>
                <a:cubicBezTo>
                  <a:pt x="136" y="0"/>
                  <a:pt x="242" y="68"/>
                  <a:pt x="272" y="75"/>
                </a:cubicBezTo>
              </a:path>
            </a:pathLst>
          </a:custGeom>
          <a:noFill/>
          <a:ln w="9525">
            <a:solidFill>
              <a:schemeClr val="tx1"/>
            </a:solidFill>
            <a:round/>
          </a:ln>
          <a:effectLst/>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5160" name="AutoShape 104"/>
          <p:cNvSpPr>
            <a:spLocks noChangeArrowheads="1"/>
          </p:cNvSpPr>
          <p:nvPr/>
        </p:nvSpPr>
        <p:spPr bwMode="auto">
          <a:xfrm>
            <a:off x="1992313" y="2708276"/>
            <a:ext cx="647700" cy="504825"/>
          </a:xfrm>
          <a:prstGeom prst="sun">
            <a:avLst>
              <a:gd name="adj" fmla="val 25000"/>
            </a:avLst>
          </a:prstGeom>
          <a:solidFill>
            <a:srgbClr val="080808"/>
          </a:solidFill>
          <a:ln w="9525">
            <a:solidFill>
              <a:schemeClr val="tx1"/>
            </a:solidFill>
            <a:miter lim="800000"/>
          </a:ln>
          <a:effectLst/>
        </p:spPr>
        <p:txBody>
          <a:bodyPr wrap="none" anchor="ct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grpSp>
        <p:nvGrpSpPr>
          <p:cNvPr id="54332" name="Group 7"/>
          <p:cNvGrpSpPr/>
          <p:nvPr/>
        </p:nvGrpSpPr>
        <p:grpSpPr bwMode="auto">
          <a:xfrm>
            <a:off x="6383339" y="4005263"/>
            <a:ext cx="1609725" cy="431800"/>
            <a:chOff x="2076" y="1080"/>
            <a:chExt cx="1014" cy="444"/>
          </a:xfrm>
        </p:grpSpPr>
        <p:sp>
          <p:nvSpPr>
            <p:cNvPr id="54333" name="Freeform 8" descr="瓦形"/>
            <p:cNvSpPr>
              <a:spLocks noChangeArrowheads="1"/>
            </p:cNvSpPr>
            <p:nvPr/>
          </p:nvSpPr>
          <p:spPr bwMode="auto">
            <a:xfrm>
              <a:off x="2076" y="1080"/>
              <a:ext cx="1014" cy="444"/>
            </a:xfrm>
            <a:custGeom>
              <a:avLst/>
              <a:gdLst>
                <a:gd name="T0" fmla="*/ 36 w 1014"/>
                <a:gd name="T1" fmla="*/ 240 h 444"/>
                <a:gd name="T2" fmla="*/ 468 w 1014"/>
                <a:gd name="T3" fmla="*/ 0 h 444"/>
                <a:gd name="T4" fmla="*/ 1006 w 1014"/>
                <a:gd name="T5" fmla="*/ 360 h 444"/>
                <a:gd name="T6" fmla="*/ 998 w 1014"/>
                <a:gd name="T7" fmla="*/ 128 h 444"/>
                <a:gd name="T8" fmla="*/ 774 w 1014"/>
                <a:gd name="T9" fmla="*/ 224 h 444"/>
                <a:gd name="T10" fmla="*/ 420 w 1014"/>
                <a:gd name="T11" fmla="*/ 444 h 444"/>
                <a:gd name="T12" fmla="*/ 36 w 1014"/>
                <a:gd name="T13" fmla="*/ 240 h 4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4" h="444">
                  <a:moveTo>
                    <a:pt x="36" y="240"/>
                  </a:moveTo>
                  <a:cubicBezTo>
                    <a:pt x="0" y="60"/>
                    <a:pt x="372" y="10"/>
                    <a:pt x="468" y="0"/>
                  </a:cubicBezTo>
                  <a:cubicBezTo>
                    <a:pt x="630" y="20"/>
                    <a:pt x="918" y="339"/>
                    <a:pt x="1006" y="360"/>
                  </a:cubicBezTo>
                  <a:cubicBezTo>
                    <a:pt x="1003" y="283"/>
                    <a:pt x="1014" y="204"/>
                    <a:pt x="998" y="128"/>
                  </a:cubicBezTo>
                  <a:cubicBezTo>
                    <a:pt x="959" y="105"/>
                    <a:pt x="854" y="171"/>
                    <a:pt x="774" y="224"/>
                  </a:cubicBezTo>
                  <a:cubicBezTo>
                    <a:pt x="708" y="273"/>
                    <a:pt x="732" y="444"/>
                    <a:pt x="420" y="444"/>
                  </a:cubicBezTo>
                  <a:cubicBezTo>
                    <a:pt x="108" y="444"/>
                    <a:pt x="72" y="420"/>
                    <a:pt x="36" y="240"/>
                  </a:cubicBezTo>
                  <a:close/>
                </a:path>
              </a:pathLst>
            </a:custGeom>
            <a:blipFill dpi="0" rotWithShape="0">
              <a:blip r:embed="rId4"/>
              <a:srcRect/>
              <a:tile tx="0" ty="0" sx="100000" sy="100000" flip="none" algn="tl"/>
            </a:blipFill>
            <a:ln w="9525">
              <a:solidFill>
                <a:schemeClr val="tx1"/>
              </a:solidFill>
              <a:round/>
            </a:ln>
          </p:spPr>
          <p:txBody>
            <a:bodyPr wrap="none"/>
            <a:lstStyle/>
            <a:p>
              <a:endParaRPr lang="zh-CN" altLang="en-US"/>
            </a:p>
          </p:txBody>
        </p:sp>
        <p:sp>
          <p:nvSpPr>
            <p:cNvPr id="54334" name="Freeform 9"/>
            <p:cNvSpPr>
              <a:spLocks noChangeArrowheads="1"/>
            </p:cNvSpPr>
            <p:nvPr/>
          </p:nvSpPr>
          <p:spPr bwMode="auto">
            <a:xfrm>
              <a:off x="2172" y="1183"/>
              <a:ext cx="152" cy="318"/>
            </a:xfrm>
            <a:custGeom>
              <a:avLst/>
              <a:gdLst>
                <a:gd name="T0" fmla="*/ 0 w 106"/>
                <a:gd name="T1" fmla="*/ 0 h 280"/>
                <a:gd name="T2" fmla="*/ 260 w 106"/>
                <a:gd name="T3" fmla="*/ 94 h 280"/>
                <a:gd name="T4" fmla="*/ 307 w 106"/>
                <a:gd name="T5" fmla="*/ 164 h 280"/>
                <a:gd name="T6" fmla="*/ 237 w 106"/>
                <a:gd name="T7" fmla="*/ 410 h 2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6" h="280">
                  <a:moveTo>
                    <a:pt x="0" y="0"/>
                  </a:moveTo>
                  <a:cubicBezTo>
                    <a:pt x="41" y="14"/>
                    <a:pt x="69" y="20"/>
                    <a:pt x="88" y="64"/>
                  </a:cubicBezTo>
                  <a:cubicBezTo>
                    <a:pt x="95" y="79"/>
                    <a:pt x="104" y="112"/>
                    <a:pt x="104" y="112"/>
                  </a:cubicBezTo>
                  <a:cubicBezTo>
                    <a:pt x="100" y="170"/>
                    <a:pt x="106" y="228"/>
                    <a:pt x="80" y="280"/>
                  </a:cubicBezTo>
                </a:path>
              </a:pathLst>
            </a:cu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sp>
          <p:nvSpPr>
            <p:cNvPr id="54335" name="Oval 10"/>
            <p:cNvSpPr>
              <a:spLocks noChangeArrowheads="1"/>
            </p:cNvSpPr>
            <p:nvPr/>
          </p:nvSpPr>
          <p:spPr bwMode="auto">
            <a:xfrm>
              <a:off x="2197" y="1308"/>
              <a:ext cx="48" cy="48"/>
            </a:xfrm>
            <a:prstGeom prst="ellipse">
              <a:avLst/>
            </a:prstGeom>
            <a:solidFill>
              <a:srgbClr val="000000"/>
            </a:solidFill>
            <a:ln w="9525">
              <a:solidFill>
                <a:schemeClr val="tx1"/>
              </a:solidFill>
              <a:round/>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grpSp>
      <p:sp>
        <p:nvSpPr>
          <p:cNvPr id="83"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84"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smtClean="0">
                <a:solidFill>
                  <a:srgbClr val="4D4D4D"/>
                </a:solidFill>
                <a:effectLst/>
                <a:latin typeface="Times New Roman" panose="02020603050405020304" pitchFamily="18" charset="0"/>
                <a:cs typeface="Times New Roman" panose="02020603050405020304" pitchFamily="18" charset="0"/>
              </a:rPr>
              <a:t>1-30</a:t>
            </a:r>
            <a:endParaRPr lang="en-US" altLang="zh-CN" sz="1800" dirty="0" smtClean="0">
              <a:solidFill>
                <a:srgbClr val="4D4D4D"/>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3000" fill="hold"/>
                                        <p:tgtEl>
                                          <p:spTgt spid="15258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1-</a:t>
            </a:r>
            <a:fld id="{9A0DB2DC-4C9A-4742-B13C-FB6460FD3503}" type="slidenum">
              <a:rPr lang="en-US" altLang="zh-CN" sz="1800" dirty="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18435"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15363" name="Text Box 5"/>
          <p:cNvSpPr txBox="1">
            <a:spLocks noChangeArrowheads="1"/>
          </p:cNvSpPr>
          <p:nvPr/>
        </p:nvSpPr>
        <p:spPr bwMode="auto">
          <a:xfrm>
            <a:off x="3863752" y="981075"/>
            <a:ext cx="39608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R="0" algn="ctr" defTabSz="914400" eaLnBrk="1" hangingPunct="1">
              <a:spcBef>
                <a:spcPct val="50000"/>
              </a:spcBef>
              <a:buClrTx/>
              <a:buSzTx/>
              <a:buFontTx/>
              <a:buNone/>
              <a:defRPr/>
            </a:pPr>
            <a:r>
              <a:rPr kumimoji="0" lang="zh-CN" altLang="en-US" sz="3000" b="1" kern="1200" cap="none" spc="0" normalizeH="0" baseline="0" noProof="0" dirty="0">
                <a:solidFill>
                  <a:schemeClr val="accent1">
                    <a:lumMod val="50000"/>
                  </a:schemeClr>
                </a:solidFill>
                <a:latin typeface="微软雅黑" panose="020B0503020204020204" charset="-122"/>
                <a:ea typeface="微软雅黑" panose="020B0503020204020204" charset="-122"/>
                <a:cs typeface="+mn-cs"/>
              </a:rPr>
              <a:t>内容提要及重点要求</a:t>
            </a:r>
            <a:endParaRPr kumimoji="0" lang="zh-CN" altLang="en-US" sz="3000" b="1" kern="1200" cap="none" spc="0" normalizeH="0" baseline="0" noProof="0" dirty="0">
              <a:solidFill>
                <a:schemeClr val="accent1">
                  <a:lumMod val="50000"/>
                </a:schemeClr>
              </a:solidFill>
              <a:latin typeface="微软雅黑" panose="020B0503020204020204" charset="-122"/>
              <a:ea typeface="微软雅黑" panose="020B0503020204020204" charset="-122"/>
              <a:cs typeface="+mn-cs"/>
            </a:endParaRPr>
          </a:p>
        </p:txBody>
      </p:sp>
      <p:sp>
        <p:nvSpPr>
          <p:cNvPr id="18437" name="Text Box 6"/>
          <p:cNvSpPr txBox="1"/>
          <p:nvPr/>
        </p:nvSpPr>
        <p:spPr>
          <a:xfrm>
            <a:off x="856220" y="1880964"/>
            <a:ext cx="10369151" cy="4154984"/>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eaLnBrk="1" hangingPunct="1">
              <a:lnSpc>
                <a:spcPct val="150000"/>
              </a:lnSpc>
              <a:spcBef>
                <a:spcPct val="0"/>
              </a:spcBef>
              <a:buClrTx/>
              <a:buSzTx/>
              <a:buFontTx/>
              <a:buNone/>
            </a:pPr>
            <a:r>
              <a:rPr lang="zh-CN" altLang="en-US" sz="1800" b="1" dirty="0">
                <a:solidFill>
                  <a:schemeClr val="tx1"/>
                </a:solidFill>
                <a:latin typeface="宋体" panose="02010600030101010101" pitchFamily="2" charset="-122"/>
                <a:ea typeface="宋体" panose="02010600030101010101" pitchFamily="2" charset="-122"/>
              </a:rPr>
              <a:t>   </a:t>
            </a:r>
            <a:r>
              <a:rPr lang="zh-CN" altLang="en-US" sz="1800" b="1" dirty="0">
                <a:solidFill>
                  <a:schemeClr val="tx1"/>
                </a:solidFill>
                <a:latin typeface="黑体" panose="02010609060101010101" pitchFamily="49" charset="-122"/>
                <a:ea typeface="黑体" panose="02010609060101010101" pitchFamily="49" charset="-122"/>
                <a:cs typeface="黑体" panose="02010609060101010101" pitchFamily="49" charset="-122"/>
              </a:rPr>
              <a:t>  </a:t>
            </a:r>
            <a:r>
              <a:rPr lang="zh-CN" altLang="en-US" sz="2200" b="1" dirty="0">
                <a:solidFill>
                  <a:schemeClr val="tx1"/>
                </a:solidFill>
                <a:latin typeface="黑体" panose="02010609060101010101" pitchFamily="49" charset="-122"/>
                <a:ea typeface="黑体" panose="02010609060101010101" pitchFamily="49" charset="-122"/>
                <a:cs typeface="黑体" panose="02010609060101010101" pitchFamily="49" charset="-122"/>
              </a:rPr>
              <a:t>本章简要介绍了环境化学在环境科学中和解决环境问题上的地位和作用，它的研究内容、特点和发展动向，主要环境污染物的类别和它们在环境各圈层中的迁移转化过程。要求掌握对现代环境问题认识的发展及对环境化学提出的任务，明确学习环境化学课程的目的</a:t>
            </a:r>
            <a:r>
              <a:rPr lang="zh-CN" altLang="en-US" sz="2200" b="1" dirty="0" smtClean="0">
                <a:solidFill>
                  <a:schemeClr val="tx1"/>
                </a:solidFill>
                <a:latin typeface="黑体" panose="02010609060101010101" pitchFamily="49" charset="-122"/>
                <a:ea typeface="黑体" panose="02010609060101010101" pitchFamily="49" charset="-122"/>
                <a:cs typeface="黑体" panose="02010609060101010101" pitchFamily="49" charset="-122"/>
              </a:rPr>
              <a:t>。</a:t>
            </a:r>
            <a:endParaRPr lang="en-US" altLang="zh-CN" sz="2200" b="1" dirty="0" smtClean="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marL="0" lvl="0" indent="0" eaLnBrk="1" hangingPunct="1">
              <a:lnSpc>
                <a:spcPct val="150000"/>
              </a:lnSpc>
              <a:spcBef>
                <a:spcPct val="0"/>
              </a:spcBef>
              <a:buClrTx/>
              <a:buSzTx/>
              <a:buFontTx/>
              <a:buNone/>
            </a:pPr>
            <a:r>
              <a:rPr lang="en-US" altLang="zh-CN" sz="2200" b="1" dirty="0">
                <a:solidFill>
                  <a:schemeClr val="tx1"/>
                </a:solidFill>
                <a:latin typeface="黑体" panose="02010609060101010101" pitchFamily="49" charset="-122"/>
                <a:ea typeface="黑体" panose="02010609060101010101" pitchFamily="49" charset="-122"/>
                <a:cs typeface="黑体" panose="02010609060101010101" pitchFamily="49" charset="-122"/>
              </a:rPr>
              <a:t> </a:t>
            </a:r>
            <a:r>
              <a:rPr lang="en-US" altLang="zh-CN" sz="2200" b="1" dirty="0" smtClean="0">
                <a:solidFill>
                  <a:schemeClr val="tx1"/>
                </a:solidFill>
                <a:latin typeface="黑体" panose="02010609060101010101" pitchFamily="49" charset="-122"/>
                <a:ea typeface="黑体" panose="02010609060101010101" pitchFamily="49" charset="-122"/>
                <a:cs typeface="黑体" panose="02010609060101010101" pitchFamily="49" charset="-122"/>
              </a:rPr>
              <a:t>   </a:t>
            </a:r>
            <a:r>
              <a:rPr lang="zh-CN" altLang="en-US" sz="2200" b="1" dirty="0" smtClean="0">
                <a:solidFill>
                  <a:schemeClr val="tx1"/>
                </a:solidFill>
                <a:latin typeface="黑体" panose="02010609060101010101" pitchFamily="49" charset="-122"/>
                <a:ea typeface="黑体" panose="02010609060101010101" pitchFamily="49" charset="-122"/>
                <a:cs typeface="黑体" panose="02010609060101010101" pitchFamily="49" charset="-122"/>
              </a:rPr>
              <a:t>从</a:t>
            </a:r>
            <a:r>
              <a:rPr lang="zh-CN" altLang="en-US" sz="2200" b="1" dirty="0">
                <a:solidFill>
                  <a:schemeClr val="tx1"/>
                </a:solidFill>
                <a:latin typeface="黑体" panose="02010609060101010101" pitchFamily="49" charset="-122"/>
                <a:ea typeface="黑体" panose="02010609060101010101" pitchFamily="49" charset="-122"/>
                <a:cs typeface="黑体" panose="02010609060101010101" pitchFamily="49" charset="-122"/>
              </a:rPr>
              <a:t>七八百年前因人类开始用煤产生的空气污染，发展到当代面向</a:t>
            </a:r>
            <a:r>
              <a:rPr lang="en-US" altLang="zh-CN" sz="2200" b="1" dirty="0">
                <a:solidFill>
                  <a:schemeClr val="tx1"/>
                </a:solidFill>
                <a:latin typeface="黑体" panose="02010609060101010101" pitchFamily="49" charset="-122"/>
                <a:ea typeface="黑体" panose="02010609060101010101" pitchFamily="49" charset="-122"/>
                <a:cs typeface="黑体" panose="02010609060101010101" pitchFamily="49" charset="-122"/>
              </a:rPr>
              <a:t>21</a:t>
            </a:r>
            <a:r>
              <a:rPr lang="zh-CN" altLang="en-US" sz="2200" b="1" dirty="0">
                <a:solidFill>
                  <a:schemeClr val="tx1"/>
                </a:solidFill>
                <a:latin typeface="黑体" panose="02010609060101010101" pitchFamily="49" charset="-122"/>
                <a:ea typeface="黑体" panose="02010609060101010101" pitchFamily="49" charset="-122"/>
                <a:cs typeface="黑体" panose="02010609060101010101" pitchFamily="49" charset="-122"/>
              </a:rPr>
              <a:t>世纪多方面的全球环境问题，无不与化学科学密切相关。所以，如何阐明这些危害人类的环境问题的化学机制并为解决这些问题提供科学依据，已成为化学科学工作者的一个重要职责。环境科学与化学交叉形成的环境化学学科在这方面负有特殊的使命。 </a:t>
            </a:r>
            <a:endParaRPr lang="zh-CN" altLang="en-US" sz="2200" b="1" dirty="0">
              <a:solidFill>
                <a:schemeClr val="tx1"/>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ransition spd="slow">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fontAlgn="base">
              <a:spcBef>
                <a:spcPct val="0"/>
              </a:spcBef>
              <a:spcAft>
                <a:spcPct val="0"/>
              </a:spcAft>
            </a:pPr>
            <a:r>
              <a:rPr lang="zh-CN" altLang="zh-CN" dirty="0" smtClean="0">
                <a:solidFill>
                  <a:schemeClr val="bg1"/>
                </a:solidFill>
                <a:latin typeface="Arial" panose="020B0604020202020204" pitchFamily="34" charset="0"/>
                <a:ea typeface="宋体" panose="02010600030101010101" pitchFamily="2" charset="-122"/>
              </a:rPr>
              <a:t>1-</a:t>
            </a:r>
            <a:fld id="{7AFD9CB9-70F7-41AE-A6DB-E4EF4141920F}" type="slidenum">
              <a:rPr lang="zh-CN" altLang="zh-CN" smtClean="0">
                <a:solidFill>
                  <a:schemeClr val="bg1"/>
                </a:solidFill>
                <a:latin typeface="Arial" panose="020B0604020202020204" pitchFamily="34" charset="0"/>
                <a:ea typeface="宋体" panose="02010600030101010101" pitchFamily="2" charset="-122"/>
              </a:rPr>
            </a:fld>
            <a:endParaRPr lang="zh-CN" altLang="zh-CN" dirty="0" smtClean="0">
              <a:solidFill>
                <a:schemeClr val="bg1"/>
              </a:solidFill>
              <a:latin typeface="Arial" panose="020B0604020202020204" pitchFamily="34" charset="0"/>
              <a:ea typeface="宋体" panose="02010600030101010101" pitchFamily="2" charset="-122"/>
            </a:endParaRPr>
          </a:p>
        </p:txBody>
      </p:sp>
      <p:sp>
        <p:nvSpPr>
          <p:cNvPr id="142419" name="Rectangle 83"/>
          <p:cNvSpPr>
            <a:spLocks noChangeArrowheads="1"/>
          </p:cNvSpPr>
          <p:nvPr/>
        </p:nvSpPr>
        <p:spPr bwMode="auto">
          <a:xfrm>
            <a:off x="10128052" y="2276474"/>
            <a:ext cx="215900" cy="4608512"/>
          </a:xfrm>
          <a:prstGeom prst="rect">
            <a:avLst/>
          </a:prstGeom>
          <a:solidFill>
            <a:srgbClr val="FFFFFF"/>
          </a:solidFill>
          <a:ln w="9525">
            <a:noFill/>
            <a:miter lim="800000"/>
          </a:ln>
          <a:effectLst/>
        </p:spPr>
        <p:txBody>
          <a:bodyPr wrap="none" anchor="ct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7109" name="WordArt 76"/>
          <p:cNvSpPr>
            <a:spLocks noChangeArrowheads="1" noChangeShapeType="1" noTextEdit="1"/>
          </p:cNvSpPr>
          <p:nvPr/>
        </p:nvSpPr>
        <p:spPr bwMode="auto">
          <a:xfrm>
            <a:off x="6053693" y="1023936"/>
            <a:ext cx="2447925" cy="979488"/>
          </a:xfrm>
          <a:prstGeom prst="rect">
            <a:avLst/>
          </a:prstGeom>
        </p:spPr>
        <p:txBody>
          <a:bodyPr wrap="none" fromWordArt="1">
            <a:prstTxWarp prst="textCascadeUp">
              <a:avLst>
                <a:gd name="adj" fmla="val 84801"/>
              </a:avLst>
            </a:prstTxWarp>
            <a:scene3d>
              <a:camera prst="legacyPerspectiveFront">
                <a:rot lat="20519994" lon="1080000" rev="0"/>
              </a:camera>
              <a:lightRig rig="legacyHarsh2" dir="b"/>
            </a:scene3d>
            <a:sp3d extrusionH="430200" prstMaterial="legacyMatte">
              <a:extrusionClr>
                <a:srgbClr val="FF6600"/>
              </a:extrusionClr>
              <a:contourClr>
                <a:srgbClr val="FFE701"/>
              </a:contourClr>
            </a:sp3d>
          </a:bodyPr>
          <a:lstStyle/>
          <a:p>
            <a:pPr algn="ctr"/>
            <a:r>
              <a:rPr lang="zh-CN" altLang="en-US" sz="3600" kern="10" dirty="0">
                <a:ln w="9525">
                  <a:rou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mn-ea"/>
                <a:ea typeface="+mn-ea"/>
                <a:cs typeface="+mn-ea"/>
              </a:rPr>
              <a:t>大气圈</a:t>
            </a:r>
            <a:endParaRPr lang="zh-CN" altLang="en-US" sz="3600" kern="10" dirty="0">
              <a:ln w="9525">
                <a:rou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mn-ea"/>
              <a:ea typeface="+mn-ea"/>
              <a:cs typeface="+mn-ea"/>
            </a:endParaRPr>
          </a:p>
        </p:txBody>
      </p:sp>
      <p:sp>
        <p:nvSpPr>
          <p:cNvPr id="55302" name="Text Box 83"/>
          <p:cNvSpPr txBox="1">
            <a:spLocks noChangeArrowheads="1"/>
          </p:cNvSpPr>
          <p:nvPr/>
        </p:nvSpPr>
        <p:spPr bwMode="auto">
          <a:xfrm>
            <a:off x="5643563" y="12017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pic>
        <p:nvPicPr>
          <p:cNvPr id="55303" name="Picture 80" descr="Fig 1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20621" y="1201738"/>
            <a:ext cx="4124325" cy="5364998"/>
          </a:xfrm>
          <a:prstGeom prst="rect">
            <a:avLst/>
          </a:prstGeom>
          <a:solidFill>
            <a:srgbClr val="C5C5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5304" name="Picture 82" descr="Fig31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064" y="2276475"/>
            <a:ext cx="35052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5" name="Text Box 82"/>
          <p:cNvSpPr txBox="1">
            <a:spLocks noChangeArrowheads="1"/>
          </p:cNvSpPr>
          <p:nvPr/>
        </p:nvSpPr>
        <p:spPr bwMode="auto">
          <a:xfrm rot="10800000">
            <a:off x="9911022" y="3860799"/>
            <a:ext cx="430887"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r" eaLnBrk="1" hangingPunct="1">
              <a:spcBef>
                <a:spcPct val="50000"/>
              </a:spcBef>
            </a:pPr>
            <a:r>
              <a:rPr lang="en-US" altLang="zh-CN" sz="1600" b="1">
                <a:solidFill>
                  <a:schemeClr val="bg2"/>
                </a:solidFill>
                <a:latin typeface="Times New Roman" panose="02020603050405020304" pitchFamily="18" charset="0"/>
                <a:ea typeface="宋体" panose="02010600030101010101" pitchFamily="2" charset="-122"/>
              </a:rPr>
              <a:t>Pressure in kPa</a:t>
            </a:r>
            <a:endParaRPr lang="en-US" altLang="zh-CN" sz="1600" b="1">
              <a:solidFill>
                <a:schemeClr val="bg2"/>
              </a:solidFill>
              <a:latin typeface="Times New Roman" panose="02020603050405020304" pitchFamily="18" charset="0"/>
              <a:ea typeface="宋体" panose="02010600030101010101" pitchFamily="2" charset="-122"/>
            </a:endParaRPr>
          </a:p>
        </p:txBody>
      </p:sp>
      <p:sp>
        <p:nvSpPr>
          <p:cNvPr id="55306" name="Text Box 85"/>
          <p:cNvSpPr txBox="1">
            <a:spLocks noChangeArrowheads="1"/>
          </p:cNvSpPr>
          <p:nvPr/>
        </p:nvSpPr>
        <p:spPr bwMode="auto">
          <a:xfrm>
            <a:off x="7246739" y="2420937"/>
            <a:ext cx="1225550" cy="2905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1300">
                <a:solidFill>
                  <a:schemeClr val="bg2"/>
                </a:solidFill>
                <a:latin typeface="Times New Roman" panose="02020603050405020304" pitchFamily="18" charset="0"/>
                <a:ea typeface="宋体" panose="02010600030101010101" pitchFamily="2" charset="-122"/>
              </a:rPr>
              <a:t>Thermosphere</a:t>
            </a:r>
            <a:endParaRPr lang="en-US" altLang="zh-CN" sz="1300">
              <a:solidFill>
                <a:schemeClr val="bg2"/>
              </a:solidFill>
              <a:latin typeface="Times New Roman" panose="02020603050405020304" pitchFamily="18" charset="0"/>
              <a:ea typeface="宋体" panose="02010600030101010101" pitchFamily="2" charset="-122"/>
            </a:endParaRPr>
          </a:p>
        </p:txBody>
      </p:sp>
      <p:sp>
        <p:nvSpPr>
          <p:cNvPr id="55307" name="Text Box 86"/>
          <p:cNvSpPr txBox="1">
            <a:spLocks noChangeArrowheads="1"/>
          </p:cNvSpPr>
          <p:nvPr/>
        </p:nvSpPr>
        <p:spPr bwMode="auto">
          <a:xfrm>
            <a:off x="7175302" y="4076699"/>
            <a:ext cx="792162" cy="228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1200" b="1">
                <a:solidFill>
                  <a:srgbClr val="632FB7"/>
                </a:solidFill>
                <a:latin typeface="Garamond" panose="02020404030301010803" pitchFamily="18" charset="0"/>
                <a:ea typeface="宋体" panose="02010600030101010101" pitchFamily="2" charset="-122"/>
              </a:rPr>
              <a:t>Mesosphere</a:t>
            </a:r>
            <a:endParaRPr lang="en-US" altLang="zh-CN" sz="1200" b="1">
              <a:solidFill>
                <a:srgbClr val="632FB7"/>
              </a:solidFill>
              <a:latin typeface="Garamond" panose="02020404030301010803" pitchFamily="18" charset="0"/>
              <a:ea typeface="宋体" panose="02010600030101010101" pitchFamily="2" charset="-122"/>
            </a:endParaRPr>
          </a:p>
        </p:txBody>
      </p:sp>
      <p:sp>
        <p:nvSpPr>
          <p:cNvPr id="12"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13"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smtClean="0">
                <a:solidFill>
                  <a:srgbClr val="4D4D4D"/>
                </a:solidFill>
                <a:effectLst/>
                <a:latin typeface="Times New Roman" panose="02020603050405020304" pitchFamily="18" charset="0"/>
                <a:cs typeface="Times New Roman" panose="02020603050405020304" pitchFamily="18" charset="0"/>
              </a:rPr>
              <a:t>1-31</a:t>
            </a:r>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7109"/>
                                        </p:tgtEl>
                                        <p:attrNameLst>
                                          <p:attrName>style.visibility</p:attrName>
                                        </p:attrNameLst>
                                      </p:cBhvr>
                                      <p:to>
                                        <p:strVal val="visible"/>
                                      </p:to>
                                    </p:set>
                                    <p:animEffect transition="in" filter="randombar(horizontal)">
                                      <p:cBhvr>
                                        <p:cTn id="7" dur="500"/>
                                        <p:tgtEl>
                                          <p:spTgt spid="47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fontAlgn="base">
              <a:spcBef>
                <a:spcPct val="0"/>
              </a:spcBef>
              <a:spcAft>
                <a:spcPct val="0"/>
              </a:spcAft>
            </a:pPr>
            <a:r>
              <a:rPr lang="zh-CN" altLang="zh-CN" dirty="0" smtClean="0">
                <a:solidFill>
                  <a:schemeClr val="bg1"/>
                </a:solidFill>
                <a:latin typeface="Arial" panose="020B0604020202020204" pitchFamily="34" charset="0"/>
                <a:ea typeface="宋体" panose="02010600030101010101" pitchFamily="2" charset="-122"/>
              </a:rPr>
              <a:t>1-</a:t>
            </a:r>
            <a:fld id="{30D44A76-7B91-4B00-8106-F6879CF39DAD}" type="slidenum">
              <a:rPr lang="zh-CN" altLang="zh-CN" smtClean="0">
                <a:solidFill>
                  <a:schemeClr val="bg1"/>
                </a:solidFill>
                <a:latin typeface="Arial" panose="020B0604020202020204" pitchFamily="34" charset="0"/>
                <a:ea typeface="宋体" panose="02010600030101010101" pitchFamily="2" charset="-122"/>
              </a:rPr>
            </a:fld>
            <a:endParaRPr lang="zh-CN" altLang="zh-CN" dirty="0" smtClean="0">
              <a:solidFill>
                <a:schemeClr val="bg1"/>
              </a:solidFill>
              <a:latin typeface="Arial" panose="020B0604020202020204" pitchFamily="34" charset="0"/>
              <a:ea typeface="宋体" panose="02010600030101010101" pitchFamily="2" charset="-122"/>
            </a:endParaRPr>
          </a:p>
        </p:txBody>
      </p:sp>
      <p:graphicFrame>
        <p:nvGraphicFramePr>
          <p:cNvPr id="153618" name="Group 18"/>
          <p:cNvGraphicFramePr>
            <a:graphicFrameLocks noGrp="1"/>
          </p:cNvGraphicFramePr>
          <p:nvPr/>
        </p:nvGraphicFramePr>
        <p:xfrm>
          <a:off x="1774826" y="2060576"/>
          <a:ext cx="3097213" cy="4005263"/>
        </p:xfrm>
        <a:graphic>
          <a:graphicData uri="http://schemas.openxmlformats.org/drawingml/2006/table">
            <a:tbl>
              <a:tblPr/>
              <a:tblGrid>
                <a:gridCol w="3097213"/>
              </a:tblGrid>
              <a:tr h="5207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400" b="0" i="0" u="none" strike="noStrike" cap="none" normalizeH="0" baseline="0" smtClean="0">
                          <a:ln>
                            <a:noFill/>
                          </a:ln>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rPr>
                        <a:t>热层</a:t>
                      </a:r>
                      <a:endParaRPr kumimoji="0" lang="zh-CN" altLang="en-US" sz="2400" b="0" i="0" u="none" strike="noStrike" cap="none" normalizeH="0" baseline="0" smtClean="0">
                        <a:ln>
                          <a:noFill/>
                        </a:ln>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3399"/>
                        </a:gs>
                        <a:gs pos="100000">
                          <a:srgbClr val="761847"/>
                        </a:gs>
                      </a:gsLst>
                      <a:lin ang="5400000" scaled="1"/>
                    </a:gradFill>
                  </a:tcPr>
                </a:tc>
              </a:tr>
              <a:tr h="5207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400" b="0" i="0" u="none" strike="noStrike" cap="none" normalizeH="0" baseline="0" dirty="0" smtClean="0">
                          <a:ln>
                            <a:noFill/>
                          </a:ln>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rPr>
                        <a:t>中间层</a:t>
                      </a:r>
                      <a:endParaRPr kumimoji="0" lang="zh-CN" altLang="en-US" sz="2400" b="0" i="0" u="none" strike="noStrike" cap="none" normalizeH="0" baseline="0" dirty="0" smtClean="0">
                        <a:ln>
                          <a:noFill/>
                        </a:ln>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3399"/>
                        </a:gs>
                        <a:gs pos="100000">
                          <a:srgbClr val="761847"/>
                        </a:gs>
                      </a:gsLst>
                      <a:lin ang="5400000" scaled="1"/>
                    </a:gradFill>
                  </a:tcPr>
                </a:tc>
              </a:tr>
              <a:tr h="5222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400" b="0" i="0" u="none" strike="noStrike" cap="none" normalizeH="0" baseline="0" dirty="0" smtClean="0">
                          <a:ln>
                            <a:noFill/>
                          </a:ln>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rPr>
                        <a:t>平流层：臭氧层破坏</a:t>
                      </a:r>
                      <a:endParaRPr kumimoji="0" lang="zh-CN" altLang="en-US" sz="2400" b="0" i="0" u="none" strike="noStrike" cap="none" normalizeH="0" baseline="0" dirty="0" smtClean="0">
                        <a:ln>
                          <a:noFill/>
                        </a:ln>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3399"/>
                        </a:gs>
                        <a:gs pos="100000">
                          <a:srgbClr val="761847"/>
                        </a:gs>
                      </a:gsLst>
                      <a:lin ang="5400000" scaled="1"/>
                    </a:gradFill>
                  </a:tcPr>
                </a:tc>
              </a:tr>
              <a:tr h="24415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400" b="0" i="0" u="none" strike="noStrike" cap="none" normalizeH="0" baseline="0" dirty="0" smtClean="0">
                          <a:ln>
                            <a:noFill/>
                          </a:ln>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rPr>
                        <a:t>对流层：污染物存留</a:t>
                      </a:r>
                      <a:r>
                        <a:rPr kumimoji="1" lang="zh-CN" altLang="en-US" sz="2400" b="0" i="0" u="none" strike="noStrike" cap="none" normalizeH="0" baseline="0" dirty="0" smtClean="0">
                          <a:ln>
                            <a:noFill/>
                          </a:ln>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rPr>
                        <a:t>的</a:t>
                      </a:r>
                      <a:r>
                        <a:rPr kumimoji="0" lang="zh-CN" altLang="en-US" sz="2400" b="0" i="0" u="none" strike="noStrike" cap="none" normalizeH="0" baseline="0" dirty="0" smtClean="0">
                          <a:ln>
                            <a:noFill/>
                          </a:ln>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rPr>
                        <a:t>主要场所</a:t>
                      </a:r>
                      <a:endParaRPr kumimoji="0" lang="en-US" altLang="zh-CN" sz="2400" b="0" i="0" u="none" strike="noStrike" cap="none" normalizeH="0" baseline="0" dirty="0" smtClean="0">
                        <a:ln>
                          <a:noFill/>
                        </a:ln>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1" lang="zh-CN" altLang="en-US" sz="2400" b="0" i="0" u="none" strike="noStrike" cap="none" normalizeH="0" baseline="0" dirty="0" smtClean="0">
                          <a:ln>
                            <a:noFill/>
                          </a:ln>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rPr>
                        <a:t>自由基光化学反应</a:t>
                      </a:r>
                      <a:endParaRPr kumimoji="1" lang="zh-CN" altLang="en-US" sz="2400" b="0" i="0" u="none" strike="noStrike" cap="none" normalizeH="0" baseline="0" dirty="0" smtClean="0">
                        <a:ln>
                          <a:noFill/>
                        </a:ln>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1" lang="zh-CN" altLang="en-US" sz="2400" b="0" i="0" u="none" strike="noStrike" cap="none" normalizeH="0" baseline="0" dirty="0" smtClean="0">
                          <a:ln>
                            <a:noFill/>
                          </a:ln>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rPr>
                        <a:t>扩散与迁移</a:t>
                      </a:r>
                      <a:endParaRPr kumimoji="1" lang="zh-CN" altLang="en-US" sz="2400" b="0" i="0" u="none" strike="noStrike" cap="none" normalizeH="0" baseline="0" dirty="0" smtClean="0">
                        <a:ln>
                          <a:noFill/>
                        </a:ln>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1" lang="zh-CN" altLang="en-US" sz="2400" b="0" i="0" u="none" strike="noStrike" cap="none" normalizeH="0" baseline="0" dirty="0" smtClean="0">
                          <a:ln>
                            <a:noFill/>
                          </a:ln>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rPr>
                        <a:t>颗粒物吸附与载带</a:t>
                      </a:r>
                      <a:endParaRPr kumimoji="1" lang="zh-CN" altLang="en-US" sz="2400" b="0" i="0" u="none" strike="noStrike" cap="none" normalizeH="0" baseline="0" dirty="0" smtClean="0">
                        <a:ln>
                          <a:noFill/>
                        </a:ln>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gradFill rotWithShape="0">
                      <a:gsLst>
                        <a:gs pos="0">
                          <a:srgbClr val="FF3399"/>
                        </a:gs>
                        <a:gs pos="100000">
                          <a:srgbClr val="761847"/>
                        </a:gs>
                      </a:gsLst>
                      <a:lin ang="5400000" scaled="1"/>
                    </a:gradFill>
                  </a:tcPr>
                </a:tc>
              </a:tr>
            </a:tbl>
          </a:graphicData>
        </a:graphic>
      </p:graphicFrame>
      <p:sp>
        <p:nvSpPr>
          <p:cNvPr id="48140" name="WordArt 76"/>
          <p:cNvSpPr>
            <a:spLocks noChangeArrowheads="1" noChangeShapeType="1" noTextEdit="1"/>
          </p:cNvSpPr>
          <p:nvPr/>
        </p:nvSpPr>
        <p:spPr bwMode="auto">
          <a:xfrm>
            <a:off x="2063751" y="765175"/>
            <a:ext cx="2447925" cy="979488"/>
          </a:xfrm>
          <a:prstGeom prst="rect">
            <a:avLst/>
          </a:prstGeom>
        </p:spPr>
        <p:txBody>
          <a:bodyPr wrap="none" fromWordArt="1">
            <a:prstTxWarp prst="textCascadeUp">
              <a:avLst>
                <a:gd name="adj" fmla="val 84801"/>
              </a:avLst>
            </a:prstTxWarp>
            <a:scene3d>
              <a:camera prst="legacyPerspectiveFront">
                <a:rot lat="20519994" lon="1080000" rev="0"/>
              </a:camera>
              <a:lightRig rig="legacyHarsh2" dir="b"/>
            </a:scene3d>
            <a:sp3d extrusionH="430200" prstMaterial="legacyMatte">
              <a:extrusionClr>
                <a:srgbClr val="FF6600"/>
              </a:extrusionClr>
              <a:contourClr>
                <a:srgbClr val="FFE701"/>
              </a:contourClr>
            </a:sp3d>
          </a:bodyPr>
          <a:lstStyle/>
          <a:p>
            <a:pPr algn="ctr"/>
            <a:r>
              <a:rPr lang="zh-CN" altLang="en-US" sz="3600" kern="10">
                <a:ln w="9525">
                  <a:rou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mn-ea"/>
                <a:ea typeface="+mn-ea"/>
                <a:cs typeface="+mn-ea"/>
              </a:rPr>
              <a:t>大气圈</a:t>
            </a:r>
            <a:endParaRPr lang="zh-CN" altLang="en-US" sz="3600" kern="10">
              <a:ln w="9525">
                <a:rou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mn-ea"/>
              <a:ea typeface="+mn-ea"/>
              <a:cs typeface="+mn-ea"/>
            </a:endParaRPr>
          </a:p>
        </p:txBody>
      </p:sp>
      <p:sp>
        <p:nvSpPr>
          <p:cNvPr id="56333" name="Text Box 83"/>
          <p:cNvSpPr txBox="1">
            <a:spLocks noChangeArrowheads="1"/>
          </p:cNvSpPr>
          <p:nvPr/>
        </p:nvSpPr>
        <p:spPr bwMode="auto">
          <a:xfrm>
            <a:off x="5643563" y="12017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pic>
        <p:nvPicPr>
          <p:cNvPr id="56334" name="Picture 17" descr="Fig 15"/>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872038" y="1557338"/>
            <a:ext cx="5651500" cy="4679950"/>
          </a:xfrm>
          <a:prstGeom prst="rect">
            <a:avLst/>
          </a:prstGeom>
          <a:solidFill>
            <a:srgbClr val="C5C5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3619" name="Text Box 19"/>
          <p:cNvSpPr txBox="1">
            <a:spLocks noChangeArrowheads="1"/>
          </p:cNvSpPr>
          <p:nvPr/>
        </p:nvSpPr>
        <p:spPr bwMode="auto">
          <a:xfrm>
            <a:off x="5879976" y="6240409"/>
            <a:ext cx="4033838" cy="457200"/>
          </a:xfrm>
          <a:prstGeom prst="rect">
            <a:avLst/>
          </a:prstGeom>
          <a:noFill/>
          <a:ln w="9525">
            <a:noFill/>
            <a:miter lim="800000"/>
          </a:ln>
          <a:effectLst/>
        </p:spPr>
        <p:txBody>
          <a:bodyPr>
            <a:spAutoFit/>
          </a:bodyPr>
          <a:lstStyle/>
          <a:p>
            <a:pPr eaLnBrk="1" fontAlgn="auto" hangingPunct="1">
              <a:spcBef>
                <a:spcPct val="50000"/>
              </a:spcBef>
              <a:spcAft>
                <a:spcPts val="0"/>
              </a:spcAft>
              <a:defRPr/>
            </a:pPr>
            <a:r>
              <a:rPr lang="zh-CN" altLang="en-US" sz="2400" b="1" dirty="0">
                <a:solidFill>
                  <a:schemeClr val="accent1">
                    <a:lumMod val="50000"/>
                  </a:schemeClr>
                </a:solidFill>
                <a:latin typeface="+mn-lt"/>
                <a:ea typeface="+mn-ea"/>
              </a:rPr>
              <a:t>重要的大气化学过程示意图</a:t>
            </a:r>
            <a:endParaRPr lang="en-US" altLang="zh-CN" sz="2400" b="1" dirty="0">
              <a:solidFill>
                <a:schemeClr val="accent1">
                  <a:lumMod val="50000"/>
                </a:schemeClr>
              </a:solidFill>
              <a:latin typeface="+mn-lt"/>
              <a:ea typeface="+mn-ea"/>
            </a:endParaRPr>
          </a:p>
        </p:txBody>
      </p:sp>
      <p:sp>
        <p:nvSpPr>
          <p:cNvPr id="9"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10"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smtClean="0">
                <a:solidFill>
                  <a:srgbClr val="4D4D4D"/>
                </a:solidFill>
                <a:effectLst/>
                <a:latin typeface="Times New Roman" panose="02020603050405020304" pitchFamily="18" charset="0"/>
                <a:cs typeface="Times New Roman" panose="02020603050405020304" pitchFamily="18" charset="0"/>
              </a:rPr>
              <a:t>1-32</a:t>
            </a:r>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8140"/>
                                        </p:tgtEl>
                                        <p:attrNameLst>
                                          <p:attrName>style.visibility</p:attrName>
                                        </p:attrNameLst>
                                      </p:cBhvr>
                                      <p:to>
                                        <p:strVal val="visible"/>
                                      </p:to>
                                    </p:set>
                                    <p:animEffect transition="in" filter="randombar(horizontal)">
                                      <p:cBhvr>
                                        <p:cTn id="7" dur="500"/>
                                        <p:tgtEl>
                                          <p:spTgt spid="48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fontAlgn="base">
              <a:spcBef>
                <a:spcPct val="0"/>
              </a:spcBef>
              <a:spcAft>
                <a:spcPct val="0"/>
              </a:spcAft>
            </a:pPr>
            <a:r>
              <a:rPr lang="zh-CN" altLang="zh-CN" dirty="0" smtClean="0">
                <a:solidFill>
                  <a:schemeClr val="bg1"/>
                </a:solidFill>
                <a:latin typeface="Arial" panose="020B0604020202020204" pitchFamily="34" charset="0"/>
                <a:ea typeface="宋体" panose="02010600030101010101" pitchFamily="2" charset="-122"/>
              </a:rPr>
              <a:t>1-</a:t>
            </a:r>
            <a:fld id="{F35E3CA0-BF6C-4490-A903-907BEE1BA5E4}" type="slidenum">
              <a:rPr lang="zh-CN" altLang="zh-CN" smtClean="0">
                <a:solidFill>
                  <a:schemeClr val="bg1"/>
                </a:solidFill>
                <a:latin typeface="Arial" panose="020B0604020202020204" pitchFamily="34" charset="0"/>
                <a:ea typeface="宋体" panose="02010600030101010101" pitchFamily="2" charset="-122"/>
              </a:rPr>
            </a:fld>
            <a:endParaRPr lang="zh-CN" altLang="zh-CN" dirty="0" smtClean="0">
              <a:solidFill>
                <a:schemeClr val="bg1"/>
              </a:solidFill>
              <a:latin typeface="Arial" panose="020B0604020202020204" pitchFamily="34" charset="0"/>
              <a:ea typeface="宋体" panose="02010600030101010101" pitchFamily="2" charset="-122"/>
            </a:endParaRPr>
          </a:p>
        </p:txBody>
      </p:sp>
      <p:pic>
        <p:nvPicPr>
          <p:cNvPr id="57348" name="Picture 6" descr="Fig 1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52348" y="1294895"/>
            <a:ext cx="7632700" cy="5297487"/>
          </a:xfrm>
          <a:prstGeom prst="rect">
            <a:avLst/>
          </a:prstGeom>
          <a:solidFill>
            <a:srgbClr val="C5C5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4631" name="Text Box 7"/>
          <p:cNvSpPr txBox="1">
            <a:spLocks noChangeArrowheads="1"/>
          </p:cNvSpPr>
          <p:nvPr/>
        </p:nvSpPr>
        <p:spPr bwMode="auto">
          <a:xfrm>
            <a:off x="1793573" y="412537"/>
            <a:ext cx="4175125" cy="553998"/>
          </a:xfrm>
          <a:prstGeom prst="rect">
            <a:avLst/>
          </a:prstGeom>
          <a:noFill/>
          <a:ln w="9525">
            <a:noFill/>
            <a:miter lim="800000"/>
          </a:ln>
          <a:effectLst/>
        </p:spPr>
        <p:txBody>
          <a:bodyPr>
            <a:spAutoFit/>
          </a:bodyPr>
          <a:lstStyle/>
          <a:p>
            <a:pPr eaLnBrk="1" fontAlgn="auto" hangingPunct="1">
              <a:spcBef>
                <a:spcPct val="50000"/>
              </a:spcBef>
              <a:spcAft>
                <a:spcPts val="0"/>
              </a:spcAft>
              <a:defRPr/>
            </a:pPr>
            <a:r>
              <a:rPr lang="zh-CN" altLang="en-US" sz="3000" b="1" dirty="0">
                <a:solidFill>
                  <a:schemeClr val="accent1">
                    <a:lumMod val="50000"/>
                  </a:schemeClr>
                </a:solidFill>
                <a:latin typeface="微软雅黑" panose="020B0503020204020204" charset="-122"/>
                <a:ea typeface="微软雅黑" panose="020B0503020204020204" charset="-122"/>
              </a:rPr>
              <a:t>大气颗粒物的相关反应</a:t>
            </a:r>
            <a:endParaRPr lang="zh-CN" altLang="en-US" sz="3000" b="1" dirty="0">
              <a:solidFill>
                <a:schemeClr val="accent1">
                  <a:lumMod val="50000"/>
                </a:schemeClr>
              </a:solidFill>
              <a:latin typeface="微软雅黑" panose="020B0503020204020204" charset="-122"/>
              <a:ea typeface="微软雅黑" panose="020B0503020204020204" charset="-122"/>
            </a:endParaRPr>
          </a:p>
        </p:txBody>
      </p:sp>
      <p:sp>
        <p:nvSpPr>
          <p:cNvPr id="57350" name="Text Box 4"/>
          <p:cNvSpPr txBox="1">
            <a:spLocks noChangeArrowheads="1"/>
          </p:cNvSpPr>
          <p:nvPr/>
        </p:nvSpPr>
        <p:spPr bwMode="auto">
          <a:xfrm>
            <a:off x="7391401" y="5949950"/>
            <a:ext cx="216098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From </a:t>
            </a:r>
            <a:r>
              <a:rPr lang="en-US" altLang="zh-CN" sz="1400" b="1" i="1" dirty="0">
                <a:latin typeface="Times New Roman" panose="02020603050405020304" pitchFamily="18" charset="0"/>
                <a:ea typeface="宋体" panose="02010600030101010101" pitchFamily="2" charset="-122"/>
                <a:cs typeface="Times New Roman" panose="02020603050405020304" pitchFamily="18" charset="0"/>
              </a:rPr>
              <a:t>Environmental Chemistry</a:t>
            </a:r>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 S.E. Manahan, CRC Press, 2004</a:t>
            </a:r>
            <a:endParaRPr lang="en-US" altLang="zh-CN" b="1"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smtClean="0">
                <a:solidFill>
                  <a:srgbClr val="4D4D4D"/>
                </a:solidFill>
                <a:effectLst/>
                <a:latin typeface="Times New Roman" panose="02020603050405020304" pitchFamily="18" charset="0"/>
                <a:cs typeface="Times New Roman" panose="02020603050405020304" pitchFamily="18" charset="0"/>
              </a:rPr>
              <a:t>1-33</a:t>
            </a:r>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fontAlgn="base">
              <a:spcBef>
                <a:spcPct val="0"/>
              </a:spcBef>
              <a:spcAft>
                <a:spcPct val="0"/>
              </a:spcAft>
            </a:pPr>
            <a:r>
              <a:rPr lang="zh-CN" altLang="zh-CN" dirty="0" smtClean="0">
                <a:solidFill>
                  <a:schemeClr val="bg1"/>
                </a:solidFill>
                <a:latin typeface="Arial" panose="020B0604020202020204" pitchFamily="34" charset="0"/>
                <a:ea typeface="宋体" panose="02010600030101010101" pitchFamily="2" charset="-122"/>
              </a:rPr>
              <a:t>1-</a:t>
            </a:r>
            <a:fld id="{B56440A9-82FF-43E1-A4BE-EBB661228302}" type="slidenum">
              <a:rPr lang="zh-CN" altLang="zh-CN" smtClean="0">
                <a:solidFill>
                  <a:schemeClr val="bg1"/>
                </a:solidFill>
                <a:latin typeface="Arial" panose="020B0604020202020204" pitchFamily="34" charset="0"/>
                <a:ea typeface="宋体" panose="02010600030101010101" pitchFamily="2" charset="-122"/>
              </a:rPr>
            </a:fld>
            <a:endParaRPr lang="zh-CN" altLang="zh-CN" dirty="0" smtClean="0">
              <a:solidFill>
                <a:schemeClr val="bg1"/>
              </a:solidFill>
              <a:latin typeface="Arial" panose="020B0604020202020204" pitchFamily="34" charset="0"/>
              <a:ea typeface="宋体" panose="02010600030101010101" pitchFamily="2" charset="-122"/>
            </a:endParaRPr>
          </a:p>
        </p:txBody>
      </p:sp>
      <p:pic>
        <p:nvPicPr>
          <p:cNvPr id="58371" name="Picture 2" descr="Fig 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7408" y="638175"/>
            <a:ext cx="7416824" cy="60404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8373" name="Text Box 6"/>
          <p:cNvSpPr txBox="1">
            <a:spLocks noChangeArrowheads="1"/>
          </p:cNvSpPr>
          <p:nvPr/>
        </p:nvSpPr>
        <p:spPr bwMode="auto">
          <a:xfrm>
            <a:off x="3394723" y="2180883"/>
            <a:ext cx="21095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1600" dirty="0">
                <a:solidFill>
                  <a:srgbClr val="FF0000"/>
                </a:solidFill>
                <a:latin typeface="黑体" panose="02010609060101010101" pitchFamily="49" charset="-122"/>
                <a:ea typeface="黑体" panose="02010609060101010101" pitchFamily="49" charset="-122"/>
              </a:rPr>
              <a:t>大气中的水</a:t>
            </a:r>
            <a:endParaRPr lang="zh-CN" altLang="en-US" sz="1600" dirty="0">
              <a:solidFill>
                <a:srgbClr val="FF0000"/>
              </a:solidFill>
              <a:latin typeface="黑体" panose="02010609060101010101" pitchFamily="49" charset="-122"/>
              <a:ea typeface="黑体" panose="02010609060101010101" pitchFamily="49" charset="-122"/>
            </a:endParaRPr>
          </a:p>
        </p:txBody>
      </p:sp>
      <p:sp>
        <p:nvSpPr>
          <p:cNvPr id="58374" name="Text Box 8"/>
          <p:cNvSpPr txBox="1">
            <a:spLocks noChangeArrowheads="1"/>
          </p:cNvSpPr>
          <p:nvPr/>
        </p:nvSpPr>
        <p:spPr bwMode="auto">
          <a:xfrm>
            <a:off x="1954859" y="3836646"/>
            <a:ext cx="26706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1600" dirty="0">
                <a:solidFill>
                  <a:srgbClr val="FF0000"/>
                </a:solidFill>
                <a:latin typeface="黑体" panose="02010609060101010101" pitchFamily="49" charset="-122"/>
                <a:ea typeface="黑体" panose="02010609060101010101" pitchFamily="49" charset="-122"/>
              </a:rPr>
              <a:t>冰和雪</a:t>
            </a:r>
            <a:endParaRPr lang="zh-CN" altLang="en-US" sz="1600" dirty="0">
              <a:solidFill>
                <a:srgbClr val="FF0000"/>
              </a:solidFill>
              <a:latin typeface="黑体" panose="02010609060101010101" pitchFamily="49" charset="-122"/>
              <a:ea typeface="黑体" panose="02010609060101010101" pitchFamily="49" charset="-122"/>
            </a:endParaRPr>
          </a:p>
        </p:txBody>
      </p:sp>
      <p:sp>
        <p:nvSpPr>
          <p:cNvPr id="58375" name="Text Box 10"/>
          <p:cNvSpPr txBox="1">
            <a:spLocks noChangeArrowheads="1"/>
          </p:cNvSpPr>
          <p:nvPr/>
        </p:nvSpPr>
        <p:spPr bwMode="auto">
          <a:xfrm>
            <a:off x="3970984" y="3844493"/>
            <a:ext cx="17577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1600" dirty="0">
                <a:solidFill>
                  <a:srgbClr val="FF0000"/>
                </a:solidFill>
                <a:latin typeface="黑体" panose="02010609060101010101" pitchFamily="49" charset="-122"/>
                <a:ea typeface="黑体" panose="02010609060101010101" pitchFamily="49" charset="-122"/>
              </a:rPr>
              <a:t>人类生活、市政及工业用水</a:t>
            </a:r>
            <a:endParaRPr lang="zh-CN" altLang="en-US" sz="1600" dirty="0">
              <a:solidFill>
                <a:srgbClr val="FF0000"/>
              </a:solidFill>
              <a:latin typeface="黑体" panose="02010609060101010101" pitchFamily="49" charset="-122"/>
              <a:ea typeface="黑体" panose="02010609060101010101" pitchFamily="49" charset="-122"/>
            </a:endParaRPr>
          </a:p>
        </p:txBody>
      </p:sp>
      <p:sp>
        <p:nvSpPr>
          <p:cNvPr id="58376" name="Text Box 11"/>
          <p:cNvSpPr txBox="1">
            <a:spLocks noChangeArrowheads="1"/>
          </p:cNvSpPr>
          <p:nvPr/>
        </p:nvSpPr>
        <p:spPr bwMode="auto">
          <a:xfrm>
            <a:off x="2747021" y="3044483"/>
            <a:ext cx="26706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1600" dirty="0">
                <a:solidFill>
                  <a:srgbClr val="FF0000"/>
                </a:solidFill>
                <a:latin typeface="黑体" panose="02010609060101010101" pitchFamily="49" charset="-122"/>
                <a:ea typeface="黑体" panose="02010609060101010101" pitchFamily="49" charset="-122"/>
              </a:rPr>
              <a:t>大气中云、雾和降水中的水</a:t>
            </a:r>
            <a:endParaRPr lang="zh-CN" altLang="en-US" sz="1600" dirty="0">
              <a:solidFill>
                <a:srgbClr val="FF0000"/>
              </a:solidFill>
              <a:latin typeface="黑体" panose="02010609060101010101" pitchFamily="49" charset="-122"/>
              <a:ea typeface="黑体" panose="02010609060101010101" pitchFamily="49" charset="-122"/>
            </a:endParaRPr>
          </a:p>
        </p:txBody>
      </p:sp>
      <p:sp>
        <p:nvSpPr>
          <p:cNvPr id="58377" name="Text Box 12"/>
          <p:cNvSpPr txBox="1">
            <a:spLocks noChangeArrowheads="1"/>
          </p:cNvSpPr>
          <p:nvPr/>
        </p:nvSpPr>
        <p:spPr bwMode="auto">
          <a:xfrm>
            <a:off x="6675473" y="4248530"/>
            <a:ext cx="17577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1600" dirty="0">
                <a:solidFill>
                  <a:srgbClr val="FF0000"/>
                </a:solidFill>
                <a:latin typeface="黑体" panose="02010609060101010101" pitchFamily="49" charset="-122"/>
                <a:ea typeface="黑体" panose="02010609060101010101" pitchFamily="49" charset="-122"/>
              </a:rPr>
              <a:t>生物圈中的水</a:t>
            </a:r>
            <a:endParaRPr lang="zh-CN" altLang="en-US" sz="1600" dirty="0">
              <a:solidFill>
                <a:srgbClr val="FF0000"/>
              </a:solidFill>
              <a:latin typeface="黑体" panose="02010609060101010101" pitchFamily="49" charset="-122"/>
              <a:ea typeface="黑体" panose="02010609060101010101" pitchFamily="49" charset="-122"/>
            </a:endParaRPr>
          </a:p>
        </p:txBody>
      </p:sp>
      <p:sp>
        <p:nvSpPr>
          <p:cNvPr id="58378" name="Text Box 13"/>
          <p:cNvSpPr txBox="1">
            <a:spLocks noChangeArrowheads="1"/>
          </p:cNvSpPr>
          <p:nvPr/>
        </p:nvSpPr>
        <p:spPr bwMode="auto">
          <a:xfrm>
            <a:off x="7176120" y="5302629"/>
            <a:ext cx="17577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1600" b="1" dirty="0">
                <a:solidFill>
                  <a:srgbClr val="FF0000"/>
                </a:solidFill>
                <a:latin typeface="Garamond" panose="02020404030301010803" pitchFamily="18" charset="0"/>
                <a:ea typeface="宋体" panose="02010600030101010101" pitchFamily="2" charset="-122"/>
              </a:rPr>
              <a:t>海洋水</a:t>
            </a:r>
            <a:endParaRPr lang="zh-CN" altLang="en-US" sz="1600" b="1" dirty="0">
              <a:solidFill>
                <a:srgbClr val="FF0000"/>
              </a:solidFill>
              <a:latin typeface="Garamond" panose="02020404030301010803" pitchFamily="18" charset="0"/>
              <a:ea typeface="宋体" panose="02010600030101010101" pitchFamily="2" charset="-122"/>
            </a:endParaRPr>
          </a:p>
        </p:txBody>
      </p:sp>
      <p:sp>
        <p:nvSpPr>
          <p:cNvPr id="58379" name="Text Box 14"/>
          <p:cNvSpPr txBox="1">
            <a:spLocks noChangeArrowheads="1"/>
          </p:cNvSpPr>
          <p:nvPr/>
        </p:nvSpPr>
        <p:spPr bwMode="auto">
          <a:xfrm>
            <a:off x="5771209" y="5852771"/>
            <a:ext cx="17577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1600" dirty="0">
                <a:solidFill>
                  <a:srgbClr val="FF0000"/>
                </a:solidFill>
                <a:latin typeface="黑体" panose="02010609060101010101" pitchFamily="49" charset="-122"/>
                <a:ea typeface="黑体" panose="02010609060101010101" pitchFamily="49" charset="-122"/>
              </a:rPr>
              <a:t>地表淡水</a:t>
            </a:r>
            <a:endParaRPr lang="zh-CN" altLang="en-US" sz="1600" dirty="0">
              <a:solidFill>
                <a:srgbClr val="FF0000"/>
              </a:solidFill>
              <a:latin typeface="黑体" panose="02010609060101010101" pitchFamily="49" charset="-122"/>
              <a:ea typeface="黑体" panose="02010609060101010101" pitchFamily="49" charset="-122"/>
            </a:endParaRPr>
          </a:p>
        </p:txBody>
      </p:sp>
      <p:sp>
        <p:nvSpPr>
          <p:cNvPr id="58380" name="Text Box 15"/>
          <p:cNvSpPr txBox="1">
            <a:spLocks noChangeArrowheads="1"/>
          </p:cNvSpPr>
          <p:nvPr/>
        </p:nvSpPr>
        <p:spPr bwMode="auto">
          <a:xfrm>
            <a:off x="1810397" y="4989171"/>
            <a:ext cx="17577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1600" dirty="0">
                <a:solidFill>
                  <a:srgbClr val="FF0000"/>
                </a:solidFill>
                <a:latin typeface="黑体" panose="02010609060101010101" pitchFamily="49" charset="-122"/>
                <a:ea typeface="黑体" panose="02010609060101010101" pitchFamily="49" charset="-122"/>
              </a:rPr>
              <a:t>井水</a:t>
            </a:r>
            <a:endParaRPr lang="zh-CN" altLang="en-US" sz="1600" dirty="0">
              <a:solidFill>
                <a:srgbClr val="FF0000"/>
              </a:solidFill>
              <a:latin typeface="黑体" panose="02010609060101010101" pitchFamily="49" charset="-122"/>
              <a:ea typeface="黑体" panose="02010609060101010101" pitchFamily="49" charset="-122"/>
            </a:endParaRPr>
          </a:p>
        </p:txBody>
      </p:sp>
      <p:sp>
        <p:nvSpPr>
          <p:cNvPr id="58381" name="Text Box 16"/>
          <p:cNvSpPr txBox="1">
            <a:spLocks noChangeArrowheads="1"/>
          </p:cNvSpPr>
          <p:nvPr/>
        </p:nvSpPr>
        <p:spPr bwMode="auto">
          <a:xfrm>
            <a:off x="1954858" y="6352833"/>
            <a:ext cx="20398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1600" dirty="0">
                <a:solidFill>
                  <a:srgbClr val="FF0000"/>
                </a:solidFill>
                <a:latin typeface="黑体" panose="02010609060101010101" pitchFamily="49" charset="-122"/>
                <a:ea typeface="黑体" panose="02010609060101010101" pitchFamily="49" charset="-122"/>
              </a:rPr>
              <a:t>地下含水层中的水</a:t>
            </a:r>
            <a:endParaRPr lang="zh-CN" altLang="en-US" sz="1600" dirty="0">
              <a:solidFill>
                <a:srgbClr val="FF0000"/>
              </a:solidFill>
              <a:latin typeface="黑体" panose="02010609060101010101" pitchFamily="49" charset="-122"/>
              <a:ea typeface="黑体" panose="02010609060101010101" pitchFamily="49" charset="-122"/>
            </a:endParaRPr>
          </a:p>
        </p:txBody>
      </p:sp>
      <p:sp>
        <p:nvSpPr>
          <p:cNvPr id="50190" name="WordArt 76"/>
          <p:cNvSpPr>
            <a:spLocks noTextEdit="1"/>
          </p:cNvSpPr>
          <p:nvPr/>
        </p:nvSpPr>
        <p:spPr bwMode="auto">
          <a:xfrm>
            <a:off x="8794627" y="1820174"/>
            <a:ext cx="865188" cy="3455988"/>
          </a:xfrm>
          <a:prstGeom prst="rect">
            <a:avLst/>
          </a:prstGeom>
        </p:spPr>
        <p:txBody>
          <a:bodyPr wrap="none" fromWordArt="1">
            <a:prstTxWarp prst="textCascadeUp">
              <a:avLst>
                <a:gd name="adj" fmla="val 84801"/>
              </a:avLst>
            </a:prstTxWarp>
            <a:scene3d>
              <a:camera prst="legacyPerspectiveFront">
                <a:rot lat="20519995" lon="1080000" rev="0"/>
              </a:camera>
              <a:lightRig rig="legacyHarsh2" dir="b"/>
            </a:scene3d>
            <a:sp3d extrusionH="430200" prstMaterial="legacyMatte">
              <a:extrusionClr>
                <a:srgbClr val="FF6600"/>
              </a:extrusionClr>
              <a:contourClr>
                <a:srgbClr val="FFE701"/>
              </a:contourClr>
            </a:sp3d>
          </a:bodyPr>
          <a:lstStyle/>
          <a:p>
            <a:pPr algn="ctr"/>
            <a:r>
              <a:rPr lang="zh-CN" altLang="en-US" sz="3600" kern="10">
                <a:ln w="9525">
                  <a:rou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mn-ea"/>
                <a:ea typeface="+mn-ea"/>
                <a:cs typeface="+mn-ea"/>
              </a:rPr>
              <a:t>水</a:t>
            </a:r>
            <a:endParaRPr lang="zh-CN" altLang="en-US" sz="3600" kern="10">
              <a:ln w="9525">
                <a:rou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mn-ea"/>
              <a:ea typeface="+mn-ea"/>
              <a:cs typeface="+mn-ea"/>
            </a:endParaRPr>
          </a:p>
          <a:p>
            <a:pPr algn="ctr"/>
            <a:endParaRPr lang="zh-CN" altLang="en-US" sz="3600" kern="10">
              <a:ln w="9525">
                <a:rou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mn-ea"/>
              <a:ea typeface="+mn-ea"/>
              <a:cs typeface="+mn-ea"/>
            </a:endParaRPr>
          </a:p>
          <a:p>
            <a:pPr algn="ctr"/>
            <a:r>
              <a:rPr lang="zh-CN" altLang="en-US" sz="3600" kern="10">
                <a:ln w="9525">
                  <a:rou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mn-ea"/>
                <a:ea typeface="+mn-ea"/>
                <a:cs typeface="+mn-ea"/>
              </a:rPr>
              <a:t>圈</a:t>
            </a:r>
            <a:endParaRPr lang="zh-CN" altLang="en-US" sz="3600" kern="10">
              <a:ln w="9525">
                <a:rou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mn-ea"/>
              <a:ea typeface="+mn-ea"/>
              <a:cs typeface="+mn-ea"/>
            </a:endParaRPr>
          </a:p>
        </p:txBody>
      </p:sp>
      <p:sp>
        <p:nvSpPr>
          <p:cNvPr id="58383" name="Text Box 18"/>
          <p:cNvSpPr txBox="1">
            <a:spLocks noChangeArrowheads="1"/>
          </p:cNvSpPr>
          <p:nvPr/>
        </p:nvSpPr>
        <p:spPr bwMode="auto">
          <a:xfrm>
            <a:off x="1019026" y="699812"/>
            <a:ext cx="386728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3000" b="1" dirty="0">
                <a:solidFill>
                  <a:srgbClr val="800000"/>
                </a:solidFill>
                <a:latin typeface="微软雅黑" panose="020B0503020204020204" charset="-122"/>
                <a:ea typeface="微软雅黑" panose="020B0503020204020204" charset="-122"/>
              </a:rPr>
              <a:t>水圈的构成</a:t>
            </a:r>
            <a:endParaRPr lang="zh-CN" altLang="en-US" sz="3000" b="1" dirty="0">
              <a:solidFill>
                <a:srgbClr val="800000"/>
              </a:solidFill>
              <a:latin typeface="微软雅黑" panose="020B0503020204020204" charset="-122"/>
              <a:ea typeface="微软雅黑" panose="020B0503020204020204" charset="-122"/>
            </a:endParaRPr>
          </a:p>
        </p:txBody>
      </p:sp>
      <p:sp>
        <p:nvSpPr>
          <p:cNvPr id="58384" name="Text Box 19"/>
          <p:cNvSpPr txBox="1">
            <a:spLocks noChangeArrowheads="1"/>
          </p:cNvSpPr>
          <p:nvPr/>
        </p:nvSpPr>
        <p:spPr bwMode="auto">
          <a:xfrm>
            <a:off x="1835513" y="5709088"/>
            <a:ext cx="2109570" cy="6309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Water in the geosphere</a:t>
            </a:r>
            <a:endParaRPr lang="en-US" altLang="zh-CN" sz="140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Groundwater in aquifers</a:t>
            </a:r>
            <a:endParaRPr lang="en-US" altLang="zh-CN" sz="1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smtClean="0">
                <a:solidFill>
                  <a:srgbClr val="4D4D4D"/>
                </a:solidFill>
                <a:effectLst/>
                <a:latin typeface="Times New Roman" panose="02020603050405020304" pitchFamily="18" charset="0"/>
                <a:cs typeface="Times New Roman" panose="02020603050405020304" pitchFamily="18" charset="0"/>
              </a:rPr>
              <a:t>1-34</a:t>
            </a:r>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0190"/>
                                        </p:tgtEl>
                                        <p:attrNameLst>
                                          <p:attrName>style.visibility</p:attrName>
                                        </p:attrNameLst>
                                      </p:cBhvr>
                                      <p:to>
                                        <p:strVal val="visible"/>
                                      </p:to>
                                    </p:set>
                                    <p:animEffect transition="in" filter="randombar(horizontal)">
                                      <p:cBhvr>
                                        <p:cTn id="7" dur="500"/>
                                        <p:tgtEl>
                                          <p:spTgt spid="50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fontAlgn="base">
              <a:spcBef>
                <a:spcPct val="0"/>
              </a:spcBef>
              <a:spcAft>
                <a:spcPct val="0"/>
              </a:spcAft>
            </a:pPr>
            <a:r>
              <a:rPr lang="zh-CN" altLang="zh-CN" dirty="0" smtClean="0">
                <a:solidFill>
                  <a:schemeClr val="bg1"/>
                </a:solidFill>
                <a:latin typeface="Arial" panose="020B0604020202020204" pitchFamily="34" charset="0"/>
                <a:ea typeface="宋体" panose="02010600030101010101" pitchFamily="2" charset="-122"/>
              </a:rPr>
              <a:t>1-</a:t>
            </a:r>
            <a:fld id="{2BB6CAAB-C40B-401B-ACF3-403724B4C0A9}" type="slidenum">
              <a:rPr lang="zh-CN" altLang="zh-CN" smtClean="0">
                <a:solidFill>
                  <a:schemeClr val="bg1"/>
                </a:solidFill>
                <a:latin typeface="Arial" panose="020B0604020202020204" pitchFamily="34" charset="0"/>
                <a:ea typeface="宋体" panose="02010600030101010101" pitchFamily="2" charset="-122"/>
              </a:rPr>
            </a:fld>
            <a:endParaRPr lang="zh-CN" altLang="zh-CN" dirty="0" smtClean="0">
              <a:solidFill>
                <a:schemeClr val="bg1"/>
              </a:solidFill>
              <a:latin typeface="Arial" panose="020B0604020202020204" pitchFamily="34" charset="0"/>
              <a:ea typeface="宋体" panose="02010600030101010101" pitchFamily="2" charset="-122"/>
            </a:endParaRPr>
          </a:p>
        </p:txBody>
      </p:sp>
      <p:pic>
        <p:nvPicPr>
          <p:cNvPr id="60419" name="Picture 2" descr="Fig 1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13128" y="549126"/>
            <a:ext cx="7164388"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4"/>
          <p:cNvSpPr txBox="1">
            <a:spLocks noChangeArrowheads="1"/>
          </p:cNvSpPr>
          <p:nvPr/>
        </p:nvSpPr>
        <p:spPr bwMode="auto">
          <a:xfrm>
            <a:off x="4016704" y="638175"/>
            <a:ext cx="39608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2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水的循环，</a:t>
            </a:r>
            <a:r>
              <a:rPr lang="en-US" altLang="zh-CN" sz="2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10</a:t>
            </a:r>
            <a:r>
              <a:rPr lang="en-US" altLang="zh-CN" sz="2800" b="1" baseline="30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12 </a:t>
            </a:r>
            <a:r>
              <a:rPr lang="zh-CN" altLang="en-US" sz="2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升</a:t>
            </a:r>
            <a:r>
              <a:rPr lang="en-US" altLang="zh-CN" sz="2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/d</a:t>
            </a:r>
            <a:endParaRPr lang="en-US" altLang="zh-CN" sz="2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1206" name="WordArt 76"/>
          <p:cNvSpPr>
            <a:spLocks noTextEdit="1"/>
          </p:cNvSpPr>
          <p:nvPr/>
        </p:nvSpPr>
        <p:spPr bwMode="auto">
          <a:xfrm>
            <a:off x="8904312" y="1844824"/>
            <a:ext cx="936625" cy="3455988"/>
          </a:xfrm>
          <a:prstGeom prst="rect">
            <a:avLst/>
          </a:prstGeom>
        </p:spPr>
        <p:txBody>
          <a:bodyPr wrap="none" fromWordArt="1">
            <a:prstTxWarp prst="textCascadeUp">
              <a:avLst>
                <a:gd name="adj" fmla="val 84801"/>
              </a:avLst>
            </a:prstTxWarp>
            <a:scene3d>
              <a:camera prst="legacyPerspectiveFront">
                <a:rot lat="20519995" lon="1080000" rev="0"/>
              </a:camera>
              <a:lightRig rig="legacyHarsh2" dir="b"/>
            </a:scene3d>
            <a:sp3d extrusionH="430200" prstMaterial="legacyMatte">
              <a:extrusionClr>
                <a:srgbClr val="FF6600"/>
              </a:extrusionClr>
              <a:contourClr>
                <a:srgbClr val="FFE701"/>
              </a:contourClr>
            </a:sp3d>
          </a:bodyPr>
          <a:lstStyle/>
          <a:p>
            <a:pPr algn="ctr"/>
            <a:r>
              <a:rPr lang="zh-CN" altLang="en-US" sz="3600" kern="10" dirty="0">
                <a:ln w="9525">
                  <a:rou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mn-ea"/>
                <a:ea typeface="+mn-ea"/>
                <a:cs typeface="+mn-ea"/>
              </a:rPr>
              <a:t>水</a:t>
            </a:r>
            <a:endParaRPr lang="zh-CN" altLang="en-US" sz="3600" kern="10" dirty="0">
              <a:ln w="9525">
                <a:rou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mn-ea"/>
              <a:ea typeface="+mn-ea"/>
              <a:cs typeface="+mn-ea"/>
            </a:endParaRPr>
          </a:p>
          <a:p>
            <a:pPr algn="ctr"/>
            <a:endParaRPr lang="zh-CN" altLang="en-US" sz="3600" kern="10" dirty="0">
              <a:ln w="9525">
                <a:rou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mn-ea"/>
              <a:ea typeface="+mn-ea"/>
              <a:cs typeface="+mn-ea"/>
            </a:endParaRPr>
          </a:p>
          <a:p>
            <a:pPr algn="ctr"/>
            <a:r>
              <a:rPr lang="zh-CN" altLang="en-US" sz="3600" kern="10" dirty="0">
                <a:ln w="9525">
                  <a:rou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mn-ea"/>
                <a:ea typeface="+mn-ea"/>
                <a:cs typeface="+mn-ea"/>
              </a:rPr>
              <a:t>圈</a:t>
            </a:r>
            <a:endParaRPr lang="zh-CN" altLang="en-US" sz="3600" kern="10" dirty="0">
              <a:ln w="9525">
                <a:rou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mn-ea"/>
              <a:ea typeface="+mn-ea"/>
              <a:cs typeface="+mn-ea"/>
            </a:endParaRPr>
          </a:p>
        </p:txBody>
      </p:sp>
      <p:sp>
        <p:nvSpPr>
          <p:cNvPr id="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smtClean="0">
                <a:solidFill>
                  <a:srgbClr val="4D4D4D"/>
                </a:solidFill>
                <a:effectLst/>
                <a:latin typeface="Times New Roman" panose="02020603050405020304" pitchFamily="18" charset="0"/>
                <a:cs typeface="Times New Roman" panose="02020603050405020304" pitchFamily="18" charset="0"/>
              </a:rPr>
              <a:t>1-35</a:t>
            </a:r>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1206"/>
                                        </p:tgtEl>
                                        <p:attrNameLst>
                                          <p:attrName>style.visibility</p:attrName>
                                        </p:attrNameLst>
                                      </p:cBhvr>
                                      <p:to>
                                        <p:strVal val="visible"/>
                                      </p:to>
                                    </p:set>
                                    <p:animEffect transition="in" filter="randombar(horizontal)">
                                      <p:cBhvr>
                                        <p:cTn id="7" dur="500"/>
                                        <p:tgtEl>
                                          <p:spTgt spid="51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5"/>
          <p:cNvSpPr>
            <a:spLocks noGrp="1" noChangeArrowheads="1"/>
          </p:cNvSpPr>
          <p:nvPr>
            <p:ph type="sldNum" sz="quarter" idx="12"/>
          </p:nvPr>
        </p:nvSpPr>
        <p:spPr bwMode="auto">
          <a:xfrm>
            <a:off x="-1008385" y="-360016"/>
            <a:ext cx="0" cy="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zh-CN" altLang="zh-CN" dirty="0" smtClean="0">
                <a:solidFill>
                  <a:schemeClr val="bg1"/>
                </a:solidFill>
                <a:latin typeface="Arial" panose="020B0604020202020204" pitchFamily="34" charset="0"/>
                <a:ea typeface="宋体" panose="02010600030101010101" pitchFamily="2" charset="-122"/>
              </a:rPr>
              <a:t>1</a:t>
            </a:r>
            <a:fld id="{697D984E-3FD7-4DC7-84F8-469216B81BB6}" type="slidenum">
              <a:rPr lang="zh-CN" altLang="zh-CN">
                <a:solidFill>
                  <a:schemeClr val="bg1"/>
                </a:solidFill>
                <a:latin typeface="Arial" panose="020B0604020202020204" pitchFamily="34" charset="0"/>
                <a:ea typeface="宋体" panose="02010600030101010101" pitchFamily="2" charset="-122"/>
              </a:rPr>
            </a:fld>
            <a:r>
              <a:rPr lang="zh-CN" altLang="zh-CN" dirty="0" smtClean="0">
                <a:solidFill>
                  <a:schemeClr val="bg1"/>
                </a:solidFill>
                <a:latin typeface="Arial" panose="020B0604020202020204" pitchFamily="34" charset="0"/>
                <a:ea typeface="宋体" panose="02010600030101010101" pitchFamily="2" charset="-122"/>
              </a:rPr>
              <a:t>-</a:t>
            </a:r>
            <a:endParaRPr lang="zh-CN" altLang="zh-CN" dirty="0" smtClean="0">
              <a:solidFill>
                <a:schemeClr val="bg1"/>
              </a:solidFill>
              <a:latin typeface="Arial" panose="020B0604020202020204" pitchFamily="34" charset="0"/>
              <a:ea typeface="宋体" panose="02010600030101010101" pitchFamily="2" charset="-122"/>
            </a:endParaRPr>
          </a:p>
        </p:txBody>
      </p:sp>
      <p:sp>
        <p:nvSpPr>
          <p:cNvPr id="8" name="Text Box 37"/>
          <p:cNvSpPr txBox="1">
            <a:spLocks noChangeArrowheads="1"/>
          </p:cNvSpPr>
          <p:nvPr/>
        </p:nvSpPr>
        <p:spPr bwMode="auto">
          <a:xfrm>
            <a:off x="1847528" y="1268760"/>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2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O</a:t>
            </a:r>
            <a:r>
              <a:rPr lang="en-US" altLang="zh-CN" sz="2800" b="1" baseline="-25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CO</a:t>
            </a:r>
            <a:r>
              <a:rPr lang="en-US" altLang="zh-CN" sz="2800" b="1" baseline="-25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endParaRPr lang="zh-CN" altLang="en-US" sz="2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2468" name="任意多边形 9"/>
          <p:cNvSpPr>
            <a:spLocks noChangeArrowheads="1"/>
          </p:cNvSpPr>
          <p:nvPr/>
        </p:nvSpPr>
        <p:spPr bwMode="auto">
          <a:xfrm>
            <a:off x="1268091" y="1806922"/>
            <a:ext cx="6951663" cy="3962400"/>
          </a:xfrm>
          <a:custGeom>
            <a:avLst/>
            <a:gdLst>
              <a:gd name="T0" fmla="*/ 31417 w 6951513"/>
              <a:gd name="T1" fmla="*/ 1679333 h 3961996"/>
              <a:gd name="T2" fmla="*/ 89478 w 6951513"/>
              <a:gd name="T3" fmla="*/ 3305431 h 3961996"/>
              <a:gd name="T4" fmla="*/ 147538 w 6951513"/>
              <a:gd name="T5" fmla="*/ 3842624 h 3961996"/>
              <a:gd name="T6" fmla="*/ 699117 w 6951513"/>
              <a:gd name="T7" fmla="*/ 3871662 h 3961996"/>
              <a:gd name="T8" fmla="*/ 1163604 w 6951513"/>
              <a:gd name="T9" fmla="*/ 3929737 h 3961996"/>
              <a:gd name="T10" fmla="*/ 1497453 w 6951513"/>
              <a:gd name="T11" fmla="*/ 3886179 h 3961996"/>
              <a:gd name="T12" fmla="*/ 1802274 w 6951513"/>
              <a:gd name="T13" fmla="*/ 3842624 h 3961996"/>
              <a:gd name="T14" fmla="*/ 2107092 w 6951513"/>
              <a:gd name="T15" fmla="*/ 3799066 h 3961996"/>
              <a:gd name="T16" fmla="*/ 2876400 w 6951513"/>
              <a:gd name="T17" fmla="*/ 3828104 h 3961996"/>
              <a:gd name="T18" fmla="*/ 3050584 w 6951513"/>
              <a:gd name="T19" fmla="*/ 3886179 h 3961996"/>
              <a:gd name="T20" fmla="*/ 4081164 w 6951513"/>
              <a:gd name="T21" fmla="*/ 3886179 h 3961996"/>
              <a:gd name="T22" fmla="*/ 4226316 w 6951513"/>
              <a:gd name="T23" fmla="*/ 3784549 h 3961996"/>
              <a:gd name="T24" fmla="*/ 4850472 w 6951513"/>
              <a:gd name="T25" fmla="*/ 3726474 h 3961996"/>
              <a:gd name="T26" fmla="*/ 5242382 w 6951513"/>
              <a:gd name="T27" fmla="*/ 3668399 h 3961996"/>
              <a:gd name="T28" fmla="*/ 5808475 w 6951513"/>
              <a:gd name="T29" fmla="*/ 3595806 h 3961996"/>
              <a:gd name="T30" fmla="*/ 6577783 w 6951513"/>
              <a:gd name="T31" fmla="*/ 3566769 h 3961996"/>
              <a:gd name="T32" fmla="*/ 6664875 w 6951513"/>
              <a:gd name="T33" fmla="*/ 2608532 h 3961996"/>
              <a:gd name="T34" fmla="*/ 6621329 w 6951513"/>
              <a:gd name="T35" fmla="*/ 909842 h 3961996"/>
              <a:gd name="T36" fmla="*/ 6345540 w 6951513"/>
              <a:gd name="T37" fmla="*/ 241980 h 3961996"/>
              <a:gd name="T38" fmla="*/ 6345540 w 6951513"/>
              <a:gd name="T39" fmla="*/ 1476070 h 3961996"/>
              <a:gd name="T40" fmla="*/ 6287480 w 6951513"/>
              <a:gd name="T41" fmla="*/ 2013263 h 3961996"/>
              <a:gd name="T42" fmla="*/ 6229416 w 6951513"/>
              <a:gd name="T43" fmla="*/ 2274601 h 3961996"/>
              <a:gd name="T44" fmla="*/ 6185871 w 6951513"/>
              <a:gd name="T45" fmla="*/ 2361714 h 3961996"/>
              <a:gd name="T46" fmla="*/ 6127810 w 6951513"/>
              <a:gd name="T47" fmla="*/ 2535940 h 3961996"/>
              <a:gd name="T48" fmla="*/ 6069750 w 6951513"/>
              <a:gd name="T49" fmla="*/ 2666607 h 3961996"/>
              <a:gd name="T50" fmla="*/ 5982659 w 6951513"/>
              <a:gd name="T51" fmla="*/ 2811795 h 3961996"/>
              <a:gd name="T52" fmla="*/ 5910084 w 6951513"/>
              <a:gd name="T53" fmla="*/ 2942463 h 3961996"/>
              <a:gd name="T54" fmla="*/ 5605263 w 6951513"/>
              <a:gd name="T55" fmla="*/ 3087650 h 3961996"/>
              <a:gd name="T56" fmla="*/ 5431080 w 6951513"/>
              <a:gd name="T57" fmla="*/ 3174763 h 3961996"/>
              <a:gd name="T58" fmla="*/ 5314959 w 6951513"/>
              <a:gd name="T59" fmla="*/ 3203801 h 3961996"/>
              <a:gd name="T60" fmla="*/ 5155290 w 6951513"/>
              <a:gd name="T61" fmla="*/ 3261876 h 3961996"/>
              <a:gd name="T62" fmla="*/ 4647257 w 6951513"/>
              <a:gd name="T63" fmla="*/ 3290912 h 3961996"/>
              <a:gd name="T64" fmla="*/ 4458560 w 6951513"/>
              <a:gd name="T65" fmla="*/ 3348986 h 3961996"/>
              <a:gd name="T66" fmla="*/ 3805375 w 6951513"/>
              <a:gd name="T67" fmla="*/ 3407061 h 3961996"/>
              <a:gd name="T68" fmla="*/ 3602163 w 6951513"/>
              <a:gd name="T69" fmla="*/ 3436098 h 3961996"/>
              <a:gd name="T70" fmla="*/ 3239282 w 6951513"/>
              <a:gd name="T71" fmla="*/ 3436098 h 3961996"/>
              <a:gd name="T72" fmla="*/ 2963492 w 6951513"/>
              <a:gd name="T73" fmla="*/ 3436098 h 3961996"/>
              <a:gd name="T74" fmla="*/ 2499005 w 6951513"/>
              <a:gd name="T75" fmla="*/ 3421581 h 3961996"/>
              <a:gd name="T76" fmla="*/ 1990972 w 6951513"/>
              <a:gd name="T77" fmla="*/ 3421581 h 3961996"/>
              <a:gd name="T78" fmla="*/ 1482939 w 6951513"/>
              <a:gd name="T79" fmla="*/ 3421581 h 3961996"/>
              <a:gd name="T80" fmla="*/ 858786 w 6951513"/>
              <a:gd name="T81" fmla="*/ 3378023 h 3961996"/>
              <a:gd name="T82" fmla="*/ 684602 w 6951513"/>
              <a:gd name="T83" fmla="*/ 3290912 h 3961996"/>
              <a:gd name="T84" fmla="*/ 612025 w 6951513"/>
              <a:gd name="T85" fmla="*/ 3218318 h 3961996"/>
              <a:gd name="T86" fmla="*/ 568479 w 6951513"/>
              <a:gd name="T87" fmla="*/ 3131205 h 3961996"/>
              <a:gd name="T88" fmla="*/ 539450 w 6951513"/>
              <a:gd name="T89" fmla="*/ 2289119 h 3961996"/>
              <a:gd name="T90" fmla="*/ 510419 w 6951513"/>
              <a:gd name="T91" fmla="*/ 1200214 h 3961996"/>
              <a:gd name="T92" fmla="*/ 481387 w 6951513"/>
              <a:gd name="T93" fmla="*/ 895321 h 3961996"/>
              <a:gd name="T94" fmla="*/ 437841 w 6951513"/>
              <a:gd name="T95" fmla="*/ 183905 h 3961996"/>
              <a:gd name="T96" fmla="*/ 103992 w 6951513"/>
              <a:gd name="T97" fmla="*/ 154868 h 3961996"/>
              <a:gd name="T98" fmla="*/ 16900 w 6951513"/>
              <a:gd name="T99" fmla="*/ 241980 h 396199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951513" h="3961996">
                <a:moveTo>
                  <a:pt x="16900" y="241905"/>
                </a:moveTo>
                <a:cubicBezTo>
                  <a:pt x="21738" y="483810"/>
                  <a:pt x="25537" y="1199860"/>
                  <a:pt x="31414" y="1678820"/>
                </a:cubicBezTo>
                <a:cubicBezTo>
                  <a:pt x="46432" y="2902802"/>
                  <a:pt x="28994" y="2239992"/>
                  <a:pt x="60443" y="2868991"/>
                </a:cubicBezTo>
                <a:cubicBezTo>
                  <a:pt x="79442" y="3248983"/>
                  <a:pt x="60747" y="3074632"/>
                  <a:pt x="89472" y="3304420"/>
                </a:cubicBezTo>
                <a:cubicBezTo>
                  <a:pt x="94310" y="3488268"/>
                  <a:pt x="84219" y="3673117"/>
                  <a:pt x="103986" y="3855963"/>
                </a:cubicBezTo>
                <a:cubicBezTo>
                  <a:pt x="105630" y="3871174"/>
                  <a:pt x="132229" y="3841448"/>
                  <a:pt x="147529" y="3841448"/>
                </a:cubicBezTo>
                <a:cubicBezTo>
                  <a:pt x="278247" y="3841448"/>
                  <a:pt x="408786" y="3851125"/>
                  <a:pt x="539414" y="3855963"/>
                </a:cubicBezTo>
                <a:cubicBezTo>
                  <a:pt x="592633" y="3860801"/>
                  <a:pt x="645720" y="3867428"/>
                  <a:pt x="699072" y="3870477"/>
                </a:cubicBezTo>
                <a:cubicBezTo>
                  <a:pt x="1096898" y="3893209"/>
                  <a:pt x="929596" y="3855538"/>
                  <a:pt x="1105472" y="3899505"/>
                </a:cubicBezTo>
                <a:cubicBezTo>
                  <a:pt x="1124824" y="3909181"/>
                  <a:pt x="1143270" y="3920937"/>
                  <a:pt x="1163529" y="3928534"/>
                </a:cubicBezTo>
                <a:cubicBezTo>
                  <a:pt x="1252761" y="3961996"/>
                  <a:pt x="1319826" y="3936031"/>
                  <a:pt x="1424786" y="3928534"/>
                </a:cubicBezTo>
                <a:cubicBezTo>
                  <a:pt x="1448976" y="3914020"/>
                  <a:pt x="1470845" y="3894632"/>
                  <a:pt x="1497357" y="3884991"/>
                </a:cubicBezTo>
                <a:cubicBezTo>
                  <a:pt x="1531506" y="3872573"/>
                  <a:pt x="1721862" y="3856735"/>
                  <a:pt x="1729586" y="3855963"/>
                </a:cubicBezTo>
                <a:cubicBezTo>
                  <a:pt x="1753776" y="3851125"/>
                  <a:pt x="1777623" y="3844031"/>
                  <a:pt x="1802157" y="3841448"/>
                </a:cubicBezTo>
                <a:cubicBezTo>
                  <a:pt x="1869690" y="3834339"/>
                  <a:pt x="1938134" y="3836537"/>
                  <a:pt x="2005357" y="3826934"/>
                </a:cubicBezTo>
                <a:cubicBezTo>
                  <a:pt x="2040225" y="3821953"/>
                  <a:pt x="2073090" y="3807581"/>
                  <a:pt x="2106957" y="3797905"/>
                </a:cubicBezTo>
                <a:lnTo>
                  <a:pt x="2818157" y="3812420"/>
                </a:lnTo>
                <a:cubicBezTo>
                  <a:pt x="2838091" y="3813172"/>
                  <a:pt x="2857148" y="3821068"/>
                  <a:pt x="2876214" y="3826934"/>
                </a:cubicBezTo>
                <a:cubicBezTo>
                  <a:pt x="2920083" y="3840432"/>
                  <a:pt x="2963300" y="3855963"/>
                  <a:pt x="3006843" y="3870477"/>
                </a:cubicBezTo>
                <a:cubicBezTo>
                  <a:pt x="3021357" y="3875315"/>
                  <a:pt x="3035163" y="3883469"/>
                  <a:pt x="3050386" y="3884991"/>
                </a:cubicBezTo>
                <a:lnTo>
                  <a:pt x="3195529" y="3899505"/>
                </a:lnTo>
                <a:lnTo>
                  <a:pt x="4080900" y="3884991"/>
                </a:lnTo>
                <a:cubicBezTo>
                  <a:pt x="4096168" y="3884006"/>
                  <a:pt x="4084596" y="3852266"/>
                  <a:pt x="4095414" y="3841448"/>
                </a:cubicBezTo>
                <a:cubicBezTo>
                  <a:pt x="4107370" y="3829492"/>
                  <a:pt x="4216957" y="3785869"/>
                  <a:pt x="4226043" y="3783391"/>
                </a:cubicBezTo>
                <a:cubicBezTo>
                  <a:pt x="4254435" y="3775648"/>
                  <a:pt x="4283927" y="3772527"/>
                  <a:pt x="4313129" y="3768877"/>
                </a:cubicBezTo>
                <a:cubicBezTo>
                  <a:pt x="4598183" y="3733245"/>
                  <a:pt x="4557998" y="3740711"/>
                  <a:pt x="4850157" y="3725334"/>
                </a:cubicBezTo>
                <a:cubicBezTo>
                  <a:pt x="5130040" y="3694237"/>
                  <a:pt x="4824963" y="3731952"/>
                  <a:pt x="5125929" y="3681791"/>
                </a:cubicBezTo>
                <a:cubicBezTo>
                  <a:pt x="5164404" y="3675378"/>
                  <a:pt x="5203568" y="3673690"/>
                  <a:pt x="5242043" y="3667277"/>
                </a:cubicBezTo>
                <a:cubicBezTo>
                  <a:pt x="5290711" y="3659166"/>
                  <a:pt x="5338421" y="3645750"/>
                  <a:pt x="5387186" y="3638248"/>
                </a:cubicBezTo>
                <a:cubicBezTo>
                  <a:pt x="5604274" y="3604850"/>
                  <a:pt x="5604489" y="3612411"/>
                  <a:pt x="5808100" y="3594705"/>
                </a:cubicBezTo>
                <a:cubicBezTo>
                  <a:pt x="5856539" y="3590493"/>
                  <a:pt x="5904862" y="3585029"/>
                  <a:pt x="5953243" y="3580191"/>
                </a:cubicBezTo>
                <a:cubicBezTo>
                  <a:pt x="6210215" y="3494536"/>
                  <a:pt x="6009741" y="3550336"/>
                  <a:pt x="6577357" y="3565677"/>
                </a:cubicBezTo>
                <a:cubicBezTo>
                  <a:pt x="6951513" y="3524105"/>
                  <a:pt x="6718728" y="3593867"/>
                  <a:pt x="6693472" y="2810934"/>
                </a:cubicBezTo>
                <a:cubicBezTo>
                  <a:pt x="6688929" y="2670114"/>
                  <a:pt x="6692604" y="2692218"/>
                  <a:pt x="6664443" y="2607734"/>
                </a:cubicBezTo>
                <a:cubicBezTo>
                  <a:pt x="6603179" y="1995080"/>
                  <a:pt x="6664441" y="2651159"/>
                  <a:pt x="6635414" y="1098248"/>
                </a:cubicBezTo>
                <a:cubicBezTo>
                  <a:pt x="6634235" y="1035178"/>
                  <a:pt x="6625738" y="972458"/>
                  <a:pt x="6620900" y="909563"/>
                </a:cubicBezTo>
                <a:cubicBezTo>
                  <a:pt x="6616062" y="682172"/>
                  <a:pt x="6693214" y="437607"/>
                  <a:pt x="6606386" y="227391"/>
                </a:cubicBezTo>
                <a:cubicBezTo>
                  <a:pt x="6573089" y="146777"/>
                  <a:pt x="6386049" y="164880"/>
                  <a:pt x="6345129" y="241905"/>
                </a:cubicBezTo>
                <a:cubicBezTo>
                  <a:pt x="6274728" y="374424"/>
                  <a:pt x="6354805" y="541867"/>
                  <a:pt x="6359643" y="691848"/>
                </a:cubicBezTo>
                <a:cubicBezTo>
                  <a:pt x="6354805" y="953105"/>
                  <a:pt x="6352487" y="1214421"/>
                  <a:pt x="6345129" y="1475620"/>
                </a:cubicBezTo>
                <a:cubicBezTo>
                  <a:pt x="6338871" y="1697763"/>
                  <a:pt x="6335839" y="1670690"/>
                  <a:pt x="6316100" y="1838477"/>
                </a:cubicBezTo>
                <a:cubicBezTo>
                  <a:pt x="6298423" y="1988730"/>
                  <a:pt x="6315954" y="1925999"/>
                  <a:pt x="6287072" y="2012648"/>
                </a:cubicBezTo>
                <a:cubicBezTo>
                  <a:pt x="6269179" y="2173680"/>
                  <a:pt x="6286410" y="2101720"/>
                  <a:pt x="6243529" y="2230363"/>
                </a:cubicBezTo>
                <a:lnTo>
                  <a:pt x="6229014" y="2273905"/>
                </a:lnTo>
                <a:cubicBezTo>
                  <a:pt x="6224176" y="2288419"/>
                  <a:pt x="6222986" y="2304718"/>
                  <a:pt x="6214500" y="2317448"/>
                </a:cubicBezTo>
                <a:cubicBezTo>
                  <a:pt x="6204824" y="2331962"/>
                  <a:pt x="6192557" y="2345051"/>
                  <a:pt x="6185472" y="2360991"/>
                </a:cubicBezTo>
                <a:cubicBezTo>
                  <a:pt x="6173045" y="2388953"/>
                  <a:pt x="6166119" y="2419048"/>
                  <a:pt x="6156443" y="2448077"/>
                </a:cubicBezTo>
                <a:lnTo>
                  <a:pt x="6127414" y="2535163"/>
                </a:lnTo>
                <a:cubicBezTo>
                  <a:pt x="6122576" y="2549677"/>
                  <a:pt x="6121386" y="2565975"/>
                  <a:pt x="6112900" y="2578705"/>
                </a:cubicBezTo>
                <a:cubicBezTo>
                  <a:pt x="6029710" y="2703492"/>
                  <a:pt x="6129449" y="2545608"/>
                  <a:pt x="6069357" y="2665791"/>
                </a:cubicBezTo>
                <a:cubicBezTo>
                  <a:pt x="6061556" y="2681393"/>
                  <a:pt x="6048984" y="2694188"/>
                  <a:pt x="6040329" y="2709334"/>
                </a:cubicBezTo>
                <a:cubicBezTo>
                  <a:pt x="5991740" y="2794366"/>
                  <a:pt x="6032782" y="2740219"/>
                  <a:pt x="5982272" y="2810934"/>
                </a:cubicBezTo>
                <a:cubicBezTo>
                  <a:pt x="5968212" y="2830619"/>
                  <a:pt x="5950477" y="2847845"/>
                  <a:pt x="5938729" y="2868991"/>
                </a:cubicBezTo>
                <a:cubicBezTo>
                  <a:pt x="5926076" y="2891766"/>
                  <a:pt x="5922353" y="2918788"/>
                  <a:pt x="5909700" y="2941563"/>
                </a:cubicBezTo>
                <a:cubicBezTo>
                  <a:pt x="5900315" y="2958456"/>
                  <a:pt x="5843828" y="3031378"/>
                  <a:pt x="5822614" y="3043163"/>
                </a:cubicBezTo>
                <a:cubicBezTo>
                  <a:pt x="5758291" y="3078898"/>
                  <a:pt x="5673841" y="3079045"/>
                  <a:pt x="5604900" y="3086705"/>
                </a:cubicBezTo>
                <a:cubicBezTo>
                  <a:pt x="5575871" y="3096381"/>
                  <a:pt x="5543274" y="3098761"/>
                  <a:pt x="5517814" y="3115734"/>
                </a:cubicBezTo>
                <a:cubicBezTo>
                  <a:pt x="5488786" y="3135086"/>
                  <a:pt x="5464939" y="3166949"/>
                  <a:pt x="5430729" y="3173791"/>
                </a:cubicBezTo>
                <a:cubicBezTo>
                  <a:pt x="5406538" y="3178629"/>
                  <a:pt x="5382090" y="3182322"/>
                  <a:pt x="5358157" y="3188305"/>
                </a:cubicBezTo>
                <a:cubicBezTo>
                  <a:pt x="5343314" y="3192016"/>
                  <a:pt x="5329374" y="3198794"/>
                  <a:pt x="5314614" y="3202820"/>
                </a:cubicBezTo>
                <a:cubicBezTo>
                  <a:pt x="5276124" y="3213317"/>
                  <a:pt x="5198500" y="3231848"/>
                  <a:pt x="5198500" y="3231848"/>
                </a:cubicBezTo>
                <a:cubicBezTo>
                  <a:pt x="5183986" y="3241524"/>
                  <a:pt x="5170559" y="3253076"/>
                  <a:pt x="5154957" y="3260877"/>
                </a:cubicBezTo>
                <a:cubicBezTo>
                  <a:pt x="5141273" y="3267719"/>
                  <a:pt x="5126688" y="3274518"/>
                  <a:pt x="5111414" y="3275391"/>
                </a:cubicBezTo>
                <a:cubicBezTo>
                  <a:pt x="4956772" y="3284228"/>
                  <a:pt x="4801776" y="3285067"/>
                  <a:pt x="4646957" y="3289905"/>
                </a:cubicBezTo>
                <a:lnTo>
                  <a:pt x="4559872" y="3318934"/>
                </a:lnTo>
                <a:cubicBezTo>
                  <a:pt x="4528861" y="3329271"/>
                  <a:pt x="4490157" y="3343408"/>
                  <a:pt x="4458272" y="3347963"/>
                </a:cubicBezTo>
                <a:cubicBezTo>
                  <a:pt x="4294528" y="3371355"/>
                  <a:pt x="4062040" y="3371776"/>
                  <a:pt x="3921243" y="3376991"/>
                </a:cubicBezTo>
                <a:cubicBezTo>
                  <a:pt x="3843436" y="3402926"/>
                  <a:pt x="3910213" y="3382667"/>
                  <a:pt x="3805129" y="3406020"/>
                </a:cubicBezTo>
                <a:cubicBezTo>
                  <a:pt x="3785656" y="3410347"/>
                  <a:pt x="3766819" y="3417713"/>
                  <a:pt x="3747072" y="3420534"/>
                </a:cubicBezTo>
                <a:cubicBezTo>
                  <a:pt x="3698938" y="3427410"/>
                  <a:pt x="3650254" y="3429679"/>
                  <a:pt x="3601929" y="3435048"/>
                </a:cubicBezTo>
                <a:cubicBezTo>
                  <a:pt x="3563161" y="3439356"/>
                  <a:pt x="3524519" y="3444725"/>
                  <a:pt x="3485814" y="3449563"/>
                </a:cubicBezTo>
                <a:cubicBezTo>
                  <a:pt x="3403567" y="3444725"/>
                  <a:pt x="3321053" y="3443246"/>
                  <a:pt x="3239072" y="3435048"/>
                </a:cubicBezTo>
                <a:cubicBezTo>
                  <a:pt x="3223849" y="3433526"/>
                  <a:pt x="3210828" y="3420534"/>
                  <a:pt x="3195529" y="3420534"/>
                </a:cubicBezTo>
                <a:cubicBezTo>
                  <a:pt x="3117968" y="3420534"/>
                  <a:pt x="3040710" y="3430210"/>
                  <a:pt x="2963300" y="3435048"/>
                </a:cubicBezTo>
                <a:cubicBezTo>
                  <a:pt x="2773815" y="3462119"/>
                  <a:pt x="2841084" y="3458944"/>
                  <a:pt x="2542386" y="3435048"/>
                </a:cubicBezTo>
                <a:cubicBezTo>
                  <a:pt x="2527135" y="3433828"/>
                  <a:pt x="2513778" y="3423853"/>
                  <a:pt x="2498843" y="3420534"/>
                </a:cubicBezTo>
                <a:cubicBezTo>
                  <a:pt x="2470115" y="3414150"/>
                  <a:pt x="2440786" y="3410858"/>
                  <a:pt x="2411757" y="3406020"/>
                </a:cubicBezTo>
                <a:lnTo>
                  <a:pt x="1990843" y="3420534"/>
                </a:lnTo>
                <a:cubicBezTo>
                  <a:pt x="1894041" y="3424485"/>
                  <a:pt x="1797440" y="3435048"/>
                  <a:pt x="1700557" y="3435048"/>
                </a:cubicBezTo>
                <a:cubicBezTo>
                  <a:pt x="1627825" y="3435048"/>
                  <a:pt x="1555414" y="3425372"/>
                  <a:pt x="1482843" y="3420534"/>
                </a:cubicBezTo>
                <a:cubicBezTo>
                  <a:pt x="1308303" y="3362355"/>
                  <a:pt x="1475851" y="3413653"/>
                  <a:pt x="1032900" y="3391505"/>
                </a:cubicBezTo>
                <a:cubicBezTo>
                  <a:pt x="974714" y="3388596"/>
                  <a:pt x="916786" y="3381829"/>
                  <a:pt x="858729" y="3376991"/>
                </a:cubicBezTo>
                <a:cubicBezTo>
                  <a:pt x="733942" y="3293801"/>
                  <a:pt x="891826" y="3393540"/>
                  <a:pt x="771643" y="3333448"/>
                </a:cubicBezTo>
                <a:cubicBezTo>
                  <a:pt x="659097" y="3277175"/>
                  <a:pt x="794004" y="3326389"/>
                  <a:pt x="684557" y="3289905"/>
                </a:cubicBezTo>
                <a:cubicBezTo>
                  <a:pt x="674881" y="3275391"/>
                  <a:pt x="667864" y="3258698"/>
                  <a:pt x="655529" y="3246363"/>
                </a:cubicBezTo>
                <a:cubicBezTo>
                  <a:pt x="643194" y="3234028"/>
                  <a:pt x="622883" y="3230956"/>
                  <a:pt x="611986" y="3217334"/>
                </a:cubicBezTo>
                <a:cubicBezTo>
                  <a:pt x="602429" y="3205387"/>
                  <a:pt x="604314" y="3187475"/>
                  <a:pt x="597472" y="3173791"/>
                </a:cubicBezTo>
                <a:cubicBezTo>
                  <a:pt x="589671" y="3158189"/>
                  <a:pt x="578119" y="3144762"/>
                  <a:pt x="568443" y="3130248"/>
                </a:cubicBezTo>
                <a:cubicBezTo>
                  <a:pt x="513360" y="2965001"/>
                  <a:pt x="541211" y="3073709"/>
                  <a:pt x="524900" y="2796420"/>
                </a:cubicBezTo>
                <a:cubicBezTo>
                  <a:pt x="529738" y="2627087"/>
                  <a:pt x="539414" y="2457822"/>
                  <a:pt x="539414" y="2288420"/>
                </a:cubicBezTo>
                <a:cubicBezTo>
                  <a:pt x="539414" y="1944881"/>
                  <a:pt x="534058" y="1601322"/>
                  <a:pt x="524900" y="1257905"/>
                </a:cubicBezTo>
                <a:cubicBezTo>
                  <a:pt x="524368" y="1237964"/>
                  <a:pt x="514713" y="1219321"/>
                  <a:pt x="510386" y="1199848"/>
                </a:cubicBezTo>
                <a:cubicBezTo>
                  <a:pt x="505035" y="1175766"/>
                  <a:pt x="500710" y="1151467"/>
                  <a:pt x="495872" y="1127277"/>
                </a:cubicBezTo>
                <a:cubicBezTo>
                  <a:pt x="491034" y="1049867"/>
                  <a:pt x="489075" y="972224"/>
                  <a:pt x="481357" y="895048"/>
                </a:cubicBezTo>
                <a:cubicBezTo>
                  <a:pt x="478753" y="869012"/>
                  <a:pt x="461170" y="819972"/>
                  <a:pt x="452329" y="793448"/>
                </a:cubicBezTo>
                <a:cubicBezTo>
                  <a:pt x="447491" y="590248"/>
                  <a:pt x="446839" y="386905"/>
                  <a:pt x="437814" y="183848"/>
                </a:cubicBezTo>
                <a:cubicBezTo>
                  <a:pt x="437135" y="168564"/>
                  <a:pt x="438542" y="141630"/>
                  <a:pt x="423300" y="140305"/>
                </a:cubicBezTo>
                <a:cubicBezTo>
                  <a:pt x="317153" y="131075"/>
                  <a:pt x="210424" y="149982"/>
                  <a:pt x="103986" y="154820"/>
                </a:cubicBezTo>
                <a:cubicBezTo>
                  <a:pt x="27999" y="180149"/>
                  <a:pt x="13770" y="159088"/>
                  <a:pt x="2386" y="227391"/>
                </a:cubicBezTo>
                <a:cubicBezTo>
                  <a:pt x="0" y="241708"/>
                  <a:pt x="12062" y="0"/>
                  <a:pt x="16900" y="241905"/>
                </a:cubicBezTo>
                <a:close/>
              </a:path>
            </a:pathLst>
          </a:custGeom>
          <a:blipFill dpi="0" rotWithShape="1">
            <a:blip r:embed="rId1"/>
            <a:srcRect/>
            <a:tile tx="0" ty="0" sx="100000" sy="100000" flip="none" algn="tl"/>
          </a:blipFill>
          <a:ln w="50800">
            <a:solidFill>
              <a:srgbClr val="663300"/>
            </a:solidFill>
            <a:round/>
            <a:tailEnd type="triangle" w="med" len="med"/>
          </a:ln>
        </p:spPr>
        <p:txBody>
          <a:bodyPr/>
          <a:lstStyle/>
          <a:p>
            <a:endParaRPr lang="zh-CN" altLang="en-US"/>
          </a:p>
        </p:txBody>
      </p:sp>
      <p:cxnSp>
        <p:nvCxnSpPr>
          <p:cNvPr id="62469" name="直接连接符 11"/>
          <p:cNvCxnSpPr>
            <a:cxnSpLocks noChangeShapeType="1"/>
            <a:endCxn id="62468" idx="41"/>
          </p:cNvCxnSpPr>
          <p:nvPr/>
        </p:nvCxnSpPr>
        <p:spPr bwMode="auto">
          <a:xfrm flipV="1">
            <a:off x="1811016" y="3819872"/>
            <a:ext cx="5743575" cy="87312"/>
          </a:xfrm>
          <a:prstGeom prst="line">
            <a:avLst/>
          </a:prstGeom>
          <a:noFill/>
          <a:ln w="12700">
            <a:solidFill>
              <a:srgbClr val="663300"/>
            </a:solidFill>
            <a:prstDash val="dash"/>
            <a:round/>
            <a:tailEnd type="triangle" w="med" len="med"/>
          </a:ln>
          <a:extLst>
            <a:ext uri="{909E8E84-426E-40DD-AFC4-6F175D3DCCD1}">
              <a14:hiddenFill xmlns:a14="http://schemas.microsoft.com/office/drawing/2010/main">
                <a:noFill/>
              </a14:hiddenFill>
            </a:ext>
          </a:extLst>
        </p:spPr>
      </p:cxnSp>
      <p:cxnSp>
        <p:nvCxnSpPr>
          <p:cNvPr id="62470" name="直接连接符 14"/>
          <p:cNvCxnSpPr>
            <a:cxnSpLocks noChangeShapeType="1"/>
            <a:endCxn id="62468" idx="53"/>
          </p:cNvCxnSpPr>
          <p:nvPr/>
        </p:nvCxnSpPr>
        <p:spPr bwMode="auto">
          <a:xfrm flipV="1">
            <a:off x="1887215" y="4748559"/>
            <a:ext cx="5291138" cy="196850"/>
          </a:xfrm>
          <a:prstGeom prst="line">
            <a:avLst/>
          </a:prstGeom>
          <a:noFill/>
          <a:ln w="12700">
            <a:solidFill>
              <a:srgbClr val="663300"/>
            </a:solidFill>
            <a:round/>
            <a:tailEnd type="triangle" w="med" len="med"/>
          </a:ln>
          <a:extLst>
            <a:ext uri="{909E8E84-426E-40DD-AFC4-6F175D3DCCD1}">
              <a14:hiddenFill xmlns:a14="http://schemas.microsoft.com/office/drawing/2010/main">
                <a:noFill/>
              </a14:hiddenFill>
            </a:ext>
          </a:extLst>
        </p:spPr>
      </p:cxnSp>
      <p:cxnSp>
        <p:nvCxnSpPr>
          <p:cNvPr id="62471" name="直接连接符 17"/>
          <p:cNvCxnSpPr>
            <a:cxnSpLocks noChangeShapeType="1"/>
          </p:cNvCxnSpPr>
          <p:nvPr/>
        </p:nvCxnSpPr>
        <p:spPr bwMode="auto">
          <a:xfrm flipV="1">
            <a:off x="1811016" y="3297585"/>
            <a:ext cx="5743575" cy="87313"/>
          </a:xfrm>
          <a:prstGeom prst="line">
            <a:avLst/>
          </a:prstGeom>
          <a:noFill/>
          <a:ln w="12700">
            <a:solidFill>
              <a:srgbClr val="663300"/>
            </a:solidFill>
            <a:prstDash val="dash"/>
            <a:round/>
            <a:tailEnd type="triangle" w="med" len="med"/>
          </a:ln>
          <a:extLst>
            <a:ext uri="{909E8E84-426E-40DD-AFC4-6F175D3DCCD1}">
              <a14:hiddenFill xmlns:a14="http://schemas.microsoft.com/office/drawing/2010/main">
                <a:noFill/>
              </a14:hiddenFill>
            </a:ext>
          </a:extLst>
        </p:spPr>
      </p:cxnSp>
      <p:cxnSp>
        <p:nvCxnSpPr>
          <p:cNvPr id="62472" name="直接连接符 18"/>
          <p:cNvCxnSpPr>
            <a:cxnSpLocks noChangeShapeType="1"/>
            <a:endCxn id="62468" idx="37"/>
          </p:cNvCxnSpPr>
          <p:nvPr/>
        </p:nvCxnSpPr>
        <p:spPr bwMode="auto">
          <a:xfrm flipV="1">
            <a:off x="1734816" y="2049809"/>
            <a:ext cx="5878513" cy="39688"/>
          </a:xfrm>
          <a:prstGeom prst="line">
            <a:avLst/>
          </a:prstGeom>
          <a:noFill/>
          <a:ln w="12700">
            <a:solidFill>
              <a:srgbClr val="663300"/>
            </a:solidFill>
            <a:prstDash val="sysDash"/>
            <a:bevel/>
            <a:tailEnd type="triangle" w="med" len="med"/>
          </a:ln>
          <a:extLst>
            <a:ext uri="{909E8E84-426E-40DD-AFC4-6F175D3DCCD1}">
              <a14:hiddenFill xmlns:a14="http://schemas.microsoft.com/office/drawing/2010/main">
                <a:noFill/>
              </a14:hiddenFill>
            </a:ext>
          </a:extLst>
        </p:spPr>
      </p:cxnSp>
      <p:cxnSp>
        <p:nvCxnSpPr>
          <p:cNvPr id="62473" name="直接箭头连接符 21"/>
          <p:cNvCxnSpPr>
            <a:cxnSpLocks noChangeShapeType="1"/>
          </p:cNvCxnSpPr>
          <p:nvPr/>
        </p:nvCxnSpPr>
        <p:spPr bwMode="auto">
          <a:xfrm rot="5400000">
            <a:off x="1886422" y="2076004"/>
            <a:ext cx="609600" cy="1587"/>
          </a:xfrm>
          <a:prstGeom prst="straightConnector1">
            <a:avLst/>
          </a:prstGeom>
          <a:noFill/>
          <a:ln w="50800">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62474" name="直接箭头连接符 23"/>
          <p:cNvCxnSpPr>
            <a:cxnSpLocks noChangeShapeType="1"/>
          </p:cNvCxnSpPr>
          <p:nvPr/>
        </p:nvCxnSpPr>
        <p:spPr bwMode="auto">
          <a:xfrm rot="5400000">
            <a:off x="2724622" y="2076004"/>
            <a:ext cx="609600" cy="1587"/>
          </a:xfrm>
          <a:prstGeom prst="straightConnector1">
            <a:avLst/>
          </a:prstGeom>
          <a:noFill/>
          <a:ln w="50800">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62475" name="TextBox 24"/>
          <p:cNvSpPr txBox="1">
            <a:spLocks noChangeArrowheads="1"/>
          </p:cNvSpPr>
          <p:nvPr/>
        </p:nvSpPr>
        <p:spPr bwMode="auto">
          <a:xfrm>
            <a:off x="4020815" y="2230784"/>
            <a:ext cx="3276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en-US" altLang="zh-CN"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b="1" baseline="-2500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 </a:t>
            </a:r>
            <a:r>
              <a:rPr lang="en-US" altLang="zh-CN"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b="1" baseline="-2500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O</a:t>
            </a:r>
            <a:r>
              <a:rPr lang="en-US" altLang="zh-CN" b="1" baseline="-2500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b="1" i="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b="1" i="1">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b="1">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{C</a:t>
            </a:r>
            <a:r>
              <a:rPr lang="en-US" altLang="zh-CN"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b="1" baseline="-2500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O} +</a:t>
            </a:r>
            <a:r>
              <a:rPr lang="en-US" altLang="zh-CN" b="1" baseline="-2500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O</a:t>
            </a:r>
            <a:r>
              <a:rPr lang="en-US" altLang="zh-CN" b="1" baseline="-2500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a:t>
            </a:r>
            <a:endParaRPr lang="en-US" altLang="zh-CN" b="1" baseline="-2500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pPr eaLnBrk="1" hangingPunct="1"/>
            <a:endParaRPr lang="zh-CN" altLang="en-US">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2476" name="TextBox 25"/>
          <p:cNvSpPr txBox="1">
            <a:spLocks noChangeArrowheads="1"/>
          </p:cNvSpPr>
          <p:nvPr/>
        </p:nvSpPr>
        <p:spPr bwMode="auto">
          <a:xfrm>
            <a:off x="1811015" y="2535585"/>
            <a:ext cx="59436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en-US" altLang="zh-CN">
                <a:latin typeface="Garamond" panose="02020404030301010803" pitchFamily="18" charset="0"/>
                <a:ea typeface="宋体" panose="02010600030101010101" pitchFamily="2" charset="-122"/>
              </a:rPr>
              <a:t>       </a:t>
            </a:r>
            <a:r>
              <a:rPr lang="en-US" altLang="zh-CN" b="1">
                <a:latin typeface="Garamond" panose="02020404030301010803" pitchFamily="18" charset="0"/>
                <a:ea typeface="宋体" panose="02010600030101010101" pitchFamily="2" charset="-122"/>
              </a:rPr>
              <a:t>Epilimnion                                Photolysis</a:t>
            </a:r>
            <a:endParaRPr lang="en-US" altLang="zh-CN" b="1">
              <a:latin typeface="Garamond" panose="02020404030301010803" pitchFamily="18" charset="0"/>
              <a:ea typeface="宋体" panose="02010600030101010101" pitchFamily="2" charset="-122"/>
            </a:endParaRPr>
          </a:p>
          <a:p>
            <a:pPr eaLnBrk="1" hangingPunct="1">
              <a:spcBef>
                <a:spcPts val="1200"/>
              </a:spcBef>
            </a:pPr>
            <a:r>
              <a:rPr lang="en-US" altLang="zh-CN" sz="1600" b="1">
                <a:latin typeface="Garamond" panose="02020404030301010803" pitchFamily="18" charset="0"/>
                <a:ea typeface="宋体" panose="02010600030101010101" pitchFamily="2" charset="-122"/>
              </a:rPr>
              <a:t>Relatively high dissolved  O</a:t>
            </a:r>
            <a:r>
              <a:rPr lang="en-US" altLang="zh-CN" sz="1600" b="1" baseline="-25000">
                <a:latin typeface="Garamond" panose="02020404030301010803" pitchFamily="18" charset="0"/>
                <a:ea typeface="宋体" panose="02010600030101010101" pitchFamily="2" charset="-122"/>
              </a:rPr>
              <a:t>2</a:t>
            </a:r>
            <a:r>
              <a:rPr lang="en-US" altLang="zh-CN" sz="1600" b="1">
                <a:latin typeface="Garamond" panose="02020404030301010803" pitchFamily="18" charset="0"/>
                <a:ea typeface="宋体" panose="02010600030101010101" pitchFamily="2" charset="-122"/>
              </a:rPr>
              <a:t>, chemical species in oxidized forms</a:t>
            </a:r>
            <a:endParaRPr lang="en-US" altLang="zh-CN" sz="1600" b="1">
              <a:latin typeface="Garamond" panose="02020404030301010803" pitchFamily="18" charset="0"/>
              <a:ea typeface="宋体" panose="02010600030101010101" pitchFamily="2" charset="-122"/>
            </a:endParaRPr>
          </a:p>
          <a:p>
            <a:pPr eaLnBrk="1" hangingPunct="1"/>
            <a:endParaRPr lang="zh-CN" altLang="en-US">
              <a:latin typeface="Garamond" panose="02020404030301010803" pitchFamily="18" charset="0"/>
              <a:ea typeface="宋体" panose="02010600030101010101" pitchFamily="2" charset="-122"/>
            </a:endParaRPr>
          </a:p>
        </p:txBody>
      </p:sp>
      <p:sp>
        <p:nvSpPr>
          <p:cNvPr id="62477" name="TextBox 26"/>
          <p:cNvSpPr txBox="1">
            <a:spLocks noChangeArrowheads="1"/>
          </p:cNvSpPr>
          <p:nvPr/>
        </p:nvSpPr>
        <p:spPr bwMode="auto">
          <a:xfrm>
            <a:off x="1811015" y="3373785"/>
            <a:ext cx="59436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zh-CN">
                <a:latin typeface="Garamond" panose="02020404030301010803" pitchFamily="18" charset="0"/>
                <a:ea typeface="宋体" panose="02010600030101010101" pitchFamily="2" charset="-122"/>
              </a:rPr>
              <a:t> Thermocline</a:t>
            </a:r>
            <a:endParaRPr lang="en-US" altLang="zh-CN" b="1">
              <a:latin typeface="Garamond" panose="02020404030301010803" pitchFamily="18" charset="0"/>
              <a:ea typeface="宋体" panose="02010600030101010101" pitchFamily="2" charset="-122"/>
            </a:endParaRPr>
          </a:p>
          <a:p>
            <a:pPr eaLnBrk="1" hangingPunct="1">
              <a:spcBef>
                <a:spcPts val="1200"/>
              </a:spcBef>
            </a:pPr>
            <a:endParaRPr lang="en-US" altLang="zh-CN" sz="1600" b="1">
              <a:latin typeface="Garamond" panose="02020404030301010803" pitchFamily="18" charset="0"/>
              <a:ea typeface="宋体" panose="02010600030101010101" pitchFamily="2" charset="-122"/>
            </a:endParaRPr>
          </a:p>
          <a:p>
            <a:pPr eaLnBrk="1" hangingPunct="1"/>
            <a:endParaRPr lang="zh-CN" altLang="en-US">
              <a:latin typeface="Garamond" panose="02020404030301010803" pitchFamily="18" charset="0"/>
              <a:ea typeface="宋体" panose="02010600030101010101" pitchFamily="2" charset="-122"/>
            </a:endParaRPr>
          </a:p>
        </p:txBody>
      </p:sp>
      <p:sp>
        <p:nvSpPr>
          <p:cNvPr id="62478" name="TextBox 27"/>
          <p:cNvSpPr txBox="1">
            <a:spLocks noChangeArrowheads="1"/>
          </p:cNvSpPr>
          <p:nvPr/>
        </p:nvSpPr>
        <p:spPr bwMode="auto">
          <a:xfrm>
            <a:off x="1811015" y="3907185"/>
            <a:ext cx="59436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en-US" altLang="zh-CN">
                <a:latin typeface="Garamond" panose="02020404030301010803" pitchFamily="18" charset="0"/>
                <a:ea typeface="宋体" panose="02010600030101010101" pitchFamily="2" charset="-122"/>
              </a:rPr>
              <a:t> </a:t>
            </a:r>
            <a:r>
              <a:rPr lang="en-US" altLang="zh-CN" b="1">
                <a:latin typeface="Garamond" panose="02020404030301010803" pitchFamily="18" charset="0"/>
                <a:ea typeface="宋体" panose="02010600030101010101" pitchFamily="2" charset="-122"/>
              </a:rPr>
              <a:t>Hypolimnion </a:t>
            </a:r>
            <a:r>
              <a:rPr lang="en-US" altLang="zh-CN">
                <a:latin typeface="Garamond" panose="02020404030301010803" pitchFamily="18" charset="0"/>
                <a:ea typeface="宋体" panose="02010600030101010101" pitchFamily="2" charset="-122"/>
              </a:rPr>
              <a:t>      </a:t>
            </a:r>
            <a:endParaRPr lang="en-US" altLang="zh-CN">
              <a:latin typeface="Garamond" panose="02020404030301010803" pitchFamily="18" charset="0"/>
              <a:ea typeface="宋体" panose="02010600030101010101" pitchFamily="2" charset="-122"/>
            </a:endParaRPr>
          </a:p>
          <a:p>
            <a:pPr eaLnBrk="1" hangingPunct="1">
              <a:spcBef>
                <a:spcPts val="600"/>
              </a:spcBef>
            </a:pPr>
            <a:r>
              <a:rPr lang="en-US" altLang="zh-CN" sz="1600" b="1">
                <a:latin typeface="Garamond" panose="02020404030301010803" pitchFamily="18" charset="0"/>
                <a:ea typeface="宋体" panose="02010600030101010101" pitchFamily="2" charset="-122"/>
              </a:rPr>
              <a:t>Relatively low dissolved O</a:t>
            </a:r>
            <a:r>
              <a:rPr lang="en-US" altLang="zh-CN" sz="1600" b="1" baseline="-25000">
                <a:latin typeface="Garamond" panose="02020404030301010803" pitchFamily="18" charset="0"/>
                <a:ea typeface="宋体" panose="02010600030101010101" pitchFamily="2" charset="-122"/>
              </a:rPr>
              <a:t>2</a:t>
            </a:r>
            <a:r>
              <a:rPr lang="en-US" altLang="zh-CN" sz="1600" b="1">
                <a:latin typeface="Garamond" panose="02020404030301010803" pitchFamily="18" charset="0"/>
                <a:ea typeface="宋体" panose="02010600030101010101" pitchFamily="2" charset="-122"/>
              </a:rPr>
              <a:t>, chemical species in reduced forms</a:t>
            </a:r>
            <a:endParaRPr lang="en-US" altLang="zh-CN" sz="1600" b="1">
              <a:latin typeface="Garamond" panose="02020404030301010803" pitchFamily="18" charset="0"/>
              <a:ea typeface="宋体" panose="02010600030101010101" pitchFamily="2" charset="-122"/>
            </a:endParaRPr>
          </a:p>
          <a:p>
            <a:pPr eaLnBrk="1" hangingPunct="1"/>
            <a:r>
              <a:rPr lang="en-US" altLang="zh-CN" sz="1600" b="1">
                <a:latin typeface="Garamond" panose="02020404030301010803" pitchFamily="18" charset="0"/>
                <a:ea typeface="宋体" panose="02010600030101010101" pitchFamily="2" charset="-122"/>
              </a:rPr>
              <a:t>Exchange of chemical species with sediments </a:t>
            </a:r>
            <a:endParaRPr lang="en-US" altLang="zh-CN" sz="1600" b="1">
              <a:latin typeface="Garamond" panose="02020404030301010803" pitchFamily="18" charset="0"/>
              <a:ea typeface="宋体" panose="02010600030101010101" pitchFamily="2" charset="-122"/>
            </a:endParaRPr>
          </a:p>
          <a:p>
            <a:pPr eaLnBrk="1" hangingPunct="1">
              <a:spcBef>
                <a:spcPts val="1200"/>
              </a:spcBef>
            </a:pPr>
            <a:endParaRPr lang="en-US" altLang="zh-CN" sz="1600" b="1">
              <a:latin typeface="Garamond" panose="02020404030301010803" pitchFamily="18" charset="0"/>
              <a:ea typeface="宋体" panose="02010600030101010101" pitchFamily="2" charset="-122"/>
            </a:endParaRPr>
          </a:p>
          <a:p>
            <a:pPr eaLnBrk="1" hangingPunct="1"/>
            <a:endParaRPr lang="zh-CN" altLang="en-US">
              <a:latin typeface="Garamond" panose="02020404030301010803" pitchFamily="18" charset="0"/>
              <a:ea typeface="宋体" panose="02010600030101010101" pitchFamily="2" charset="-122"/>
            </a:endParaRPr>
          </a:p>
        </p:txBody>
      </p:sp>
      <p:sp>
        <p:nvSpPr>
          <p:cNvPr id="62479" name="任意多边形 28"/>
          <p:cNvSpPr>
            <a:spLocks noChangeArrowheads="1"/>
          </p:cNvSpPr>
          <p:nvPr/>
        </p:nvSpPr>
        <p:spPr bwMode="auto">
          <a:xfrm>
            <a:off x="1879279" y="4734272"/>
            <a:ext cx="5227637" cy="584200"/>
          </a:xfrm>
          <a:custGeom>
            <a:avLst/>
            <a:gdLst>
              <a:gd name="T0" fmla="*/ 72583 w 5227347"/>
              <a:gd name="T1" fmla="*/ 364615 h 583259"/>
              <a:gd name="T2" fmla="*/ 203233 w 5227347"/>
              <a:gd name="T3" fmla="*/ 408371 h 583259"/>
              <a:gd name="T4" fmla="*/ 333885 w 5227347"/>
              <a:gd name="T5" fmla="*/ 466709 h 583259"/>
              <a:gd name="T6" fmla="*/ 508084 w 5227347"/>
              <a:gd name="T7" fmla="*/ 495878 h 583259"/>
              <a:gd name="T8" fmla="*/ 696803 w 5227347"/>
              <a:gd name="T9" fmla="*/ 525048 h 583259"/>
              <a:gd name="T10" fmla="*/ 1291987 w 5227347"/>
              <a:gd name="T11" fmla="*/ 525048 h 583259"/>
              <a:gd name="T12" fmla="*/ 1567804 w 5227347"/>
              <a:gd name="T13" fmla="*/ 510463 h 583259"/>
              <a:gd name="T14" fmla="*/ 2075888 w 5227347"/>
              <a:gd name="T15" fmla="*/ 539632 h 583259"/>
              <a:gd name="T16" fmla="*/ 2395256 w 5227347"/>
              <a:gd name="T17" fmla="*/ 510463 h 583259"/>
              <a:gd name="T18" fmla="*/ 2554940 w 5227347"/>
              <a:gd name="T19" fmla="*/ 525048 h 583259"/>
              <a:gd name="T20" fmla="*/ 2874305 w 5227347"/>
              <a:gd name="T21" fmla="*/ 554217 h 583259"/>
              <a:gd name="T22" fmla="*/ 3251740 w 5227347"/>
              <a:gd name="T23" fmla="*/ 510463 h 583259"/>
              <a:gd name="T24" fmla="*/ 3817893 w 5227347"/>
              <a:gd name="T25" fmla="*/ 452124 h 583259"/>
              <a:gd name="T26" fmla="*/ 4006609 w 5227347"/>
              <a:gd name="T27" fmla="*/ 408371 h 583259"/>
              <a:gd name="T28" fmla="*/ 4093709 w 5227347"/>
              <a:gd name="T29" fmla="*/ 364615 h 583259"/>
              <a:gd name="T30" fmla="*/ 4514693 w 5227347"/>
              <a:gd name="T31" fmla="*/ 364615 h 583259"/>
              <a:gd name="T32" fmla="*/ 4717929 w 5227347"/>
              <a:gd name="T33" fmla="*/ 320863 h 583259"/>
              <a:gd name="T34" fmla="*/ 4863096 w 5227347"/>
              <a:gd name="T35" fmla="*/ 175016 h 583259"/>
              <a:gd name="T36" fmla="*/ 5153429 w 5227347"/>
              <a:gd name="T37" fmla="*/ 131262 h 583259"/>
              <a:gd name="T38" fmla="*/ 5196978 w 5227347"/>
              <a:gd name="T39" fmla="*/ 14584 h 583259"/>
              <a:gd name="T40" fmla="*/ 4993745 w 5227347"/>
              <a:gd name="T41" fmla="*/ 14584 h 583259"/>
              <a:gd name="T42" fmla="*/ 4834061 w 5227347"/>
              <a:gd name="T43" fmla="*/ 58339 h 583259"/>
              <a:gd name="T44" fmla="*/ 4108227 w 5227347"/>
              <a:gd name="T45" fmla="*/ 87509 h 583259"/>
              <a:gd name="T46" fmla="*/ 3934025 w 5227347"/>
              <a:gd name="T47" fmla="*/ 116678 h 583259"/>
              <a:gd name="T48" fmla="*/ 3745310 w 5227347"/>
              <a:gd name="T49" fmla="*/ 87509 h 583259"/>
              <a:gd name="T50" fmla="*/ 3251740 w 5227347"/>
              <a:gd name="T51" fmla="*/ 102092 h 583259"/>
              <a:gd name="T52" fmla="*/ 3092059 w 5227347"/>
              <a:gd name="T53" fmla="*/ 87509 h 583259"/>
              <a:gd name="T54" fmla="*/ 2700107 w 5227347"/>
              <a:gd name="T55" fmla="*/ 131262 h 583259"/>
              <a:gd name="T56" fmla="*/ 2496873 w 5227347"/>
              <a:gd name="T57" fmla="*/ 131262 h 583259"/>
              <a:gd name="T58" fmla="*/ 2250089 w 5227347"/>
              <a:gd name="T59" fmla="*/ 131262 h 583259"/>
              <a:gd name="T60" fmla="*/ 2017822 w 5227347"/>
              <a:gd name="T61" fmla="*/ 175016 h 583259"/>
              <a:gd name="T62" fmla="*/ 1074237 w 5227347"/>
              <a:gd name="T63" fmla="*/ 189600 h 583259"/>
              <a:gd name="T64" fmla="*/ 203233 w 5227347"/>
              <a:gd name="T65" fmla="*/ 233355 h 5832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227347" h="583259">
                <a:moveTo>
                  <a:pt x="0" y="232229"/>
                </a:moveTo>
                <a:cubicBezTo>
                  <a:pt x="12780" y="270569"/>
                  <a:pt x="35139" y="350380"/>
                  <a:pt x="72571" y="362857"/>
                </a:cubicBezTo>
                <a:lnTo>
                  <a:pt x="159657" y="391886"/>
                </a:lnTo>
                <a:lnTo>
                  <a:pt x="203200" y="406400"/>
                </a:lnTo>
                <a:cubicBezTo>
                  <a:pt x="217714" y="416076"/>
                  <a:pt x="230802" y="428344"/>
                  <a:pt x="246743" y="435429"/>
                </a:cubicBezTo>
                <a:cubicBezTo>
                  <a:pt x="274704" y="447856"/>
                  <a:pt x="333828" y="464457"/>
                  <a:pt x="333828" y="464457"/>
                </a:cubicBezTo>
                <a:cubicBezTo>
                  <a:pt x="424358" y="524811"/>
                  <a:pt x="330777" y="478972"/>
                  <a:pt x="420914" y="478972"/>
                </a:cubicBezTo>
                <a:cubicBezTo>
                  <a:pt x="450343" y="478972"/>
                  <a:pt x="478798" y="489836"/>
                  <a:pt x="508000" y="493486"/>
                </a:cubicBezTo>
                <a:cubicBezTo>
                  <a:pt x="556247" y="499517"/>
                  <a:pt x="604762" y="503162"/>
                  <a:pt x="653143" y="508000"/>
                </a:cubicBezTo>
                <a:cubicBezTo>
                  <a:pt x="667657" y="512838"/>
                  <a:pt x="681386" y="522515"/>
                  <a:pt x="696686" y="522515"/>
                </a:cubicBezTo>
                <a:cubicBezTo>
                  <a:pt x="1087762" y="522515"/>
                  <a:pt x="989334" y="550754"/>
                  <a:pt x="1161143" y="493486"/>
                </a:cubicBezTo>
                <a:cubicBezTo>
                  <a:pt x="1206043" y="508452"/>
                  <a:pt x="1240687" y="522515"/>
                  <a:pt x="1291771" y="522515"/>
                </a:cubicBezTo>
                <a:cubicBezTo>
                  <a:pt x="1325982" y="522515"/>
                  <a:pt x="1359504" y="512838"/>
                  <a:pt x="1393371" y="508000"/>
                </a:cubicBezTo>
                <a:cubicBezTo>
                  <a:pt x="1485515" y="477286"/>
                  <a:pt x="1401553" y="498515"/>
                  <a:pt x="1567543" y="508000"/>
                </a:cubicBezTo>
                <a:cubicBezTo>
                  <a:pt x="1693221" y="515182"/>
                  <a:pt x="1819124" y="517677"/>
                  <a:pt x="1944914" y="522515"/>
                </a:cubicBezTo>
                <a:cubicBezTo>
                  <a:pt x="2127149" y="583259"/>
                  <a:pt x="1962654" y="547780"/>
                  <a:pt x="2075543" y="537029"/>
                </a:cubicBezTo>
                <a:cubicBezTo>
                  <a:pt x="2162370" y="528760"/>
                  <a:pt x="2249714" y="527353"/>
                  <a:pt x="2336800" y="522515"/>
                </a:cubicBezTo>
                <a:cubicBezTo>
                  <a:pt x="2356152" y="517677"/>
                  <a:pt x="2375677" y="513480"/>
                  <a:pt x="2394857" y="508000"/>
                </a:cubicBezTo>
                <a:cubicBezTo>
                  <a:pt x="2409568" y="503797"/>
                  <a:pt x="2423163" y="492101"/>
                  <a:pt x="2438400" y="493486"/>
                </a:cubicBezTo>
                <a:cubicBezTo>
                  <a:pt x="2478132" y="497098"/>
                  <a:pt x="2515809" y="512839"/>
                  <a:pt x="2554514" y="522515"/>
                </a:cubicBezTo>
                <a:cubicBezTo>
                  <a:pt x="2611033" y="536645"/>
                  <a:pt x="2670629" y="532191"/>
                  <a:pt x="2728686" y="537029"/>
                </a:cubicBezTo>
                <a:cubicBezTo>
                  <a:pt x="2790840" y="578465"/>
                  <a:pt x="2774283" y="581406"/>
                  <a:pt x="2873828" y="551543"/>
                </a:cubicBezTo>
                <a:cubicBezTo>
                  <a:pt x="2890536" y="546531"/>
                  <a:pt x="2900042" y="524514"/>
                  <a:pt x="2917371" y="522515"/>
                </a:cubicBezTo>
                <a:cubicBezTo>
                  <a:pt x="3028018" y="509748"/>
                  <a:pt x="3139924" y="512838"/>
                  <a:pt x="3251200" y="508000"/>
                </a:cubicBezTo>
                <a:cubicBezTo>
                  <a:pt x="3443952" y="443751"/>
                  <a:pt x="3307716" y="480301"/>
                  <a:pt x="3672114" y="464457"/>
                </a:cubicBezTo>
                <a:cubicBezTo>
                  <a:pt x="3720495" y="459619"/>
                  <a:pt x="3769467" y="458903"/>
                  <a:pt x="3817257" y="449943"/>
                </a:cubicBezTo>
                <a:cubicBezTo>
                  <a:pt x="3847332" y="444304"/>
                  <a:pt x="3874052" y="425243"/>
                  <a:pt x="3904343" y="420915"/>
                </a:cubicBezTo>
                <a:lnTo>
                  <a:pt x="4005943" y="406400"/>
                </a:lnTo>
                <a:cubicBezTo>
                  <a:pt x="4020457" y="401562"/>
                  <a:pt x="4035802" y="398728"/>
                  <a:pt x="4049486" y="391886"/>
                </a:cubicBezTo>
                <a:cubicBezTo>
                  <a:pt x="4065088" y="384085"/>
                  <a:pt x="4075611" y="363825"/>
                  <a:pt x="4093028" y="362857"/>
                </a:cubicBezTo>
                <a:cubicBezTo>
                  <a:pt x="4165649" y="358823"/>
                  <a:pt x="4238171" y="372534"/>
                  <a:pt x="4310743" y="377372"/>
                </a:cubicBezTo>
                <a:cubicBezTo>
                  <a:pt x="4378476" y="372534"/>
                  <a:pt x="4446788" y="372930"/>
                  <a:pt x="4513943" y="362857"/>
                </a:cubicBezTo>
                <a:cubicBezTo>
                  <a:pt x="4544203" y="358318"/>
                  <a:pt x="4570666" y="337624"/>
                  <a:pt x="4601028" y="333829"/>
                </a:cubicBezTo>
                <a:lnTo>
                  <a:pt x="4717143" y="319315"/>
                </a:lnTo>
                <a:cubicBezTo>
                  <a:pt x="4746171" y="299962"/>
                  <a:pt x="4784875" y="290285"/>
                  <a:pt x="4804228" y="261257"/>
                </a:cubicBezTo>
                <a:cubicBezTo>
                  <a:pt x="4823581" y="232229"/>
                  <a:pt x="4827501" y="176848"/>
                  <a:pt x="4862286" y="174172"/>
                </a:cubicBezTo>
                <a:lnTo>
                  <a:pt x="5050971" y="159657"/>
                </a:lnTo>
                <a:cubicBezTo>
                  <a:pt x="5155372" y="124857"/>
                  <a:pt x="5024996" y="167078"/>
                  <a:pt x="5152571" y="130629"/>
                </a:cubicBezTo>
                <a:cubicBezTo>
                  <a:pt x="5167282" y="126426"/>
                  <a:pt x="5181600" y="120953"/>
                  <a:pt x="5196114" y="116115"/>
                </a:cubicBezTo>
                <a:cubicBezTo>
                  <a:pt x="5200764" y="97514"/>
                  <a:pt x="5227347" y="35337"/>
                  <a:pt x="5196114" y="14515"/>
                </a:cubicBezTo>
                <a:cubicBezTo>
                  <a:pt x="5175588" y="831"/>
                  <a:pt x="5147733" y="4838"/>
                  <a:pt x="5123543" y="0"/>
                </a:cubicBezTo>
                <a:cubicBezTo>
                  <a:pt x="5080000" y="4838"/>
                  <a:pt x="5035874" y="5923"/>
                  <a:pt x="4992914" y="14515"/>
                </a:cubicBezTo>
                <a:cubicBezTo>
                  <a:pt x="4962909" y="20516"/>
                  <a:pt x="4935833" y="37542"/>
                  <a:pt x="4905828" y="43543"/>
                </a:cubicBezTo>
                <a:cubicBezTo>
                  <a:pt x="4881638" y="48381"/>
                  <a:pt x="4857190" y="52074"/>
                  <a:pt x="4833257" y="58057"/>
                </a:cubicBezTo>
                <a:cubicBezTo>
                  <a:pt x="4818414" y="61768"/>
                  <a:pt x="4805001" y="71960"/>
                  <a:pt x="4789714" y="72572"/>
                </a:cubicBezTo>
                <a:cubicBezTo>
                  <a:pt x="4562454" y="81663"/>
                  <a:pt x="4334933" y="82248"/>
                  <a:pt x="4107543" y="87086"/>
                </a:cubicBezTo>
                <a:cubicBezTo>
                  <a:pt x="4068838" y="91924"/>
                  <a:pt x="4029903" y="95187"/>
                  <a:pt x="3991428" y="101600"/>
                </a:cubicBezTo>
                <a:cubicBezTo>
                  <a:pt x="3971751" y="104879"/>
                  <a:pt x="3953319" y="116115"/>
                  <a:pt x="3933371" y="116115"/>
                </a:cubicBezTo>
                <a:cubicBezTo>
                  <a:pt x="3884749" y="116115"/>
                  <a:pt x="3836609" y="106438"/>
                  <a:pt x="3788228" y="101600"/>
                </a:cubicBezTo>
                <a:cubicBezTo>
                  <a:pt x="3773714" y="96762"/>
                  <a:pt x="3759985" y="87086"/>
                  <a:pt x="3744686" y="87086"/>
                </a:cubicBezTo>
                <a:cubicBezTo>
                  <a:pt x="3550917" y="87086"/>
                  <a:pt x="3536776" y="92708"/>
                  <a:pt x="3396343" y="116115"/>
                </a:cubicBezTo>
                <a:cubicBezTo>
                  <a:pt x="3347962" y="111277"/>
                  <a:pt x="3298577" y="112533"/>
                  <a:pt x="3251200" y="101600"/>
                </a:cubicBezTo>
                <a:cubicBezTo>
                  <a:pt x="3234203" y="97678"/>
                  <a:pt x="3225029" y="74151"/>
                  <a:pt x="3207657" y="72572"/>
                </a:cubicBezTo>
                <a:cubicBezTo>
                  <a:pt x="3168811" y="69041"/>
                  <a:pt x="3130389" y="83555"/>
                  <a:pt x="3091543" y="87086"/>
                </a:cubicBezTo>
                <a:cubicBezTo>
                  <a:pt x="2920892" y="102599"/>
                  <a:pt x="2914679" y="94199"/>
                  <a:pt x="2772228" y="116115"/>
                </a:cubicBezTo>
                <a:cubicBezTo>
                  <a:pt x="2747845" y="119866"/>
                  <a:pt x="2723590" y="124646"/>
                  <a:pt x="2699657" y="130629"/>
                </a:cubicBezTo>
                <a:cubicBezTo>
                  <a:pt x="2684814" y="134340"/>
                  <a:pt x="2670628" y="140305"/>
                  <a:pt x="2656114" y="145143"/>
                </a:cubicBezTo>
                <a:cubicBezTo>
                  <a:pt x="2602895" y="140305"/>
                  <a:pt x="2549427" y="137691"/>
                  <a:pt x="2496457" y="130629"/>
                </a:cubicBezTo>
                <a:cubicBezTo>
                  <a:pt x="2476684" y="127993"/>
                  <a:pt x="2458348" y="116115"/>
                  <a:pt x="2438400" y="116115"/>
                </a:cubicBezTo>
                <a:cubicBezTo>
                  <a:pt x="2375319" y="116115"/>
                  <a:pt x="2312609" y="125791"/>
                  <a:pt x="2249714" y="130629"/>
                </a:cubicBezTo>
                <a:cubicBezTo>
                  <a:pt x="2103476" y="167188"/>
                  <a:pt x="2311805" y="117860"/>
                  <a:pt x="2061028" y="159657"/>
                </a:cubicBezTo>
                <a:cubicBezTo>
                  <a:pt x="2045937" y="162172"/>
                  <a:pt x="2032774" y="173595"/>
                  <a:pt x="2017486" y="174172"/>
                </a:cubicBezTo>
                <a:cubicBezTo>
                  <a:pt x="1775705" y="183296"/>
                  <a:pt x="1533676" y="183848"/>
                  <a:pt x="1291771" y="188686"/>
                </a:cubicBezTo>
                <a:cubicBezTo>
                  <a:pt x="1128475" y="221345"/>
                  <a:pt x="1328591" y="188686"/>
                  <a:pt x="1074057" y="188686"/>
                </a:cubicBezTo>
                <a:cubicBezTo>
                  <a:pt x="914327" y="188686"/>
                  <a:pt x="754743" y="198362"/>
                  <a:pt x="595086" y="203200"/>
                </a:cubicBezTo>
                <a:cubicBezTo>
                  <a:pt x="455869" y="215857"/>
                  <a:pt x="346987" y="227271"/>
                  <a:pt x="203200" y="232229"/>
                </a:cubicBezTo>
                <a:cubicBezTo>
                  <a:pt x="140342" y="234396"/>
                  <a:pt x="77409" y="232229"/>
                  <a:pt x="0" y="232229"/>
                </a:cubicBezTo>
                <a:close/>
              </a:path>
            </a:pathLst>
          </a:custGeom>
          <a:blipFill dpi="0" rotWithShape="1">
            <a:blip r:embed="rId2"/>
            <a:srcRect/>
            <a:tile tx="0" ty="0" sx="100000" sy="100000" flip="none" algn="tl"/>
          </a:blipFill>
          <a:ln>
            <a:noFill/>
          </a:ln>
          <a:extLst>
            <a:ext uri="{91240B29-F687-4F45-9708-019B960494DF}">
              <a14:hiddenLine xmlns:a14="http://schemas.microsoft.com/office/drawing/2010/main" w="50800">
                <a:solidFill>
                  <a:srgbClr val="000000"/>
                </a:solidFill>
                <a:round/>
              </a14:hiddenLine>
            </a:ext>
          </a:extLst>
        </p:spPr>
        <p:txBody>
          <a:bodyPr/>
          <a:lstStyle/>
          <a:p>
            <a:endParaRPr lang="zh-CN" altLang="en-US"/>
          </a:p>
        </p:txBody>
      </p:sp>
      <p:sp>
        <p:nvSpPr>
          <p:cNvPr id="62480" name="TextBox 29"/>
          <p:cNvSpPr txBox="1">
            <a:spLocks noChangeArrowheads="1"/>
          </p:cNvSpPr>
          <p:nvPr/>
        </p:nvSpPr>
        <p:spPr bwMode="auto">
          <a:xfrm>
            <a:off x="2877815" y="5735985"/>
            <a:ext cx="472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zh-CN" altLang="en-US" sz="2800" dirty="0">
                <a:solidFill>
                  <a:srgbClr val="FF0000"/>
                </a:solidFill>
                <a:latin typeface="黑体" panose="02010609060101010101" pitchFamily="49" charset="-122"/>
                <a:ea typeface="黑体" panose="02010609060101010101" pitchFamily="49" charset="-122"/>
              </a:rPr>
              <a:t>湖泊的分层</a:t>
            </a:r>
            <a:endParaRPr lang="zh-CN" altLang="en-US" sz="2800" dirty="0">
              <a:solidFill>
                <a:srgbClr val="FF0000"/>
              </a:solidFill>
              <a:latin typeface="黑体" panose="02010609060101010101" pitchFamily="49" charset="-122"/>
              <a:ea typeface="黑体" panose="02010609060101010101" pitchFamily="49" charset="-122"/>
            </a:endParaRPr>
          </a:p>
        </p:txBody>
      </p:sp>
      <p:sp>
        <p:nvSpPr>
          <p:cNvPr id="62482" name="Text Box 20"/>
          <p:cNvSpPr txBox="1">
            <a:spLocks noChangeArrowheads="1"/>
          </p:cNvSpPr>
          <p:nvPr/>
        </p:nvSpPr>
        <p:spPr bwMode="auto">
          <a:xfrm>
            <a:off x="1199829" y="548035"/>
            <a:ext cx="34559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2800" b="1" dirty="0">
                <a:solidFill>
                  <a:schemeClr val="accent1">
                    <a:lumMod val="50000"/>
                  </a:schemeClr>
                </a:solidFill>
                <a:latin typeface="Arial" panose="020B0604020202020204" pitchFamily="34" charset="0"/>
                <a:ea typeface="宋体" panose="02010600030101010101" pitchFamily="2" charset="-122"/>
              </a:rPr>
              <a:t>水体的分层</a:t>
            </a:r>
            <a:endParaRPr lang="zh-CN" altLang="en-US" sz="2800" b="1" dirty="0">
              <a:solidFill>
                <a:schemeClr val="accent1">
                  <a:lumMod val="50000"/>
                </a:schemeClr>
              </a:solidFill>
              <a:latin typeface="Arial" panose="020B0604020202020204" pitchFamily="34" charset="0"/>
              <a:ea typeface="宋体" panose="02010600030101010101" pitchFamily="2" charset="-122"/>
            </a:endParaRPr>
          </a:p>
        </p:txBody>
      </p:sp>
      <p:sp>
        <p:nvSpPr>
          <p:cNvPr id="52243" name="WordArt 76"/>
          <p:cNvSpPr>
            <a:spLocks noTextEdit="1"/>
          </p:cNvSpPr>
          <p:nvPr/>
        </p:nvSpPr>
        <p:spPr bwMode="auto">
          <a:xfrm>
            <a:off x="8256265" y="1484660"/>
            <a:ext cx="1081088" cy="3744913"/>
          </a:xfrm>
          <a:prstGeom prst="rect">
            <a:avLst/>
          </a:prstGeom>
        </p:spPr>
        <p:txBody>
          <a:bodyPr wrap="none" fromWordArt="1">
            <a:prstTxWarp prst="textCascadeUp">
              <a:avLst>
                <a:gd name="adj" fmla="val 84801"/>
              </a:avLst>
            </a:prstTxWarp>
            <a:scene3d>
              <a:camera prst="legacyPerspectiveFront">
                <a:rot lat="20519995" lon="1080000" rev="0"/>
              </a:camera>
              <a:lightRig rig="legacyHarsh2" dir="b"/>
            </a:scene3d>
            <a:sp3d extrusionH="430200" prstMaterial="legacyMatte">
              <a:extrusionClr>
                <a:srgbClr val="FF6600"/>
              </a:extrusionClr>
              <a:contourClr>
                <a:srgbClr val="FFE701"/>
              </a:contourClr>
            </a:sp3d>
          </a:bodyPr>
          <a:lstStyle/>
          <a:p>
            <a:pPr algn="ctr"/>
            <a:r>
              <a:rPr lang="zh-CN" altLang="en-US" sz="3600" kern="10">
                <a:ln w="9525">
                  <a:rou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mn-ea"/>
                <a:ea typeface="+mn-ea"/>
                <a:cs typeface="+mn-ea"/>
              </a:rPr>
              <a:t>水</a:t>
            </a:r>
            <a:endParaRPr lang="zh-CN" altLang="en-US" sz="3600" kern="10">
              <a:ln w="9525">
                <a:rou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mn-ea"/>
              <a:ea typeface="+mn-ea"/>
              <a:cs typeface="+mn-ea"/>
            </a:endParaRPr>
          </a:p>
          <a:p>
            <a:pPr algn="ctr"/>
            <a:endParaRPr lang="zh-CN" altLang="en-US" sz="3600" kern="10">
              <a:ln w="9525">
                <a:rou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mn-ea"/>
              <a:ea typeface="+mn-ea"/>
              <a:cs typeface="+mn-ea"/>
            </a:endParaRPr>
          </a:p>
          <a:p>
            <a:pPr algn="ctr"/>
            <a:r>
              <a:rPr lang="zh-CN" altLang="en-US" sz="3600" kern="10">
                <a:ln w="9525">
                  <a:rou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mn-ea"/>
                <a:ea typeface="+mn-ea"/>
                <a:cs typeface="+mn-ea"/>
              </a:rPr>
              <a:t>圈</a:t>
            </a:r>
            <a:endParaRPr lang="zh-CN" altLang="en-US" sz="3600" kern="10">
              <a:ln w="9525">
                <a:rou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mn-ea"/>
              <a:ea typeface="+mn-ea"/>
              <a:cs typeface="+mn-ea"/>
            </a:endParaRPr>
          </a:p>
        </p:txBody>
      </p:sp>
      <p:sp>
        <p:nvSpPr>
          <p:cNvPr id="62484" name="Text Box 4"/>
          <p:cNvSpPr txBox="1">
            <a:spLocks noChangeArrowheads="1"/>
          </p:cNvSpPr>
          <p:nvPr/>
        </p:nvSpPr>
        <p:spPr bwMode="auto">
          <a:xfrm>
            <a:off x="5808340" y="5805834"/>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1400" b="1">
                <a:latin typeface="Times New Roman" panose="02020603050405020304" pitchFamily="18" charset="0"/>
                <a:ea typeface="宋体" panose="02010600030101010101" pitchFamily="2" charset="-122"/>
                <a:cs typeface="Times New Roman" panose="02020603050405020304" pitchFamily="18" charset="0"/>
              </a:rPr>
              <a:t>From </a:t>
            </a:r>
            <a:r>
              <a:rPr lang="en-US" altLang="zh-CN" sz="1400" b="1" i="1">
                <a:latin typeface="Times New Roman" panose="02020603050405020304" pitchFamily="18" charset="0"/>
                <a:ea typeface="宋体" panose="02010600030101010101" pitchFamily="2" charset="-122"/>
                <a:cs typeface="Times New Roman" panose="02020603050405020304" pitchFamily="18" charset="0"/>
              </a:rPr>
              <a:t>Environmental Chemistry</a:t>
            </a:r>
            <a:r>
              <a:rPr lang="en-US" altLang="zh-CN" sz="1400" b="1">
                <a:latin typeface="Times New Roman" panose="02020603050405020304" pitchFamily="18" charset="0"/>
                <a:ea typeface="宋体" panose="02010600030101010101" pitchFamily="2" charset="-122"/>
                <a:cs typeface="Times New Roman" panose="02020603050405020304" pitchFamily="18" charset="0"/>
              </a:rPr>
              <a:t>, S.E. Manahan, CRC Press, 2004</a:t>
            </a:r>
            <a:endParaRPr lang="en-US" altLang="zh-CN"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22"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smtClean="0">
                <a:solidFill>
                  <a:srgbClr val="4D4D4D"/>
                </a:solidFill>
                <a:effectLst/>
                <a:latin typeface="Times New Roman" panose="02020603050405020304" pitchFamily="18" charset="0"/>
                <a:cs typeface="Times New Roman" panose="02020603050405020304" pitchFamily="18" charset="0"/>
              </a:rPr>
              <a:t>1-36</a:t>
            </a:r>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par>
                                <p:cTn id="15" presetID="14" presetClass="entr" presetSubtype="10" fill="hold" nodeType="withEffect">
                                  <p:stCondLst>
                                    <p:cond delay="0"/>
                                  </p:stCondLst>
                                  <p:childTnLst>
                                    <p:set>
                                      <p:cBhvr>
                                        <p:cTn id="16" dur="1" fill="hold">
                                          <p:stCondLst>
                                            <p:cond delay="0"/>
                                          </p:stCondLst>
                                        </p:cTn>
                                        <p:tgtEl>
                                          <p:spTgt spid="52243"/>
                                        </p:tgtEl>
                                        <p:attrNameLst>
                                          <p:attrName>style.visibility</p:attrName>
                                        </p:attrNameLst>
                                      </p:cBhvr>
                                      <p:to>
                                        <p:strVal val="visible"/>
                                      </p:to>
                                    </p:set>
                                    <p:animEffect transition="in" filter="randombar(horizontal)">
                                      <p:cBhvr>
                                        <p:cTn id="17" dur="500"/>
                                        <p:tgtEl>
                                          <p:spTgt spid="52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fontAlgn="base">
              <a:spcBef>
                <a:spcPct val="0"/>
              </a:spcBef>
              <a:spcAft>
                <a:spcPct val="0"/>
              </a:spcAft>
            </a:pPr>
            <a:r>
              <a:rPr lang="zh-CN" altLang="zh-CN" dirty="0" smtClean="0">
                <a:solidFill>
                  <a:schemeClr val="bg1"/>
                </a:solidFill>
                <a:latin typeface="Arial" panose="020B0604020202020204" pitchFamily="34" charset="0"/>
                <a:ea typeface="宋体" panose="02010600030101010101" pitchFamily="2" charset="-122"/>
              </a:rPr>
              <a:t>1-</a:t>
            </a:r>
            <a:fld id="{871AE49A-7606-44E4-BE8E-DA5D61A656BF}" type="slidenum">
              <a:rPr lang="zh-CN" altLang="zh-CN" smtClean="0">
                <a:solidFill>
                  <a:schemeClr val="bg1"/>
                </a:solidFill>
                <a:latin typeface="Arial" panose="020B0604020202020204" pitchFamily="34" charset="0"/>
                <a:ea typeface="宋体" panose="02010600030101010101" pitchFamily="2" charset="-122"/>
              </a:rPr>
            </a:fld>
            <a:endParaRPr lang="zh-CN" altLang="zh-CN" dirty="0" smtClean="0">
              <a:solidFill>
                <a:schemeClr val="bg1"/>
              </a:solidFill>
              <a:latin typeface="Arial" panose="020B0604020202020204" pitchFamily="34" charset="0"/>
              <a:ea typeface="宋体" panose="02010600030101010101" pitchFamily="2" charset="-122"/>
            </a:endParaRPr>
          </a:p>
        </p:txBody>
      </p:sp>
      <p:sp>
        <p:nvSpPr>
          <p:cNvPr id="46086" name="Text Box 6"/>
          <p:cNvSpPr txBox="1">
            <a:spLocks noChangeArrowheads="1"/>
          </p:cNvSpPr>
          <p:nvPr/>
        </p:nvSpPr>
        <p:spPr bwMode="auto">
          <a:xfrm>
            <a:off x="6973803" y="1196588"/>
            <a:ext cx="3312368" cy="4216539"/>
          </a:xfrm>
          <a:prstGeom prst="rect">
            <a:avLst/>
          </a:prstGeom>
          <a:noFill/>
          <a:ln w="9525">
            <a:noFill/>
            <a:miter lim="800000"/>
          </a:ln>
          <a:effectLst/>
        </p:spPr>
        <p:txBody>
          <a:bodyPr wrap="square">
            <a:spAutoFit/>
          </a:bodyPr>
          <a:lstStyle/>
          <a:p>
            <a:pPr eaLnBrk="1" fontAlgn="auto" hangingPunct="1">
              <a:lnSpc>
                <a:spcPct val="150000"/>
              </a:lnSpc>
              <a:spcBef>
                <a:spcPct val="50000"/>
              </a:spcBef>
              <a:spcAft>
                <a:spcPts val="0"/>
              </a:spcAft>
              <a:defRPr/>
            </a:pPr>
            <a:r>
              <a:rPr lang="zh-CN" altLang="en-US" sz="3200" dirty="0">
                <a:solidFill>
                  <a:srgbClr val="FF0000"/>
                </a:solidFill>
                <a:latin typeface="黑体" panose="02010609060101010101" pitchFamily="49" charset="-122"/>
                <a:ea typeface="黑体" panose="02010609060101010101" pitchFamily="49" charset="-122"/>
              </a:rPr>
              <a:t>沉积物</a:t>
            </a:r>
            <a:r>
              <a:rPr lang="zh-CN" altLang="en-US" sz="2000" dirty="0">
                <a:latin typeface="黑体" panose="02010609060101010101" pitchFamily="49" charset="-122"/>
                <a:ea typeface="黑体" panose="02010609060101010101" pitchFamily="49" charset="-122"/>
              </a:rPr>
              <a:t>是水环境污染物的一个汇，不同深度的沉积物反映不同年代的污染。</a:t>
            </a:r>
            <a:endParaRPr lang="zh-CN" altLang="en-US" sz="2000" dirty="0">
              <a:latin typeface="黑体" panose="02010609060101010101" pitchFamily="49" charset="-122"/>
              <a:ea typeface="黑体" panose="02010609060101010101" pitchFamily="49" charset="-122"/>
            </a:endParaRPr>
          </a:p>
          <a:p>
            <a:pPr eaLnBrk="1" fontAlgn="auto" hangingPunct="1">
              <a:lnSpc>
                <a:spcPct val="150000"/>
              </a:lnSpc>
              <a:spcBef>
                <a:spcPct val="50000"/>
              </a:spcBef>
              <a:spcAft>
                <a:spcPts val="0"/>
              </a:spcAft>
              <a:defRPr/>
            </a:pPr>
            <a:r>
              <a:rPr lang="zh-CN" altLang="en-US" sz="2000" dirty="0">
                <a:latin typeface="黑体" panose="02010609060101010101" pitchFamily="49" charset="-122"/>
                <a:ea typeface="黑体" panose="02010609060101010101" pitchFamily="49" charset="-122"/>
              </a:rPr>
              <a:t>随着水环境的改善，污染沉积物可能成为水污染的一个内源。如，滇池沉积物中磷的释放对于滇池水体富营养化的作用</a:t>
            </a:r>
            <a:r>
              <a:rPr lang="zh-CN" altLang="en-US" dirty="0">
                <a:latin typeface="黑体" panose="02010609060101010101" pitchFamily="49" charset="-122"/>
                <a:ea typeface="黑体" panose="02010609060101010101" pitchFamily="49" charset="-122"/>
              </a:rPr>
              <a:t>。</a:t>
            </a:r>
            <a:endParaRPr lang="zh-CN" altLang="en-US" dirty="0">
              <a:latin typeface="黑体" panose="02010609060101010101" pitchFamily="49" charset="-122"/>
              <a:ea typeface="黑体" panose="02010609060101010101" pitchFamily="49" charset="-122"/>
            </a:endParaRPr>
          </a:p>
        </p:txBody>
      </p:sp>
      <p:sp>
        <p:nvSpPr>
          <p:cNvPr id="63494" name="Text Box 4"/>
          <p:cNvSpPr txBox="1">
            <a:spLocks noChangeArrowheads="1"/>
          </p:cNvSpPr>
          <p:nvPr/>
        </p:nvSpPr>
        <p:spPr bwMode="auto">
          <a:xfrm>
            <a:off x="6456045" y="5949315"/>
            <a:ext cx="504888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From </a:t>
            </a:r>
            <a:r>
              <a:rPr lang="en-US" altLang="zh-CN" sz="1400" b="1" i="1" dirty="0">
                <a:latin typeface="Times New Roman" panose="02020603050405020304" pitchFamily="18" charset="0"/>
                <a:ea typeface="宋体" panose="02010600030101010101" pitchFamily="2" charset="-122"/>
                <a:cs typeface="Times New Roman" panose="02020603050405020304" pitchFamily="18" charset="0"/>
              </a:rPr>
              <a:t>Environmental Organic Chemistry</a:t>
            </a:r>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 R.P. </a:t>
            </a:r>
            <a:r>
              <a:rPr lang="en-US" altLang="zh-CN" sz="1400" b="1" dirty="0" err="1">
                <a:latin typeface="Times New Roman" panose="02020603050405020304" pitchFamily="18" charset="0"/>
                <a:ea typeface="宋体" panose="02010600030101010101" pitchFamily="2" charset="-122"/>
                <a:cs typeface="Times New Roman" panose="02020603050405020304" pitchFamily="18" charset="0"/>
              </a:rPr>
              <a:t>Schwarzenbach</a:t>
            </a:r>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 et al, Wiley-</a:t>
            </a:r>
            <a:r>
              <a:rPr lang="en-US" altLang="zh-CN" sz="1400" b="1" dirty="0" err="1">
                <a:latin typeface="Times New Roman" panose="02020603050405020304" pitchFamily="18" charset="0"/>
                <a:ea typeface="宋体" panose="02010600030101010101" pitchFamily="2" charset="-122"/>
                <a:cs typeface="Times New Roman" panose="02020603050405020304" pitchFamily="18" charset="0"/>
              </a:rPr>
              <a:t>Interscience</a:t>
            </a:r>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 2003</a:t>
            </a:r>
            <a:endParaRPr lang="en-US" altLang="zh-CN" b="1"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9"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smtClean="0">
                <a:solidFill>
                  <a:srgbClr val="4D4D4D"/>
                </a:solidFill>
                <a:effectLst/>
                <a:latin typeface="Times New Roman" panose="02020603050405020304" pitchFamily="18" charset="0"/>
                <a:cs typeface="Times New Roman" panose="02020603050405020304" pitchFamily="18" charset="0"/>
              </a:rPr>
              <a:t>1-37</a:t>
            </a:r>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1"/>
          <a:stretch>
            <a:fillRect/>
          </a:stretch>
        </p:blipFill>
        <p:spPr>
          <a:xfrm>
            <a:off x="6045200" y="3327400"/>
            <a:ext cx="101600" cy="203200"/>
          </a:xfrm>
          <a:prstGeom prst="rect">
            <a:avLst/>
          </a:prstGeom>
        </p:spPr>
      </p:pic>
      <p:pic>
        <p:nvPicPr>
          <p:cNvPr id="4" name="图片 3"/>
          <p:cNvPicPr>
            <a:picLocks noChangeAspect="1"/>
          </p:cNvPicPr>
          <p:nvPr/>
        </p:nvPicPr>
        <p:blipFill>
          <a:blip r:embed="rId2"/>
          <a:srcRect l="47641" t="12801" r="22240" b="19433"/>
          <a:stretch>
            <a:fillRect/>
          </a:stretch>
        </p:blipFill>
        <p:spPr>
          <a:xfrm>
            <a:off x="878205" y="188595"/>
            <a:ext cx="4975860" cy="6577330"/>
          </a:xfrm>
          <a:prstGeom prst="rect">
            <a:avLst/>
          </a:prstGeom>
        </p:spPr>
      </p:pic>
    </p:spTree>
  </p:cSld>
  <p:clrMapOvr>
    <a:masterClrMapping/>
  </p:clrMapOvr>
  <p:transition spd="slow">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5"/>
          <p:cNvSpPr>
            <a:spLocks noGrp="1" noChangeArrowheads="1"/>
          </p:cNvSpPr>
          <p:nvPr>
            <p:ph type="sldNum" sz="quarter" idx="12"/>
          </p:nvPr>
        </p:nvSpPr>
        <p:spPr bwMode="auto">
          <a:xfrm>
            <a:off x="-431925" y="-216174"/>
            <a:ext cx="0" cy="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fontAlgn="base">
              <a:spcBef>
                <a:spcPct val="0"/>
              </a:spcBef>
              <a:spcAft>
                <a:spcPct val="0"/>
              </a:spcAft>
            </a:pPr>
            <a:r>
              <a:rPr lang="zh-CN" altLang="zh-CN" dirty="0" smtClean="0">
                <a:solidFill>
                  <a:schemeClr val="bg1"/>
                </a:solidFill>
                <a:latin typeface="Arial" panose="020B0604020202020204" pitchFamily="34" charset="0"/>
                <a:ea typeface="宋体" panose="02010600030101010101" pitchFamily="2" charset="-122"/>
              </a:rPr>
              <a:t>1-</a:t>
            </a:r>
            <a:fld id="{FEBF3CFB-0A61-4EA5-8A96-72D14BAF0BCC}" type="slidenum">
              <a:rPr lang="zh-CN" altLang="zh-CN" smtClean="0">
                <a:solidFill>
                  <a:schemeClr val="bg1"/>
                </a:solidFill>
                <a:latin typeface="Arial" panose="020B0604020202020204" pitchFamily="34" charset="0"/>
                <a:ea typeface="宋体" panose="02010600030101010101" pitchFamily="2" charset="-122"/>
              </a:rPr>
            </a:fld>
            <a:endParaRPr lang="zh-CN" altLang="zh-CN" dirty="0" smtClean="0">
              <a:solidFill>
                <a:schemeClr val="bg1"/>
              </a:solidFill>
              <a:latin typeface="Arial" panose="020B0604020202020204" pitchFamily="34" charset="0"/>
              <a:ea typeface="宋体" panose="02010600030101010101" pitchFamily="2" charset="-122"/>
            </a:endParaRPr>
          </a:p>
        </p:txBody>
      </p:sp>
      <p:sp>
        <p:nvSpPr>
          <p:cNvPr id="64515" name="Freeform 2" descr="褐色大理石"/>
          <p:cNvSpPr>
            <a:spLocks noChangeArrowheads="1"/>
          </p:cNvSpPr>
          <p:nvPr/>
        </p:nvSpPr>
        <p:spPr bwMode="auto">
          <a:xfrm>
            <a:off x="1703263" y="1557064"/>
            <a:ext cx="8532812" cy="2087562"/>
          </a:xfrm>
          <a:custGeom>
            <a:avLst/>
            <a:gdLst>
              <a:gd name="T0" fmla="*/ 2147483646 w 1911"/>
              <a:gd name="T1" fmla="*/ 2147483646 h 691"/>
              <a:gd name="T2" fmla="*/ 2147483646 w 1911"/>
              <a:gd name="T3" fmla="*/ 2147483646 h 691"/>
              <a:gd name="T4" fmla="*/ 2147483646 w 1911"/>
              <a:gd name="T5" fmla="*/ 2147483646 h 691"/>
              <a:gd name="T6" fmla="*/ 2147483646 w 1911"/>
              <a:gd name="T7" fmla="*/ 2147483646 h 691"/>
              <a:gd name="T8" fmla="*/ 2147483646 w 1911"/>
              <a:gd name="T9" fmla="*/ 2147483646 h 691"/>
              <a:gd name="T10" fmla="*/ 2147483646 w 1911"/>
              <a:gd name="T11" fmla="*/ 2147483646 h 691"/>
              <a:gd name="T12" fmla="*/ 2147483646 w 1911"/>
              <a:gd name="T13" fmla="*/ 2147483646 h 691"/>
              <a:gd name="T14" fmla="*/ 2147483646 w 1911"/>
              <a:gd name="T15" fmla="*/ 2147483646 h 691"/>
              <a:gd name="T16" fmla="*/ 2147483646 w 1911"/>
              <a:gd name="T17" fmla="*/ 2147483646 h 691"/>
              <a:gd name="T18" fmla="*/ 2147483646 w 1911"/>
              <a:gd name="T19" fmla="*/ 2147483646 h 691"/>
              <a:gd name="T20" fmla="*/ 2147483646 w 1911"/>
              <a:gd name="T21" fmla="*/ 2147483646 h 691"/>
              <a:gd name="T22" fmla="*/ 2147483646 w 1911"/>
              <a:gd name="T23" fmla="*/ 2147483646 h 691"/>
              <a:gd name="T24" fmla="*/ 2147483646 w 1911"/>
              <a:gd name="T25" fmla="*/ 2147483646 h 691"/>
              <a:gd name="T26" fmla="*/ 2147483646 w 1911"/>
              <a:gd name="T27" fmla="*/ 2147483646 h 691"/>
              <a:gd name="T28" fmla="*/ 2147483646 w 1911"/>
              <a:gd name="T29" fmla="*/ 2147483646 h 691"/>
              <a:gd name="T30" fmla="*/ 2147483646 w 1911"/>
              <a:gd name="T31" fmla="*/ 2147483646 h 691"/>
              <a:gd name="T32" fmla="*/ 2147483646 w 1911"/>
              <a:gd name="T33" fmla="*/ 2147483646 h 691"/>
              <a:gd name="T34" fmla="*/ 2147483646 w 1911"/>
              <a:gd name="T35" fmla="*/ 2147483646 h 691"/>
              <a:gd name="T36" fmla="*/ 2147483646 w 1911"/>
              <a:gd name="T37" fmla="*/ 2147483646 h 691"/>
              <a:gd name="T38" fmla="*/ 2147483646 w 1911"/>
              <a:gd name="T39" fmla="*/ 2147483646 h 691"/>
              <a:gd name="T40" fmla="*/ 2147483646 w 1911"/>
              <a:gd name="T41" fmla="*/ 2147483646 h 691"/>
              <a:gd name="T42" fmla="*/ 2147483646 w 1911"/>
              <a:gd name="T43" fmla="*/ 2147483646 h 691"/>
              <a:gd name="T44" fmla="*/ 2147483646 w 1911"/>
              <a:gd name="T45" fmla="*/ 2147483646 h 691"/>
              <a:gd name="T46" fmla="*/ 2147483646 w 1911"/>
              <a:gd name="T47" fmla="*/ 2147483646 h 691"/>
              <a:gd name="T48" fmla="*/ 2147483646 w 1911"/>
              <a:gd name="T49" fmla="*/ 2147483646 h 691"/>
              <a:gd name="T50" fmla="*/ 2147483646 w 1911"/>
              <a:gd name="T51" fmla="*/ 2147483646 h 691"/>
              <a:gd name="T52" fmla="*/ 2147483646 w 1911"/>
              <a:gd name="T53" fmla="*/ 2147483646 h 691"/>
              <a:gd name="T54" fmla="*/ 2147483646 w 1911"/>
              <a:gd name="T55" fmla="*/ 2147483646 h 691"/>
              <a:gd name="T56" fmla="*/ 2147483646 w 1911"/>
              <a:gd name="T57" fmla="*/ 2147483646 h 691"/>
              <a:gd name="T58" fmla="*/ 2147483646 w 1911"/>
              <a:gd name="T59" fmla="*/ 2147483646 h 69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11" h="691">
                <a:moveTo>
                  <a:pt x="7" y="67"/>
                </a:moveTo>
                <a:cubicBezTo>
                  <a:pt x="46" y="93"/>
                  <a:pt x="48" y="100"/>
                  <a:pt x="39" y="147"/>
                </a:cubicBezTo>
                <a:cubicBezTo>
                  <a:pt x="36" y="179"/>
                  <a:pt x="36" y="211"/>
                  <a:pt x="31" y="243"/>
                </a:cubicBezTo>
                <a:cubicBezTo>
                  <a:pt x="28" y="260"/>
                  <a:pt x="15" y="291"/>
                  <a:pt x="15" y="291"/>
                </a:cubicBezTo>
                <a:cubicBezTo>
                  <a:pt x="34" y="294"/>
                  <a:pt x="54" y="291"/>
                  <a:pt x="71" y="299"/>
                </a:cubicBezTo>
                <a:cubicBezTo>
                  <a:pt x="96" y="312"/>
                  <a:pt x="60" y="363"/>
                  <a:pt x="55" y="379"/>
                </a:cubicBezTo>
                <a:cubicBezTo>
                  <a:pt x="64" y="433"/>
                  <a:pt x="89" y="457"/>
                  <a:pt x="39" y="491"/>
                </a:cubicBezTo>
                <a:cubicBezTo>
                  <a:pt x="84" y="494"/>
                  <a:pt x="131" y="488"/>
                  <a:pt x="175" y="499"/>
                </a:cubicBezTo>
                <a:cubicBezTo>
                  <a:pt x="183" y="501"/>
                  <a:pt x="172" y="516"/>
                  <a:pt x="167" y="523"/>
                </a:cubicBezTo>
                <a:cubicBezTo>
                  <a:pt x="156" y="537"/>
                  <a:pt x="135" y="542"/>
                  <a:pt x="119" y="547"/>
                </a:cubicBezTo>
                <a:cubicBezTo>
                  <a:pt x="83" y="583"/>
                  <a:pt x="106" y="567"/>
                  <a:pt x="47" y="587"/>
                </a:cubicBezTo>
                <a:cubicBezTo>
                  <a:pt x="39" y="590"/>
                  <a:pt x="23" y="595"/>
                  <a:pt x="23" y="595"/>
                </a:cubicBezTo>
                <a:cubicBezTo>
                  <a:pt x="11" y="643"/>
                  <a:pt x="0" y="661"/>
                  <a:pt x="55" y="675"/>
                </a:cubicBezTo>
                <a:cubicBezTo>
                  <a:pt x="321" y="656"/>
                  <a:pt x="589" y="684"/>
                  <a:pt x="855" y="691"/>
                </a:cubicBezTo>
                <a:cubicBezTo>
                  <a:pt x="890" y="688"/>
                  <a:pt x="925" y="689"/>
                  <a:pt x="959" y="683"/>
                </a:cubicBezTo>
                <a:cubicBezTo>
                  <a:pt x="971" y="681"/>
                  <a:pt x="979" y="668"/>
                  <a:pt x="991" y="667"/>
                </a:cubicBezTo>
                <a:cubicBezTo>
                  <a:pt x="1073" y="657"/>
                  <a:pt x="1157" y="660"/>
                  <a:pt x="1239" y="651"/>
                </a:cubicBezTo>
                <a:cubicBezTo>
                  <a:pt x="1383" y="635"/>
                  <a:pt x="1526" y="614"/>
                  <a:pt x="1671" y="603"/>
                </a:cubicBezTo>
                <a:cubicBezTo>
                  <a:pt x="1760" y="607"/>
                  <a:pt x="1833" y="629"/>
                  <a:pt x="1911" y="603"/>
                </a:cubicBezTo>
                <a:cubicBezTo>
                  <a:pt x="1896" y="467"/>
                  <a:pt x="1880" y="331"/>
                  <a:pt x="1863" y="195"/>
                </a:cubicBezTo>
                <a:cubicBezTo>
                  <a:pt x="1857" y="144"/>
                  <a:pt x="1891" y="69"/>
                  <a:pt x="1847" y="43"/>
                </a:cubicBezTo>
                <a:cubicBezTo>
                  <a:pt x="1776" y="0"/>
                  <a:pt x="1682" y="38"/>
                  <a:pt x="1599" y="35"/>
                </a:cubicBezTo>
                <a:cubicBezTo>
                  <a:pt x="1583" y="30"/>
                  <a:pt x="1567" y="24"/>
                  <a:pt x="1551" y="19"/>
                </a:cubicBezTo>
                <a:cubicBezTo>
                  <a:pt x="1543" y="16"/>
                  <a:pt x="1527" y="11"/>
                  <a:pt x="1527" y="11"/>
                </a:cubicBezTo>
                <a:cubicBezTo>
                  <a:pt x="1158" y="69"/>
                  <a:pt x="1052" y="40"/>
                  <a:pt x="543" y="35"/>
                </a:cubicBezTo>
                <a:cubicBezTo>
                  <a:pt x="445" y="11"/>
                  <a:pt x="452" y="37"/>
                  <a:pt x="359" y="43"/>
                </a:cubicBezTo>
                <a:cubicBezTo>
                  <a:pt x="292" y="47"/>
                  <a:pt x="226" y="48"/>
                  <a:pt x="159" y="51"/>
                </a:cubicBezTo>
                <a:cubicBezTo>
                  <a:pt x="125" y="59"/>
                  <a:pt x="86" y="59"/>
                  <a:pt x="55" y="75"/>
                </a:cubicBezTo>
                <a:cubicBezTo>
                  <a:pt x="46" y="79"/>
                  <a:pt x="40" y="93"/>
                  <a:pt x="31" y="91"/>
                </a:cubicBezTo>
                <a:cubicBezTo>
                  <a:pt x="20" y="89"/>
                  <a:pt x="15" y="75"/>
                  <a:pt x="7" y="67"/>
                </a:cubicBezTo>
                <a:close/>
              </a:path>
            </a:pathLst>
          </a:custGeom>
          <a:blipFill dpi="0" rotWithShape="1">
            <a:blip r:embed="rId1"/>
            <a:srcRect/>
            <a:tile tx="0" ty="0" sx="100000" sy="100000" flip="none" algn="tl"/>
          </a:blipFill>
          <a:ln>
            <a:noFill/>
          </a:ln>
          <a:extLst>
            <a:ext uri="{91240B29-F687-4F45-9708-019B960494DF}">
              <a14:hiddenLine xmlns:a14="http://schemas.microsoft.com/office/drawing/2010/main" w="9525">
                <a:solidFill>
                  <a:srgbClr val="000000"/>
                </a:solidFill>
                <a:round/>
              </a14:hiddenLine>
            </a:ext>
          </a:extLst>
        </p:spPr>
        <p:txBody>
          <a:bodyPr wrap="none"/>
          <a:lstStyle/>
          <a:p>
            <a:endParaRPr lang="zh-CN" altLang="en-US"/>
          </a:p>
        </p:txBody>
      </p:sp>
      <p:sp>
        <p:nvSpPr>
          <p:cNvPr id="64516" name="Text Box 3"/>
          <p:cNvSpPr txBox="1">
            <a:spLocks noChangeArrowheads="1"/>
          </p:cNvSpPr>
          <p:nvPr/>
        </p:nvSpPr>
        <p:spPr bwMode="auto">
          <a:xfrm>
            <a:off x="4656013" y="2925489"/>
            <a:ext cx="18605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spcBef>
                <a:spcPct val="50000"/>
              </a:spcBef>
            </a:pPr>
            <a:r>
              <a:rPr lang="zh-CN" altLang="en-US" sz="2400">
                <a:latin typeface="黑体" panose="02010609060101010101" pitchFamily="49" charset="-122"/>
                <a:ea typeface="黑体" panose="02010609060101010101" pitchFamily="49" charset="-122"/>
              </a:rPr>
              <a:t>土</a:t>
            </a:r>
            <a:r>
              <a:rPr lang="zh-CN" altLang="en-US" sz="2000">
                <a:latin typeface="Times New Roman" panose="02020603050405020304" pitchFamily="18" charset="0"/>
                <a:ea typeface="宋体" panose="02010600030101010101" pitchFamily="2" charset="-122"/>
              </a:rPr>
              <a:t>    </a:t>
            </a:r>
            <a:r>
              <a:rPr lang="zh-CN" altLang="en-US" sz="2400">
                <a:latin typeface="黑体" panose="02010609060101010101" pitchFamily="49" charset="-122"/>
                <a:ea typeface="黑体" panose="02010609060101010101" pitchFamily="49" charset="-122"/>
              </a:rPr>
              <a:t>壤</a:t>
            </a:r>
            <a:endParaRPr lang="zh-CN" altLang="en-US" sz="2400">
              <a:latin typeface="黑体" panose="02010609060101010101" pitchFamily="49" charset="-122"/>
              <a:ea typeface="黑体" panose="02010609060101010101" pitchFamily="49" charset="-122"/>
            </a:endParaRPr>
          </a:p>
        </p:txBody>
      </p:sp>
      <p:sp>
        <p:nvSpPr>
          <p:cNvPr id="64517" name="Freeform 4"/>
          <p:cNvSpPr>
            <a:spLocks noChangeArrowheads="1"/>
          </p:cNvSpPr>
          <p:nvPr/>
        </p:nvSpPr>
        <p:spPr bwMode="auto">
          <a:xfrm>
            <a:off x="1792163" y="3068365"/>
            <a:ext cx="8443912" cy="1419225"/>
          </a:xfrm>
          <a:custGeom>
            <a:avLst/>
            <a:gdLst>
              <a:gd name="T0" fmla="*/ 2147483646 w 1968"/>
              <a:gd name="T1" fmla="*/ 2147483646 h 334"/>
              <a:gd name="T2" fmla="*/ 2147483646 w 1968"/>
              <a:gd name="T3" fmla="*/ 2147483646 h 334"/>
              <a:gd name="T4" fmla="*/ 2147483646 w 1968"/>
              <a:gd name="T5" fmla="*/ 2147483646 h 334"/>
              <a:gd name="T6" fmla="*/ 2147483646 w 1968"/>
              <a:gd name="T7" fmla="*/ 2147483646 h 334"/>
              <a:gd name="T8" fmla="*/ 2147483646 w 1968"/>
              <a:gd name="T9" fmla="*/ 2147483646 h 334"/>
              <a:gd name="T10" fmla="*/ 2147483646 w 1968"/>
              <a:gd name="T11" fmla="*/ 2147483646 h 334"/>
              <a:gd name="T12" fmla="*/ 2147483646 w 1968"/>
              <a:gd name="T13" fmla="*/ 2147483646 h 334"/>
              <a:gd name="T14" fmla="*/ 2147483646 w 1968"/>
              <a:gd name="T15" fmla="*/ 2147483646 h 334"/>
              <a:gd name="T16" fmla="*/ 2147483646 w 1968"/>
              <a:gd name="T17" fmla="*/ 2147483646 h 334"/>
              <a:gd name="T18" fmla="*/ 2147483646 w 1968"/>
              <a:gd name="T19" fmla="*/ 0 h 334"/>
              <a:gd name="T20" fmla="*/ 2147483646 w 1968"/>
              <a:gd name="T21" fmla="*/ 2147483646 h 334"/>
              <a:gd name="T22" fmla="*/ 2147483646 w 1968"/>
              <a:gd name="T23" fmla="*/ 2147483646 h 334"/>
              <a:gd name="T24" fmla="*/ 2147483646 w 1968"/>
              <a:gd name="T25" fmla="*/ 2147483646 h 334"/>
              <a:gd name="T26" fmla="*/ 2147483646 w 1968"/>
              <a:gd name="T27" fmla="*/ 2147483646 h 334"/>
              <a:gd name="T28" fmla="*/ 2147483646 w 1968"/>
              <a:gd name="T29" fmla="*/ 2147483646 h 334"/>
              <a:gd name="T30" fmla="*/ 2147483646 w 1968"/>
              <a:gd name="T31" fmla="*/ 2147483646 h 334"/>
              <a:gd name="T32" fmla="*/ 2147483646 w 1968"/>
              <a:gd name="T33" fmla="*/ 2147483646 h 334"/>
              <a:gd name="T34" fmla="*/ 2147483646 w 1968"/>
              <a:gd name="T35" fmla="*/ 2147483646 h 334"/>
              <a:gd name="T36" fmla="*/ 2147483646 w 1968"/>
              <a:gd name="T37" fmla="*/ 2147483646 h 334"/>
              <a:gd name="T38" fmla="*/ 2147483646 w 1968"/>
              <a:gd name="T39" fmla="*/ 2147483646 h 334"/>
              <a:gd name="T40" fmla="*/ 2147483646 w 1968"/>
              <a:gd name="T41" fmla="*/ 2147483646 h 334"/>
              <a:gd name="T42" fmla="*/ 0 w 1968"/>
              <a:gd name="T43" fmla="*/ 2147483646 h 334"/>
              <a:gd name="T44" fmla="*/ 2147483646 w 1968"/>
              <a:gd name="T45" fmla="*/ 2147483646 h 3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68" h="334">
                <a:moveTo>
                  <a:pt x="48" y="112"/>
                </a:moveTo>
                <a:cubicBezTo>
                  <a:pt x="169" y="152"/>
                  <a:pt x="79" y="129"/>
                  <a:pt x="328" y="120"/>
                </a:cubicBezTo>
                <a:cubicBezTo>
                  <a:pt x="424" y="104"/>
                  <a:pt x="360" y="110"/>
                  <a:pt x="520" y="128"/>
                </a:cubicBezTo>
                <a:cubicBezTo>
                  <a:pt x="544" y="131"/>
                  <a:pt x="592" y="136"/>
                  <a:pt x="592" y="136"/>
                </a:cubicBezTo>
                <a:cubicBezTo>
                  <a:pt x="741" y="133"/>
                  <a:pt x="891" y="135"/>
                  <a:pt x="1040" y="128"/>
                </a:cubicBezTo>
                <a:cubicBezTo>
                  <a:pt x="1074" y="126"/>
                  <a:pt x="1118" y="102"/>
                  <a:pt x="1152" y="96"/>
                </a:cubicBezTo>
                <a:cubicBezTo>
                  <a:pt x="1220" y="85"/>
                  <a:pt x="1291" y="79"/>
                  <a:pt x="1360" y="72"/>
                </a:cubicBezTo>
                <a:cubicBezTo>
                  <a:pt x="1428" y="49"/>
                  <a:pt x="1500" y="47"/>
                  <a:pt x="1568" y="24"/>
                </a:cubicBezTo>
                <a:cubicBezTo>
                  <a:pt x="1584" y="19"/>
                  <a:pt x="1600" y="13"/>
                  <a:pt x="1616" y="8"/>
                </a:cubicBezTo>
                <a:cubicBezTo>
                  <a:pt x="1624" y="5"/>
                  <a:pt x="1640" y="0"/>
                  <a:pt x="1640" y="0"/>
                </a:cubicBezTo>
                <a:cubicBezTo>
                  <a:pt x="1774" y="7"/>
                  <a:pt x="1846" y="24"/>
                  <a:pt x="1968" y="48"/>
                </a:cubicBezTo>
                <a:cubicBezTo>
                  <a:pt x="1958" y="86"/>
                  <a:pt x="1967" y="99"/>
                  <a:pt x="1928" y="112"/>
                </a:cubicBezTo>
                <a:cubicBezTo>
                  <a:pt x="1857" y="183"/>
                  <a:pt x="1781" y="148"/>
                  <a:pt x="1664" y="152"/>
                </a:cubicBezTo>
                <a:cubicBezTo>
                  <a:pt x="1624" y="162"/>
                  <a:pt x="1583" y="171"/>
                  <a:pt x="1544" y="184"/>
                </a:cubicBezTo>
                <a:cubicBezTo>
                  <a:pt x="1473" y="237"/>
                  <a:pt x="1410" y="247"/>
                  <a:pt x="1320" y="256"/>
                </a:cubicBezTo>
                <a:cubicBezTo>
                  <a:pt x="1157" y="297"/>
                  <a:pt x="983" y="312"/>
                  <a:pt x="816" y="320"/>
                </a:cubicBezTo>
                <a:cubicBezTo>
                  <a:pt x="732" y="332"/>
                  <a:pt x="693" y="334"/>
                  <a:pt x="600" y="328"/>
                </a:cubicBezTo>
                <a:cubicBezTo>
                  <a:pt x="575" y="316"/>
                  <a:pt x="553" y="298"/>
                  <a:pt x="528" y="288"/>
                </a:cubicBezTo>
                <a:cubicBezTo>
                  <a:pt x="515" y="283"/>
                  <a:pt x="501" y="284"/>
                  <a:pt x="488" y="280"/>
                </a:cubicBezTo>
                <a:cubicBezTo>
                  <a:pt x="407" y="258"/>
                  <a:pt x="332" y="233"/>
                  <a:pt x="248" y="224"/>
                </a:cubicBezTo>
                <a:cubicBezTo>
                  <a:pt x="189" y="204"/>
                  <a:pt x="125" y="207"/>
                  <a:pt x="64" y="192"/>
                </a:cubicBezTo>
                <a:cubicBezTo>
                  <a:pt x="43" y="187"/>
                  <a:pt x="0" y="176"/>
                  <a:pt x="0" y="176"/>
                </a:cubicBezTo>
                <a:cubicBezTo>
                  <a:pt x="28" y="134"/>
                  <a:pt x="35" y="164"/>
                  <a:pt x="48" y="112"/>
                </a:cubicBezTo>
                <a:close/>
              </a:path>
            </a:pathLst>
          </a:custGeom>
          <a:solidFill>
            <a:schemeClr val="accent1"/>
          </a:solidFill>
          <a:ln w="9525">
            <a:solidFill>
              <a:schemeClr val="tx1"/>
            </a:solidFill>
            <a:round/>
          </a:ln>
        </p:spPr>
        <p:txBody>
          <a:bodyPr wrap="none"/>
          <a:lstStyle/>
          <a:p>
            <a:endParaRPr lang="zh-CN" altLang="en-US"/>
          </a:p>
        </p:txBody>
      </p:sp>
      <p:sp>
        <p:nvSpPr>
          <p:cNvPr id="64518" name="Freeform 5" descr="褐色大理石"/>
          <p:cNvSpPr>
            <a:spLocks noChangeArrowheads="1"/>
          </p:cNvSpPr>
          <p:nvPr/>
        </p:nvSpPr>
        <p:spPr bwMode="auto">
          <a:xfrm>
            <a:off x="1700089" y="3500165"/>
            <a:ext cx="8535987" cy="1914525"/>
          </a:xfrm>
          <a:custGeom>
            <a:avLst/>
            <a:gdLst>
              <a:gd name="T0" fmla="*/ 2147483646 w 2021"/>
              <a:gd name="T1" fmla="*/ 2147483646 h 450"/>
              <a:gd name="T2" fmla="*/ 2147483646 w 2021"/>
              <a:gd name="T3" fmla="*/ 2147483646 h 450"/>
              <a:gd name="T4" fmla="*/ 2147483646 w 2021"/>
              <a:gd name="T5" fmla="*/ 2147483646 h 450"/>
              <a:gd name="T6" fmla="*/ 2147483646 w 2021"/>
              <a:gd name="T7" fmla="*/ 2147483646 h 450"/>
              <a:gd name="T8" fmla="*/ 2147483646 w 2021"/>
              <a:gd name="T9" fmla="*/ 2147483646 h 450"/>
              <a:gd name="T10" fmla="*/ 2147483646 w 2021"/>
              <a:gd name="T11" fmla="*/ 2147483646 h 450"/>
              <a:gd name="T12" fmla="*/ 2147483646 w 2021"/>
              <a:gd name="T13" fmla="*/ 2147483646 h 450"/>
              <a:gd name="T14" fmla="*/ 2147483646 w 2021"/>
              <a:gd name="T15" fmla="*/ 2147483646 h 450"/>
              <a:gd name="T16" fmla="*/ 2147483646 w 2021"/>
              <a:gd name="T17" fmla="*/ 2147483646 h 450"/>
              <a:gd name="T18" fmla="*/ 2147483646 w 2021"/>
              <a:gd name="T19" fmla="*/ 2147483646 h 450"/>
              <a:gd name="T20" fmla="*/ 2147483646 w 2021"/>
              <a:gd name="T21" fmla="*/ 2147483646 h 450"/>
              <a:gd name="T22" fmla="*/ 2147483646 w 2021"/>
              <a:gd name="T23" fmla="*/ 2147483646 h 450"/>
              <a:gd name="T24" fmla="*/ 2147483646 w 2021"/>
              <a:gd name="T25" fmla="*/ 2147483646 h 450"/>
              <a:gd name="T26" fmla="*/ 2147483646 w 2021"/>
              <a:gd name="T27" fmla="*/ 2147483646 h 450"/>
              <a:gd name="T28" fmla="*/ 2147483646 w 2021"/>
              <a:gd name="T29" fmla="*/ 2147483646 h 450"/>
              <a:gd name="T30" fmla="*/ 2147483646 w 2021"/>
              <a:gd name="T31" fmla="*/ 2147483646 h 450"/>
              <a:gd name="T32" fmla="*/ 2147483646 w 2021"/>
              <a:gd name="T33" fmla="*/ 2147483646 h 450"/>
              <a:gd name="T34" fmla="*/ 2147483646 w 2021"/>
              <a:gd name="T35" fmla="*/ 2147483646 h 450"/>
              <a:gd name="T36" fmla="*/ 2147483646 w 2021"/>
              <a:gd name="T37" fmla="*/ 2147483646 h 450"/>
              <a:gd name="T38" fmla="*/ 2147483646 w 2021"/>
              <a:gd name="T39" fmla="*/ 2147483646 h 450"/>
              <a:gd name="T40" fmla="*/ 2147483646 w 2021"/>
              <a:gd name="T41" fmla="*/ 2147483646 h 450"/>
              <a:gd name="T42" fmla="*/ 2147483646 w 2021"/>
              <a:gd name="T43" fmla="*/ 2147483646 h 450"/>
              <a:gd name="T44" fmla="*/ 2147483646 w 2021"/>
              <a:gd name="T45" fmla="*/ 2147483646 h 450"/>
              <a:gd name="T46" fmla="*/ 2147483646 w 2021"/>
              <a:gd name="T47" fmla="*/ 2147483646 h 450"/>
              <a:gd name="T48" fmla="*/ 2147483646 w 2021"/>
              <a:gd name="T49" fmla="*/ 2147483646 h 450"/>
              <a:gd name="T50" fmla="*/ 2147483646 w 2021"/>
              <a:gd name="T51" fmla="*/ 2147483646 h 450"/>
              <a:gd name="T52" fmla="*/ 2147483646 w 2021"/>
              <a:gd name="T53" fmla="*/ 2147483646 h 450"/>
              <a:gd name="T54" fmla="*/ 2147483646 w 2021"/>
              <a:gd name="T55" fmla="*/ 2147483646 h 450"/>
              <a:gd name="T56" fmla="*/ 2147483646 w 2021"/>
              <a:gd name="T57" fmla="*/ 2147483646 h 450"/>
              <a:gd name="T58" fmla="*/ 2147483646 w 2021"/>
              <a:gd name="T59" fmla="*/ 2147483646 h 4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21" h="450">
                <a:moveTo>
                  <a:pt x="8" y="190"/>
                </a:moveTo>
                <a:cubicBezTo>
                  <a:pt x="47" y="201"/>
                  <a:pt x="42" y="55"/>
                  <a:pt x="33" y="74"/>
                </a:cubicBezTo>
                <a:cubicBezTo>
                  <a:pt x="30" y="88"/>
                  <a:pt x="37" y="250"/>
                  <a:pt x="32" y="263"/>
                </a:cubicBezTo>
                <a:cubicBezTo>
                  <a:pt x="29" y="270"/>
                  <a:pt x="16" y="283"/>
                  <a:pt x="16" y="283"/>
                </a:cubicBezTo>
                <a:cubicBezTo>
                  <a:pt x="35" y="285"/>
                  <a:pt x="55" y="283"/>
                  <a:pt x="72" y="287"/>
                </a:cubicBezTo>
                <a:cubicBezTo>
                  <a:pt x="97" y="292"/>
                  <a:pt x="61" y="313"/>
                  <a:pt x="56" y="320"/>
                </a:cubicBezTo>
                <a:cubicBezTo>
                  <a:pt x="65" y="342"/>
                  <a:pt x="90" y="352"/>
                  <a:pt x="40" y="367"/>
                </a:cubicBezTo>
                <a:cubicBezTo>
                  <a:pt x="85" y="368"/>
                  <a:pt x="132" y="365"/>
                  <a:pt x="176" y="370"/>
                </a:cubicBezTo>
                <a:cubicBezTo>
                  <a:pt x="184" y="371"/>
                  <a:pt x="173" y="377"/>
                  <a:pt x="168" y="380"/>
                </a:cubicBezTo>
                <a:cubicBezTo>
                  <a:pt x="157" y="386"/>
                  <a:pt x="136" y="388"/>
                  <a:pt x="120" y="390"/>
                </a:cubicBezTo>
                <a:cubicBezTo>
                  <a:pt x="84" y="405"/>
                  <a:pt x="107" y="398"/>
                  <a:pt x="48" y="407"/>
                </a:cubicBezTo>
                <a:cubicBezTo>
                  <a:pt x="40" y="408"/>
                  <a:pt x="24" y="410"/>
                  <a:pt x="24" y="410"/>
                </a:cubicBezTo>
                <a:cubicBezTo>
                  <a:pt x="12" y="430"/>
                  <a:pt x="1" y="437"/>
                  <a:pt x="56" y="443"/>
                </a:cubicBezTo>
                <a:cubicBezTo>
                  <a:pt x="322" y="435"/>
                  <a:pt x="590" y="447"/>
                  <a:pt x="856" y="450"/>
                </a:cubicBezTo>
                <a:cubicBezTo>
                  <a:pt x="891" y="449"/>
                  <a:pt x="926" y="449"/>
                  <a:pt x="960" y="447"/>
                </a:cubicBezTo>
                <a:cubicBezTo>
                  <a:pt x="972" y="446"/>
                  <a:pt x="980" y="440"/>
                  <a:pt x="992" y="440"/>
                </a:cubicBezTo>
                <a:cubicBezTo>
                  <a:pt x="1074" y="436"/>
                  <a:pt x="1158" y="437"/>
                  <a:pt x="1240" y="433"/>
                </a:cubicBezTo>
                <a:cubicBezTo>
                  <a:pt x="1384" y="427"/>
                  <a:pt x="1527" y="418"/>
                  <a:pt x="1672" y="413"/>
                </a:cubicBezTo>
                <a:cubicBezTo>
                  <a:pt x="1761" y="415"/>
                  <a:pt x="1834" y="424"/>
                  <a:pt x="1912" y="413"/>
                </a:cubicBezTo>
                <a:cubicBezTo>
                  <a:pt x="1897" y="357"/>
                  <a:pt x="1881" y="300"/>
                  <a:pt x="1864" y="243"/>
                </a:cubicBezTo>
                <a:cubicBezTo>
                  <a:pt x="1858" y="222"/>
                  <a:pt x="2021" y="29"/>
                  <a:pt x="1977" y="18"/>
                </a:cubicBezTo>
                <a:cubicBezTo>
                  <a:pt x="1906" y="0"/>
                  <a:pt x="1684" y="75"/>
                  <a:pt x="1601" y="74"/>
                </a:cubicBezTo>
                <a:cubicBezTo>
                  <a:pt x="1585" y="72"/>
                  <a:pt x="1585" y="108"/>
                  <a:pt x="1569" y="106"/>
                </a:cubicBezTo>
                <a:cubicBezTo>
                  <a:pt x="1561" y="105"/>
                  <a:pt x="1473" y="138"/>
                  <a:pt x="1473" y="138"/>
                </a:cubicBezTo>
                <a:cubicBezTo>
                  <a:pt x="1104" y="162"/>
                  <a:pt x="1053" y="179"/>
                  <a:pt x="544" y="177"/>
                </a:cubicBezTo>
                <a:cubicBezTo>
                  <a:pt x="446" y="167"/>
                  <a:pt x="454" y="111"/>
                  <a:pt x="361" y="114"/>
                </a:cubicBezTo>
                <a:cubicBezTo>
                  <a:pt x="294" y="116"/>
                  <a:pt x="220" y="97"/>
                  <a:pt x="153" y="98"/>
                </a:cubicBezTo>
                <a:cubicBezTo>
                  <a:pt x="119" y="102"/>
                  <a:pt x="40" y="84"/>
                  <a:pt x="9" y="90"/>
                </a:cubicBezTo>
                <a:cubicBezTo>
                  <a:pt x="0" y="92"/>
                  <a:pt x="41" y="201"/>
                  <a:pt x="32" y="200"/>
                </a:cubicBezTo>
                <a:cubicBezTo>
                  <a:pt x="21" y="199"/>
                  <a:pt x="16" y="193"/>
                  <a:pt x="8" y="190"/>
                </a:cubicBezTo>
                <a:close/>
              </a:path>
            </a:pathLst>
          </a:custGeom>
          <a:blipFill dpi="0" rotWithShape="1">
            <a:blip r:embed="rId1"/>
            <a:srcRect/>
            <a:tile tx="0" ty="0" sx="100000" sy="100000" flip="none" algn="tl"/>
          </a:blipFill>
          <a:ln w="9525">
            <a:solidFill>
              <a:schemeClr val="tx1"/>
            </a:solidFill>
            <a:round/>
          </a:ln>
        </p:spPr>
        <p:txBody>
          <a:bodyPr wrap="none"/>
          <a:lstStyle/>
          <a:p>
            <a:endParaRPr lang="zh-CN" altLang="en-US"/>
          </a:p>
        </p:txBody>
      </p:sp>
      <p:sp>
        <p:nvSpPr>
          <p:cNvPr id="64519" name="Freeform 6"/>
          <p:cNvSpPr>
            <a:spLocks noChangeArrowheads="1"/>
          </p:cNvSpPr>
          <p:nvPr/>
        </p:nvSpPr>
        <p:spPr bwMode="auto">
          <a:xfrm>
            <a:off x="1373063" y="4579665"/>
            <a:ext cx="8863012" cy="2162175"/>
          </a:xfrm>
          <a:custGeom>
            <a:avLst/>
            <a:gdLst>
              <a:gd name="T0" fmla="*/ 2147483646 w 2059"/>
              <a:gd name="T1" fmla="*/ 2147483646 h 509"/>
              <a:gd name="T2" fmla="*/ 2147483646 w 2059"/>
              <a:gd name="T3" fmla="*/ 2147483646 h 509"/>
              <a:gd name="T4" fmla="*/ 2147483646 w 2059"/>
              <a:gd name="T5" fmla="*/ 2147483646 h 509"/>
              <a:gd name="T6" fmla="*/ 2147483646 w 2059"/>
              <a:gd name="T7" fmla="*/ 2147483646 h 509"/>
              <a:gd name="T8" fmla="*/ 2147483646 w 2059"/>
              <a:gd name="T9" fmla="*/ 2147483646 h 509"/>
              <a:gd name="T10" fmla="*/ 2147483646 w 2059"/>
              <a:gd name="T11" fmla="*/ 2147483646 h 509"/>
              <a:gd name="T12" fmla="*/ 2147483646 w 2059"/>
              <a:gd name="T13" fmla="*/ 2147483646 h 509"/>
              <a:gd name="T14" fmla="*/ 2147483646 w 2059"/>
              <a:gd name="T15" fmla="*/ 2147483646 h 509"/>
              <a:gd name="T16" fmla="*/ 2147483646 w 2059"/>
              <a:gd name="T17" fmla="*/ 2147483646 h 509"/>
              <a:gd name="T18" fmla="*/ 2147483646 w 2059"/>
              <a:gd name="T19" fmla="*/ 0 h 509"/>
              <a:gd name="T20" fmla="*/ 2147483646 w 2059"/>
              <a:gd name="T21" fmla="*/ 2147483646 h 509"/>
              <a:gd name="T22" fmla="*/ 2147483646 w 2059"/>
              <a:gd name="T23" fmla="*/ 2147483646 h 509"/>
              <a:gd name="T24" fmla="*/ 2147483646 w 2059"/>
              <a:gd name="T25" fmla="*/ 2147483646 h 509"/>
              <a:gd name="T26" fmla="*/ 2147483646 w 2059"/>
              <a:gd name="T27" fmla="*/ 2147483646 h 509"/>
              <a:gd name="T28" fmla="*/ 2147483646 w 2059"/>
              <a:gd name="T29" fmla="*/ 2147483646 h 509"/>
              <a:gd name="T30" fmla="*/ 2147483646 w 2059"/>
              <a:gd name="T31" fmla="*/ 2147483646 h 509"/>
              <a:gd name="T32" fmla="*/ 2147483646 w 2059"/>
              <a:gd name="T33" fmla="*/ 2147483646 h 509"/>
              <a:gd name="T34" fmla="*/ 2147483646 w 2059"/>
              <a:gd name="T35" fmla="*/ 2147483646 h 509"/>
              <a:gd name="T36" fmla="*/ 2147483646 w 2059"/>
              <a:gd name="T37" fmla="*/ 2147483646 h 509"/>
              <a:gd name="T38" fmla="*/ 2147483646 w 2059"/>
              <a:gd name="T39" fmla="*/ 2147483646 h 509"/>
              <a:gd name="T40" fmla="*/ 2147483646 w 2059"/>
              <a:gd name="T41" fmla="*/ 2147483646 h 509"/>
              <a:gd name="T42" fmla="*/ 2147483646 w 2059"/>
              <a:gd name="T43" fmla="*/ 2147483646 h 509"/>
              <a:gd name="T44" fmla="*/ 2147483646 w 2059"/>
              <a:gd name="T45" fmla="*/ 2147483646 h 50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59" h="509">
                <a:moveTo>
                  <a:pt x="323" y="72"/>
                </a:moveTo>
                <a:cubicBezTo>
                  <a:pt x="436" y="129"/>
                  <a:pt x="276" y="117"/>
                  <a:pt x="507" y="104"/>
                </a:cubicBezTo>
                <a:cubicBezTo>
                  <a:pt x="596" y="81"/>
                  <a:pt x="527" y="62"/>
                  <a:pt x="675" y="88"/>
                </a:cubicBezTo>
                <a:cubicBezTo>
                  <a:pt x="697" y="92"/>
                  <a:pt x="787" y="104"/>
                  <a:pt x="787" y="104"/>
                </a:cubicBezTo>
                <a:cubicBezTo>
                  <a:pt x="925" y="100"/>
                  <a:pt x="1041" y="106"/>
                  <a:pt x="1179" y="96"/>
                </a:cubicBezTo>
                <a:cubicBezTo>
                  <a:pt x="1210" y="93"/>
                  <a:pt x="1291" y="105"/>
                  <a:pt x="1323" y="96"/>
                </a:cubicBezTo>
                <a:cubicBezTo>
                  <a:pt x="1386" y="80"/>
                  <a:pt x="1444" y="91"/>
                  <a:pt x="1507" y="80"/>
                </a:cubicBezTo>
                <a:cubicBezTo>
                  <a:pt x="1571" y="47"/>
                  <a:pt x="1625" y="68"/>
                  <a:pt x="1688" y="34"/>
                </a:cubicBezTo>
                <a:cubicBezTo>
                  <a:pt x="1703" y="27"/>
                  <a:pt x="1718" y="19"/>
                  <a:pt x="1733" y="11"/>
                </a:cubicBezTo>
                <a:cubicBezTo>
                  <a:pt x="1740" y="7"/>
                  <a:pt x="1755" y="0"/>
                  <a:pt x="1755" y="0"/>
                </a:cubicBezTo>
                <a:cubicBezTo>
                  <a:pt x="1879" y="10"/>
                  <a:pt x="1946" y="34"/>
                  <a:pt x="2059" y="69"/>
                </a:cubicBezTo>
                <a:cubicBezTo>
                  <a:pt x="2050" y="124"/>
                  <a:pt x="2058" y="142"/>
                  <a:pt x="2022" y="161"/>
                </a:cubicBezTo>
                <a:cubicBezTo>
                  <a:pt x="1956" y="263"/>
                  <a:pt x="1886" y="213"/>
                  <a:pt x="1777" y="218"/>
                </a:cubicBezTo>
                <a:cubicBezTo>
                  <a:pt x="1740" y="233"/>
                  <a:pt x="1702" y="246"/>
                  <a:pt x="1666" y="264"/>
                </a:cubicBezTo>
                <a:cubicBezTo>
                  <a:pt x="1600" y="341"/>
                  <a:pt x="1542" y="355"/>
                  <a:pt x="1458" y="368"/>
                </a:cubicBezTo>
                <a:cubicBezTo>
                  <a:pt x="1307" y="427"/>
                  <a:pt x="1146" y="448"/>
                  <a:pt x="991" y="460"/>
                </a:cubicBezTo>
                <a:cubicBezTo>
                  <a:pt x="913" y="477"/>
                  <a:pt x="877" y="480"/>
                  <a:pt x="791" y="471"/>
                </a:cubicBezTo>
                <a:cubicBezTo>
                  <a:pt x="768" y="454"/>
                  <a:pt x="691" y="502"/>
                  <a:pt x="667" y="488"/>
                </a:cubicBezTo>
                <a:cubicBezTo>
                  <a:pt x="655" y="481"/>
                  <a:pt x="543" y="494"/>
                  <a:pt x="531" y="488"/>
                </a:cubicBezTo>
                <a:cubicBezTo>
                  <a:pt x="456" y="457"/>
                  <a:pt x="369" y="509"/>
                  <a:pt x="291" y="496"/>
                </a:cubicBezTo>
                <a:cubicBezTo>
                  <a:pt x="236" y="467"/>
                  <a:pt x="76" y="405"/>
                  <a:pt x="19" y="384"/>
                </a:cubicBezTo>
                <a:cubicBezTo>
                  <a:pt x="0" y="377"/>
                  <a:pt x="115" y="96"/>
                  <a:pt x="115" y="96"/>
                </a:cubicBezTo>
                <a:cubicBezTo>
                  <a:pt x="141" y="36"/>
                  <a:pt x="311" y="147"/>
                  <a:pt x="323" y="72"/>
                </a:cubicBezTo>
                <a:close/>
              </a:path>
            </a:pathLst>
          </a:custGeom>
          <a:solidFill>
            <a:schemeClr val="accent1"/>
          </a:solidFill>
          <a:ln w="9525">
            <a:solidFill>
              <a:schemeClr val="tx1"/>
            </a:solidFill>
            <a:round/>
          </a:ln>
        </p:spPr>
        <p:txBody>
          <a:bodyPr wrap="none"/>
          <a:lstStyle/>
          <a:p>
            <a:endParaRPr lang="zh-CN" altLang="en-US"/>
          </a:p>
        </p:txBody>
      </p:sp>
      <p:sp>
        <p:nvSpPr>
          <p:cNvPr id="64520" name="Text Box 7"/>
          <p:cNvSpPr txBox="1">
            <a:spLocks noChangeArrowheads="1"/>
          </p:cNvSpPr>
          <p:nvPr/>
        </p:nvSpPr>
        <p:spPr bwMode="auto">
          <a:xfrm>
            <a:off x="4584575" y="4365351"/>
            <a:ext cx="19685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spcBef>
                <a:spcPct val="50000"/>
              </a:spcBef>
            </a:pPr>
            <a:r>
              <a:rPr lang="zh-CN" altLang="en-US" sz="2400">
                <a:latin typeface="黑体" panose="02010609060101010101" pitchFamily="49" charset="-122"/>
                <a:ea typeface="黑体" panose="02010609060101010101" pitchFamily="49" charset="-122"/>
              </a:rPr>
              <a:t>土    壤</a:t>
            </a:r>
            <a:endParaRPr lang="zh-CN" altLang="en-US" sz="2400">
              <a:latin typeface="黑体" panose="02010609060101010101" pitchFamily="49" charset="-122"/>
              <a:ea typeface="黑体" panose="02010609060101010101" pitchFamily="49" charset="-122"/>
            </a:endParaRPr>
          </a:p>
        </p:txBody>
      </p:sp>
      <p:grpSp>
        <p:nvGrpSpPr>
          <p:cNvPr id="64521" name="Group 9"/>
          <p:cNvGrpSpPr/>
          <p:nvPr/>
        </p:nvGrpSpPr>
        <p:grpSpPr bwMode="auto">
          <a:xfrm>
            <a:off x="2639888" y="620439"/>
            <a:ext cx="2220912" cy="1033462"/>
            <a:chOff x="1111" y="594"/>
            <a:chExt cx="1399" cy="651"/>
          </a:xfrm>
        </p:grpSpPr>
        <p:sp>
          <p:nvSpPr>
            <p:cNvPr id="64566" name="Text Box 10"/>
            <p:cNvSpPr txBox="1">
              <a:spLocks noChangeArrowheads="1"/>
            </p:cNvSpPr>
            <p:nvPr/>
          </p:nvSpPr>
          <p:spPr bwMode="auto">
            <a:xfrm>
              <a:off x="1111" y="663"/>
              <a:ext cx="63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spcBef>
                  <a:spcPct val="50000"/>
                </a:spcBef>
              </a:pPr>
              <a:r>
                <a:rPr lang="zh-CN" altLang="en-US" sz="2400">
                  <a:latin typeface="Times New Roman" panose="02020603050405020304" pitchFamily="18" charset="0"/>
                  <a:ea typeface="黑体" panose="02010609060101010101" pitchFamily="49" charset="-122"/>
                </a:rPr>
                <a:t>干湿沉降</a:t>
              </a:r>
              <a:endParaRPr lang="zh-CN" altLang="en-US" sz="2400">
                <a:latin typeface="Times New Roman" panose="02020603050405020304" pitchFamily="18" charset="0"/>
                <a:ea typeface="黑体" panose="02010609060101010101" pitchFamily="49" charset="-122"/>
              </a:endParaRPr>
            </a:p>
          </p:txBody>
        </p:sp>
        <p:sp>
          <p:nvSpPr>
            <p:cNvPr id="47144" name="Line 11"/>
            <p:cNvSpPr>
              <a:spLocks noChangeShapeType="1"/>
            </p:cNvSpPr>
            <p:nvPr/>
          </p:nvSpPr>
          <p:spPr bwMode="auto">
            <a:xfrm>
              <a:off x="1746" y="618"/>
              <a:ext cx="0" cy="627"/>
            </a:xfrm>
            <a:prstGeom prst="line">
              <a:avLst/>
            </a:prstGeom>
            <a:noFill/>
            <a:ln w="50800">
              <a:solidFill>
                <a:schemeClr val="tx1"/>
              </a:solidFill>
              <a:round/>
              <a:tailEnd type="triangle" w="med" len="me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7145" name="Line 12"/>
            <p:cNvSpPr>
              <a:spLocks noChangeShapeType="1"/>
            </p:cNvSpPr>
            <p:nvPr/>
          </p:nvSpPr>
          <p:spPr bwMode="auto">
            <a:xfrm flipV="1">
              <a:off x="1837" y="594"/>
              <a:ext cx="0" cy="627"/>
            </a:xfrm>
            <a:prstGeom prst="line">
              <a:avLst/>
            </a:prstGeom>
            <a:noFill/>
            <a:ln w="50800">
              <a:solidFill>
                <a:schemeClr val="tx1"/>
              </a:solidFill>
              <a:round/>
              <a:tailEnd type="triangle" w="med" len="me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64569" name="Text Box 13"/>
            <p:cNvSpPr txBox="1">
              <a:spLocks noChangeArrowheads="1"/>
            </p:cNvSpPr>
            <p:nvPr/>
          </p:nvSpPr>
          <p:spPr bwMode="auto">
            <a:xfrm>
              <a:off x="1927" y="663"/>
              <a:ext cx="583"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zh-CN" altLang="en-US" sz="2400">
                  <a:latin typeface="Times New Roman" panose="02020603050405020304" pitchFamily="18" charset="0"/>
                  <a:ea typeface="黑体" panose="02010609060101010101" pitchFamily="49" charset="-122"/>
                </a:rPr>
                <a:t>挥发</a:t>
              </a:r>
              <a:endParaRPr lang="zh-CN" altLang="en-US" sz="2400">
                <a:latin typeface="Times New Roman" panose="02020603050405020304" pitchFamily="18" charset="0"/>
                <a:ea typeface="黑体" panose="02010609060101010101" pitchFamily="49" charset="-122"/>
              </a:endParaRPr>
            </a:p>
            <a:p>
              <a:pPr algn="ctr" eaLnBrk="1" hangingPunct="1"/>
              <a:r>
                <a:rPr lang="zh-CN" altLang="en-US" sz="2400">
                  <a:latin typeface="Times New Roman" panose="02020603050405020304" pitchFamily="18" charset="0"/>
                  <a:ea typeface="黑体" panose="02010609060101010101" pitchFamily="49" charset="-122"/>
                </a:rPr>
                <a:t>扬尘</a:t>
              </a:r>
              <a:endParaRPr lang="zh-CN" altLang="en-US" sz="2400">
                <a:latin typeface="Times New Roman" panose="02020603050405020304" pitchFamily="18" charset="0"/>
                <a:ea typeface="黑体" panose="02010609060101010101" pitchFamily="49" charset="-122"/>
              </a:endParaRPr>
            </a:p>
          </p:txBody>
        </p:sp>
      </p:grpSp>
      <p:grpSp>
        <p:nvGrpSpPr>
          <p:cNvPr id="64522" name="Group 14"/>
          <p:cNvGrpSpPr/>
          <p:nvPr/>
        </p:nvGrpSpPr>
        <p:grpSpPr bwMode="auto">
          <a:xfrm>
            <a:off x="5879976" y="188640"/>
            <a:ext cx="2587625" cy="1743075"/>
            <a:chOff x="3246" y="591"/>
            <a:chExt cx="2184" cy="1098"/>
          </a:xfrm>
        </p:grpSpPr>
        <p:sp>
          <p:nvSpPr>
            <p:cNvPr id="64561" name="Freeform 15"/>
            <p:cNvSpPr>
              <a:spLocks noChangeArrowheads="1"/>
            </p:cNvSpPr>
            <p:nvPr/>
          </p:nvSpPr>
          <p:spPr bwMode="auto">
            <a:xfrm>
              <a:off x="3679" y="591"/>
              <a:ext cx="830" cy="601"/>
            </a:xfrm>
            <a:custGeom>
              <a:avLst/>
              <a:gdLst>
                <a:gd name="T0" fmla="*/ 1904 w 412"/>
                <a:gd name="T1" fmla="*/ 1846 h 322"/>
                <a:gd name="T2" fmla="*/ 401 w 412"/>
                <a:gd name="T3" fmla="*/ 338 h 322"/>
                <a:gd name="T4" fmla="*/ 1185 w 412"/>
                <a:gd name="T5" fmla="*/ 24 h 322"/>
                <a:gd name="T6" fmla="*/ 1708 w 412"/>
                <a:gd name="T7" fmla="*/ 233 h 322"/>
                <a:gd name="T8" fmla="*/ 1996 w 412"/>
                <a:gd name="T9" fmla="*/ 715 h 322"/>
                <a:gd name="T10" fmla="*/ 2641 w 412"/>
                <a:gd name="T11" fmla="*/ 1327 h 322"/>
                <a:gd name="T12" fmla="*/ 1904 w 412"/>
                <a:gd name="T13" fmla="*/ 1846 h 3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2" h="322">
                  <a:moveTo>
                    <a:pt x="233" y="284"/>
                  </a:moveTo>
                  <a:cubicBezTo>
                    <a:pt x="0" y="237"/>
                    <a:pt x="194" y="166"/>
                    <a:pt x="49" y="52"/>
                  </a:cubicBezTo>
                  <a:cubicBezTo>
                    <a:pt x="75" y="43"/>
                    <a:pt x="115" y="0"/>
                    <a:pt x="145" y="4"/>
                  </a:cubicBezTo>
                  <a:cubicBezTo>
                    <a:pt x="181" y="8"/>
                    <a:pt x="179" y="24"/>
                    <a:pt x="209" y="36"/>
                  </a:cubicBezTo>
                  <a:cubicBezTo>
                    <a:pt x="258" y="56"/>
                    <a:pt x="195" y="90"/>
                    <a:pt x="244" y="110"/>
                  </a:cubicBezTo>
                  <a:cubicBezTo>
                    <a:pt x="340" y="283"/>
                    <a:pt x="189" y="22"/>
                    <a:pt x="323" y="204"/>
                  </a:cubicBezTo>
                  <a:cubicBezTo>
                    <a:pt x="412" y="322"/>
                    <a:pt x="59" y="259"/>
                    <a:pt x="233" y="284"/>
                  </a:cubicBezTo>
                  <a:close/>
                </a:path>
              </a:pathLst>
            </a:custGeom>
            <a:solidFill>
              <a:srgbClr val="076514"/>
            </a:solidFill>
            <a:ln w="9525">
              <a:solidFill>
                <a:schemeClr val="tx1"/>
              </a:solidFill>
              <a:round/>
            </a:ln>
          </p:spPr>
          <p:txBody>
            <a:bodyPr wrap="none"/>
            <a:lstStyle/>
            <a:p>
              <a:endParaRPr lang="zh-CN" altLang="en-US"/>
            </a:p>
          </p:txBody>
        </p:sp>
        <p:sp>
          <p:nvSpPr>
            <p:cNvPr id="64562" name="Freeform 16"/>
            <p:cNvSpPr>
              <a:spLocks noChangeArrowheads="1"/>
            </p:cNvSpPr>
            <p:nvPr/>
          </p:nvSpPr>
          <p:spPr bwMode="auto">
            <a:xfrm>
              <a:off x="3923" y="733"/>
              <a:ext cx="888" cy="402"/>
            </a:xfrm>
            <a:custGeom>
              <a:avLst/>
              <a:gdLst>
                <a:gd name="T0" fmla="*/ 0 w 147"/>
                <a:gd name="T1" fmla="*/ 1918 h 184"/>
                <a:gd name="T2" fmla="*/ 24707 w 147"/>
                <a:gd name="T3" fmla="*/ 0 h 184"/>
                <a:gd name="T4" fmla="*/ 29999 w 147"/>
                <a:gd name="T5" fmla="*/ 81 h 184"/>
                <a:gd name="T6" fmla="*/ 21167 w 147"/>
                <a:gd name="T7" fmla="*/ 835 h 184"/>
                <a:gd name="T8" fmla="*/ 0 w 147"/>
                <a:gd name="T9" fmla="*/ 1918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184">
                  <a:moveTo>
                    <a:pt x="0" y="184"/>
                  </a:moveTo>
                  <a:cubicBezTo>
                    <a:pt x="19" y="150"/>
                    <a:pt x="74" y="25"/>
                    <a:pt x="112" y="0"/>
                  </a:cubicBezTo>
                  <a:cubicBezTo>
                    <a:pt x="120" y="3"/>
                    <a:pt x="133" y="0"/>
                    <a:pt x="136" y="8"/>
                  </a:cubicBezTo>
                  <a:cubicBezTo>
                    <a:pt x="147" y="35"/>
                    <a:pt x="113" y="69"/>
                    <a:pt x="96" y="80"/>
                  </a:cubicBezTo>
                  <a:cubicBezTo>
                    <a:pt x="74" y="113"/>
                    <a:pt x="49" y="184"/>
                    <a:pt x="0" y="184"/>
                  </a:cubicBezTo>
                  <a:close/>
                </a:path>
              </a:pathLst>
            </a:custGeom>
            <a:solidFill>
              <a:srgbClr val="076514"/>
            </a:solidFill>
            <a:ln w="9525">
              <a:solidFill>
                <a:schemeClr val="tx1"/>
              </a:solidFill>
              <a:round/>
            </a:ln>
          </p:spPr>
          <p:txBody>
            <a:bodyPr wrap="none"/>
            <a:lstStyle/>
            <a:p>
              <a:endParaRPr lang="zh-CN" altLang="en-US"/>
            </a:p>
          </p:txBody>
        </p:sp>
        <p:sp>
          <p:nvSpPr>
            <p:cNvPr id="64563" name="Freeform 17"/>
            <p:cNvSpPr>
              <a:spLocks noChangeArrowheads="1"/>
            </p:cNvSpPr>
            <p:nvPr/>
          </p:nvSpPr>
          <p:spPr bwMode="auto">
            <a:xfrm>
              <a:off x="3973" y="966"/>
              <a:ext cx="1457" cy="148"/>
            </a:xfrm>
            <a:custGeom>
              <a:avLst/>
              <a:gdLst>
                <a:gd name="T0" fmla="*/ 8627 w 241"/>
                <a:gd name="T1" fmla="*/ 194 h 68"/>
                <a:gd name="T2" fmla="*/ 42217 w 241"/>
                <a:gd name="T3" fmla="*/ 113 h 68"/>
                <a:gd name="T4" fmla="*/ 52815 w 241"/>
                <a:gd name="T5" fmla="*/ 359 h 68"/>
                <a:gd name="T6" fmla="*/ 45723 w 241"/>
                <a:gd name="T7" fmla="*/ 527 h 68"/>
                <a:gd name="T8" fmla="*/ 35125 w 241"/>
                <a:gd name="T9" fmla="*/ 692 h 68"/>
                <a:gd name="T10" fmla="*/ 10380 w 241"/>
                <a:gd name="T11" fmla="*/ 607 h 68"/>
                <a:gd name="T12" fmla="*/ 8627 w 241"/>
                <a:gd name="T13" fmla="*/ 194 h 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1" h="68">
                  <a:moveTo>
                    <a:pt x="39" y="19"/>
                  </a:moveTo>
                  <a:cubicBezTo>
                    <a:pt x="97" y="0"/>
                    <a:pt x="125" y="5"/>
                    <a:pt x="191" y="11"/>
                  </a:cubicBezTo>
                  <a:cubicBezTo>
                    <a:pt x="195" y="12"/>
                    <a:pt x="241" y="25"/>
                    <a:pt x="239" y="35"/>
                  </a:cubicBezTo>
                  <a:cubicBezTo>
                    <a:pt x="236" y="47"/>
                    <a:pt x="218" y="47"/>
                    <a:pt x="207" y="51"/>
                  </a:cubicBezTo>
                  <a:cubicBezTo>
                    <a:pt x="191" y="57"/>
                    <a:pt x="159" y="67"/>
                    <a:pt x="159" y="67"/>
                  </a:cubicBezTo>
                  <a:cubicBezTo>
                    <a:pt x="122" y="64"/>
                    <a:pt x="83" y="68"/>
                    <a:pt x="47" y="59"/>
                  </a:cubicBezTo>
                  <a:cubicBezTo>
                    <a:pt x="0" y="48"/>
                    <a:pt x="27" y="31"/>
                    <a:pt x="39" y="19"/>
                  </a:cubicBezTo>
                  <a:close/>
                </a:path>
              </a:pathLst>
            </a:custGeom>
            <a:solidFill>
              <a:srgbClr val="076514"/>
            </a:solidFill>
            <a:ln w="9525">
              <a:solidFill>
                <a:schemeClr val="tx1"/>
              </a:solidFill>
              <a:round/>
            </a:ln>
          </p:spPr>
          <p:txBody>
            <a:bodyPr wrap="none"/>
            <a:lstStyle/>
            <a:p>
              <a:endParaRPr lang="zh-CN" altLang="en-US"/>
            </a:p>
          </p:txBody>
        </p:sp>
        <p:sp>
          <p:nvSpPr>
            <p:cNvPr id="64564" name="AutoShape 18"/>
            <p:cNvSpPr>
              <a:spLocks noChangeArrowheads="1"/>
            </p:cNvSpPr>
            <p:nvPr/>
          </p:nvSpPr>
          <p:spPr bwMode="auto">
            <a:xfrm>
              <a:off x="3923" y="1062"/>
              <a:ext cx="290" cy="627"/>
            </a:xfrm>
            <a:prstGeom prst="can">
              <a:avLst>
                <a:gd name="adj" fmla="val 54052"/>
              </a:avLst>
            </a:prstGeom>
            <a:solidFill>
              <a:srgbClr val="CC6600"/>
            </a:solidFill>
            <a:ln w="9525">
              <a:solidFill>
                <a:schemeClr val="tx1"/>
              </a:solidFill>
              <a:round/>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64565" name="Freeform 19"/>
            <p:cNvSpPr>
              <a:spLocks noChangeArrowheads="1"/>
            </p:cNvSpPr>
            <p:nvPr/>
          </p:nvSpPr>
          <p:spPr bwMode="auto">
            <a:xfrm>
              <a:off x="3246" y="703"/>
              <a:ext cx="973" cy="579"/>
            </a:xfrm>
            <a:custGeom>
              <a:avLst/>
              <a:gdLst>
                <a:gd name="T0" fmla="*/ 3531 w 483"/>
                <a:gd name="T1" fmla="*/ 1253 h 310"/>
                <a:gd name="T2" fmla="*/ 0 w 483"/>
                <a:gd name="T3" fmla="*/ 226 h 310"/>
                <a:gd name="T4" fmla="*/ 645 w 483"/>
                <a:gd name="T5" fmla="*/ 24 h 310"/>
                <a:gd name="T6" fmla="*/ 1291 w 483"/>
                <a:gd name="T7" fmla="*/ 331 h 310"/>
                <a:gd name="T8" fmla="*/ 2577 w 483"/>
                <a:gd name="T9" fmla="*/ 639 h 310"/>
                <a:gd name="T10" fmla="*/ 3223 w 483"/>
                <a:gd name="T11" fmla="*/ 1253 h 310"/>
                <a:gd name="T12" fmla="*/ 3531 w 483"/>
                <a:gd name="T13" fmla="*/ 1253 h 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3" h="310">
                  <a:moveTo>
                    <a:pt x="432" y="192"/>
                  </a:moveTo>
                  <a:cubicBezTo>
                    <a:pt x="199" y="145"/>
                    <a:pt x="145" y="149"/>
                    <a:pt x="0" y="35"/>
                  </a:cubicBezTo>
                  <a:cubicBezTo>
                    <a:pt x="26" y="26"/>
                    <a:pt x="49" y="0"/>
                    <a:pt x="79" y="4"/>
                  </a:cubicBezTo>
                  <a:cubicBezTo>
                    <a:pt x="115" y="8"/>
                    <a:pt x="128" y="39"/>
                    <a:pt x="158" y="51"/>
                  </a:cubicBezTo>
                  <a:cubicBezTo>
                    <a:pt x="207" y="71"/>
                    <a:pt x="266" y="78"/>
                    <a:pt x="315" y="98"/>
                  </a:cubicBezTo>
                  <a:cubicBezTo>
                    <a:pt x="411" y="271"/>
                    <a:pt x="260" y="10"/>
                    <a:pt x="394" y="192"/>
                  </a:cubicBezTo>
                  <a:cubicBezTo>
                    <a:pt x="483" y="310"/>
                    <a:pt x="258" y="167"/>
                    <a:pt x="432" y="192"/>
                  </a:cubicBezTo>
                  <a:close/>
                </a:path>
              </a:pathLst>
            </a:custGeom>
            <a:solidFill>
              <a:srgbClr val="076514"/>
            </a:solidFill>
            <a:ln w="9525">
              <a:solidFill>
                <a:schemeClr val="tx1"/>
              </a:solidFill>
              <a:round/>
            </a:ln>
          </p:spPr>
          <p:txBody>
            <a:bodyPr wrap="none"/>
            <a:lstStyle/>
            <a:p>
              <a:endParaRPr lang="zh-CN" altLang="en-US"/>
            </a:p>
          </p:txBody>
        </p:sp>
      </p:grpSp>
      <p:sp>
        <p:nvSpPr>
          <p:cNvPr id="64523" name="Text Box 20"/>
          <p:cNvSpPr txBox="1">
            <a:spLocks noChangeArrowheads="1"/>
          </p:cNvSpPr>
          <p:nvPr/>
        </p:nvSpPr>
        <p:spPr bwMode="auto">
          <a:xfrm>
            <a:off x="5784726" y="188639"/>
            <a:ext cx="1381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endParaRPr lang="en-US" altLang="zh-CN" sz="2400">
              <a:latin typeface="Times New Roman" panose="02020603050405020304" pitchFamily="18" charset="0"/>
              <a:ea typeface="宋体" panose="02010600030101010101" pitchFamily="2" charset="-122"/>
            </a:endParaRPr>
          </a:p>
        </p:txBody>
      </p:sp>
      <p:sp>
        <p:nvSpPr>
          <p:cNvPr id="64524" name="Freeform 21" descr="球体"/>
          <p:cNvSpPr>
            <a:spLocks noChangeArrowheads="1"/>
          </p:cNvSpPr>
          <p:nvPr/>
        </p:nvSpPr>
        <p:spPr bwMode="auto">
          <a:xfrm>
            <a:off x="5232276" y="1844401"/>
            <a:ext cx="1039813" cy="344488"/>
          </a:xfrm>
          <a:custGeom>
            <a:avLst/>
            <a:gdLst>
              <a:gd name="T0" fmla="*/ 2147483646 w 325"/>
              <a:gd name="T1" fmla="*/ 0 h 116"/>
              <a:gd name="T2" fmla="*/ 2147483646 w 325"/>
              <a:gd name="T3" fmla="*/ 2147483646 h 116"/>
              <a:gd name="T4" fmla="*/ 2147483646 w 325"/>
              <a:gd name="T5" fmla="*/ 2147483646 h 116"/>
              <a:gd name="T6" fmla="*/ 2147483646 w 325"/>
              <a:gd name="T7" fmla="*/ 2147483646 h 116"/>
              <a:gd name="T8" fmla="*/ 2147483646 w 325"/>
              <a:gd name="T9" fmla="*/ 2147483646 h 116"/>
              <a:gd name="T10" fmla="*/ 2147483646 w 325"/>
              <a:gd name="T11" fmla="*/ 2147483646 h 116"/>
              <a:gd name="T12" fmla="*/ 2147483646 w 325"/>
              <a:gd name="T13" fmla="*/ 2147483646 h 116"/>
              <a:gd name="T14" fmla="*/ 2147483646 w 325"/>
              <a:gd name="T15" fmla="*/ 0 h 1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5" h="116">
                <a:moveTo>
                  <a:pt x="83" y="0"/>
                </a:moveTo>
                <a:cubicBezTo>
                  <a:pt x="185" y="8"/>
                  <a:pt x="174" y="13"/>
                  <a:pt x="251" y="32"/>
                </a:cubicBezTo>
                <a:cubicBezTo>
                  <a:pt x="306" y="69"/>
                  <a:pt x="281" y="58"/>
                  <a:pt x="323" y="72"/>
                </a:cubicBezTo>
                <a:cubicBezTo>
                  <a:pt x="320" y="83"/>
                  <a:pt x="325" y="100"/>
                  <a:pt x="315" y="104"/>
                </a:cubicBezTo>
                <a:cubicBezTo>
                  <a:pt x="283" y="116"/>
                  <a:pt x="194" y="66"/>
                  <a:pt x="163" y="56"/>
                </a:cubicBezTo>
                <a:cubicBezTo>
                  <a:pt x="147" y="51"/>
                  <a:pt x="115" y="40"/>
                  <a:pt x="115" y="40"/>
                </a:cubicBezTo>
                <a:cubicBezTo>
                  <a:pt x="92" y="45"/>
                  <a:pt x="50" y="58"/>
                  <a:pt x="27" y="40"/>
                </a:cubicBezTo>
                <a:cubicBezTo>
                  <a:pt x="0" y="19"/>
                  <a:pt x="79" y="1"/>
                  <a:pt x="83" y="0"/>
                </a:cubicBezTo>
                <a:close/>
              </a:path>
            </a:pathLst>
          </a:custGeom>
          <a:blipFill dpi="0" rotWithShape="0">
            <a:blip r:embed="rId2"/>
            <a:srcRect/>
            <a:tile tx="0" ty="0" sx="100000" sy="100000" flip="none" algn="tl"/>
          </a:blipFill>
          <a:ln w="25400">
            <a:solidFill>
              <a:srgbClr val="800000"/>
            </a:solidFill>
            <a:round/>
          </a:ln>
        </p:spPr>
        <p:txBody>
          <a:bodyPr wrap="none"/>
          <a:lstStyle/>
          <a:p>
            <a:endParaRPr lang="zh-CN" altLang="en-US"/>
          </a:p>
        </p:txBody>
      </p:sp>
      <p:sp>
        <p:nvSpPr>
          <p:cNvPr id="64525" name="Text Box 22"/>
          <p:cNvSpPr txBox="1">
            <a:spLocks noChangeArrowheads="1"/>
          </p:cNvSpPr>
          <p:nvPr/>
        </p:nvSpPr>
        <p:spPr bwMode="auto">
          <a:xfrm>
            <a:off x="3792413" y="764901"/>
            <a:ext cx="353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spcBef>
                <a:spcPct val="50000"/>
              </a:spcBef>
            </a:pPr>
            <a:r>
              <a:rPr lang="zh-CN" altLang="en-US" sz="2400">
                <a:latin typeface="Times New Roman" panose="02020603050405020304" pitchFamily="18" charset="0"/>
                <a:ea typeface="黑体" panose="02010609060101010101" pitchFamily="49" charset="-122"/>
              </a:rPr>
              <a:t>陆生食物链</a:t>
            </a:r>
            <a:endParaRPr lang="zh-CN" altLang="en-US" sz="2400">
              <a:latin typeface="Times New Roman" panose="02020603050405020304" pitchFamily="18" charset="0"/>
              <a:ea typeface="黑体" panose="02010609060101010101" pitchFamily="49" charset="-122"/>
            </a:endParaRPr>
          </a:p>
        </p:txBody>
      </p:sp>
      <p:sp>
        <p:nvSpPr>
          <p:cNvPr id="64526" name="Text Box 31"/>
          <p:cNvSpPr txBox="1">
            <a:spLocks noChangeArrowheads="1"/>
          </p:cNvSpPr>
          <p:nvPr/>
        </p:nvSpPr>
        <p:spPr bwMode="auto">
          <a:xfrm>
            <a:off x="8040564" y="1484040"/>
            <a:ext cx="1970087" cy="847725"/>
          </a:xfrm>
          <a:prstGeom prst="rect">
            <a:avLst/>
          </a:prstGeom>
          <a:solidFill>
            <a:srgbClr val="00CCFF"/>
          </a:solidFill>
          <a:ln w="25400">
            <a:solidFill>
              <a:srgbClr val="003300"/>
            </a:solidFill>
            <a:miter lim="800000"/>
          </a:ln>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zh-CN" altLang="en-US" sz="2400">
                <a:latin typeface="Times New Roman" panose="02020603050405020304" pitchFamily="18" charset="0"/>
                <a:ea typeface="黑体" panose="02010609060101010101" pitchFamily="49" charset="-122"/>
              </a:rPr>
              <a:t>垃圾填埋场</a:t>
            </a:r>
            <a:endParaRPr lang="zh-CN" altLang="en-US" sz="2400">
              <a:latin typeface="Times New Roman" panose="02020603050405020304" pitchFamily="18" charset="0"/>
              <a:ea typeface="黑体" panose="02010609060101010101" pitchFamily="49" charset="-122"/>
            </a:endParaRPr>
          </a:p>
          <a:p>
            <a:pPr algn="ctr" eaLnBrk="1" hangingPunct="1"/>
            <a:r>
              <a:rPr lang="zh-CN" altLang="en-US" sz="2400">
                <a:latin typeface="Times New Roman" panose="02020603050405020304" pitchFamily="18" charset="0"/>
                <a:ea typeface="黑体" panose="02010609060101010101" pitchFamily="49" charset="-122"/>
              </a:rPr>
              <a:t>地下储油罐</a:t>
            </a:r>
            <a:endParaRPr lang="zh-CN" altLang="en-US" sz="2400">
              <a:latin typeface="Times New Roman" panose="02020603050405020304" pitchFamily="18" charset="0"/>
              <a:ea typeface="黑体" panose="02010609060101010101" pitchFamily="49" charset="-122"/>
            </a:endParaRPr>
          </a:p>
        </p:txBody>
      </p:sp>
      <p:sp>
        <p:nvSpPr>
          <p:cNvPr id="64527" name="Text Box 32"/>
          <p:cNvSpPr txBox="1">
            <a:spLocks noChangeArrowheads="1"/>
          </p:cNvSpPr>
          <p:nvPr/>
        </p:nvSpPr>
        <p:spPr bwMode="auto">
          <a:xfrm>
            <a:off x="6888039" y="1125264"/>
            <a:ext cx="1381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spcBef>
                <a:spcPct val="50000"/>
              </a:spcBef>
            </a:pPr>
            <a:r>
              <a:rPr lang="zh-CN" altLang="en-US" sz="2400" dirty="0">
                <a:solidFill>
                  <a:srgbClr val="FF0000"/>
                </a:solidFill>
                <a:latin typeface="Times New Roman" panose="02020603050405020304" pitchFamily="18" charset="0"/>
                <a:ea typeface="黑体" panose="02010609060101010101" pitchFamily="49" charset="-122"/>
              </a:rPr>
              <a:t>农药</a:t>
            </a:r>
            <a:endParaRPr lang="zh-CN" altLang="en-US" sz="2400" dirty="0">
              <a:solidFill>
                <a:srgbClr val="FF0000"/>
              </a:solidFill>
              <a:latin typeface="Times New Roman" panose="02020603050405020304" pitchFamily="18" charset="0"/>
              <a:ea typeface="黑体" panose="02010609060101010101" pitchFamily="49" charset="-122"/>
            </a:endParaRPr>
          </a:p>
        </p:txBody>
      </p:sp>
      <p:grpSp>
        <p:nvGrpSpPr>
          <p:cNvPr id="64528" name="Group 33"/>
          <p:cNvGrpSpPr/>
          <p:nvPr/>
        </p:nvGrpSpPr>
        <p:grpSpPr bwMode="auto">
          <a:xfrm>
            <a:off x="1092075" y="1412602"/>
            <a:ext cx="1689100" cy="1249363"/>
            <a:chOff x="249" y="1706"/>
            <a:chExt cx="1064" cy="787"/>
          </a:xfrm>
        </p:grpSpPr>
        <p:sp>
          <p:nvSpPr>
            <p:cNvPr id="47127" name="Line 34"/>
            <p:cNvSpPr>
              <a:spLocks noChangeShapeType="1"/>
            </p:cNvSpPr>
            <p:nvPr/>
          </p:nvSpPr>
          <p:spPr bwMode="auto">
            <a:xfrm>
              <a:off x="346" y="2048"/>
              <a:ext cx="773" cy="0"/>
            </a:xfrm>
            <a:prstGeom prst="line">
              <a:avLst/>
            </a:prstGeom>
            <a:noFill/>
            <a:ln w="50800">
              <a:solidFill>
                <a:srgbClr val="FF0000"/>
              </a:solidFill>
              <a:round/>
              <a:tailEnd type="triangle" w="med" len="me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64558" name="Text Box 35"/>
            <p:cNvSpPr txBox="1">
              <a:spLocks noChangeArrowheads="1"/>
            </p:cNvSpPr>
            <p:nvPr/>
          </p:nvSpPr>
          <p:spPr bwMode="auto">
            <a:xfrm>
              <a:off x="249" y="2205"/>
              <a:ext cx="106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spcBef>
                  <a:spcPct val="50000"/>
                </a:spcBef>
              </a:pPr>
              <a:r>
                <a:rPr lang="zh-CN" altLang="en-US" sz="2400" dirty="0">
                  <a:solidFill>
                    <a:srgbClr val="FF0000"/>
                  </a:solidFill>
                  <a:latin typeface="Times New Roman" panose="02020603050405020304" pitchFamily="18" charset="0"/>
                  <a:ea typeface="黑体" panose="02010609060101010101" pitchFamily="49" charset="-122"/>
                </a:rPr>
                <a:t>流失</a:t>
              </a:r>
              <a:endParaRPr lang="zh-CN" altLang="en-US" sz="2400" dirty="0">
                <a:solidFill>
                  <a:srgbClr val="FF0000"/>
                </a:solidFill>
                <a:latin typeface="Times New Roman" panose="02020603050405020304" pitchFamily="18" charset="0"/>
                <a:ea typeface="黑体" panose="02010609060101010101" pitchFamily="49" charset="-122"/>
              </a:endParaRPr>
            </a:p>
          </p:txBody>
        </p:sp>
        <p:sp>
          <p:nvSpPr>
            <p:cNvPr id="64559" name="Text Box 36"/>
            <p:cNvSpPr txBox="1">
              <a:spLocks noChangeArrowheads="1"/>
            </p:cNvSpPr>
            <p:nvPr/>
          </p:nvSpPr>
          <p:spPr bwMode="auto">
            <a:xfrm>
              <a:off x="249" y="1706"/>
              <a:ext cx="106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spcBef>
                  <a:spcPct val="50000"/>
                </a:spcBef>
              </a:pPr>
              <a:r>
                <a:rPr lang="zh-CN" altLang="en-US" sz="2400" dirty="0">
                  <a:solidFill>
                    <a:srgbClr val="FF0000"/>
                  </a:solidFill>
                  <a:latin typeface="Times New Roman" panose="02020603050405020304" pitchFamily="18" charset="0"/>
                  <a:ea typeface="黑体" panose="02010609060101010101" pitchFamily="49" charset="-122"/>
                </a:rPr>
                <a:t>吸附</a:t>
              </a:r>
              <a:endParaRPr lang="zh-CN" altLang="en-US" sz="2400" dirty="0">
                <a:solidFill>
                  <a:srgbClr val="FF0000"/>
                </a:solidFill>
                <a:latin typeface="Times New Roman" panose="02020603050405020304" pitchFamily="18" charset="0"/>
                <a:ea typeface="黑体" panose="02010609060101010101" pitchFamily="49" charset="-122"/>
              </a:endParaRPr>
            </a:p>
          </p:txBody>
        </p:sp>
        <p:sp>
          <p:nvSpPr>
            <p:cNvPr id="47130" name="Line 37"/>
            <p:cNvSpPr>
              <a:spLocks noChangeShapeType="1"/>
            </p:cNvSpPr>
            <p:nvPr/>
          </p:nvSpPr>
          <p:spPr bwMode="auto">
            <a:xfrm flipH="1" flipV="1">
              <a:off x="316" y="2115"/>
              <a:ext cx="773" cy="0"/>
            </a:xfrm>
            <a:prstGeom prst="line">
              <a:avLst/>
            </a:prstGeom>
            <a:noFill/>
            <a:ln w="50800">
              <a:solidFill>
                <a:srgbClr val="FF0000"/>
              </a:solidFill>
              <a:round/>
              <a:tailEnd type="triangle" w="med" len="me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grpSp>
      <p:sp>
        <p:nvSpPr>
          <p:cNvPr id="64529" name="Text Box 38"/>
          <p:cNvSpPr txBox="1">
            <a:spLocks noChangeArrowheads="1"/>
          </p:cNvSpPr>
          <p:nvPr/>
        </p:nvSpPr>
        <p:spPr bwMode="auto">
          <a:xfrm>
            <a:off x="4584575" y="3717651"/>
            <a:ext cx="1981200"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spcBef>
                <a:spcPct val="50000"/>
              </a:spcBef>
            </a:pPr>
            <a:r>
              <a:rPr lang="zh-CN" altLang="en-US" sz="2400">
                <a:solidFill>
                  <a:srgbClr val="FF0000"/>
                </a:solidFill>
                <a:latin typeface="Times New Roman" panose="02020603050405020304" pitchFamily="18" charset="0"/>
                <a:ea typeface="黑体" panose="02010609060101010101" pitchFamily="49" charset="-122"/>
              </a:rPr>
              <a:t>地下水</a:t>
            </a:r>
            <a:endParaRPr lang="zh-CN" altLang="en-US" sz="2400">
              <a:solidFill>
                <a:srgbClr val="FF0000"/>
              </a:solidFill>
              <a:latin typeface="Times New Roman" panose="02020603050405020304" pitchFamily="18" charset="0"/>
              <a:ea typeface="黑体" panose="02010609060101010101" pitchFamily="49" charset="-122"/>
            </a:endParaRPr>
          </a:p>
        </p:txBody>
      </p:sp>
      <p:sp>
        <p:nvSpPr>
          <p:cNvPr id="64530" name="Text Box 39"/>
          <p:cNvSpPr txBox="1">
            <a:spLocks noChangeArrowheads="1"/>
          </p:cNvSpPr>
          <p:nvPr/>
        </p:nvSpPr>
        <p:spPr bwMode="auto">
          <a:xfrm>
            <a:off x="4727450" y="5660751"/>
            <a:ext cx="1981200"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spcBef>
                <a:spcPct val="50000"/>
              </a:spcBef>
            </a:pPr>
            <a:r>
              <a:rPr lang="zh-CN" altLang="en-US" sz="2400" dirty="0">
                <a:solidFill>
                  <a:srgbClr val="FF0000"/>
                </a:solidFill>
                <a:latin typeface="Times New Roman" panose="02020603050405020304" pitchFamily="18" charset="0"/>
                <a:ea typeface="黑体" panose="02010609060101010101" pitchFamily="49" charset="-122"/>
              </a:rPr>
              <a:t>地下水</a:t>
            </a:r>
            <a:endParaRPr lang="zh-CN" altLang="en-US" sz="2400" dirty="0">
              <a:solidFill>
                <a:srgbClr val="FF0000"/>
              </a:solidFill>
              <a:latin typeface="Times New Roman" panose="02020603050405020304" pitchFamily="18" charset="0"/>
              <a:ea typeface="黑体" panose="02010609060101010101" pitchFamily="49" charset="-122"/>
            </a:endParaRPr>
          </a:p>
        </p:txBody>
      </p:sp>
      <p:sp>
        <p:nvSpPr>
          <p:cNvPr id="54292" name="WordArt 76"/>
          <p:cNvSpPr>
            <a:spLocks noTextEdit="1"/>
          </p:cNvSpPr>
          <p:nvPr/>
        </p:nvSpPr>
        <p:spPr bwMode="auto">
          <a:xfrm>
            <a:off x="1092075" y="2536552"/>
            <a:ext cx="1296988" cy="4105275"/>
          </a:xfrm>
          <a:prstGeom prst="rect">
            <a:avLst/>
          </a:prstGeom>
        </p:spPr>
        <p:txBody>
          <a:bodyPr wrap="none" fromWordArt="1">
            <a:prstTxWarp prst="textCascadeUp">
              <a:avLst>
                <a:gd name="adj" fmla="val 84801"/>
              </a:avLst>
            </a:prstTxWarp>
            <a:scene3d>
              <a:camera prst="legacyPerspectiveFront">
                <a:rot lat="20519995" lon="1080000" rev="0"/>
              </a:camera>
              <a:lightRig rig="legacyHarsh2" dir="b"/>
            </a:scene3d>
            <a:sp3d extrusionH="430200" prstMaterial="legacyMatte">
              <a:extrusionClr>
                <a:srgbClr val="FF6600"/>
              </a:extrusionClr>
              <a:contourClr>
                <a:srgbClr val="FFE701"/>
              </a:contourClr>
            </a:sp3d>
          </a:bodyPr>
          <a:lstStyle/>
          <a:p>
            <a:pPr algn="ctr"/>
            <a:r>
              <a:rPr lang="zh-CN" altLang="en-US" sz="3600" kern="10">
                <a:ln w="9525">
                  <a:rou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mn-ea"/>
                <a:ea typeface="+mn-ea"/>
                <a:cs typeface="+mn-ea"/>
              </a:rPr>
              <a:t>土</a:t>
            </a:r>
            <a:endParaRPr lang="zh-CN" altLang="en-US" sz="3600" kern="10">
              <a:ln w="9525">
                <a:rou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mn-ea"/>
              <a:ea typeface="+mn-ea"/>
              <a:cs typeface="+mn-ea"/>
            </a:endParaRPr>
          </a:p>
          <a:p>
            <a:pPr algn="ctr"/>
            <a:r>
              <a:rPr lang="zh-CN" altLang="en-US" sz="3600" kern="10">
                <a:ln w="9525">
                  <a:rou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mn-ea"/>
                <a:ea typeface="+mn-ea"/>
                <a:cs typeface="+mn-ea"/>
              </a:rPr>
              <a:t>壤</a:t>
            </a:r>
            <a:endParaRPr lang="zh-CN" altLang="en-US" sz="3600" kern="10">
              <a:ln w="9525">
                <a:rou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mn-ea"/>
              <a:ea typeface="+mn-ea"/>
              <a:cs typeface="+mn-ea"/>
            </a:endParaRPr>
          </a:p>
          <a:p>
            <a:pPr algn="ctr"/>
            <a:r>
              <a:rPr lang="zh-CN" altLang="en-US" sz="3600" kern="10">
                <a:ln w="9525">
                  <a:rou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mn-ea"/>
                <a:ea typeface="+mn-ea"/>
                <a:cs typeface="+mn-ea"/>
              </a:rPr>
              <a:t>圈</a:t>
            </a:r>
            <a:endParaRPr lang="zh-CN" altLang="en-US" sz="3600" kern="10">
              <a:ln w="9525">
                <a:rou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mn-ea"/>
              <a:ea typeface="+mn-ea"/>
              <a:cs typeface="+mn-ea"/>
            </a:endParaRPr>
          </a:p>
        </p:txBody>
      </p:sp>
      <p:pic>
        <p:nvPicPr>
          <p:cNvPr id="64533" name="Picture 49" descr="查看完整尺寸的图片">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414" y="1268140"/>
            <a:ext cx="73977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534" name="Group 23"/>
          <p:cNvGrpSpPr/>
          <p:nvPr/>
        </p:nvGrpSpPr>
        <p:grpSpPr bwMode="auto">
          <a:xfrm>
            <a:off x="6527675" y="1557065"/>
            <a:ext cx="704850" cy="287337"/>
            <a:chOff x="2666" y="1510"/>
            <a:chExt cx="580" cy="179"/>
          </a:xfrm>
        </p:grpSpPr>
        <p:sp>
          <p:nvSpPr>
            <p:cNvPr id="47155" name="Line 24"/>
            <p:cNvSpPr>
              <a:spLocks noChangeShapeType="1"/>
            </p:cNvSpPr>
            <p:nvPr/>
          </p:nvSpPr>
          <p:spPr bwMode="auto">
            <a:xfrm>
              <a:off x="3151" y="1510"/>
              <a:ext cx="0" cy="179"/>
            </a:xfrm>
            <a:prstGeom prst="line">
              <a:avLst/>
            </a:prstGeom>
            <a:noFill/>
            <a:ln w="38100">
              <a:solidFill>
                <a:srgbClr val="009900"/>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7156" name="Line 25"/>
            <p:cNvSpPr>
              <a:spLocks noChangeShapeType="1"/>
            </p:cNvSpPr>
            <p:nvPr/>
          </p:nvSpPr>
          <p:spPr bwMode="auto">
            <a:xfrm>
              <a:off x="3053" y="1510"/>
              <a:ext cx="0" cy="179"/>
            </a:xfrm>
            <a:prstGeom prst="line">
              <a:avLst/>
            </a:prstGeom>
            <a:noFill/>
            <a:ln w="38100">
              <a:solidFill>
                <a:srgbClr val="009900"/>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7157" name="Line 26"/>
            <p:cNvSpPr>
              <a:spLocks noChangeShapeType="1"/>
            </p:cNvSpPr>
            <p:nvPr/>
          </p:nvSpPr>
          <p:spPr bwMode="auto">
            <a:xfrm>
              <a:off x="3246" y="1510"/>
              <a:ext cx="0" cy="179"/>
            </a:xfrm>
            <a:prstGeom prst="line">
              <a:avLst/>
            </a:prstGeom>
            <a:noFill/>
            <a:ln w="38100">
              <a:solidFill>
                <a:srgbClr val="009900"/>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7158" name="Line 27"/>
            <p:cNvSpPr>
              <a:spLocks noChangeShapeType="1"/>
            </p:cNvSpPr>
            <p:nvPr/>
          </p:nvSpPr>
          <p:spPr bwMode="auto">
            <a:xfrm>
              <a:off x="2859" y="1510"/>
              <a:ext cx="0" cy="179"/>
            </a:xfrm>
            <a:prstGeom prst="line">
              <a:avLst/>
            </a:prstGeom>
            <a:noFill/>
            <a:ln w="38100">
              <a:solidFill>
                <a:srgbClr val="009900"/>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7159" name="Line 28"/>
            <p:cNvSpPr>
              <a:spLocks noChangeShapeType="1"/>
            </p:cNvSpPr>
            <p:nvPr/>
          </p:nvSpPr>
          <p:spPr bwMode="auto">
            <a:xfrm>
              <a:off x="2763" y="1510"/>
              <a:ext cx="0" cy="179"/>
            </a:xfrm>
            <a:prstGeom prst="line">
              <a:avLst/>
            </a:prstGeom>
            <a:noFill/>
            <a:ln w="38100">
              <a:solidFill>
                <a:srgbClr val="009900"/>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7160" name="Line 29"/>
            <p:cNvSpPr>
              <a:spLocks noChangeShapeType="1"/>
            </p:cNvSpPr>
            <p:nvPr/>
          </p:nvSpPr>
          <p:spPr bwMode="auto">
            <a:xfrm>
              <a:off x="2666" y="1510"/>
              <a:ext cx="0" cy="179"/>
            </a:xfrm>
            <a:prstGeom prst="line">
              <a:avLst/>
            </a:prstGeom>
            <a:noFill/>
            <a:ln w="38100">
              <a:solidFill>
                <a:srgbClr val="009900"/>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7161" name="Line 30"/>
            <p:cNvSpPr>
              <a:spLocks noChangeShapeType="1"/>
            </p:cNvSpPr>
            <p:nvPr/>
          </p:nvSpPr>
          <p:spPr bwMode="auto">
            <a:xfrm>
              <a:off x="2956" y="1510"/>
              <a:ext cx="0" cy="179"/>
            </a:xfrm>
            <a:prstGeom prst="line">
              <a:avLst/>
            </a:prstGeom>
            <a:noFill/>
            <a:ln w="38100">
              <a:solidFill>
                <a:srgbClr val="009900"/>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grpSp>
      <p:grpSp>
        <p:nvGrpSpPr>
          <p:cNvPr id="64535" name="Group 23"/>
          <p:cNvGrpSpPr/>
          <p:nvPr/>
        </p:nvGrpSpPr>
        <p:grpSpPr bwMode="auto">
          <a:xfrm>
            <a:off x="7319838" y="1557065"/>
            <a:ext cx="704850" cy="287337"/>
            <a:chOff x="2666" y="1510"/>
            <a:chExt cx="580" cy="179"/>
          </a:xfrm>
        </p:grpSpPr>
        <p:sp>
          <p:nvSpPr>
            <p:cNvPr id="47131" name="Line 24"/>
            <p:cNvSpPr>
              <a:spLocks noChangeShapeType="1"/>
            </p:cNvSpPr>
            <p:nvPr/>
          </p:nvSpPr>
          <p:spPr bwMode="auto">
            <a:xfrm>
              <a:off x="3151" y="1510"/>
              <a:ext cx="0" cy="179"/>
            </a:xfrm>
            <a:prstGeom prst="line">
              <a:avLst/>
            </a:prstGeom>
            <a:noFill/>
            <a:ln w="38100">
              <a:solidFill>
                <a:srgbClr val="009900"/>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7132" name="Line 25"/>
            <p:cNvSpPr>
              <a:spLocks noChangeShapeType="1"/>
            </p:cNvSpPr>
            <p:nvPr/>
          </p:nvSpPr>
          <p:spPr bwMode="auto">
            <a:xfrm>
              <a:off x="3053" y="1510"/>
              <a:ext cx="0" cy="179"/>
            </a:xfrm>
            <a:prstGeom prst="line">
              <a:avLst/>
            </a:prstGeom>
            <a:noFill/>
            <a:ln w="38100">
              <a:solidFill>
                <a:srgbClr val="009900"/>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7133" name="Line 26"/>
            <p:cNvSpPr>
              <a:spLocks noChangeShapeType="1"/>
            </p:cNvSpPr>
            <p:nvPr/>
          </p:nvSpPr>
          <p:spPr bwMode="auto">
            <a:xfrm>
              <a:off x="3246" y="1510"/>
              <a:ext cx="0" cy="179"/>
            </a:xfrm>
            <a:prstGeom prst="line">
              <a:avLst/>
            </a:prstGeom>
            <a:noFill/>
            <a:ln w="38100">
              <a:solidFill>
                <a:srgbClr val="009900"/>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7134" name="Line 27"/>
            <p:cNvSpPr>
              <a:spLocks noChangeShapeType="1"/>
            </p:cNvSpPr>
            <p:nvPr/>
          </p:nvSpPr>
          <p:spPr bwMode="auto">
            <a:xfrm>
              <a:off x="2859" y="1510"/>
              <a:ext cx="0" cy="179"/>
            </a:xfrm>
            <a:prstGeom prst="line">
              <a:avLst/>
            </a:prstGeom>
            <a:noFill/>
            <a:ln w="38100">
              <a:solidFill>
                <a:srgbClr val="009900"/>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7135" name="Line 28"/>
            <p:cNvSpPr>
              <a:spLocks noChangeShapeType="1"/>
            </p:cNvSpPr>
            <p:nvPr/>
          </p:nvSpPr>
          <p:spPr bwMode="auto">
            <a:xfrm>
              <a:off x="2763" y="1510"/>
              <a:ext cx="0" cy="179"/>
            </a:xfrm>
            <a:prstGeom prst="line">
              <a:avLst/>
            </a:prstGeom>
            <a:noFill/>
            <a:ln w="38100">
              <a:solidFill>
                <a:srgbClr val="009900"/>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7136" name="Line 29"/>
            <p:cNvSpPr>
              <a:spLocks noChangeShapeType="1"/>
            </p:cNvSpPr>
            <p:nvPr/>
          </p:nvSpPr>
          <p:spPr bwMode="auto">
            <a:xfrm>
              <a:off x="2666" y="1510"/>
              <a:ext cx="0" cy="179"/>
            </a:xfrm>
            <a:prstGeom prst="line">
              <a:avLst/>
            </a:prstGeom>
            <a:noFill/>
            <a:ln w="38100">
              <a:solidFill>
                <a:srgbClr val="009900"/>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7137" name="Line 30"/>
            <p:cNvSpPr>
              <a:spLocks noChangeShapeType="1"/>
            </p:cNvSpPr>
            <p:nvPr/>
          </p:nvSpPr>
          <p:spPr bwMode="auto">
            <a:xfrm>
              <a:off x="2956" y="1510"/>
              <a:ext cx="0" cy="179"/>
            </a:xfrm>
            <a:prstGeom prst="line">
              <a:avLst/>
            </a:prstGeom>
            <a:noFill/>
            <a:ln w="38100">
              <a:solidFill>
                <a:srgbClr val="009900"/>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grpSp>
      <p:grpSp>
        <p:nvGrpSpPr>
          <p:cNvPr id="64536" name="Group 9"/>
          <p:cNvGrpSpPr/>
          <p:nvPr/>
        </p:nvGrpSpPr>
        <p:grpSpPr bwMode="auto">
          <a:xfrm>
            <a:off x="6600701" y="2852464"/>
            <a:ext cx="1717675" cy="1033462"/>
            <a:chOff x="1111" y="594"/>
            <a:chExt cx="1399" cy="651"/>
          </a:xfrm>
        </p:grpSpPr>
        <p:sp>
          <p:nvSpPr>
            <p:cNvPr id="64539" name="Text Box 10"/>
            <p:cNvSpPr txBox="1">
              <a:spLocks noChangeArrowheads="1"/>
            </p:cNvSpPr>
            <p:nvPr/>
          </p:nvSpPr>
          <p:spPr bwMode="auto">
            <a:xfrm>
              <a:off x="1111" y="663"/>
              <a:ext cx="63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spcBef>
                  <a:spcPct val="50000"/>
                </a:spcBef>
              </a:pPr>
              <a:r>
                <a:rPr lang="zh-CN" altLang="en-US" sz="2400" dirty="0">
                  <a:solidFill>
                    <a:srgbClr val="FF0000"/>
                  </a:solidFill>
                  <a:latin typeface="Times New Roman" panose="02020603050405020304" pitchFamily="18" charset="0"/>
                  <a:ea typeface="黑体" panose="02010609060101010101" pitchFamily="49" charset="-122"/>
                </a:rPr>
                <a:t>吸附</a:t>
              </a:r>
              <a:endParaRPr lang="zh-CN" altLang="en-US" sz="2400" dirty="0">
                <a:solidFill>
                  <a:srgbClr val="FF0000"/>
                </a:solidFill>
                <a:latin typeface="Times New Roman" panose="02020603050405020304" pitchFamily="18" charset="0"/>
                <a:ea typeface="黑体" panose="02010609060101010101" pitchFamily="49" charset="-122"/>
              </a:endParaRPr>
            </a:p>
          </p:txBody>
        </p:sp>
        <p:sp>
          <p:nvSpPr>
            <p:cNvPr id="47164" name="Line 11"/>
            <p:cNvSpPr>
              <a:spLocks noChangeShapeType="1"/>
            </p:cNvSpPr>
            <p:nvPr/>
          </p:nvSpPr>
          <p:spPr bwMode="auto">
            <a:xfrm>
              <a:off x="1746" y="618"/>
              <a:ext cx="0" cy="627"/>
            </a:xfrm>
            <a:prstGeom prst="line">
              <a:avLst/>
            </a:prstGeom>
            <a:noFill/>
            <a:ln w="50800">
              <a:solidFill>
                <a:srgbClr val="FFFF00"/>
              </a:solidFill>
              <a:round/>
              <a:tailEnd type="triangle" w="med" len="med"/>
            </a:ln>
          </p:spPr>
          <p:txBody>
            <a:bodyPr wrap="none"/>
            <a:lstStyle/>
            <a:p>
              <a:pPr eaLnBrk="1" fontAlgn="auto" hangingPunct="1">
                <a:spcBef>
                  <a:spcPts val="0"/>
                </a:spcBef>
                <a:spcAft>
                  <a:spcPts val="0"/>
                </a:spcAft>
                <a:defRPr/>
              </a:pPr>
              <a:endParaRPr lang="zh-CN" altLang="en-US">
                <a:solidFill>
                  <a:schemeClr val="bg1"/>
                </a:solidFill>
                <a:effectLst>
                  <a:outerShdw blurRad="38100" dist="38100" dir="2700000" algn="tl">
                    <a:srgbClr val="000000">
                      <a:alpha val="43137"/>
                    </a:srgbClr>
                  </a:outerShdw>
                </a:effectLst>
                <a:latin typeface="+mn-lt"/>
                <a:ea typeface="+mn-ea"/>
              </a:endParaRPr>
            </a:p>
          </p:txBody>
        </p:sp>
        <p:sp>
          <p:nvSpPr>
            <p:cNvPr id="47165" name="Line 12"/>
            <p:cNvSpPr>
              <a:spLocks noChangeShapeType="1"/>
            </p:cNvSpPr>
            <p:nvPr/>
          </p:nvSpPr>
          <p:spPr bwMode="auto">
            <a:xfrm flipV="1">
              <a:off x="1836" y="594"/>
              <a:ext cx="0" cy="627"/>
            </a:xfrm>
            <a:prstGeom prst="line">
              <a:avLst/>
            </a:prstGeom>
            <a:noFill/>
            <a:ln w="50800">
              <a:solidFill>
                <a:srgbClr val="FFFF00"/>
              </a:solidFill>
              <a:round/>
              <a:tailEnd type="triangle" w="med" len="med"/>
            </a:ln>
          </p:spPr>
          <p:txBody>
            <a:bodyPr wrap="none"/>
            <a:lstStyle/>
            <a:p>
              <a:pPr eaLnBrk="1" fontAlgn="auto" hangingPunct="1">
                <a:spcBef>
                  <a:spcPts val="0"/>
                </a:spcBef>
                <a:spcAft>
                  <a:spcPts val="0"/>
                </a:spcAft>
                <a:defRPr/>
              </a:pPr>
              <a:endParaRPr lang="zh-CN" altLang="en-US">
                <a:solidFill>
                  <a:schemeClr val="bg1"/>
                </a:solidFill>
                <a:effectLst>
                  <a:outerShdw blurRad="38100" dist="38100" dir="2700000" algn="tl">
                    <a:srgbClr val="000000">
                      <a:alpha val="43137"/>
                    </a:srgbClr>
                  </a:outerShdw>
                </a:effectLst>
                <a:latin typeface="+mn-lt"/>
                <a:ea typeface="+mn-ea"/>
              </a:endParaRPr>
            </a:p>
          </p:txBody>
        </p:sp>
        <p:sp>
          <p:nvSpPr>
            <p:cNvPr id="64542" name="Text Box 13"/>
            <p:cNvSpPr txBox="1">
              <a:spLocks noChangeArrowheads="1"/>
            </p:cNvSpPr>
            <p:nvPr/>
          </p:nvSpPr>
          <p:spPr bwMode="auto">
            <a:xfrm>
              <a:off x="1927" y="663"/>
              <a:ext cx="583"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zh-CN" altLang="en-US" sz="2400" dirty="0">
                  <a:solidFill>
                    <a:srgbClr val="FF0000"/>
                  </a:solidFill>
                  <a:latin typeface="Times New Roman" panose="02020603050405020304" pitchFamily="18" charset="0"/>
                  <a:ea typeface="黑体" panose="02010609060101010101" pitchFamily="49" charset="-122"/>
                </a:rPr>
                <a:t>解吸</a:t>
              </a:r>
              <a:endParaRPr lang="zh-CN" altLang="en-US" sz="2400" dirty="0">
                <a:solidFill>
                  <a:srgbClr val="FF0000"/>
                </a:solidFill>
                <a:latin typeface="Times New Roman" panose="02020603050405020304" pitchFamily="18" charset="0"/>
                <a:ea typeface="黑体" panose="02010609060101010101" pitchFamily="49" charset="-122"/>
              </a:endParaRPr>
            </a:p>
          </p:txBody>
        </p:sp>
      </p:grpSp>
      <p:sp>
        <p:nvSpPr>
          <p:cNvPr id="47167" name="Text Box 63"/>
          <p:cNvSpPr txBox="1">
            <a:spLocks noChangeArrowheads="1"/>
          </p:cNvSpPr>
          <p:nvPr/>
        </p:nvSpPr>
        <p:spPr bwMode="auto">
          <a:xfrm>
            <a:off x="2784351" y="1699940"/>
            <a:ext cx="1655763" cy="1768475"/>
          </a:xfrm>
          <a:prstGeom prst="rect">
            <a:avLst/>
          </a:prstGeom>
          <a:noFill/>
          <a:ln w="9525">
            <a:noFill/>
            <a:miter lim="800000"/>
          </a:ln>
          <a:effectLst/>
        </p:spPr>
        <p:txBody>
          <a:bodyPr>
            <a:spAutoFit/>
          </a:bodyPr>
          <a:lstStyle/>
          <a:p>
            <a:pPr eaLnBrk="1" fontAlgn="auto" hangingPunct="1">
              <a:spcBef>
                <a:spcPct val="50000"/>
              </a:spcBef>
              <a:spcAft>
                <a:spcPts val="0"/>
              </a:spcAft>
              <a:defRPr/>
            </a:pPr>
            <a:r>
              <a:rPr lang="zh-CN" altLang="en-US" sz="2000" b="1" dirty="0">
                <a:solidFill>
                  <a:schemeClr val="bg1"/>
                </a:solidFill>
                <a:effectLst>
                  <a:outerShdw blurRad="38100" dist="38100" dir="2700000" algn="tl">
                    <a:srgbClr val="000000"/>
                  </a:outerShdw>
                </a:effectLst>
                <a:latin typeface="+mn-lt"/>
                <a:ea typeface="+mn-ea"/>
              </a:rPr>
              <a:t>重金属形态过程</a:t>
            </a:r>
            <a:endParaRPr lang="zh-CN" altLang="en-US" sz="2000" b="1" dirty="0">
              <a:solidFill>
                <a:schemeClr val="bg1"/>
              </a:solidFill>
              <a:effectLst>
                <a:outerShdw blurRad="38100" dist="38100" dir="2700000" algn="tl">
                  <a:srgbClr val="000000"/>
                </a:outerShdw>
              </a:effectLst>
              <a:latin typeface="+mn-lt"/>
              <a:ea typeface="+mn-ea"/>
            </a:endParaRPr>
          </a:p>
          <a:p>
            <a:pPr eaLnBrk="1" fontAlgn="auto" hangingPunct="1">
              <a:spcBef>
                <a:spcPct val="50000"/>
              </a:spcBef>
              <a:spcAft>
                <a:spcPts val="0"/>
              </a:spcAft>
              <a:defRPr/>
            </a:pPr>
            <a:r>
              <a:rPr lang="zh-CN" altLang="en-US" sz="2000" b="1" dirty="0">
                <a:solidFill>
                  <a:schemeClr val="bg1"/>
                </a:solidFill>
                <a:effectLst>
                  <a:outerShdw blurRad="38100" dist="38100" dir="2700000" algn="tl">
                    <a:srgbClr val="000000"/>
                  </a:outerShdw>
                </a:effectLst>
                <a:latin typeface="+mn-lt"/>
                <a:ea typeface="+mn-ea"/>
              </a:rPr>
              <a:t>有机污染物微生物降解水解等过程</a:t>
            </a:r>
            <a:endParaRPr lang="zh-CN" altLang="en-US" sz="2000" b="1" dirty="0">
              <a:solidFill>
                <a:schemeClr val="bg1"/>
              </a:solidFill>
              <a:effectLst>
                <a:outerShdw blurRad="38100" dist="38100" dir="2700000" algn="tl">
                  <a:srgbClr val="000000"/>
                </a:outerShdw>
              </a:effectLst>
              <a:latin typeface="+mn-lt"/>
              <a:ea typeface="+mn-ea"/>
            </a:endParaRPr>
          </a:p>
        </p:txBody>
      </p:sp>
      <p:sp>
        <p:nvSpPr>
          <p:cNvPr id="47168" name="Text Box 64"/>
          <p:cNvSpPr txBox="1">
            <a:spLocks noChangeArrowheads="1"/>
          </p:cNvSpPr>
          <p:nvPr/>
        </p:nvSpPr>
        <p:spPr bwMode="auto">
          <a:xfrm>
            <a:off x="5592638" y="2133326"/>
            <a:ext cx="2159000" cy="457200"/>
          </a:xfrm>
          <a:prstGeom prst="rect">
            <a:avLst/>
          </a:prstGeom>
          <a:noFill/>
          <a:ln w="9525">
            <a:noFill/>
            <a:miter lim="800000"/>
          </a:ln>
          <a:effectLst/>
        </p:spPr>
        <p:txBody>
          <a:bodyPr>
            <a:spAutoFit/>
          </a:bodyPr>
          <a:lstStyle/>
          <a:p>
            <a:pPr eaLnBrk="1" fontAlgn="auto" hangingPunct="1">
              <a:spcBef>
                <a:spcPct val="50000"/>
              </a:spcBef>
              <a:spcAft>
                <a:spcPts val="0"/>
              </a:spcAft>
              <a:defRPr/>
            </a:pPr>
            <a:r>
              <a:rPr lang="zh-CN" altLang="en-US" sz="2400" b="1" dirty="0">
                <a:solidFill>
                  <a:schemeClr val="bg1"/>
                </a:solidFill>
                <a:effectLst>
                  <a:outerShdw blurRad="38100" dist="38100" dir="2700000" algn="tl">
                    <a:srgbClr val="000000"/>
                  </a:outerShdw>
                </a:effectLst>
                <a:latin typeface="+mn-lt"/>
                <a:ea typeface="+mn-ea"/>
              </a:rPr>
              <a:t>吸收和摄取</a:t>
            </a:r>
            <a:endParaRPr lang="zh-CN" altLang="en-US" sz="2400" b="1" dirty="0">
              <a:solidFill>
                <a:schemeClr val="bg1"/>
              </a:solidFill>
              <a:effectLst>
                <a:outerShdw blurRad="38100" dist="38100" dir="2700000" algn="tl">
                  <a:srgbClr val="000000"/>
                </a:outerShdw>
              </a:effectLst>
              <a:latin typeface="+mn-lt"/>
              <a:ea typeface="+mn-ea"/>
            </a:endParaRPr>
          </a:p>
        </p:txBody>
      </p:sp>
      <p:sp>
        <p:nvSpPr>
          <p:cNvPr id="58"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59"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smtClean="0">
                <a:solidFill>
                  <a:srgbClr val="4D4D4D"/>
                </a:solidFill>
                <a:effectLst/>
                <a:latin typeface="Times New Roman" panose="02020603050405020304" pitchFamily="18" charset="0"/>
                <a:cs typeface="Times New Roman" panose="02020603050405020304" pitchFamily="18" charset="0"/>
              </a:rPr>
              <a:t>1-38</a:t>
            </a:r>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4292"/>
                                        </p:tgtEl>
                                        <p:attrNameLst>
                                          <p:attrName>style.visibility</p:attrName>
                                        </p:attrNameLst>
                                      </p:cBhvr>
                                      <p:to>
                                        <p:strVal val="visible"/>
                                      </p:to>
                                    </p:set>
                                    <p:animEffect transition="in" filter="randombar(horizontal)">
                                      <p:cBhvr>
                                        <p:cTn id="7" dur="500"/>
                                        <p:tgtEl>
                                          <p:spTgt spid="54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fontAlgn="base">
              <a:spcBef>
                <a:spcPct val="0"/>
              </a:spcBef>
              <a:spcAft>
                <a:spcPct val="0"/>
              </a:spcAft>
            </a:pPr>
            <a:r>
              <a:rPr lang="zh-CN" altLang="zh-CN" dirty="0" smtClean="0">
                <a:solidFill>
                  <a:schemeClr val="bg1"/>
                </a:solidFill>
                <a:latin typeface="Arial" panose="020B0604020202020204" pitchFamily="34" charset="0"/>
                <a:ea typeface="宋体" panose="02010600030101010101" pitchFamily="2" charset="-122"/>
              </a:rPr>
              <a:t>1-</a:t>
            </a:r>
            <a:fld id="{19771742-8BB2-46DA-A0F1-CF9EC2770E25}" type="slidenum">
              <a:rPr lang="zh-CN" altLang="zh-CN" smtClean="0">
                <a:solidFill>
                  <a:schemeClr val="bg1"/>
                </a:solidFill>
                <a:latin typeface="Arial" panose="020B0604020202020204" pitchFamily="34" charset="0"/>
                <a:ea typeface="宋体" panose="02010600030101010101" pitchFamily="2" charset="-122"/>
              </a:rPr>
            </a:fld>
            <a:endParaRPr lang="zh-CN" altLang="zh-CN" dirty="0" smtClean="0">
              <a:solidFill>
                <a:schemeClr val="bg1"/>
              </a:solidFill>
              <a:latin typeface="Arial" panose="020B0604020202020204" pitchFamily="34" charset="0"/>
              <a:ea typeface="宋体" panose="02010600030101010101" pitchFamily="2" charset="-122"/>
            </a:endParaRPr>
          </a:p>
        </p:txBody>
      </p:sp>
      <p:sp>
        <p:nvSpPr>
          <p:cNvPr id="65539" name="Rectangle 2"/>
          <p:cNvSpPr>
            <a:spLocks noChangeArrowheads="1"/>
          </p:cNvSpPr>
          <p:nvPr/>
        </p:nvSpPr>
        <p:spPr bwMode="auto">
          <a:xfrm>
            <a:off x="1020191" y="2222350"/>
            <a:ext cx="8991600" cy="4419600"/>
          </a:xfrm>
          <a:prstGeom prst="rect">
            <a:avLst/>
          </a:prstGeom>
          <a:solidFill>
            <a:srgbClr val="CCECFF"/>
          </a:solidFill>
          <a:ln w="9525">
            <a:solidFill>
              <a:schemeClr val="tx1"/>
            </a:solidFill>
            <a:miter lim="800000"/>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65540" name="Freeform 3"/>
          <p:cNvSpPr>
            <a:spLocks noChangeArrowheads="1"/>
          </p:cNvSpPr>
          <p:nvPr/>
        </p:nvSpPr>
        <p:spPr bwMode="auto">
          <a:xfrm>
            <a:off x="4525392" y="2112814"/>
            <a:ext cx="6353175" cy="4529137"/>
          </a:xfrm>
          <a:custGeom>
            <a:avLst/>
            <a:gdLst>
              <a:gd name="T0" fmla="*/ 0 w 4002"/>
              <a:gd name="T1" fmla="*/ 2147483646 h 2853"/>
              <a:gd name="T2" fmla="*/ 2147483646 w 4002"/>
              <a:gd name="T3" fmla="*/ 2147483646 h 2853"/>
              <a:gd name="T4" fmla="*/ 2147483646 w 4002"/>
              <a:gd name="T5" fmla="*/ 2147483646 h 2853"/>
              <a:gd name="T6" fmla="*/ 2147483646 w 4002"/>
              <a:gd name="T7" fmla="*/ 2147483646 h 2853"/>
              <a:gd name="T8" fmla="*/ 2147483646 w 4002"/>
              <a:gd name="T9" fmla="*/ 2147483646 h 2853"/>
              <a:gd name="T10" fmla="*/ 2147483646 w 4002"/>
              <a:gd name="T11" fmla="*/ 2147483646 h 2853"/>
              <a:gd name="T12" fmla="*/ 2147483646 w 4002"/>
              <a:gd name="T13" fmla="*/ 2147483646 h 2853"/>
              <a:gd name="T14" fmla="*/ 2147483646 w 4002"/>
              <a:gd name="T15" fmla="*/ 2147483646 h 2853"/>
              <a:gd name="T16" fmla="*/ 2147483646 w 4002"/>
              <a:gd name="T17" fmla="*/ 2147483646 h 2853"/>
              <a:gd name="T18" fmla="*/ 2147483646 w 4002"/>
              <a:gd name="T19" fmla="*/ 2147483646 h 2853"/>
              <a:gd name="T20" fmla="*/ 2147483646 w 4002"/>
              <a:gd name="T21" fmla="*/ 2147483646 h 2853"/>
              <a:gd name="T22" fmla="*/ 2147483646 w 4002"/>
              <a:gd name="T23" fmla="*/ 2147483646 h 2853"/>
              <a:gd name="T24" fmla="*/ 2147483646 w 4002"/>
              <a:gd name="T25" fmla="*/ 2147483646 h 2853"/>
              <a:gd name="T26" fmla="*/ 2147483646 w 4002"/>
              <a:gd name="T27" fmla="*/ 2147483646 h 2853"/>
              <a:gd name="T28" fmla="*/ 2147483646 w 4002"/>
              <a:gd name="T29" fmla="*/ 2147483646 h 2853"/>
              <a:gd name="T30" fmla="*/ 2147483646 w 4002"/>
              <a:gd name="T31" fmla="*/ 2147483646 h 2853"/>
              <a:gd name="T32" fmla="*/ 2147483646 w 4002"/>
              <a:gd name="T33" fmla="*/ 2147483646 h 2853"/>
              <a:gd name="T34" fmla="*/ 2147483646 w 4002"/>
              <a:gd name="T35" fmla="*/ 2147483646 h 2853"/>
              <a:gd name="T36" fmla="*/ 2147483646 w 4002"/>
              <a:gd name="T37" fmla="*/ 2147483646 h 2853"/>
              <a:gd name="T38" fmla="*/ 2147483646 w 4002"/>
              <a:gd name="T39" fmla="*/ 2147483646 h 2853"/>
              <a:gd name="T40" fmla="*/ 2147483646 w 4002"/>
              <a:gd name="T41" fmla="*/ 2147483646 h 2853"/>
              <a:gd name="T42" fmla="*/ 2147483646 w 4002"/>
              <a:gd name="T43" fmla="*/ 2147483646 h 2853"/>
              <a:gd name="T44" fmla="*/ 2147483646 w 4002"/>
              <a:gd name="T45" fmla="*/ 2147483646 h 2853"/>
              <a:gd name="T46" fmla="*/ 2147483646 w 4002"/>
              <a:gd name="T47" fmla="*/ 2147483646 h 2853"/>
              <a:gd name="T48" fmla="*/ 2147483646 w 4002"/>
              <a:gd name="T49" fmla="*/ 2147483646 h 2853"/>
              <a:gd name="T50" fmla="*/ 2147483646 w 4002"/>
              <a:gd name="T51" fmla="*/ 2147483646 h 2853"/>
              <a:gd name="T52" fmla="*/ 2147483646 w 4002"/>
              <a:gd name="T53" fmla="*/ 2147483646 h 2853"/>
              <a:gd name="T54" fmla="*/ 2147483646 w 4002"/>
              <a:gd name="T55" fmla="*/ 2147483646 h 2853"/>
              <a:gd name="T56" fmla="*/ 2147483646 w 4002"/>
              <a:gd name="T57" fmla="*/ 2147483646 h 2853"/>
              <a:gd name="T58" fmla="*/ 2147483646 w 4002"/>
              <a:gd name="T59" fmla="*/ 2147483646 h 2853"/>
              <a:gd name="T60" fmla="*/ 2147483646 w 4002"/>
              <a:gd name="T61" fmla="*/ 2147483646 h 2853"/>
              <a:gd name="T62" fmla="*/ 0 w 4002"/>
              <a:gd name="T63" fmla="*/ 2147483646 h 285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002" h="2853">
                <a:moveTo>
                  <a:pt x="0" y="96"/>
                </a:moveTo>
                <a:cubicBezTo>
                  <a:pt x="9" y="240"/>
                  <a:pt x="12" y="388"/>
                  <a:pt x="54" y="528"/>
                </a:cubicBezTo>
                <a:cubicBezTo>
                  <a:pt x="69" y="577"/>
                  <a:pt x="103" y="624"/>
                  <a:pt x="117" y="672"/>
                </a:cubicBezTo>
                <a:cubicBezTo>
                  <a:pt x="118" y="675"/>
                  <a:pt x="167" y="814"/>
                  <a:pt x="171" y="816"/>
                </a:cubicBezTo>
                <a:cubicBezTo>
                  <a:pt x="248" y="854"/>
                  <a:pt x="292" y="918"/>
                  <a:pt x="360" y="969"/>
                </a:cubicBezTo>
                <a:cubicBezTo>
                  <a:pt x="383" y="986"/>
                  <a:pt x="409" y="997"/>
                  <a:pt x="432" y="1014"/>
                </a:cubicBezTo>
                <a:cubicBezTo>
                  <a:pt x="518" y="1079"/>
                  <a:pt x="653" y="1231"/>
                  <a:pt x="756" y="1257"/>
                </a:cubicBezTo>
                <a:cubicBezTo>
                  <a:pt x="808" y="1292"/>
                  <a:pt x="777" y="1266"/>
                  <a:pt x="837" y="1347"/>
                </a:cubicBezTo>
                <a:cubicBezTo>
                  <a:pt x="850" y="1364"/>
                  <a:pt x="891" y="1383"/>
                  <a:pt x="891" y="1383"/>
                </a:cubicBezTo>
                <a:cubicBezTo>
                  <a:pt x="925" y="1433"/>
                  <a:pt x="995" y="1450"/>
                  <a:pt x="1053" y="1464"/>
                </a:cubicBezTo>
                <a:cubicBezTo>
                  <a:pt x="1084" y="1484"/>
                  <a:pt x="1107" y="1491"/>
                  <a:pt x="1143" y="1500"/>
                </a:cubicBezTo>
                <a:cubicBezTo>
                  <a:pt x="1187" y="1544"/>
                  <a:pt x="1237" y="1572"/>
                  <a:pt x="1287" y="1608"/>
                </a:cubicBezTo>
                <a:cubicBezTo>
                  <a:pt x="1297" y="1615"/>
                  <a:pt x="1303" y="1629"/>
                  <a:pt x="1314" y="1635"/>
                </a:cubicBezTo>
                <a:cubicBezTo>
                  <a:pt x="1325" y="1641"/>
                  <a:pt x="1338" y="1640"/>
                  <a:pt x="1350" y="1644"/>
                </a:cubicBezTo>
                <a:cubicBezTo>
                  <a:pt x="1389" y="1657"/>
                  <a:pt x="1428" y="1676"/>
                  <a:pt x="1467" y="1689"/>
                </a:cubicBezTo>
                <a:cubicBezTo>
                  <a:pt x="1563" y="1721"/>
                  <a:pt x="1651" y="1721"/>
                  <a:pt x="1737" y="1779"/>
                </a:cubicBezTo>
                <a:cubicBezTo>
                  <a:pt x="1760" y="1813"/>
                  <a:pt x="1769" y="1849"/>
                  <a:pt x="1782" y="1887"/>
                </a:cubicBezTo>
                <a:cubicBezTo>
                  <a:pt x="1790" y="1911"/>
                  <a:pt x="1787" y="1933"/>
                  <a:pt x="1809" y="1950"/>
                </a:cubicBezTo>
                <a:cubicBezTo>
                  <a:pt x="1816" y="1956"/>
                  <a:pt x="1828" y="1955"/>
                  <a:pt x="1836" y="1959"/>
                </a:cubicBezTo>
                <a:cubicBezTo>
                  <a:pt x="1846" y="1964"/>
                  <a:pt x="1855" y="1970"/>
                  <a:pt x="1863" y="1977"/>
                </a:cubicBezTo>
                <a:cubicBezTo>
                  <a:pt x="1898" y="2006"/>
                  <a:pt x="1921" y="2043"/>
                  <a:pt x="1935" y="2085"/>
                </a:cubicBezTo>
                <a:cubicBezTo>
                  <a:pt x="1925" y="2384"/>
                  <a:pt x="1948" y="2281"/>
                  <a:pt x="1899" y="2427"/>
                </a:cubicBezTo>
                <a:cubicBezTo>
                  <a:pt x="1888" y="2545"/>
                  <a:pt x="1900" y="2495"/>
                  <a:pt x="1872" y="2580"/>
                </a:cubicBezTo>
                <a:cubicBezTo>
                  <a:pt x="1866" y="2598"/>
                  <a:pt x="1854" y="2634"/>
                  <a:pt x="1854" y="2634"/>
                </a:cubicBezTo>
                <a:cubicBezTo>
                  <a:pt x="1857" y="2700"/>
                  <a:pt x="1845" y="2769"/>
                  <a:pt x="1863" y="2832"/>
                </a:cubicBezTo>
                <a:cubicBezTo>
                  <a:pt x="1868" y="2850"/>
                  <a:pt x="1898" y="2850"/>
                  <a:pt x="1917" y="2850"/>
                </a:cubicBezTo>
                <a:cubicBezTo>
                  <a:pt x="2322" y="2853"/>
                  <a:pt x="2727" y="2844"/>
                  <a:pt x="3132" y="2841"/>
                </a:cubicBezTo>
                <a:cubicBezTo>
                  <a:pt x="3128" y="1541"/>
                  <a:pt x="4002" y="166"/>
                  <a:pt x="2979" y="87"/>
                </a:cubicBezTo>
                <a:cubicBezTo>
                  <a:pt x="2775" y="19"/>
                  <a:pt x="2936" y="67"/>
                  <a:pt x="2448" y="60"/>
                </a:cubicBezTo>
                <a:cubicBezTo>
                  <a:pt x="508" y="33"/>
                  <a:pt x="2514" y="66"/>
                  <a:pt x="1098" y="42"/>
                </a:cubicBezTo>
                <a:cubicBezTo>
                  <a:pt x="761" y="0"/>
                  <a:pt x="945" y="20"/>
                  <a:pt x="198" y="42"/>
                </a:cubicBezTo>
                <a:cubicBezTo>
                  <a:pt x="149" y="43"/>
                  <a:pt x="33" y="112"/>
                  <a:pt x="0" y="96"/>
                </a:cubicBezTo>
                <a:close/>
              </a:path>
            </a:pathLst>
          </a:custGeom>
          <a:solidFill>
            <a:srgbClr val="993300"/>
          </a:solidFill>
          <a:ln>
            <a:noFill/>
          </a:ln>
          <a:extLst>
            <a:ext uri="{91240B29-F687-4F45-9708-019B960494DF}">
              <a14:hiddenLine xmlns:a14="http://schemas.microsoft.com/office/drawing/2010/main" w="9525">
                <a:solidFill>
                  <a:srgbClr val="000000"/>
                </a:solidFill>
                <a:round/>
              </a14:hiddenLine>
            </a:ext>
          </a:extLst>
        </p:spPr>
        <p:txBody>
          <a:bodyPr wrap="none"/>
          <a:lstStyle/>
          <a:p>
            <a:endParaRPr lang="zh-CN" altLang="en-US"/>
          </a:p>
        </p:txBody>
      </p:sp>
      <p:sp>
        <p:nvSpPr>
          <p:cNvPr id="65541" name="Freeform 4"/>
          <p:cNvSpPr>
            <a:spLocks noChangeArrowheads="1"/>
          </p:cNvSpPr>
          <p:nvPr/>
        </p:nvSpPr>
        <p:spPr bwMode="auto">
          <a:xfrm>
            <a:off x="6641529" y="5262414"/>
            <a:ext cx="823912" cy="1423987"/>
          </a:xfrm>
          <a:custGeom>
            <a:avLst/>
            <a:gdLst>
              <a:gd name="T0" fmla="*/ 2147483646 w 519"/>
              <a:gd name="T1" fmla="*/ 2147483646 h 897"/>
              <a:gd name="T2" fmla="*/ 2147483646 w 519"/>
              <a:gd name="T3" fmla="*/ 2147483646 h 897"/>
              <a:gd name="T4" fmla="*/ 2147483646 w 519"/>
              <a:gd name="T5" fmla="*/ 2147483646 h 897"/>
              <a:gd name="T6" fmla="*/ 2147483646 w 519"/>
              <a:gd name="T7" fmla="*/ 2147483646 h 897"/>
              <a:gd name="T8" fmla="*/ 2147483646 w 519"/>
              <a:gd name="T9" fmla="*/ 2147483646 h 897"/>
              <a:gd name="T10" fmla="*/ 2147483646 w 519"/>
              <a:gd name="T11" fmla="*/ 2147483646 h 897"/>
              <a:gd name="T12" fmla="*/ 2147483646 w 519"/>
              <a:gd name="T13" fmla="*/ 2147483646 h 897"/>
              <a:gd name="T14" fmla="*/ 2147483646 w 519"/>
              <a:gd name="T15" fmla="*/ 2147483646 h 897"/>
              <a:gd name="T16" fmla="*/ 2147483646 w 519"/>
              <a:gd name="T17" fmla="*/ 2147483646 h 897"/>
              <a:gd name="T18" fmla="*/ 2147483646 w 519"/>
              <a:gd name="T19" fmla="*/ 2147483646 h 897"/>
              <a:gd name="T20" fmla="*/ 2147483646 w 519"/>
              <a:gd name="T21" fmla="*/ 2147483646 h 897"/>
              <a:gd name="T22" fmla="*/ 2147483646 w 519"/>
              <a:gd name="T23" fmla="*/ 2147483646 h 897"/>
              <a:gd name="T24" fmla="*/ 2147483646 w 519"/>
              <a:gd name="T25" fmla="*/ 2147483646 h 897"/>
              <a:gd name="T26" fmla="*/ 2147483646 w 519"/>
              <a:gd name="T27" fmla="*/ 2147483646 h 897"/>
              <a:gd name="T28" fmla="*/ 2147483646 w 519"/>
              <a:gd name="T29" fmla="*/ 2147483646 h 897"/>
              <a:gd name="T30" fmla="*/ 2147483646 w 519"/>
              <a:gd name="T31" fmla="*/ 2147483646 h 897"/>
              <a:gd name="T32" fmla="*/ 2147483646 w 519"/>
              <a:gd name="T33" fmla="*/ 2147483646 h 897"/>
              <a:gd name="T34" fmla="*/ 2147483646 w 519"/>
              <a:gd name="T35" fmla="*/ 2147483646 h 897"/>
              <a:gd name="T36" fmla="*/ 2147483646 w 519"/>
              <a:gd name="T37" fmla="*/ 2147483646 h 897"/>
              <a:gd name="T38" fmla="*/ 2147483646 w 519"/>
              <a:gd name="T39" fmla="*/ 2147483646 h 897"/>
              <a:gd name="T40" fmla="*/ 2147483646 w 519"/>
              <a:gd name="T41" fmla="*/ 2147483646 h 897"/>
              <a:gd name="T42" fmla="*/ 2147483646 w 519"/>
              <a:gd name="T43" fmla="*/ 2147483646 h 897"/>
              <a:gd name="T44" fmla="*/ 2147483646 w 519"/>
              <a:gd name="T45" fmla="*/ 2147483646 h 897"/>
              <a:gd name="T46" fmla="*/ 2147483646 w 519"/>
              <a:gd name="T47" fmla="*/ 2147483646 h 897"/>
              <a:gd name="T48" fmla="*/ 2147483646 w 519"/>
              <a:gd name="T49" fmla="*/ 2147483646 h 89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19" h="897">
                <a:moveTo>
                  <a:pt x="428" y="5"/>
                </a:moveTo>
                <a:cubicBezTo>
                  <a:pt x="453" y="39"/>
                  <a:pt x="474" y="63"/>
                  <a:pt x="509" y="86"/>
                </a:cubicBezTo>
                <a:cubicBezTo>
                  <a:pt x="500" y="209"/>
                  <a:pt x="512" y="207"/>
                  <a:pt x="455" y="293"/>
                </a:cubicBezTo>
                <a:cubicBezTo>
                  <a:pt x="367" y="425"/>
                  <a:pt x="495" y="289"/>
                  <a:pt x="410" y="374"/>
                </a:cubicBezTo>
                <a:cubicBezTo>
                  <a:pt x="384" y="453"/>
                  <a:pt x="375" y="546"/>
                  <a:pt x="437" y="608"/>
                </a:cubicBezTo>
                <a:cubicBezTo>
                  <a:pt x="458" y="672"/>
                  <a:pt x="439" y="651"/>
                  <a:pt x="482" y="680"/>
                </a:cubicBezTo>
                <a:cubicBezTo>
                  <a:pt x="488" y="689"/>
                  <a:pt x="496" y="697"/>
                  <a:pt x="500" y="707"/>
                </a:cubicBezTo>
                <a:cubicBezTo>
                  <a:pt x="508" y="724"/>
                  <a:pt x="518" y="761"/>
                  <a:pt x="518" y="761"/>
                </a:cubicBezTo>
                <a:cubicBezTo>
                  <a:pt x="515" y="788"/>
                  <a:pt x="519" y="817"/>
                  <a:pt x="509" y="842"/>
                </a:cubicBezTo>
                <a:cubicBezTo>
                  <a:pt x="505" y="851"/>
                  <a:pt x="490" y="847"/>
                  <a:pt x="482" y="851"/>
                </a:cubicBezTo>
                <a:cubicBezTo>
                  <a:pt x="420" y="882"/>
                  <a:pt x="494" y="859"/>
                  <a:pt x="419" y="878"/>
                </a:cubicBezTo>
                <a:cubicBezTo>
                  <a:pt x="323" y="874"/>
                  <a:pt x="204" y="897"/>
                  <a:pt x="131" y="815"/>
                </a:cubicBezTo>
                <a:cubicBezTo>
                  <a:pt x="55" y="729"/>
                  <a:pt x="130" y="784"/>
                  <a:pt x="68" y="743"/>
                </a:cubicBezTo>
                <a:cubicBezTo>
                  <a:pt x="62" y="734"/>
                  <a:pt x="58" y="723"/>
                  <a:pt x="50" y="716"/>
                </a:cubicBezTo>
                <a:cubicBezTo>
                  <a:pt x="43" y="710"/>
                  <a:pt x="29" y="714"/>
                  <a:pt x="23" y="707"/>
                </a:cubicBezTo>
                <a:cubicBezTo>
                  <a:pt x="0" y="679"/>
                  <a:pt x="10" y="635"/>
                  <a:pt x="5" y="599"/>
                </a:cubicBezTo>
                <a:cubicBezTo>
                  <a:pt x="13" y="529"/>
                  <a:pt x="5" y="509"/>
                  <a:pt x="50" y="464"/>
                </a:cubicBezTo>
                <a:cubicBezTo>
                  <a:pt x="53" y="455"/>
                  <a:pt x="53" y="444"/>
                  <a:pt x="59" y="437"/>
                </a:cubicBezTo>
                <a:cubicBezTo>
                  <a:pt x="75" y="417"/>
                  <a:pt x="113" y="383"/>
                  <a:pt x="113" y="383"/>
                </a:cubicBezTo>
                <a:cubicBezTo>
                  <a:pt x="130" y="331"/>
                  <a:pt x="110" y="380"/>
                  <a:pt x="149" y="329"/>
                </a:cubicBezTo>
                <a:cubicBezTo>
                  <a:pt x="184" y="284"/>
                  <a:pt x="207" y="235"/>
                  <a:pt x="248" y="194"/>
                </a:cubicBezTo>
                <a:cubicBezTo>
                  <a:pt x="260" y="157"/>
                  <a:pt x="279" y="143"/>
                  <a:pt x="311" y="122"/>
                </a:cubicBezTo>
                <a:cubicBezTo>
                  <a:pt x="317" y="113"/>
                  <a:pt x="321" y="103"/>
                  <a:pt x="329" y="95"/>
                </a:cubicBezTo>
                <a:cubicBezTo>
                  <a:pt x="337" y="87"/>
                  <a:pt x="349" y="85"/>
                  <a:pt x="356" y="77"/>
                </a:cubicBezTo>
                <a:cubicBezTo>
                  <a:pt x="424" y="0"/>
                  <a:pt x="358" y="40"/>
                  <a:pt x="428" y="5"/>
                </a:cubicBezTo>
                <a:close/>
              </a:path>
            </a:pathLst>
          </a:custGeom>
          <a:solidFill>
            <a:srgbClr val="993300"/>
          </a:solidFill>
          <a:ln>
            <a:noFill/>
          </a:ln>
          <a:extLst>
            <a:ext uri="{91240B29-F687-4F45-9708-019B960494DF}">
              <a14:hiddenLine xmlns:a14="http://schemas.microsoft.com/office/drawing/2010/main" w="9525">
                <a:solidFill>
                  <a:srgbClr val="000000"/>
                </a:solidFill>
                <a:round/>
              </a14:hiddenLine>
            </a:ext>
          </a:extLst>
        </p:spPr>
        <p:txBody>
          <a:bodyPr wrap="none"/>
          <a:lstStyle/>
          <a:p>
            <a:endParaRPr lang="zh-CN" altLang="en-US"/>
          </a:p>
        </p:txBody>
      </p:sp>
      <p:sp>
        <p:nvSpPr>
          <p:cNvPr id="65542" name="Freeform 5"/>
          <p:cNvSpPr>
            <a:spLocks noChangeArrowheads="1"/>
          </p:cNvSpPr>
          <p:nvPr/>
        </p:nvSpPr>
        <p:spPr bwMode="auto">
          <a:xfrm>
            <a:off x="3763391" y="3870175"/>
            <a:ext cx="3138488" cy="2171700"/>
          </a:xfrm>
          <a:custGeom>
            <a:avLst/>
            <a:gdLst>
              <a:gd name="T0" fmla="*/ 2147483646 w 1887"/>
              <a:gd name="T1" fmla="*/ 2147483646 h 1368"/>
              <a:gd name="T2" fmla="*/ 2147483646 w 1887"/>
              <a:gd name="T3" fmla="*/ 2147483646 h 1368"/>
              <a:gd name="T4" fmla="*/ 2147483646 w 1887"/>
              <a:gd name="T5" fmla="*/ 2147483646 h 1368"/>
              <a:gd name="T6" fmla="*/ 2147483646 w 1887"/>
              <a:gd name="T7" fmla="*/ 2147483646 h 1368"/>
              <a:gd name="T8" fmla="*/ 2147483646 w 1887"/>
              <a:gd name="T9" fmla="*/ 2147483646 h 1368"/>
              <a:gd name="T10" fmla="*/ 2147483646 w 1887"/>
              <a:gd name="T11" fmla="*/ 2147483646 h 1368"/>
              <a:gd name="T12" fmla="*/ 2147483646 w 1887"/>
              <a:gd name="T13" fmla="*/ 2147483646 h 1368"/>
              <a:gd name="T14" fmla="*/ 2147483646 w 1887"/>
              <a:gd name="T15" fmla="*/ 0 h 1368"/>
              <a:gd name="T16" fmla="*/ 2147483646 w 1887"/>
              <a:gd name="T17" fmla="*/ 2147483646 h 1368"/>
              <a:gd name="T18" fmla="*/ 2147483646 w 1887"/>
              <a:gd name="T19" fmla="*/ 2147483646 h 1368"/>
              <a:gd name="T20" fmla="*/ 2147483646 w 1887"/>
              <a:gd name="T21" fmla="*/ 2147483646 h 1368"/>
              <a:gd name="T22" fmla="*/ 0 w 1887"/>
              <a:gd name="T23" fmla="*/ 2147483646 h 1368"/>
              <a:gd name="T24" fmla="*/ 2147483646 w 1887"/>
              <a:gd name="T25" fmla="*/ 2147483646 h 1368"/>
              <a:gd name="T26" fmla="*/ 2147483646 w 1887"/>
              <a:gd name="T27" fmla="*/ 2147483646 h 1368"/>
              <a:gd name="T28" fmla="*/ 2147483646 w 1887"/>
              <a:gd name="T29" fmla="*/ 2147483646 h 1368"/>
              <a:gd name="T30" fmla="*/ 2147483646 w 1887"/>
              <a:gd name="T31" fmla="*/ 2147483646 h 1368"/>
              <a:gd name="T32" fmla="*/ 2147483646 w 1887"/>
              <a:gd name="T33" fmla="*/ 2147483646 h 1368"/>
              <a:gd name="T34" fmla="*/ 2147483646 w 1887"/>
              <a:gd name="T35" fmla="*/ 2147483646 h 1368"/>
              <a:gd name="T36" fmla="*/ 2147483646 w 1887"/>
              <a:gd name="T37" fmla="*/ 2147483646 h 1368"/>
              <a:gd name="T38" fmla="*/ 2147483646 w 1887"/>
              <a:gd name="T39" fmla="*/ 2147483646 h 1368"/>
              <a:gd name="T40" fmla="*/ 2147483646 w 1887"/>
              <a:gd name="T41" fmla="*/ 2147483646 h 1368"/>
              <a:gd name="T42" fmla="*/ 2147483646 w 1887"/>
              <a:gd name="T43" fmla="*/ 2147483646 h 1368"/>
              <a:gd name="T44" fmla="*/ 2147483646 w 1887"/>
              <a:gd name="T45" fmla="*/ 2147483646 h 1368"/>
              <a:gd name="T46" fmla="*/ 2147483646 w 1887"/>
              <a:gd name="T47" fmla="*/ 2147483646 h 1368"/>
              <a:gd name="T48" fmla="*/ 2147483646 w 1887"/>
              <a:gd name="T49" fmla="*/ 2147483646 h 1368"/>
              <a:gd name="T50" fmla="*/ 2147483646 w 1887"/>
              <a:gd name="T51" fmla="*/ 2147483646 h 1368"/>
              <a:gd name="T52" fmla="*/ 2147483646 w 1887"/>
              <a:gd name="T53" fmla="*/ 2147483646 h 1368"/>
              <a:gd name="T54" fmla="*/ 2147483646 w 1887"/>
              <a:gd name="T55" fmla="*/ 2147483646 h 1368"/>
              <a:gd name="T56" fmla="*/ 2147483646 w 1887"/>
              <a:gd name="T57" fmla="*/ 2147483646 h 1368"/>
              <a:gd name="T58" fmla="*/ 2147483646 w 1887"/>
              <a:gd name="T59" fmla="*/ 2147483646 h 1368"/>
              <a:gd name="T60" fmla="*/ 2147483646 w 1887"/>
              <a:gd name="T61" fmla="*/ 2147483646 h 1368"/>
              <a:gd name="T62" fmla="*/ 2147483646 w 1887"/>
              <a:gd name="T63" fmla="*/ 2147483646 h 1368"/>
              <a:gd name="T64" fmla="*/ 2147483646 w 1887"/>
              <a:gd name="T65" fmla="*/ 2147483646 h 1368"/>
              <a:gd name="T66" fmla="*/ 2147483646 w 1887"/>
              <a:gd name="T67" fmla="*/ 2147483646 h 1368"/>
              <a:gd name="T68" fmla="*/ 2147483646 w 1887"/>
              <a:gd name="T69" fmla="*/ 2147483646 h 13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87" h="1368">
                <a:moveTo>
                  <a:pt x="1341" y="351"/>
                </a:moveTo>
                <a:cubicBezTo>
                  <a:pt x="1232" y="356"/>
                  <a:pt x="1048" y="370"/>
                  <a:pt x="936" y="351"/>
                </a:cubicBezTo>
                <a:cubicBezTo>
                  <a:pt x="918" y="348"/>
                  <a:pt x="882" y="291"/>
                  <a:pt x="864" y="279"/>
                </a:cubicBezTo>
                <a:cubicBezTo>
                  <a:pt x="857" y="259"/>
                  <a:pt x="802" y="178"/>
                  <a:pt x="792" y="171"/>
                </a:cubicBezTo>
                <a:cubicBezTo>
                  <a:pt x="774" y="159"/>
                  <a:pt x="738" y="135"/>
                  <a:pt x="738" y="135"/>
                </a:cubicBezTo>
                <a:cubicBezTo>
                  <a:pt x="721" y="109"/>
                  <a:pt x="657" y="48"/>
                  <a:pt x="639" y="36"/>
                </a:cubicBezTo>
                <a:cubicBezTo>
                  <a:pt x="630" y="30"/>
                  <a:pt x="622" y="22"/>
                  <a:pt x="612" y="18"/>
                </a:cubicBezTo>
                <a:cubicBezTo>
                  <a:pt x="595" y="10"/>
                  <a:pt x="558" y="0"/>
                  <a:pt x="558" y="0"/>
                </a:cubicBezTo>
                <a:cubicBezTo>
                  <a:pt x="468" y="3"/>
                  <a:pt x="378" y="4"/>
                  <a:pt x="288" y="9"/>
                </a:cubicBezTo>
                <a:cubicBezTo>
                  <a:pt x="246" y="12"/>
                  <a:pt x="225" y="61"/>
                  <a:pt x="207" y="90"/>
                </a:cubicBezTo>
                <a:cubicBezTo>
                  <a:pt x="162" y="165"/>
                  <a:pt x="120" y="243"/>
                  <a:pt x="72" y="315"/>
                </a:cubicBezTo>
                <a:cubicBezTo>
                  <a:pt x="55" y="384"/>
                  <a:pt x="22" y="446"/>
                  <a:pt x="0" y="513"/>
                </a:cubicBezTo>
                <a:cubicBezTo>
                  <a:pt x="43" y="549"/>
                  <a:pt x="88" y="582"/>
                  <a:pt x="135" y="612"/>
                </a:cubicBezTo>
                <a:cubicBezTo>
                  <a:pt x="193" y="648"/>
                  <a:pt x="198" y="621"/>
                  <a:pt x="270" y="693"/>
                </a:cubicBezTo>
                <a:cubicBezTo>
                  <a:pt x="279" y="702"/>
                  <a:pt x="286" y="713"/>
                  <a:pt x="297" y="720"/>
                </a:cubicBezTo>
                <a:cubicBezTo>
                  <a:pt x="350" y="755"/>
                  <a:pt x="420" y="772"/>
                  <a:pt x="477" y="801"/>
                </a:cubicBezTo>
                <a:cubicBezTo>
                  <a:pt x="511" y="846"/>
                  <a:pt x="499" y="860"/>
                  <a:pt x="522" y="900"/>
                </a:cubicBezTo>
                <a:cubicBezTo>
                  <a:pt x="548" y="946"/>
                  <a:pt x="582" y="984"/>
                  <a:pt x="612" y="1026"/>
                </a:cubicBezTo>
                <a:cubicBezTo>
                  <a:pt x="628" y="1048"/>
                  <a:pt x="673" y="1109"/>
                  <a:pt x="693" y="1116"/>
                </a:cubicBezTo>
                <a:cubicBezTo>
                  <a:pt x="751" y="1135"/>
                  <a:pt x="813" y="1140"/>
                  <a:pt x="873" y="1152"/>
                </a:cubicBezTo>
                <a:cubicBezTo>
                  <a:pt x="916" y="1173"/>
                  <a:pt x="928" y="1193"/>
                  <a:pt x="963" y="1215"/>
                </a:cubicBezTo>
                <a:cubicBezTo>
                  <a:pt x="1041" y="1265"/>
                  <a:pt x="1188" y="1305"/>
                  <a:pt x="1278" y="1323"/>
                </a:cubicBezTo>
                <a:cubicBezTo>
                  <a:pt x="1327" y="1347"/>
                  <a:pt x="1379" y="1351"/>
                  <a:pt x="1431" y="1368"/>
                </a:cubicBezTo>
                <a:cubicBezTo>
                  <a:pt x="1467" y="1356"/>
                  <a:pt x="1503" y="1344"/>
                  <a:pt x="1539" y="1332"/>
                </a:cubicBezTo>
                <a:cubicBezTo>
                  <a:pt x="1559" y="1325"/>
                  <a:pt x="1568" y="1300"/>
                  <a:pt x="1584" y="1287"/>
                </a:cubicBezTo>
                <a:cubicBezTo>
                  <a:pt x="1601" y="1273"/>
                  <a:pt x="1620" y="1263"/>
                  <a:pt x="1638" y="1251"/>
                </a:cubicBezTo>
                <a:cubicBezTo>
                  <a:pt x="1668" y="1231"/>
                  <a:pt x="1684" y="1196"/>
                  <a:pt x="1710" y="1170"/>
                </a:cubicBezTo>
                <a:cubicBezTo>
                  <a:pt x="1729" y="1114"/>
                  <a:pt x="1767" y="1076"/>
                  <a:pt x="1782" y="1017"/>
                </a:cubicBezTo>
                <a:cubicBezTo>
                  <a:pt x="1768" y="365"/>
                  <a:pt x="1887" y="703"/>
                  <a:pt x="1710" y="585"/>
                </a:cubicBezTo>
                <a:cubicBezTo>
                  <a:pt x="1704" y="576"/>
                  <a:pt x="1700" y="565"/>
                  <a:pt x="1692" y="558"/>
                </a:cubicBezTo>
                <a:cubicBezTo>
                  <a:pt x="1685" y="552"/>
                  <a:pt x="1672" y="556"/>
                  <a:pt x="1665" y="549"/>
                </a:cubicBezTo>
                <a:cubicBezTo>
                  <a:pt x="1650" y="534"/>
                  <a:pt x="1641" y="513"/>
                  <a:pt x="1629" y="495"/>
                </a:cubicBezTo>
                <a:cubicBezTo>
                  <a:pt x="1616" y="475"/>
                  <a:pt x="1512" y="438"/>
                  <a:pt x="1494" y="432"/>
                </a:cubicBezTo>
                <a:cubicBezTo>
                  <a:pt x="1473" y="425"/>
                  <a:pt x="1461" y="403"/>
                  <a:pt x="1440" y="396"/>
                </a:cubicBezTo>
                <a:cubicBezTo>
                  <a:pt x="1406" y="385"/>
                  <a:pt x="1373" y="367"/>
                  <a:pt x="1341" y="351"/>
                </a:cubicBezTo>
                <a:close/>
              </a:path>
            </a:pathLst>
          </a:custGeom>
          <a:solidFill>
            <a:srgbClr val="993300"/>
          </a:solidFill>
          <a:ln>
            <a:noFill/>
          </a:ln>
          <a:extLst>
            <a:ext uri="{91240B29-F687-4F45-9708-019B960494DF}">
              <a14:hiddenLine xmlns:a14="http://schemas.microsoft.com/office/drawing/2010/main" w="9525">
                <a:solidFill>
                  <a:srgbClr val="000000"/>
                </a:solidFill>
                <a:round/>
              </a14:hiddenLine>
            </a:ext>
          </a:extLst>
        </p:spPr>
        <p:txBody>
          <a:bodyPr wrap="none"/>
          <a:lstStyle/>
          <a:p>
            <a:endParaRPr lang="zh-CN" altLang="en-US"/>
          </a:p>
        </p:txBody>
      </p:sp>
      <p:sp>
        <p:nvSpPr>
          <p:cNvPr id="65543" name="Freeform 6"/>
          <p:cNvSpPr>
            <a:spLocks noChangeArrowheads="1"/>
          </p:cNvSpPr>
          <p:nvPr/>
        </p:nvSpPr>
        <p:spPr bwMode="auto">
          <a:xfrm>
            <a:off x="1051942" y="1976289"/>
            <a:ext cx="2151063" cy="4702175"/>
          </a:xfrm>
          <a:custGeom>
            <a:avLst/>
            <a:gdLst>
              <a:gd name="T0" fmla="*/ 2147483646 w 1355"/>
              <a:gd name="T1" fmla="*/ 2147483646 h 2962"/>
              <a:gd name="T2" fmla="*/ 2147483646 w 1355"/>
              <a:gd name="T3" fmla="*/ 2147483646 h 2962"/>
              <a:gd name="T4" fmla="*/ 2147483646 w 1355"/>
              <a:gd name="T5" fmla="*/ 2147483646 h 2962"/>
              <a:gd name="T6" fmla="*/ 2147483646 w 1355"/>
              <a:gd name="T7" fmla="*/ 2147483646 h 2962"/>
              <a:gd name="T8" fmla="*/ 2147483646 w 1355"/>
              <a:gd name="T9" fmla="*/ 2147483646 h 2962"/>
              <a:gd name="T10" fmla="*/ 2147483646 w 1355"/>
              <a:gd name="T11" fmla="*/ 2147483646 h 2962"/>
              <a:gd name="T12" fmla="*/ 2147483646 w 1355"/>
              <a:gd name="T13" fmla="*/ 2147483646 h 2962"/>
              <a:gd name="T14" fmla="*/ 2147483646 w 1355"/>
              <a:gd name="T15" fmla="*/ 2147483646 h 2962"/>
              <a:gd name="T16" fmla="*/ 2147483646 w 1355"/>
              <a:gd name="T17" fmla="*/ 2147483646 h 2962"/>
              <a:gd name="T18" fmla="*/ 2147483646 w 1355"/>
              <a:gd name="T19" fmla="*/ 2147483646 h 2962"/>
              <a:gd name="T20" fmla="*/ 2147483646 w 1355"/>
              <a:gd name="T21" fmla="*/ 2147483646 h 2962"/>
              <a:gd name="T22" fmla="*/ 2147483646 w 1355"/>
              <a:gd name="T23" fmla="*/ 2147483646 h 2962"/>
              <a:gd name="T24" fmla="*/ 2147483646 w 1355"/>
              <a:gd name="T25" fmla="*/ 2147483646 h 2962"/>
              <a:gd name="T26" fmla="*/ 2147483646 w 1355"/>
              <a:gd name="T27" fmla="*/ 2147483646 h 2962"/>
              <a:gd name="T28" fmla="*/ 2147483646 w 1355"/>
              <a:gd name="T29" fmla="*/ 2147483646 h 2962"/>
              <a:gd name="T30" fmla="*/ 2147483646 w 1355"/>
              <a:gd name="T31" fmla="*/ 2147483646 h 2962"/>
              <a:gd name="T32" fmla="*/ 2147483646 w 1355"/>
              <a:gd name="T33" fmla="*/ 2147483646 h 2962"/>
              <a:gd name="T34" fmla="*/ 2147483646 w 1355"/>
              <a:gd name="T35" fmla="*/ 2147483646 h 2962"/>
              <a:gd name="T36" fmla="*/ 2147483646 w 1355"/>
              <a:gd name="T37" fmla="*/ 2147483646 h 2962"/>
              <a:gd name="T38" fmla="*/ 2147483646 w 1355"/>
              <a:gd name="T39" fmla="*/ 2147483646 h 2962"/>
              <a:gd name="T40" fmla="*/ 2147483646 w 1355"/>
              <a:gd name="T41" fmla="*/ 2147483646 h 2962"/>
              <a:gd name="T42" fmla="*/ 2147483646 w 1355"/>
              <a:gd name="T43" fmla="*/ 2147483646 h 2962"/>
              <a:gd name="T44" fmla="*/ 2147483646 w 1355"/>
              <a:gd name="T45" fmla="*/ 2147483646 h 2962"/>
              <a:gd name="T46" fmla="*/ 2147483646 w 1355"/>
              <a:gd name="T47" fmla="*/ 2147483646 h 2962"/>
              <a:gd name="T48" fmla="*/ 2147483646 w 1355"/>
              <a:gd name="T49" fmla="*/ 2147483646 h 296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55" h="2962">
                <a:moveTo>
                  <a:pt x="1303" y="176"/>
                </a:moveTo>
                <a:cubicBezTo>
                  <a:pt x="1355" y="489"/>
                  <a:pt x="1323" y="279"/>
                  <a:pt x="1303" y="1031"/>
                </a:cubicBezTo>
                <a:cubicBezTo>
                  <a:pt x="1301" y="1097"/>
                  <a:pt x="1296" y="1164"/>
                  <a:pt x="1285" y="1229"/>
                </a:cubicBezTo>
                <a:cubicBezTo>
                  <a:pt x="1281" y="1250"/>
                  <a:pt x="1229" y="1368"/>
                  <a:pt x="1222" y="1382"/>
                </a:cubicBezTo>
                <a:cubicBezTo>
                  <a:pt x="1200" y="1425"/>
                  <a:pt x="1174" y="1466"/>
                  <a:pt x="1150" y="1508"/>
                </a:cubicBezTo>
                <a:cubicBezTo>
                  <a:pt x="1086" y="1620"/>
                  <a:pt x="857" y="1640"/>
                  <a:pt x="745" y="1652"/>
                </a:cubicBezTo>
                <a:cubicBezTo>
                  <a:pt x="724" y="1657"/>
                  <a:pt x="685" y="1668"/>
                  <a:pt x="664" y="1670"/>
                </a:cubicBezTo>
                <a:cubicBezTo>
                  <a:pt x="571" y="1680"/>
                  <a:pt x="385" y="1697"/>
                  <a:pt x="385" y="1697"/>
                </a:cubicBezTo>
                <a:cubicBezTo>
                  <a:pt x="363" y="1785"/>
                  <a:pt x="395" y="1677"/>
                  <a:pt x="349" y="1769"/>
                </a:cubicBezTo>
                <a:cubicBezTo>
                  <a:pt x="341" y="1786"/>
                  <a:pt x="331" y="1823"/>
                  <a:pt x="331" y="1823"/>
                </a:cubicBezTo>
                <a:cubicBezTo>
                  <a:pt x="334" y="1877"/>
                  <a:pt x="332" y="1931"/>
                  <a:pt x="340" y="1985"/>
                </a:cubicBezTo>
                <a:cubicBezTo>
                  <a:pt x="345" y="2019"/>
                  <a:pt x="380" y="2041"/>
                  <a:pt x="403" y="2066"/>
                </a:cubicBezTo>
                <a:cubicBezTo>
                  <a:pt x="462" y="2131"/>
                  <a:pt x="519" y="2196"/>
                  <a:pt x="574" y="2264"/>
                </a:cubicBezTo>
                <a:cubicBezTo>
                  <a:pt x="616" y="2317"/>
                  <a:pt x="657" y="2368"/>
                  <a:pt x="691" y="2426"/>
                </a:cubicBezTo>
                <a:cubicBezTo>
                  <a:pt x="705" y="2450"/>
                  <a:pt x="736" y="2498"/>
                  <a:pt x="736" y="2498"/>
                </a:cubicBezTo>
                <a:cubicBezTo>
                  <a:pt x="742" y="2520"/>
                  <a:pt x="762" y="2538"/>
                  <a:pt x="763" y="2561"/>
                </a:cubicBezTo>
                <a:cubicBezTo>
                  <a:pt x="773" y="2805"/>
                  <a:pt x="772" y="2691"/>
                  <a:pt x="745" y="2786"/>
                </a:cubicBezTo>
                <a:cubicBezTo>
                  <a:pt x="736" y="2819"/>
                  <a:pt x="745" y="2888"/>
                  <a:pt x="700" y="2894"/>
                </a:cubicBezTo>
                <a:cubicBezTo>
                  <a:pt x="646" y="2902"/>
                  <a:pt x="592" y="2900"/>
                  <a:pt x="538" y="2903"/>
                </a:cubicBezTo>
                <a:cubicBezTo>
                  <a:pt x="390" y="2900"/>
                  <a:pt x="176" y="2962"/>
                  <a:pt x="34" y="2867"/>
                </a:cubicBezTo>
                <a:cubicBezTo>
                  <a:pt x="37" y="2192"/>
                  <a:pt x="37" y="1517"/>
                  <a:pt x="43" y="842"/>
                </a:cubicBezTo>
                <a:cubicBezTo>
                  <a:pt x="44" y="737"/>
                  <a:pt x="64" y="590"/>
                  <a:pt x="97" y="491"/>
                </a:cubicBezTo>
                <a:cubicBezTo>
                  <a:pt x="138" y="0"/>
                  <a:pt x="0" y="231"/>
                  <a:pt x="880" y="221"/>
                </a:cubicBezTo>
                <a:cubicBezTo>
                  <a:pt x="970" y="212"/>
                  <a:pt x="1060" y="180"/>
                  <a:pt x="1150" y="176"/>
                </a:cubicBezTo>
                <a:cubicBezTo>
                  <a:pt x="1201" y="174"/>
                  <a:pt x="1252" y="176"/>
                  <a:pt x="1303" y="176"/>
                </a:cubicBezTo>
                <a:close/>
              </a:path>
            </a:pathLst>
          </a:custGeom>
          <a:solidFill>
            <a:srgbClr val="993300"/>
          </a:solidFill>
          <a:ln>
            <a:noFill/>
          </a:ln>
          <a:extLst>
            <a:ext uri="{91240B29-F687-4F45-9708-019B960494DF}">
              <a14:hiddenLine xmlns:a14="http://schemas.microsoft.com/office/drawing/2010/main" w="9525">
                <a:solidFill>
                  <a:srgbClr val="000000"/>
                </a:solidFill>
                <a:round/>
              </a14:hiddenLine>
            </a:ext>
          </a:extLst>
        </p:spPr>
        <p:txBody>
          <a:bodyPr wrap="none"/>
          <a:lstStyle/>
          <a:p>
            <a:endParaRPr lang="zh-CN" altLang="en-US"/>
          </a:p>
        </p:txBody>
      </p:sp>
      <p:sp>
        <p:nvSpPr>
          <p:cNvPr id="65544" name="Freeform 7"/>
          <p:cNvSpPr>
            <a:spLocks noChangeArrowheads="1"/>
          </p:cNvSpPr>
          <p:nvPr/>
        </p:nvSpPr>
        <p:spPr bwMode="auto">
          <a:xfrm>
            <a:off x="1920304" y="4508350"/>
            <a:ext cx="1566862" cy="1371600"/>
          </a:xfrm>
          <a:custGeom>
            <a:avLst/>
            <a:gdLst>
              <a:gd name="T0" fmla="*/ 2147483646 w 939"/>
              <a:gd name="T1" fmla="*/ 2147483646 h 648"/>
              <a:gd name="T2" fmla="*/ 2147483646 w 939"/>
              <a:gd name="T3" fmla="*/ 2147483646 h 648"/>
              <a:gd name="T4" fmla="*/ 2147483646 w 939"/>
              <a:gd name="T5" fmla="*/ 2147483646 h 648"/>
              <a:gd name="T6" fmla="*/ 2147483646 w 939"/>
              <a:gd name="T7" fmla="*/ 2147483646 h 648"/>
              <a:gd name="T8" fmla="*/ 2147483646 w 939"/>
              <a:gd name="T9" fmla="*/ 2147483646 h 648"/>
              <a:gd name="T10" fmla="*/ 2147483646 w 939"/>
              <a:gd name="T11" fmla="*/ 2147483646 h 648"/>
              <a:gd name="T12" fmla="*/ 2147483646 w 939"/>
              <a:gd name="T13" fmla="*/ 2147483646 h 648"/>
              <a:gd name="T14" fmla="*/ 2147483646 w 939"/>
              <a:gd name="T15" fmla="*/ 2147483646 h 648"/>
              <a:gd name="T16" fmla="*/ 2147483646 w 939"/>
              <a:gd name="T17" fmla="*/ 2147483646 h 648"/>
              <a:gd name="T18" fmla="*/ 2147483646 w 939"/>
              <a:gd name="T19" fmla="*/ 2147483646 h 648"/>
              <a:gd name="T20" fmla="*/ 2147483646 w 939"/>
              <a:gd name="T21" fmla="*/ 2147483646 h 648"/>
              <a:gd name="T22" fmla="*/ 2147483646 w 939"/>
              <a:gd name="T23" fmla="*/ 2147483646 h 648"/>
              <a:gd name="T24" fmla="*/ 2147483646 w 939"/>
              <a:gd name="T25" fmla="*/ 2147483646 h 648"/>
              <a:gd name="T26" fmla="*/ 2147483646 w 939"/>
              <a:gd name="T27" fmla="*/ 2147483646 h 648"/>
              <a:gd name="T28" fmla="*/ 2147483646 w 939"/>
              <a:gd name="T29" fmla="*/ 2147483646 h 648"/>
              <a:gd name="T30" fmla="*/ 2147483646 w 939"/>
              <a:gd name="T31" fmla="*/ 2147483646 h 648"/>
              <a:gd name="T32" fmla="*/ 2147483646 w 939"/>
              <a:gd name="T33" fmla="*/ 214748364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39" h="648">
                <a:moveTo>
                  <a:pt x="55" y="17"/>
                </a:moveTo>
                <a:cubicBezTo>
                  <a:pt x="379" y="9"/>
                  <a:pt x="454" y="0"/>
                  <a:pt x="775" y="8"/>
                </a:cubicBezTo>
                <a:cubicBezTo>
                  <a:pt x="790" y="20"/>
                  <a:pt x="803" y="35"/>
                  <a:pt x="820" y="44"/>
                </a:cubicBezTo>
                <a:cubicBezTo>
                  <a:pt x="837" y="53"/>
                  <a:pt x="874" y="62"/>
                  <a:pt x="874" y="62"/>
                </a:cubicBezTo>
                <a:cubicBezTo>
                  <a:pt x="881" y="128"/>
                  <a:pt x="881" y="176"/>
                  <a:pt x="910" y="233"/>
                </a:cubicBezTo>
                <a:cubicBezTo>
                  <a:pt x="922" y="291"/>
                  <a:pt x="931" y="332"/>
                  <a:pt x="937" y="395"/>
                </a:cubicBezTo>
                <a:cubicBezTo>
                  <a:pt x="934" y="443"/>
                  <a:pt x="939" y="492"/>
                  <a:pt x="928" y="539"/>
                </a:cubicBezTo>
                <a:cubicBezTo>
                  <a:pt x="927" y="545"/>
                  <a:pt x="883" y="550"/>
                  <a:pt x="865" y="557"/>
                </a:cubicBezTo>
                <a:cubicBezTo>
                  <a:pt x="798" y="582"/>
                  <a:pt x="776" y="586"/>
                  <a:pt x="694" y="593"/>
                </a:cubicBezTo>
                <a:cubicBezTo>
                  <a:pt x="514" y="584"/>
                  <a:pt x="385" y="648"/>
                  <a:pt x="280" y="530"/>
                </a:cubicBezTo>
                <a:cubicBezTo>
                  <a:pt x="226" y="470"/>
                  <a:pt x="184" y="398"/>
                  <a:pt x="127" y="341"/>
                </a:cubicBezTo>
                <a:cubicBezTo>
                  <a:pt x="88" y="302"/>
                  <a:pt x="110" y="348"/>
                  <a:pt x="73" y="296"/>
                </a:cubicBezTo>
                <a:cubicBezTo>
                  <a:pt x="53" y="268"/>
                  <a:pt x="38" y="235"/>
                  <a:pt x="19" y="206"/>
                </a:cubicBezTo>
                <a:cubicBezTo>
                  <a:pt x="13" y="197"/>
                  <a:pt x="1" y="179"/>
                  <a:pt x="1" y="179"/>
                </a:cubicBezTo>
                <a:cubicBezTo>
                  <a:pt x="4" y="143"/>
                  <a:pt x="0" y="106"/>
                  <a:pt x="10" y="71"/>
                </a:cubicBezTo>
                <a:cubicBezTo>
                  <a:pt x="13" y="61"/>
                  <a:pt x="30" y="61"/>
                  <a:pt x="37" y="53"/>
                </a:cubicBezTo>
                <a:cubicBezTo>
                  <a:pt x="46" y="43"/>
                  <a:pt x="49" y="29"/>
                  <a:pt x="55" y="17"/>
                </a:cubicBezTo>
                <a:close/>
              </a:path>
            </a:pathLst>
          </a:custGeom>
          <a:solidFill>
            <a:srgbClr val="993300"/>
          </a:solidFill>
          <a:ln>
            <a:noFill/>
          </a:ln>
          <a:extLst>
            <a:ext uri="{91240B29-F687-4F45-9708-019B960494DF}">
              <a14:hiddenLine xmlns:a14="http://schemas.microsoft.com/office/drawing/2010/main" w="9525">
                <a:solidFill>
                  <a:srgbClr val="000000"/>
                </a:solidFill>
                <a:round/>
              </a14:hiddenLine>
            </a:ext>
          </a:extLst>
        </p:spPr>
        <p:txBody>
          <a:bodyPr wrap="none"/>
          <a:lstStyle/>
          <a:p>
            <a:endParaRPr lang="zh-CN" altLang="en-US"/>
          </a:p>
        </p:txBody>
      </p:sp>
      <p:sp>
        <p:nvSpPr>
          <p:cNvPr id="65545" name="Freeform 8"/>
          <p:cNvSpPr>
            <a:spLocks noChangeArrowheads="1"/>
          </p:cNvSpPr>
          <p:nvPr/>
        </p:nvSpPr>
        <p:spPr bwMode="auto">
          <a:xfrm>
            <a:off x="3506217" y="4970313"/>
            <a:ext cx="1592263" cy="1516062"/>
          </a:xfrm>
          <a:custGeom>
            <a:avLst/>
            <a:gdLst>
              <a:gd name="T0" fmla="*/ 0 w 1003"/>
              <a:gd name="T1" fmla="*/ 0 h 955"/>
              <a:gd name="T2" fmla="*/ 2147483646 w 1003"/>
              <a:gd name="T3" fmla="*/ 2147483646 h 955"/>
              <a:gd name="T4" fmla="*/ 2147483646 w 1003"/>
              <a:gd name="T5" fmla="*/ 2147483646 h 955"/>
              <a:gd name="T6" fmla="*/ 2147483646 w 1003"/>
              <a:gd name="T7" fmla="*/ 2147483646 h 955"/>
              <a:gd name="T8" fmla="*/ 2147483646 w 1003"/>
              <a:gd name="T9" fmla="*/ 2147483646 h 955"/>
              <a:gd name="T10" fmla="*/ 2147483646 w 1003"/>
              <a:gd name="T11" fmla="*/ 2147483646 h 955"/>
              <a:gd name="T12" fmla="*/ 2147483646 w 1003"/>
              <a:gd name="T13" fmla="*/ 2147483646 h 955"/>
              <a:gd name="T14" fmla="*/ 2147483646 w 1003"/>
              <a:gd name="T15" fmla="*/ 2147483646 h 955"/>
              <a:gd name="T16" fmla="*/ 2147483646 w 1003"/>
              <a:gd name="T17" fmla="*/ 2147483646 h 955"/>
              <a:gd name="T18" fmla="*/ 2147483646 w 1003"/>
              <a:gd name="T19" fmla="*/ 2147483646 h 955"/>
              <a:gd name="T20" fmla="*/ 2147483646 w 1003"/>
              <a:gd name="T21" fmla="*/ 2147483646 h 955"/>
              <a:gd name="T22" fmla="*/ 2147483646 w 1003"/>
              <a:gd name="T23" fmla="*/ 2147483646 h 955"/>
              <a:gd name="T24" fmla="*/ 2147483646 w 1003"/>
              <a:gd name="T25" fmla="*/ 2147483646 h 955"/>
              <a:gd name="T26" fmla="*/ 2147483646 w 1003"/>
              <a:gd name="T27" fmla="*/ 2147483646 h 955"/>
              <a:gd name="T28" fmla="*/ 2147483646 w 1003"/>
              <a:gd name="T29" fmla="*/ 2147483646 h 955"/>
              <a:gd name="T30" fmla="*/ 2147483646 w 1003"/>
              <a:gd name="T31" fmla="*/ 2147483646 h 955"/>
              <a:gd name="T32" fmla="*/ 2147483646 w 1003"/>
              <a:gd name="T33" fmla="*/ 2147483646 h 955"/>
              <a:gd name="T34" fmla="*/ 0 w 1003"/>
              <a:gd name="T35" fmla="*/ 0 h 9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3" h="955">
                <a:moveTo>
                  <a:pt x="0" y="0"/>
                </a:moveTo>
                <a:cubicBezTo>
                  <a:pt x="3" y="60"/>
                  <a:pt x="2" y="120"/>
                  <a:pt x="9" y="180"/>
                </a:cubicBezTo>
                <a:cubicBezTo>
                  <a:pt x="23" y="302"/>
                  <a:pt x="140" y="498"/>
                  <a:pt x="207" y="603"/>
                </a:cubicBezTo>
                <a:cubicBezTo>
                  <a:pt x="237" y="650"/>
                  <a:pt x="266" y="727"/>
                  <a:pt x="315" y="756"/>
                </a:cubicBezTo>
                <a:cubicBezTo>
                  <a:pt x="335" y="768"/>
                  <a:pt x="358" y="772"/>
                  <a:pt x="378" y="783"/>
                </a:cubicBezTo>
                <a:cubicBezTo>
                  <a:pt x="438" y="815"/>
                  <a:pt x="491" y="864"/>
                  <a:pt x="549" y="900"/>
                </a:cubicBezTo>
                <a:cubicBezTo>
                  <a:pt x="579" y="919"/>
                  <a:pt x="604" y="924"/>
                  <a:pt x="639" y="936"/>
                </a:cubicBezTo>
                <a:cubicBezTo>
                  <a:pt x="657" y="942"/>
                  <a:pt x="693" y="954"/>
                  <a:pt x="693" y="954"/>
                </a:cubicBezTo>
                <a:cubicBezTo>
                  <a:pt x="759" y="951"/>
                  <a:pt x="826" y="955"/>
                  <a:pt x="891" y="945"/>
                </a:cubicBezTo>
                <a:cubicBezTo>
                  <a:pt x="925" y="940"/>
                  <a:pt x="932" y="878"/>
                  <a:pt x="945" y="855"/>
                </a:cubicBezTo>
                <a:cubicBezTo>
                  <a:pt x="956" y="836"/>
                  <a:pt x="981" y="801"/>
                  <a:pt x="981" y="801"/>
                </a:cubicBezTo>
                <a:cubicBezTo>
                  <a:pt x="990" y="715"/>
                  <a:pt x="1003" y="647"/>
                  <a:pt x="972" y="558"/>
                </a:cubicBezTo>
                <a:cubicBezTo>
                  <a:pt x="964" y="534"/>
                  <a:pt x="936" y="522"/>
                  <a:pt x="918" y="504"/>
                </a:cubicBezTo>
                <a:cubicBezTo>
                  <a:pt x="875" y="461"/>
                  <a:pt x="898" y="473"/>
                  <a:pt x="855" y="459"/>
                </a:cubicBezTo>
                <a:cubicBezTo>
                  <a:pt x="799" y="403"/>
                  <a:pt x="721" y="385"/>
                  <a:pt x="657" y="342"/>
                </a:cubicBezTo>
                <a:cubicBezTo>
                  <a:pt x="602" y="260"/>
                  <a:pt x="533" y="172"/>
                  <a:pt x="450" y="117"/>
                </a:cubicBezTo>
                <a:cubicBezTo>
                  <a:pt x="384" y="18"/>
                  <a:pt x="187" y="23"/>
                  <a:pt x="90" y="18"/>
                </a:cubicBezTo>
                <a:cubicBezTo>
                  <a:pt x="24" y="7"/>
                  <a:pt x="54" y="13"/>
                  <a:pt x="0" y="0"/>
                </a:cubicBezTo>
                <a:close/>
              </a:path>
            </a:pathLst>
          </a:custGeom>
          <a:solidFill>
            <a:srgbClr val="993300"/>
          </a:solidFill>
          <a:ln>
            <a:noFill/>
          </a:ln>
          <a:extLst>
            <a:ext uri="{91240B29-F687-4F45-9708-019B960494DF}">
              <a14:hiddenLine xmlns:a14="http://schemas.microsoft.com/office/drawing/2010/main" w="9525">
                <a:solidFill>
                  <a:srgbClr val="000000"/>
                </a:solidFill>
                <a:round/>
              </a14:hiddenLine>
            </a:ext>
          </a:extLst>
        </p:spPr>
        <p:txBody>
          <a:bodyPr wrap="none"/>
          <a:lstStyle/>
          <a:p>
            <a:endParaRPr lang="zh-CN" altLang="en-US"/>
          </a:p>
        </p:txBody>
      </p:sp>
      <p:sp>
        <p:nvSpPr>
          <p:cNvPr id="65546" name="Freeform 9"/>
          <p:cNvSpPr>
            <a:spLocks noChangeArrowheads="1"/>
          </p:cNvSpPr>
          <p:nvPr/>
        </p:nvSpPr>
        <p:spPr bwMode="auto">
          <a:xfrm>
            <a:off x="3153791" y="2222350"/>
            <a:ext cx="1447800" cy="2133600"/>
          </a:xfrm>
          <a:custGeom>
            <a:avLst/>
            <a:gdLst>
              <a:gd name="T0" fmla="*/ 2147483646 w 844"/>
              <a:gd name="T1" fmla="*/ 2147483646 h 1333"/>
              <a:gd name="T2" fmla="*/ 2147483646 w 844"/>
              <a:gd name="T3" fmla="*/ 2147483646 h 1333"/>
              <a:gd name="T4" fmla="*/ 2147483646 w 844"/>
              <a:gd name="T5" fmla="*/ 2147483646 h 1333"/>
              <a:gd name="T6" fmla="*/ 2147483646 w 844"/>
              <a:gd name="T7" fmla="*/ 2147483646 h 1333"/>
              <a:gd name="T8" fmla="*/ 2147483646 w 844"/>
              <a:gd name="T9" fmla="*/ 2147483646 h 1333"/>
              <a:gd name="T10" fmla="*/ 2147483646 w 844"/>
              <a:gd name="T11" fmla="*/ 2147483646 h 1333"/>
              <a:gd name="T12" fmla="*/ 2147483646 w 844"/>
              <a:gd name="T13" fmla="*/ 2147483646 h 1333"/>
              <a:gd name="T14" fmla="*/ 2147483646 w 844"/>
              <a:gd name="T15" fmla="*/ 2147483646 h 1333"/>
              <a:gd name="T16" fmla="*/ 2147483646 w 844"/>
              <a:gd name="T17" fmla="*/ 2147483646 h 1333"/>
              <a:gd name="T18" fmla="*/ 2147483646 w 844"/>
              <a:gd name="T19" fmla="*/ 2147483646 h 1333"/>
              <a:gd name="T20" fmla="*/ 2147483646 w 844"/>
              <a:gd name="T21" fmla="*/ 2147483646 h 1333"/>
              <a:gd name="T22" fmla="*/ 2147483646 w 844"/>
              <a:gd name="T23" fmla="*/ 2147483646 h 1333"/>
              <a:gd name="T24" fmla="*/ 2147483646 w 844"/>
              <a:gd name="T25" fmla="*/ 2147483646 h 1333"/>
              <a:gd name="T26" fmla="*/ 2147483646 w 844"/>
              <a:gd name="T27" fmla="*/ 2147483646 h 1333"/>
              <a:gd name="T28" fmla="*/ 2147483646 w 844"/>
              <a:gd name="T29" fmla="*/ 2147483646 h 1333"/>
              <a:gd name="T30" fmla="*/ 2147483646 w 844"/>
              <a:gd name="T31" fmla="*/ 2147483646 h 1333"/>
              <a:gd name="T32" fmla="*/ 2147483646 w 844"/>
              <a:gd name="T33" fmla="*/ 2147483646 h 1333"/>
              <a:gd name="T34" fmla="*/ 2147483646 w 844"/>
              <a:gd name="T35" fmla="*/ 2147483646 h 1333"/>
              <a:gd name="T36" fmla="*/ 2147483646 w 844"/>
              <a:gd name="T37" fmla="*/ 0 h 1333"/>
              <a:gd name="T38" fmla="*/ 2147483646 w 844"/>
              <a:gd name="T39" fmla="*/ 2147483646 h 1333"/>
              <a:gd name="T40" fmla="*/ 2147483646 w 844"/>
              <a:gd name="T41" fmla="*/ 2147483646 h 13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4" h="1333">
                <a:moveTo>
                  <a:pt x="32" y="45"/>
                </a:moveTo>
                <a:cubicBezTo>
                  <a:pt x="36" y="352"/>
                  <a:pt x="0" y="591"/>
                  <a:pt x="68" y="864"/>
                </a:cubicBezTo>
                <a:cubicBezTo>
                  <a:pt x="71" y="1014"/>
                  <a:pt x="57" y="1165"/>
                  <a:pt x="77" y="1314"/>
                </a:cubicBezTo>
                <a:cubicBezTo>
                  <a:pt x="80" y="1333"/>
                  <a:pt x="131" y="1332"/>
                  <a:pt x="131" y="1332"/>
                </a:cubicBezTo>
                <a:cubicBezTo>
                  <a:pt x="224" y="1329"/>
                  <a:pt x="317" y="1331"/>
                  <a:pt x="410" y="1323"/>
                </a:cubicBezTo>
                <a:cubicBezTo>
                  <a:pt x="429" y="1321"/>
                  <a:pt x="464" y="1305"/>
                  <a:pt x="464" y="1305"/>
                </a:cubicBezTo>
                <a:cubicBezTo>
                  <a:pt x="526" y="1120"/>
                  <a:pt x="485" y="1211"/>
                  <a:pt x="590" y="1035"/>
                </a:cubicBezTo>
                <a:cubicBezTo>
                  <a:pt x="618" y="989"/>
                  <a:pt x="632" y="948"/>
                  <a:pt x="671" y="909"/>
                </a:cubicBezTo>
                <a:cubicBezTo>
                  <a:pt x="694" y="841"/>
                  <a:pt x="663" y="925"/>
                  <a:pt x="698" y="855"/>
                </a:cubicBezTo>
                <a:cubicBezTo>
                  <a:pt x="702" y="847"/>
                  <a:pt x="700" y="834"/>
                  <a:pt x="707" y="828"/>
                </a:cubicBezTo>
                <a:cubicBezTo>
                  <a:pt x="717" y="820"/>
                  <a:pt x="731" y="822"/>
                  <a:pt x="743" y="819"/>
                </a:cubicBezTo>
                <a:cubicBezTo>
                  <a:pt x="822" y="766"/>
                  <a:pt x="779" y="797"/>
                  <a:pt x="824" y="729"/>
                </a:cubicBezTo>
                <a:cubicBezTo>
                  <a:pt x="827" y="689"/>
                  <a:pt x="844" y="565"/>
                  <a:pt x="824" y="522"/>
                </a:cubicBezTo>
                <a:cubicBezTo>
                  <a:pt x="815" y="502"/>
                  <a:pt x="770" y="486"/>
                  <a:pt x="770" y="486"/>
                </a:cubicBezTo>
                <a:cubicBezTo>
                  <a:pt x="745" y="449"/>
                  <a:pt x="721" y="419"/>
                  <a:pt x="707" y="378"/>
                </a:cubicBezTo>
                <a:cubicBezTo>
                  <a:pt x="710" y="294"/>
                  <a:pt x="704" y="209"/>
                  <a:pt x="716" y="126"/>
                </a:cubicBezTo>
                <a:cubicBezTo>
                  <a:pt x="720" y="95"/>
                  <a:pt x="751" y="74"/>
                  <a:pt x="761" y="45"/>
                </a:cubicBezTo>
                <a:cubicBezTo>
                  <a:pt x="616" y="35"/>
                  <a:pt x="675" y="49"/>
                  <a:pt x="581" y="18"/>
                </a:cubicBezTo>
                <a:cubicBezTo>
                  <a:pt x="563" y="12"/>
                  <a:pt x="527" y="0"/>
                  <a:pt x="527" y="0"/>
                </a:cubicBezTo>
                <a:cubicBezTo>
                  <a:pt x="407" y="3"/>
                  <a:pt x="287" y="2"/>
                  <a:pt x="167" y="9"/>
                </a:cubicBezTo>
                <a:cubicBezTo>
                  <a:pt x="122" y="12"/>
                  <a:pt x="77" y="45"/>
                  <a:pt x="32" y="45"/>
                </a:cubicBezTo>
                <a:close/>
              </a:path>
            </a:pathLst>
          </a:custGeom>
          <a:solidFill>
            <a:srgbClr val="993300"/>
          </a:solidFill>
          <a:ln>
            <a:noFill/>
          </a:ln>
          <a:extLst>
            <a:ext uri="{91240B29-F687-4F45-9708-019B960494DF}">
              <a14:hiddenLine xmlns:a14="http://schemas.microsoft.com/office/drawing/2010/main" w="9525">
                <a:solidFill>
                  <a:srgbClr val="000000"/>
                </a:solidFill>
                <a:round/>
              </a14:hiddenLine>
            </a:ext>
          </a:extLst>
        </p:spPr>
        <p:txBody>
          <a:bodyPr wrap="none"/>
          <a:lstStyle/>
          <a:p>
            <a:endParaRPr lang="zh-CN" altLang="en-US"/>
          </a:p>
        </p:txBody>
      </p:sp>
      <p:sp>
        <p:nvSpPr>
          <p:cNvPr id="65547" name="Rectangle 10"/>
          <p:cNvSpPr>
            <a:spLocks noChangeArrowheads="1"/>
          </p:cNvSpPr>
          <p:nvPr/>
        </p:nvSpPr>
        <p:spPr bwMode="auto">
          <a:xfrm>
            <a:off x="1020191" y="1844526"/>
            <a:ext cx="9144000" cy="530225"/>
          </a:xfrm>
          <a:prstGeom prst="rect">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65548" name="Rectangle 11"/>
          <p:cNvSpPr>
            <a:spLocks noChangeArrowheads="1"/>
          </p:cNvSpPr>
          <p:nvPr/>
        </p:nvSpPr>
        <p:spPr bwMode="auto">
          <a:xfrm>
            <a:off x="1020191" y="2222350"/>
            <a:ext cx="381000" cy="4419600"/>
          </a:xfrm>
          <a:prstGeom prst="rect">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65549" name="Freeform 12"/>
          <p:cNvSpPr>
            <a:spLocks noChangeArrowheads="1"/>
          </p:cNvSpPr>
          <p:nvPr/>
        </p:nvSpPr>
        <p:spPr bwMode="auto">
          <a:xfrm>
            <a:off x="2868042" y="5770414"/>
            <a:ext cx="1050925" cy="846137"/>
          </a:xfrm>
          <a:custGeom>
            <a:avLst/>
            <a:gdLst>
              <a:gd name="T0" fmla="*/ 2147483646 w 662"/>
              <a:gd name="T1" fmla="*/ 0 h 533"/>
              <a:gd name="T2" fmla="*/ 2147483646 w 662"/>
              <a:gd name="T3" fmla="*/ 2147483646 h 533"/>
              <a:gd name="T4" fmla="*/ 2147483646 w 662"/>
              <a:gd name="T5" fmla="*/ 2147483646 h 533"/>
              <a:gd name="T6" fmla="*/ 2147483646 w 662"/>
              <a:gd name="T7" fmla="*/ 2147483646 h 533"/>
              <a:gd name="T8" fmla="*/ 2147483646 w 662"/>
              <a:gd name="T9" fmla="*/ 2147483646 h 533"/>
              <a:gd name="T10" fmla="*/ 2147483646 w 662"/>
              <a:gd name="T11" fmla="*/ 2147483646 h 533"/>
              <a:gd name="T12" fmla="*/ 2147483646 w 662"/>
              <a:gd name="T13" fmla="*/ 2147483646 h 533"/>
              <a:gd name="T14" fmla="*/ 2147483646 w 662"/>
              <a:gd name="T15" fmla="*/ 2147483646 h 533"/>
              <a:gd name="T16" fmla="*/ 2147483646 w 662"/>
              <a:gd name="T17" fmla="*/ 2147483646 h 533"/>
              <a:gd name="T18" fmla="*/ 2147483646 w 662"/>
              <a:gd name="T19" fmla="*/ 2147483646 h 533"/>
              <a:gd name="T20" fmla="*/ 2147483646 w 662"/>
              <a:gd name="T21" fmla="*/ 2147483646 h 533"/>
              <a:gd name="T22" fmla="*/ 2147483646 w 662"/>
              <a:gd name="T23" fmla="*/ 2147483646 h 533"/>
              <a:gd name="T24" fmla="*/ 2147483646 w 662"/>
              <a:gd name="T25" fmla="*/ 2147483646 h 533"/>
              <a:gd name="T26" fmla="*/ 2147483646 w 662"/>
              <a:gd name="T27" fmla="*/ 2147483646 h 533"/>
              <a:gd name="T28" fmla="*/ 2147483646 w 662"/>
              <a:gd name="T29" fmla="*/ 0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62" h="533">
                <a:moveTo>
                  <a:pt x="78" y="0"/>
                </a:moveTo>
                <a:cubicBezTo>
                  <a:pt x="86" y="357"/>
                  <a:pt x="0" y="320"/>
                  <a:pt x="168" y="432"/>
                </a:cubicBezTo>
                <a:cubicBezTo>
                  <a:pt x="196" y="474"/>
                  <a:pt x="222" y="471"/>
                  <a:pt x="267" y="486"/>
                </a:cubicBezTo>
                <a:cubicBezTo>
                  <a:pt x="315" y="502"/>
                  <a:pt x="362" y="519"/>
                  <a:pt x="411" y="531"/>
                </a:cubicBezTo>
                <a:cubicBezTo>
                  <a:pt x="474" y="528"/>
                  <a:pt x="538" y="533"/>
                  <a:pt x="600" y="522"/>
                </a:cubicBezTo>
                <a:cubicBezTo>
                  <a:pt x="609" y="520"/>
                  <a:pt x="605" y="503"/>
                  <a:pt x="609" y="495"/>
                </a:cubicBezTo>
                <a:cubicBezTo>
                  <a:pt x="629" y="455"/>
                  <a:pt x="626" y="483"/>
                  <a:pt x="636" y="441"/>
                </a:cubicBezTo>
                <a:cubicBezTo>
                  <a:pt x="643" y="411"/>
                  <a:pt x="654" y="351"/>
                  <a:pt x="654" y="351"/>
                </a:cubicBezTo>
                <a:cubicBezTo>
                  <a:pt x="647" y="272"/>
                  <a:pt x="662" y="242"/>
                  <a:pt x="609" y="189"/>
                </a:cubicBezTo>
                <a:cubicBezTo>
                  <a:pt x="600" y="180"/>
                  <a:pt x="592" y="170"/>
                  <a:pt x="582" y="162"/>
                </a:cubicBezTo>
                <a:cubicBezTo>
                  <a:pt x="565" y="149"/>
                  <a:pt x="528" y="126"/>
                  <a:pt x="528" y="126"/>
                </a:cubicBezTo>
                <a:cubicBezTo>
                  <a:pt x="488" y="66"/>
                  <a:pt x="535" y="125"/>
                  <a:pt x="483" y="90"/>
                </a:cubicBezTo>
                <a:cubicBezTo>
                  <a:pt x="445" y="65"/>
                  <a:pt x="449" y="58"/>
                  <a:pt x="402" y="27"/>
                </a:cubicBezTo>
                <a:cubicBezTo>
                  <a:pt x="387" y="17"/>
                  <a:pt x="366" y="20"/>
                  <a:pt x="348" y="18"/>
                </a:cubicBezTo>
                <a:cubicBezTo>
                  <a:pt x="264" y="10"/>
                  <a:pt x="163" y="0"/>
                  <a:pt x="78" y="0"/>
                </a:cubicBezTo>
                <a:close/>
              </a:path>
            </a:pathLst>
          </a:custGeom>
          <a:solidFill>
            <a:srgbClr val="993300"/>
          </a:solidFill>
          <a:ln>
            <a:noFill/>
          </a:ln>
          <a:extLst>
            <a:ext uri="{91240B29-F687-4F45-9708-019B960494DF}">
              <a14:hiddenLine xmlns:a14="http://schemas.microsoft.com/office/drawing/2010/main" w="9525">
                <a:solidFill>
                  <a:srgbClr val="000000"/>
                </a:solidFill>
                <a:round/>
              </a14:hiddenLine>
            </a:ext>
          </a:extLst>
        </p:spPr>
        <p:txBody>
          <a:bodyPr wrap="none"/>
          <a:lstStyle/>
          <a:p>
            <a:endParaRPr lang="zh-CN" altLang="en-US"/>
          </a:p>
        </p:txBody>
      </p:sp>
      <p:sp>
        <p:nvSpPr>
          <p:cNvPr id="65550" name="Freeform 13"/>
          <p:cNvSpPr>
            <a:spLocks noChangeArrowheads="1"/>
          </p:cNvSpPr>
          <p:nvPr/>
        </p:nvSpPr>
        <p:spPr bwMode="auto">
          <a:xfrm>
            <a:off x="4963541" y="6075214"/>
            <a:ext cx="1657350" cy="581025"/>
          </a:xfrm>
          <a:custGeom>
            <a:avLst/>
            <a:gdLst>
              <a:gd name="T0" fmla="*/ 0 w 1044"/>
              <a:gd name="T1" fmla="*/ 2147483646 h 366"/>
              <a:gd name="T2" fmla="*/ 2147483646 w 1044"/>
              <a:gd name="T3" fmla="*/ 2147483646 h 366"/>
              <a:gd name="T4" fmla="*/ 2147483646 w 1044"/>
              <a:gd name="T5" fmla="*/ 2147483646 h 366"/>
              <a:gd name="T6" fmla="*/ 2147483646 w 1044"/>
              <a:gd name="T7" fmla="*/ 2147483646 h 366"/>
              <a:gd name="T8" fmla="*/ 2147483646 w 1044"/>
              <a:gd name="T9" fmla="*/ 2147483646 h 366"/>
              <a:gd name="T10" fmla="*/ 2147483646 w 1044"/>
              <a:gd name="T11" fmla="*/ 2147483646 h 366"/>
              <a:gd name="T12" fmla="*/ 2147483646 w 1044"/>
              <a:gd name="T13" fmla="*/ 2147483646 h 366"/>
              <a:gd name="T14" fmla="*/ 2147483646 w 1044"/>
              <a:gd name="T15" fmla="*/ 2147483646 h 366"/>
              <a:gd name="T16" fmla="*/ 2147483646 w 1044"/>
              <a:gd name="T17" fmla="*/ 2147483646 h 366"/>
              <a:gd name="T18" fmla="*/ 2147483646 w 1044"/>
              <a:gd name="T19" fmla="*/ 2147483646 h 366"/>
              <a:gd name="T20" fmla="*/ 2147483646 w 1044"/>
              <a:gd name="T21" fmla="*/ 2147483646 h 366"/>
              <a:gd name="T22" fmla="*/ 2147483646 w 1044"/>
              <a:gd name="T23" fmla="*/ 2147483646 h 366"/>
              <a:gd name="T24" fmla="*/ 2147483646 w 1044"/>
              <a:gd name="T25" fmla="*/ 2147483646 h 366"/>
              <a:gd name="T26" fmla="*/ 2147483646 w 1044"/>
              <a:gd name="T27" fmla="*/ 2147483646 h 366"/>
              <a:gd name="T28" fmla="*/ 2147483646 w 1044"/>
              <a:gd name="T29" fmla="*/ 2147483646 h 366"/>
              <a:gd name="T30" fmla="*/ 0 w 1044"/>
              <a:gd name="T31" fmla="*/ 2147483646 h 3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44" h="366">
                <a:moveTo>
                  <a:pt x="0" y="312"/>
                </a:moveTo>
                <a:cubicBezTo>
                  <a:pt x="18" y="309"/>
                  <a:pt x="39" y="313"/>
                  <a:pt x="54" y="303"/>
                </a:cubicBezTo>
                <a:cubicBezTo>
                  <a:pt x="65" y="296"/>
                  <a:pt x="65" y="279"/>
                  <a:pt x="72" y="267"/>
                </a:cubicBezTo>
                <a:cubicBezTo>
                  <a:pt x="90" y="235"/>
                  <a:pt x="114" y="215"/>
                  <a:pt x="144" y="195"/>
                </a:cubicBezTo>
                <a:cubicBezTo>
                  <a:pt x="176" y="147"/>
                  <a:pt x="154" y="176"/>
                  <a:pt x="216" y="114"/>
                </a:cubicBezTo>
                <a:cubicBezTo>
                  <a:pt x="240" y="90"/>
                  <a:pt x="228" y="78"/>
                  <a:pt x="261" y="60"/>
                </a:cubicBezTo>
                <a:cubicBezTo>
                  <a:pt x="327" y="23"/>
                  <a:pt x="417" y="28"/>
                  <a:pt x="486" y="24"/>
                </a:cubicBezTo>
                <a:cubicBezTo>
                  <a:pt x="629" y="4"/>
                  <a:pt x="630" y="0"/>
                  <a:pt x="855" y="24"/>
                </a:cubicBezTo>
                <a:cubicBezTo>
                  <a:pt x="878" y="27"/>
                  <a:pt x="890" y="56"/>
                  <a:pt x="909" y="69"/>
                </a:cubicBezTo>
                <a:cubicBezTo>
                  <a:pt x="924" y="113"/>
                  <a:pt x="962" y="141"/>
                  <a:pt x="990" y="177"/>
                </a:cubicBezTo>
                <a:cubicBezTo>
                  <a:pt x="1003" y="194"/>
                  <a:pt x="1019" y="210"/>
                  <a:pt x="1026" y="231"/>
                </a:cubicBezTo>
                <a:cubicBezTo>
                  <a:pt x="1032" y="249"/>
                  <a:pt x="1044" y="285"/>
                  <a:pt x="1044" y="285"/>
                </a:cubicBezTo>
                <a:cubicBezTo>
                  <a:pt x="1041" y="306"/>
                  <a:pt x="1044" y="329"/>
                  <a:pt x="1035" y="348"/>
                </a:cubicBezTo>
                <a:cubicBezTo>
                  <a:pt x="1031" y="356"/>
                  <a:pt x="1017" y="356"/>
                  <a:pt x="1008" y="357"/>
                </a:cubicBezTo>
                <a:cubicBezTo>
                  <a:pt x="921" y="362"/>
                  <a:pt x="834" y="363"/>
                  <a:pt x="747" y="366"/>
                </a:cubicBezTo>
                <a:cubicBezTo>
                  <a:pt x="495" y="358"/>
                  <a:pt x="252" y="331"/>
                  <a:pt x="0" y="312"/>
                </a:cubicBezTo>
                <a:close/>
              </a:path>
            </a:pathLst>
          </a:custGeom>
          <a:solidFill>
            <a:srgbClr val="993300"/>
          </a:solidFill>
          <a:ln>
            <a:noFill/>
          </a:ln>
          <a:extLst>
            <a:ext uri="{91240B29-F687-4F45-9708-019B960494DF}">
              <a14:hiddenLine xmlns:a14="http://schemas.microsoft.com/office/drawing/2010/main" w="9525">
                <a:solidFill>
                  <a:srgbClr val="000000"/>
                </a:solidFill>
                <a:round/>
              </a14:hiddenLine>
            </a:ext>
          </a:extLst>
        </p:spPr>
        <p:txBody>
          <a:bodyPr wrap="none"/>
          <a:lstStyle/>
          <a:p>
            <a:endParaRPr lang="zh-CN" altLang="en-US"/>
          </a:p>
        </p:txBody>
      </p:sp>
      <p:sp>
        <p:nvSpPr>
          <p:cNvPr id="65551" name="Rectangle 14"/>
          <p:cNvSpPr>
            <a:spLocks noChangeArrowheads="1"/>
          </p:cNvSpPr>
          <p:nvPr/>
        </p:nvSpPr>
        <p:spPr bwMode="auto">
          <a:xfrm>
            <a:off x="9630791" y="2222350"/>
            <a:ext cx="533400" cy="4419600"/>
          </a:xfrm>
          <a:prstGeom prst="rect">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65552" name="Rectangle 15"/>
          <p:cNvSpPr>
            <a:spLocks noChangeArrowheads="1"/>
          </p:cNvSpPr>
          <p:nvPr/>
        </p:nvSpPr>
        <p:spPr bwMode="auto">
          <a:xfrm>
            <a:off x="9478391" y="5270350"/>
            <a:ext cx="304800" cy="1371600"/>
          </a:xfrm>
          <a:prstGeom prst="rect">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65553" name="Text Box 16"/>
          <p:cNvSpPr txBox="1">
            <a:spLocks noChangeArrowheads="1"/>
          </p:cNvSpPr>
          <p:nvPr/>
        </p:nvSpPr>
        <p:spPr bwMode="auto">
          <a:xfrm>
            <a:off x="7481316" y="3843188"/>
            <a:ext cx="184150" cy="457200"/>
          </a:xfrm>
          <a:prstGeom prst="rect">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sz="2400">
              <a:latin typeface="Times New Roman" panose="02020603050405020304" pitchFamily="18" charset="0"/>
              <a:ea typeface="宋体" panose="02010600030101010101" pitchFamily="2" charset="-122"/>
            </a:endParaRPr>
          </a:p>
        </p:txBody>
      </p:sp>
      <p:sp>
        <p:nvSpPr>
          <p:cNvPr id="65554" name="Freeform 17"/>
          <p:cNvSpPr>
            <a:spLocks noChangeArrowheads="1"/>
          </p:cNvSpPr>
          <p:nvPr/>
        </p:nvSpPr>
        <p:spPr bwMode="auto">
          <a:xfrm>
            <a:off x="5477892" y="2568426"/>
            <a:ext cx="2543175" cy="396875"/>
          </a:xfrm>
          <a:custGeom>
            <a:avLst/>
            <a:gdLst>
              <a:gd name="T0" fmla="*/ 0 w 1602"/>
              <a:gd name="T1" fmla="*/ 2147483646 h 250"/>
              <a:gd name="T2" fmla="*/ 2147483646 w 1602"/>
              <a:gd name="T3" fmla="*/ 2147483646 h 250"/>
              <a:gd name="T4" fmla="*/ 2147483646 w 1602"/>
              <a:gd name="T5" fmla="*/ 2147483646 h 250"/>
              <a:gd name="T6" fmla="*/ 2147483646 w 1602"/>
              <a:gd name="T7" fmla="*/ 2147483646 h 250"/>
              <a:gd name="T8" fmla="*/ 2147483646 w 1602"/>
              <a:gd name="T9" fmla="*/ 2147483646 h 250"/>
              <a:gd name="T10" fmla="*/ 2147483646 w 1602"/>
              <a:gd name="T11" fmla="*/ 2147483646 h 250"/>
              <a:gd name="T12" fmla="*/ 2147483646 w 1602"/>
              <a:gd name="T13" fmla="*/ 2147483646 h 250"/>
              <a:gd name="T14" fmla="*/ 2147483646 w 1602"/>
              <a:gd name="T15" fmla="*/ 2147483646 h 2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02" h="250">
                <a:moveTo>
                  <a:pt x="0" y="163"/>
                </a:moveTo>
                <a:cubicBezTo>
                  <a:pt x="51" y="87"/>
                  <a:pt x="175" y="66"/>
                  <a:pt x="261" y="55"/>
                </a:cubicBezTo>
                <a:cubicBezTo>
                  <a:pt x="427" y="0"/>
                  <a:pt x="618" y="6"/>
                  <a:pt x="774" y="73"/>
                </a:cubicBezTo>
                <a:cubicBezTo>
                  <a:pt x="823" y="94"/>
                  <a:pt x="870" y="115"/>
                  <a:pt x="918" y="136"/>
                </a:cubicBezTo>
                <a:cubicBezTo>
                  <a:pt x="948" y="149"/>
                  <a:pt x="1008" y="172"/>
                  <a:pt x="1008" y="172"/>
                </a:cubicBezTo>
                <a:cubicBezTo>
                  <a:pt x="1086" y="250"/>
                  <a:pt x="1085" y="216"/>
                  <a:pt x="1242" y="208"/>
                </a:cubicBezTo>
                <a:cubicBezTo>
                  <a:pt x="1376" y="186"/>
                  <a:pt x="1209" y="211"/>
                  <a:pt x="1476" y="190"/>
                </a:cubicBezTo>
                <a:cubicBezTo>
                  <a:pt x="1519" y="187"/>
                  <a:pt x="1559" y="172"/>
                  <a:pt x="1602" y="172"/>
                </a:cubicBezTo>
              </a:path>
            </a:pathLst>
          </a:custGeom>
          <a:noFill/>
          <a:ln w="28575">
            <a:solidFill>
              <a:schemeClr val="tx1"/>
            </a:solidFill>
            <a:round/>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sp>
        <p:nvSpPr>
          <p:cNvPr id="65555" name="Freeform 18"/>
          <p:cNvSpPr>
            <a:spLocks noChangeArrowheads="1"/>
          </p:cNvSpPr>
          <p:nvPr/>
        </p:nvSpPr>
        <p:spPr bwMode="auto">
          <a:xfrm>
            <a:off x="5177855" y="3070075"/>
            <a:ext cx="2886075" cy="266700"/>
          </a:xfrm>
          <a:custGeom>
            <a:avLst/>
            <a:gdLst>
              <a:gd name="T0" fmla="*/ 0 w 1818"/>
              <a:gd name="T1" fmla="*/ 2147483646 h 168"/>
              <a:gd name="T2" fmla="*/ 2147483646 w 1818"/>
              <a:gd name="T3" fmla="*/ 2147483646 h 168"/>
              <a:gd name="T4" fmla="*/ 2147483646 w 1818"/>
              <a:gd name="T5" fmla="*/ 2147483646 h 168"/>
              <a:gd name="T6" fmla="*/ 2147483646 w 1818"/>
              <a:gd name="T7" fmla="*/ 2147483646 h 168"/>
              <a:gd name="T8" fmla="*/ 2147483646 w 1818"/>
              <a:gd name="T9" fmla="*/ 2147483646 h 168"/>
              <a:gd name="T10" fmla="*/ 2147483646 w 1818"/>
              <a:gd name="T11" fmla="*/ 2147483646 h 168"/>
              <a:gd name="T12" fmla="*/ 2147483646 w 1818"/>
              <a:gd name="T13" fmla="*/ 0 h 168"/>
              <a:gd name="T14" fmla="*/ 2147483646 w 1818"/>
              <a:gd name="T15" fmla="*/ 2147483646 h 168"/>
              <a:gd name="T16" fmla="*/ 2147483646 w 1818"/>
              <a:gd name="T17" fmla="*/ 2147483646 h 168"/>
              <a:gd name="T18" fmla="*/ 2147483646 w 1818"/>
              <a:gd name="T19" fmla="*/ 2147483646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18" h="168">
                <a:moveTo>
                  <a:pt x="0" y="9"/>
                </a:moveTo>
                <a:cubicBezTo>
                  <a:pt x="148" y="21"/>
                  <a:pt x="287" y="75"/>
                  <a:pt x="432" y="108"/>
                </a:cubicBezTo>
                <a:cubicBezTo>
                  <a:pt x="511" y="126"/>
                  <a:pt x="595" y="129"/>
                  <a:pt x="675" y="135"/>
                </a:cubicBezTo>
                <a:cubicBezTo>
                  <a:pt x="747" y="129"/>
                  <a:pt x="821" y="133"/>
                  <a:pt x="891" y="117"/>
                </a:cubicBezTo>
                <a:cubicBezTo>
                  <a:pt x="904" y="114"/>
                  <a:pt x="901" y="92"/>
                  <a:pt x="909" y="81"/>
                </a:cubicBezTo>
                <a:cubicBezTo>
                  <a:pt x="916" y="71"/>
                  <a:pt x="926" y="62"/>
                  <a:pt x="936" y="54"/>
                </a:cubicBezTo>
                <a:cubicBezTo>
                  <a:pt x="987" y="14"/>
                  <a:pt x="1008" y="10"/>
                  <a:pt x="1071" y="0"/>
                </a:cubicBezTo>
                <a:cubicBezTo>
                  <a:pt x="1164" y="9"/>
                  <a:pt x="1258" y="11"/>
                  <a:pt x="1350" y="27"/>
                </a:cubicBezTo>
                <a:cubicBezTo>
                  <a:pt x="1374" y="31"/>
                  <a:pt x="1390" y="55"/>
                  <a:pt x="1413" y="63"/>
                </a:cubicBezTo>
                <a:cubicBezTo>
                  <a:pt x="1553" y="168"/>
                  <a:pt x="1506" y="108"/>
                  <a:pt x="1818" y="108"/>
                </a:cubicBezTo>
              </a:path>
            </a:pathLst>
          </a:custGeom>
          <a:noFill/>
          <a:ln w="28575">
            <a:solidFill>
              <a:schemeClr val="tx1"/>
            </a:solidFill>
            <a:round/>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sp>
        <p:nvSpPr>
          <p:cNvPr id="65556" name="Freeform 19"/>
          <p:cNvSpPr>
            <a:spLocks noChangeArrowheads="1"/>
          </p:cNvSpPr>
          <p:nvPr/>
        </p:nvSpPr>
        <p:spPr bwMode="auto">
          <a:xfrm>
            <a:off x="5292154" y="3581251"/>
            <a:ext cx="2957512" cy="531813"/>
          </a:xfrm>
          <a:custGeom>
            <a:avLst/>
            <a:gdLst>
              <a:gd name="T0" fmla="*/ 0 w 1863"/>
              <a:gd name="T1" fmla="*/ 2147483646 h 335"/>
              <a:gd name="T2" fmla="*/ 2147483646 w 1863"/>
              <a:gd name="T3" fmla="*/ 2147483646 h 335"/>
              <a:gd name="T4" fmla="*/ 2147483646 w 1863"/>
              <a:gd name="T5" fmla="*/ 2147483646 h 335"/>
              <a:gd name="T6" fmla="*/ 2147483646 w 1863"/>
              <a:gd name="T7" fmla="*/ 2147483646 h 335"/>
              <a:gd name="T8" fmla="*/ 2147483646 w 1863"/>
              <a:gd name="T9" fmla="*/ 2147483646 h 335"/>
              <a:gd name="T10" fmla="*/ 2147483646 w 1863"/>
              <a:gd name="T11" fmla="*/ 2147483646 h 335"/>
              <a:gd name="T12" fmla="*/ 2147483646 w 1863"/>
              <a:gd name="T13" fmla="*/ 2147483646 h 335"/>
              <a:gd name="T14" fmla="*/ 2147483646 w 1863"/>
              <a:gd name="T15" fmla="*/ 2147483646 h 335"/>
              <a:gd name="T16" fmla="*/ 2147483646 w 1863"/>
              <a:gd name="T17" fmla="*/ 2147483646 h 335"/>
              <a:gd name="T18" fmla="*/ 2147483646 w 1863"/>
              <a:gd name="T19" fmla="*/ 2147483646 h 3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63" h="335">
                <a:moveTo>
                  <a:pt x="0" y="137"/>
                </a:moveTo>
                <a:cubicBezTo>
                  <a:pt x="168" y="165"/>
                  <a:pt x="351" y="163"/>
                  <a:pt x="522" y="173"/>
                </a:cubicBezTo>
                <a:cubicBezTo>
                  <a:pt x="591" y="161"/>
                  <a:pt x="661" y="155"/>
                  <a:pt x="729" y="137"/>
                </a:cubicBezTo>
                <a:cubicBezTo>
                  <a:pt x="805" y="117"/>
                  <a:pt x="895" y="61"/>
                  <a:pt x="972" y="38"/>
                </a:cubicBezTo>
                <a:cubicBezTo>
                  <a:pt x="1041" y="18"/>
                  <a:pt x="1125" y="11"/>
                  <a:pt x="1197" y="2"/>
                </a:cubicBezTo>
                <a:cubicBezTo>
                  <a:pt x="1323" y="5"/>
                  <a:pt x="1449" y="0"/>
                  <a:pt x="1575" y="11"/>
                </a:cubicBezTo>
                <a:cubicBezTo>
                  <a:pt x="1625" y="15"/>
                  <a:pt x="1643" y="108"/>
                  <a:pt x="1665" y="137"/>
                </a:cubicBezTo>
                <a:cubicBezTo>
                  <a:pt x="1683" y="161"/>
                  <a:pt x="1707" y="179"/>
                  <a:pt x="1728" y="200"/>
                </a:cubicBezTo>
                <a:cubicBezTo>
                  <a:pt x="1861" y="333"/>
                  <a:pt x="1716" y="229"/>
                  <a:pt x="1800" y="299"/>
                </a:cubicBezTo>
                <a:cubicBezTo>
                  <a:pt x="1820" y="316"/>
                  <a:pt x="1845" y="317"/>
                  <a:pt x="1863" y="335"/>
                </a:cubicBezTo>
              </a:path>
            </a:pathLst>
          </a:custGeom>
          <a:noFill/>
          <a:ln w="28575">
            <a:solidFill>
              <a:schemeClr val="tx1"/>
            </a:solidFill>
            <a:round/>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sp>
        <p:nvSpPr>
          <p:cNvPr id="65557" name="Freeform 20"/>
          <p:cNvSpPr>
            <a:spLocks noChangeArrowheads="1"/>
          </p:cNvSpPr>
          <p:nvPr/>
        </p:nvSpPr>
        <p:spPr bwMode="auto">
          <a:xfrm>
            <a:off x="6135116" y="4092426"/>
            <a:ext cx="2389188" cy="434975"/>
          </a:xfrm>
          <a:custGeom>
            <a:avLst/>
            <a:gdLst>
              <a:gd name="T0" fmla="*/ 0 w 1505"/>
              <a:gd name="T1" fmla="*/ 2147483646 h 274"/>
              <a:gd name="T2" fmla="*/ 2147483646 w 1505"/>
              <a:gd name="T3" fmla="*/ 2147483646 h 274"/>
              <a:gd name="T4" fmla="*/ 2147483646 w 1505"/>
              <a:gd name="T5" fmla="*/ 2147483646 h 274"/>
              <a:gd name="T6" fmla="*/ 2147483646 w 1505"/>
              <a:gd name="T7" fmla="*/ 2147483646 h 274"/>
              <a:gd name="T8" fmla="*/ 2147483646 w 1505"/>
              <a:gd name="T9" fmla="*/ 2147483646 h 274"/>
              <a:gd name="T10" fmla="*/ 2147483646 w 1505"/>
              <a:gd name="T11" fmla="*/ 2147483646 h 274"/>
              <a:gd name="T12" fmla="*/ 2147483646 w 1505"/>
              <a:gd name="T13" fmla="*/ 2147483646 h 2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05" h="274">
                <a:moveTo>
                  <a:pt x="0" y="166"/>
                </a:moveTo>
                <a:cubicBezTo>
                  <a:pt x="213" y="154"/>
                  <a:pt x="427" y="151"/>
                  <a:pt x="639" y="130"/>
                </a:cubicBezTo>
                <a:cubicBezTo>
                  <a:pt x="679" y="126"/>
                  <a:pt x="766" y="62"/>
                  <a:pt x="801" y="49"/>
                </a:cubicBezTo>
                <a:cubicBezTo>
                  <a:pt x="873" y="22"/>
                  <a:pt x="960" y="23"/>
                  <a:pt x="1035" y="4"/>
                </a:cubicBezTo>
                <a:cubicBezTo>
                  <a:pt x="1152" y="10"/>
                  <a:pt x="1271" y="0"/>
                  <a:pt x="1386" y="22"/>
                </a:cubicBezTo>
                <a:cubicBezTo>
                  <a:pt x="1420" y="29"/>
                  <a:pt x="1500" y="158"/>
                  <a:pt x="1503" y="193"/>
                </a:cubicBezTo>
                <a:cubicBezTo>
                  <a:pt x="1505" y="220"/>
                  <a:pt x="1503" y="247"/>
                  <a:pt x="1503" y="274"/>
                </a:cubicBezTo>
              </a:path>
            </a:pathLst>
          </a:custGeom>
          <a:noFill/>
          <a:ln w="28575">
            <a:solidFill>
              <a:schemeClr val="tx1"/>
            </a:solidFill>
            <a:round/>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sp>
        <p:nvSpPr>
          <p:cNvPr id="65558" name="Freeform 21"/>
          <p:cNvSpPr>
            <a:spLocks noChangeArrowheads="1"/>
          </p:cNvSpPr>
          <p:nvPr/>
        </p:nvSpPr>
        <p:spPr bwMode="auto">
          <a:xfrm>
            <a:off x="5920805" y="2312838"/>
            <a:ext cx="14287" cy="2000250"/>
          </a:xfrm>
          <a:custGeom>
            <a:avLst/>
            <a:gdLst>
              <a:gd name="T0" fmla="*/ 2147483646 w 9"/>
              <a:gd name="T1" fmla="*/ 0 h 1260"/>
              <a:gd name="T2" fmla="*/ 0 w 9"/>
              <a:gd name="T3" fmla="*/ 2147483646 h 1260"/>
              <a:gd name="T4" fmla="*/ 2147483646 w 9"/>
              <a:gd name="T5" fmla="*/ 2147483646 h 1260"/>
              <a:gd name="T6" fmla="*/ 0 60000 65536"/>
              <a:gd name="T7" fmla="*/ 0 60000 65536"/>
              <a:gd name="T8" fmla="*/ 0 60000 65536"/>
            </a:gdLst>
            <a:ahLst/>
            <a:cxnLst>
              <a:cxn ang="T6">
                <a:pos x="T0" y="T1"/>
              </a:cxn>
              <a:cxn ang="T7">
                <a:pos x="T2" y="T3"/>
              </a:cxn>
              <a:cxn ang="T8">
                <a:pos x="T4" y="T5"/>
              </a:cxn>
            </a:cxnLst>
            <a:rect l="0" t="0" r="r" b="b"/>
            <a:pathLst>
              <a:path w="9" h="1260">
                <a:moveTo>
                  <a:pt x="9" y="0"/>
                </a:moveTo>
                <a:cubicBezTo>
                  <a:pt x="6" y="363"/>
                  <a:pt x="0" y="726"/>
                  <a:pt x="0" y="1089"/>
                </a:cubicBezTo>
                <a:cubicBezTo>
                  <a:pt x="0" y="1146"/>
                  <a:pt x="9" y="1260"/>
                  <a:pt x="9" y="1260"/>
                </a:cubicBezTo>
              </a:path>
            </a:pathLst>
          </a:custGeom>
          <a:noFill/>
          <a:ln w="28575">
            <a:solidFill>
              <a:schemeClr val="tx1"/>
            </a:solidFill>
            <a:round/>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sp>
        <p:nvSpPr>
          <p:cNvPr id="65559" name="Freeform 22"/>
          <p:cNvSpPr>
            <a:spLocks noChangeArrowheads="1"/>
          </p:cNvSpPr>
          <p:nvPr/>
        </p:nvSpPr>
        <p:spPr bwMode="auto">
          <a:xfrm>
            <a:off x="6520879" y="2355701"/>
            <a:ext cx="222250" cy="2143125"/>
          </a:xfrm>
          <a:custGeom>
            <a:avLst/>
            <a:gdLst>
              <a:gd name="T0" fmla="*/ 0 w 140"/>
              <a:gd name="T1" fmla="*/ 0 h 1350"/>
              <a:gd name="T2" fmla="*/ 2147483646 w 140"/>
              <a:gd name="T3" fmla="*/ 2147483646 h 1350"/>
              <a:gd name="T4" fmla="*/ 2147483646 w 140"/>
              <a:gd name="T5" fmla="*/ 2147483646 h 1350"/>
              <a:gd name="T6" fmla="*/ 2147483646 w 140"/>
              <a:gd name="T7" fmla="*/ 2147483646 h 13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1350">
                <a:moveTo>
                  <a:pt x="0" y="0"/>
                </a:moveTo>
                <a:cubicBezTo>
                  <a:pt x="6" y="294"/>
                  <a:pt x="9" y="588"/>
                  <a:pt x="18" y="882"/>
                </a:cubicBezTo>
                <a:cubicBezTo>
                  <a:pt x="21" y="973"/>
                  <a:pt x="129" y="1033"/>
                  <a:pt x="135" y="1125"/>
                </a:cubicBezTo>
                <a:cubicBezTo>
                  <a:pt x="140" y="1200"/>
                  <a:pt x="135" y="1275"/>
                  <a:pt x="135" y="1350"/>
                </a:cubicBezTo>
              </a:path>
            </a:pathLst>
          </a:custGeom>
          <a:noFill/>
          <a:ln w="28575">
            <a:solidFill>
              <a:schemeClr val="tx1"/>
            </a:solidFill>
            <a:round/>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sp>
        <p:nvSpPr>
          <p:cNvPr id="65560" name="Freeform 23"/>
          <p:cNvSpPr>
            <a:spLocks noChangeArrowheads="1"/>
          </p:cNvSpPr>
          <p:nvPr/>
        </p:nvSpPr>
        <p:spPr bwMode="auto">
          <a:xfrm>
            <a:off x="7101904" y="2384275"/>
            <a:ext cx="461962" cy="2400300"/>
          </a:xfrm>
          <a:custGeom>
            <a:avLst/>
            <a:gdLst>
              <a:gd name="T0" fmla="*/ 2147483646 w 291"/>
              <a:gd name="T1" fmla="*/ 0 h 1512"/>
              <a:gd name="T2" fmla="*/ 2147483646 w 291"/>
              <a:gd name="T3" fmla="*/ 2147483646 h 1512"/>
              <a:gd name="T4" fmla="*/ 2147483646 w 291"/>
              <a:gd name="T5" fmla="*/ 2147483646 h 1512"/>
              <a:gd name="T6" fmla="*/ 0 60000 65536"/>
              <a:gd name="T7" fmla="*/ 0 60000 65536"/>
              <a:gd name="T8" fmla="*/ 0 60000 65536"/>
            </a:gdLst>
            <a:ahLst/>
            <a:cxnLst>
              <a:cxn ang="T6">
                <a:pos x="T0" y="T1"/>
              </a:cxn>
              <a:cxn ang="T7">
                <a:pos x="T2" y="T3"/>
              </a:cxn>
              <a:cxn ang="T8">
                <a:pos x="T4" y="T5"/>
              </a:cxn>
            </a:cxnLst>
            <a:rect l="0" t="0" r="r" b="b"/>
            <a:pathLst>
              <a:path w="291" h="1512">
                <a:moveTo>
                  <a:pt x="255" y="0"/>
                </a:moveTo>
                <a:cubicBezTo>
                  <a:pt x="230" y="177"/>
                  <a:pt x="239" y="84"/>
                  <a:pt x="228" y="279"/>
                </a:cubicBezTo>
                <a:cubicBezTo>
                  <a:pt x="231" y="691"/>
                  <a:pt x="0" y="1221"/>
                  <a:pt x="291" y="1512"/>
                </a:cubicBezTo>
              </a:path>
            </a:pathLst>
          </a:custGeom>
          <a:noFill/>
          <a:ln w="28575">
            <a:solidFill>
              <a:schemeClr val="tx1"/>
            </a:solidFill>
            <a:round/>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sp>
        <p:nvSpPr>
          <p:cNvPr id="48152" name="Line 24"/>
          <p:cNvSpPr>
            <a:spLocks noChangeShapeType="1"/>
          </p:cNvSpPr>
          <p:nvPr/>
        </p:nvSpPr>
        <p:spPr bwMode="auto">
          <a:xfrm flipV="1">
            <a:off x="7954391" y="5041750"/>
            <a:ext cx="1981200" cy="0"/>
          </a:xfrm>
          <a:prstGeom prst="line">
            <a:avLst/>
          </a:prstGeom>
          <a:noFill/>
          <a:ln w="9525">
            <a:solidFill>
              <a:schemeClr val="tx1"/>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8153" name="Line 25"/>
          <p:cNvSpPr>
            <a:spLocks noChangeShapeType="1"/>
          </p:cNvSpPr>
          <p:nvPr/>
        </p:nvSpPr>
        <p:spPr bwMode="auto">
          <a:xfrm>
            <a:off x="7954391" y="5270350"/>
            <a:ext cx="1828800" cy="0"/>
          </a:xfrm>
          <a:prstGeom prst="line">
            <a:avLst/>
          </a:prstGeom>
          <a:noFill/>
          <a:ln w="9525">
            <a:solidFill>
              <a:schemeClr val="tx1"/>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8154" name="Line 26"/>
          <p:cNvSpPr>
            <a:spLocks noChangeShapeType="1"/>
          </p:cNvSpPr>
          <p:nvPr/>
        </p:nvSpPr>
        <p:spPr bwMode="auto">
          <a:xfrm flipV="1">
            <a:off x="7954391" y="5575150"/>
            <a:ext cx="1981200" cy="0"/>
          </a:xfrm>
          <a:prstGeom prst="line">
            <a:avLst/>
          </a:prstGeom>
          <a:noFill/>
          <a:ln w="9525">
            <a:solidFill>
              <a:schemeClr val="tx1"/>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8155" name="Line 27"/>
          <p:cNvSpPr>
            <a:spLocks noChangeShapeType="1"/>
          </p:cNvSpPr>
          <p:nvPr/>
        </p:nvSpPr>
        <p:spPr bwMode="auto">
          <a:xfrm flipV="1">
            <a:off x="8030591" y="5803750"/>
            <a:ext cx="1981200" cy="0"/>
          </a:xfrm>
          <a:prstGeom prst="line">
            <a:avLst/>
          </a:prstGeom>
          <a:noFill/>
          <a:ln w="9525">
            <a:solidFill>
              <a:schemeClr val="tx1"/>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8156" name="Line 28"/>
          <p:cNvSpPr>
            <a:spLocks noChangeShapeType="1"/>
          </p:cNvSpPr>
          <p:nvPr/>
        </p:nvSpPr>
        <p:spPr bwMode="auto">
          <a:xfrm flipV="1">
            <a:off x="7954391" y="6032350"/>
            <a:ext cx="1981200" cy="0"/>
          </a:xfrm>
          <a:prstGeom prst="line">
            <a:avLst/>
          </a:prstGeom>
          <a:noFill/>
          <a:ln w="9525">
            <a:solidFill>
              <a:schemeClr val="tx1"/>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8157" name="Line 29"/>
          <p:cNvSpPr>
            <a:spLocks noChangeShapeType="1"/>
          </p:cNvSpPr>
          <p:nvPr/>
        </p:nvSpPr>
        <p:spPr bwMode="auto">
          <a:xfrm>
            <a:off x="8182991" y="4813150"/>
            <a:ext cx="0" cy="1524000"/>
          </a:xfrm>
          <a:prstGeom prst="line">
            <a:avLst/>
          </a:prstGeom>
          <a:noFill/>
          <a:ln w="9525">
            <a:solidFill>
              <a:schemeClr val="tx1"/>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8158" name="Line 30"/>
          <p:cNvSpPr>
            <a:spLocks noChangeShapeType="1"/>
          </p:cNvSpPr>
          <p:nvPr/>
        </p:nvSpPr>
        <p:spPr bwMode="auto">
          <a:xfrm>
            <a:off x="8487791" y="4889350"/>
            <a:ext cx="0" cy="1524000"/>
          </a:xfrm>
          <a:prstGeom prst="line">
            <a:avLst/>
          </a:prstGeom>
          <a:noFill/>
          <a:ln w="9525">
            <a:solidFill>
              <a:schemeClr val="tx1"/>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8159" name="Line 31"/>
          <p:cNvSpPr>
            <a:spLocks noChangeShapeType="1"/>
          </p:cNvSpPr>
          <p:nvPr/>
        </p:nvSpPr>
        <p:spPr bwMode="auto">
          <a:xfrm>
            <a:off x="9097391" y="4813150"/>
            <a:ext cx="0" cy="1524000"/>
          </a:xfrm>
          <a:prstGeom prst="line">
            <a:avLst/>
          </a:prstGeom>
          <a:noFill/>
          <a:ln w="9525">
            <a:solidFill>
              <a:schemeClr val="tx1"/>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8160" name="Line 32"/>
          <p:cNvSpPr>
            <a:spLocks noChangeShapeType="1"/>
          </p:cNvSpPr>
          <p:nvPr/>
        </p:nvSpPr>
        <p:spPr bwMode="auto">
          <a:xfrm>
            <a:off x="9402191" y="4813150"/>
            <a:ext cx="0" cy="1524000"/>
          </a:xfrm>
          <a:prstGeom prst="line">
            <a:avLst/>
          </a:prstGeom>
          <a:noFill/>
          <a:ln w="9525">
            <a:solidFill>
              <a:schemeClr val="tx1"/>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8161" name="Line 33"/>
          <p:cNvSpPr>
            <a:spLocks noChangeShapeType="1"/>
          </p:cNvSpPr>
          <p:nvPr/>
        </p:nvSpPr>
        <p:spPr bwMode="auto">
          <a:xfrm>
            <a:off x="9706991" y="4813150"/>
            <a:ext cx="0" cy="1524000"/>
          </a:xfrm>
          <a:prstGeom prst="line">
            <a:avLst/>
          </a:prstGeom>
          <a:noFill/>
          <a:ln w="9525">
            <a:solidFill>
              <a:schemeClr val="tx1"/>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48162" name="Line 34"/>
          <p:cNvSpPr>
            <a:spLocks noChangeShapeType="1"/>
          </p:cNvSpPr>
          <p:nvPr/>
        </p:nvSpPr>
        <p:spPr bwMode="auto">
          <a:xfrm>
            <a:off x="8792591" y="4813150"/>
            <a:ext cx="0" cy="1524000"/>
          </a:xfrm>
          <a:prstGeom prst="line">
            <a:avLst/>
          </a:prstGeom>
          <a:noFill/>
          <a:ln w="9525">
            <a:solidFill>
              <a:schemeClr val="tx1"/>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65572" name="Oval 35"/>
          <p:cNvSpPr>
            <a:spLocks noChangeArrowheads="1"/>
          </p:cNvSpPr>
          <p:nvPr/>
        </p:nvSpPr>
        <p:spPr bwMode="auto">
          <a:xfrm>
            <a:off x="8487791" y="5270350"/>
            <a:ext cx="304800" cy="304800"/>
          </a:xfrm>
          <a:prstGeom prst="ellipse">
            <a:avLst/>
          </a:prstGeom>
          <a:solidFill>
            <a:srgbClr val="333300"/>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endParaRPr lang="zh-CN" altLang="en-US" sz="2400">
              <a:solidFill>
                <a:srgbClr val="333300"/>
              </a:solidFill>
              <a:latin typeface="Times New Roman" panose="02020603050405020304" pitchFamily="18" charset="0"/>
              <a:ea typeface="宋体" panose="02010600030101010101" pitchFamily="2" charset="-122"/>
            </a:endParaRPr>
          </a:p>
        </p:txBody>
      </p:sp>
      <p:sp>
        <p:nvSpPr>
          <p:cNvPr id="65573" name="Oval 36"/>
          <p:cNvSpPr>
            <a:spLocks noChangeArrowheads="1"/>
          </p:cNvSpPr>
          <p:nvPr/>
        </p:nvSpPr>
        <p:spPr bwMode="auto">
          <a:xfrm>
            <a:off x="6887591" y="3746350"/>
            <a:ext cx="304800" cy="304800"/>
          </a:xfrm>
          <a:prstGeom prst="ellipse">
            <a:avLst/>
          </a:prstGeom>
          <a:solidFill>
            <a:srgbClr val="008000"/>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endParaRPr lang="zh-CN" altLang="en-US" sz="2400">
              <a:solidFill>
                <a:srgbClr val="333300"/>
              </a:solidFill>
              <a:latin typeface="Times New Roman" panose="02020603050405020304" pitchFamily="18" charset="0"/>
              <a:ea typeface="宋体" panose="02010600030101010101" pitchFamily="2" charset="-122"/>
            </a:endParaRPr>
          </a:p>
        </p:txBody>
      </p:sp>
      <p:sp>
        <p:nvSpPr>
          <p:cNvPr id="65574" name="Oval 37"/>
          <p:cNvSpPr>
            <a:spLocks noChangeArrowheads="1"/>
          </p:cNvSpPr>
          <p:nvPr/>
        </p:nvSpPr>
        <p:spPr bwMode="auto">
          <a:xfrm>
            <a:off x="6049391" y="3441550"/>
            <a:ext cx="304800" cy="304800"/>
          </a:xfrm>
          <a:prstGeom prst="ellipse">
            <a:avLst/>
          </a:prstGeom>
          <a:solidFill>
            <a:srgbClr val="008000"/>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endParaRPr lang="zh-CN" altLang="en-US" sz="2400">
              <a:solidFill>
                <a:srgbClr val="333300"/>
              </a:solidFill>
              <a:latin typeface="Times New Roman" panose="02020603050405020304" pitchFamily="18" charset="0"/>
              <a:ea typeface="宋体" panose="02010600030101010101" pitchFamily="2" charset="-122"/>
            </a:endParaRPr>
          </a:p>
        </p:txBody>
      </p:sp>
      <p:sp>
        <p:nvSpPr>
          <p:cNvPr id="65575" name="Oval 38"/>
          <p:cNvSpPr>
            <a:spLocks noChangeArrowheads="1"/>
          </p:cNvSpPr>
          <p:nvPr/>
        </p:nvSpPr>
        <p:spPr bwMode="auto">
          <a:xfrm>
            <a:off x="7268591" y="5803750"/>
            <a:ext cx="304800" cy="304800"/>
          </a:xfrm>
          <a:prstGeom prst="ellipse">
            <a:avLst/>
          </a:prstGeom>
          <a:solidFill>
            <a:srgbClr val="333300"/>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endParaRPr lang="zh-CN" altLang="en-US" sz="2400">
              <a:solidFill>
                <a:srgbClr val="333300"/>
              </a:solidFill>
              <a:latin typeface="Times New Roman" panose="02020603050405020304" pitchFamily="18" charset="0"/>
              <a:ea typeface="宋体" panose="02010600030101010101" pitchFamily="2" charset="-122"/>
            </a:endParaRPr>
          </a:p>
        </p:txBody>
      </p:sp>
      <p:sp>
        <p:nvSpPr>
          <p:cNvPr id="65576" name="Oval 39"/>
          <p:cNvSpPr>
            <a:spLocks noChangeArrowheads="1"/>
          </p:cNvSpPr>
          <p:nvPr/>
        </p:nvSpPr>
        <p:spPr bwMode="auto">
          <a:xfrm>
            <a:off x="9402191" y="5575150"/>
            <a:ext cx="304800" cy="304800"/>
          </a:xfrm>
          <a:prstGeom prst="ellipse">
            <a:avLst/>
          </a:prstGeom>
          <a:solidFill>
            <a:srgbClr val="333300"/>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endParaRPr lang="zh-CN" altLang="en-US" sz="2400">
              <a:solidFill>
                <a:srgbClr val="333300"/>
              </a:solidFill>
              <a:latin typeface="Times New Roman" panose="02020603050405020304" pitchFamily="18" charset="0"/>
              <a:ea typeface="宋体" panose="02010600030101010101" pitchFamily="2" charset="-122"/>
            </a:endParaRPr>
          </a:p>
        </p:txBody>
      </p:sp>
      <p:sp>
        <p:nvSpPr>
          <p:cNvPr id="65577" name="Oval 40"/>
          <p:cNvSpPr>
            <a:spLocks noChangeArrowheads="1"/>
          </p:cNvSpPr>
          <p:nvPr/>
        </p:nvSpPr>
        <p:spPr bwMode="auto">
          <a:xfrm>
            <a:off x="3458591" y="4508350"/>
            <a:ext cx="304800" cy="304800"/>
          </a:xfrm>
          <a:prstGeom prst="ellipse">
            <a:avLst/>
          </a:prstGeom>
          <a:solidFill>
            <a:srgbClr val="008000"/>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endParaRPr lang="zh-CN" altLang="en-US" sz="2400">
              <a:solidFill>
                <a:srgbClr val="333300"/>
              </a:solidFill>
              <a:latin typeface="Times New Roman" panose="02020603050405020304" pitchFamily="18" charset="0"/>
              <a:ea typeface="宋体" panose="02010600030101010101" pitchFamily="2" charset="-122"/>
            </a:endParaRPr>
          </a:p>
        </p:txBody>
      </p:sp>
      <p:sp>
        <p:nvSpPr>
          <p:cNvPr id="65578" name="Oval 41"/>
          <p:cNvSpPr>
            <a:spLocks noChangeArrowheads="1"/>
          </p:cNvSpPr>
          <p:nvPr/>
        </p:nvSpPr>
        <p:spPr bwMode="auto">
          <a:xfrm>
            <a:off x="4296791" y="3517750"/>
            <a:ext cx="304800" cy="304800"/>
          </a:xfrm>
          <a:prstGeom prst="ellipse">
            <a:avLst/>
          </a:prstGeom>
          <a:solidFill>
            <a:srgbClr val="333300"/>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endParaRPr lang="zh-CN" altLang="en-US" sz="2400">
              <a:solidFill>
                <a:srgbClr val="333300"/>
              </a:solidFill>
              <a:latin typeface="Times New Roman" panose="02020603050405020304" pitchFamily="18" charset="0"/>
              <a:ea typeface="宋体" panose="02010600030101010101" pitchFamily="2" charset="-122"/>
            </a:endParaRPr>
          </a:p>
        </p:txBody>
      </p:sp>
      <p:sp>
        <p:nvSpPr>
          <p:cNvPr id="65579" name="Oval 42"/>
          <p:cNvSpPr>
            <a:spLocks noChangeArrowheads="1"/>
          </p:cNvSpPr>
          <p:nvPr/>
        </p:nvSpPr>
        <p:spPr bwMode="auto">
          <a:xfrm>
            <a:off x="5287391" y="5803750"/>
            <a:ext cx="304800" cy="304800"/>
          </a:xfrm>
          <a:prstGeom prst="ellipse">
            <a:avLst/>
          </a:prstGeom>
          <a:solidFill>
            <a:srgbClr val="333300"/>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endParaRPr lang="zh-CN" altLang="en-US" sz="2400">
              <a:solidFill>
                <a:srgbClr val="333300"/>
              </a:solidFill>
              <a:latin typeface="Times New Roman" panose="02020603050405020304" pitchFamily="18" charset="0"/>
              <a:ea typeface="宋体" panose="02010600030101010101" pitchFamily="2" charset="-122"/>
            </a:endParaRPr>
          </a:p>
        </p:txBody>
      </p:sp>
      <p:sp>
        <p:nvSpPr>
          <p:cNvPr id="65580" name="Oval 43"/>
          <p:cNvSpPr>
            <a:spLocks noChangeArrowheads="1"/>
          </p:cNvSpPr>
          <p:nvPr/>
        </p:nvSpPr>
        <p:spPr bwMode="auto">
          <a:xfrm>
            <a:off x="2925191" y="4203550"/>
            <a:ext cx="304800" cy="304800"/>
          </a:xfrm>
          <a:prstGeom prst="ellipse">
            <a:avLst/>
          </a:prstGeom>
          <a:solidFill>
            <a:srgbClr val="008000"/>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endParaRPr lang="zh-CN" altLang="en-US" sz="2400">
              <a:solidFill>
                <a:srgbClr val="333300"/>
              </a:solidFill>
              <a:latin typeface="Times New Roman" panose="02020603050405020304" pitchFamily="18" charset="0"/>
              <a:ea typeface="宋体" panose="02010600030101010101" pitchFamily="2" charset="-122"/>
            </a:endParaRPr>
          </a:p>
        </p:txBody>
      </p:sp>
      <p:sp>
        <p:nvSpPr>
          <p:cNvPr id="65581" name="Oval 44"/>
          <p:cNvSpPr>
            <a:spLocks noChangeArrowheads="1"/>
          </p:cNvSpPr>
          <p:nvPr/>
        </p:nvSpPr>
        <p:spPr bwMode="auto">
          <a:xfrm>
            <a:off x="2239391" y="5956150"/>
            <a:ext cx="304800" cy="304800"/>
          </a:xfrm>
          <a:prstGeom prst="ellipse">
            <a:avLst/>
          </a:prstGeom>
          <a:solidFill>
            <a:srgbClr val="008000"/>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endParaRPr lang="zh-CN" altLang="en-US" sz="2400">
              <a:solidFill>
                <a:srgbClr val="333300"/>
              </a:solidFill>
              <a:latin typeface="Times New Roman" panose="02020603050405020304" pitchFamily="18" charset="0"/>
              <a:ea typeface="宋体" panose="02010600030101010101" pitchFamily="2" charset="-122"/>
            </a:endParaRPr>
          </a:p>
        </p:txBody>
      </p:sp>
      <p:sp>
        <p:nvSpPr>
          <p:cNvPr id="65582" name="Freeform 45"/>
          <p:cNvSpPr>
            <a:spLocks noChangeArrowheads="1"/>
          </p:cNvSpPr>
          <p:nvPr/>
        </p:nvSpPr>
        <p:spPr bwMode="auto">
          <a:xfrm>
            <a:off x="2463229" y="4270225"/>
            <a:ext cx="457200" cy="128588"/>
          </a:xfrm>
          <a:custGeom>
            <a:avLst/>
            <a:gdLst>
              <a:gd name="T0" fmla="*/ 0 w 288"/>
              <a:gd name="T1" fmla="*/ 2147483646 h 81"/>
              <a:gd name="T2" fmla="*/ 2147483646 w 288"/>
              <a:gd name="T3" fmla="*/ 2147483646 h 81"/>
              <a:gd name="T4" fmla="*/ 2147483646 w 288"/>
              <a:gd name="T5" fmla="*/ 2147483646 h 81"/>
              <a:gd name="T6" fmla="*/ 2147483646 w 288"/>
              <a:gd name="T7" fmla="*/ 2147483646 h 81"/>
              <a:gd name="T8" fmla="*/ 2147483646 w 288"/>
              <a:gd name="T9" fmla="*/ 0 h 81"/>
              <a:gd name="T10" fmla="*/ 2147483646 w 288"/>
              <a:gd name="T11" fmla="*/ 2147483646 h 81"/>
              <a:gd name="T12" fmla="*/ 2147483646 w 288"/>
              <a:gd name="T13" fmla="*/ 2147483646 h 81"/>
              <a:gd name="T14" fmla="*/ 2147483646 w 288"/>
              <a:gd name="T15" fmla="*/ 2147483646 h 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81">
                <a:moveTo>
                  <a:pt x="0" y="63"/>
                </a:moveTo>
                <a:cubicBezTo>
                  <a:pt x="9" y="60"/>
                  <a:pt x="18" y="55"/>
                  <a:pt x="27" y="54"/>
                </a:cubicBezTo>
                <a:cubicBezTo>
                  <a:pt x="60" y="49"/>
                  <a:pt x="94" y="55"/>
                  <a:pt x="126" y="45"/>
                </a:cubicBezTo>
                <a:cubicBezTo>
                  <a:pt x="136" y="42"/>
                  <a:pt x="136" y="26"/>
                  <a:pt x="144" y="18"/>
                </a:cubicBezTo>
                <a:cubicBezTo>
                  <a:pt x="152" y="10"/>
                  <a:pt x="162" y="6"/>
                  <a:pt x="171" y="0"/>
                </a:cubicBezTo>
                <a:cubicBezTo>
                  <a:pt x="186" y="3"/>
                  <a:pt x="203" y="1"/>
                  <a:pt x="216" y="9"/>
                </a:cubicBezTo>
                <a:cubicBezTo>
                  <a:pt x="233" y="20"/>
                  <a:pt x="227" y="50"/>
                  <a:pt x="243" y="63"/>
                </a:cubicBezTo>
                <a:cubicBezTo>
                  <a:pt x="256" y="73"/>
                  <a:pt x="274" y="74"/>
                  <a:pt x="288" y="81"/>
                </a:cubicBezTo>
              </a:path>
            </a:pathLst>
          </a:custGeom>
          <a:noFill/>
          <a:ln w="28575">
            <a:solidFill>
              <a:schemeClr val="tx1"/>
            </a:solidFill>
            <a:round/>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sp>
        <p:nvSpPr>
          <p:cNvPr id="65583" name="Freeform 46"/>
          <p:cNvSpPr>
            <a:spLocks noChangeArrowheads="1"/>
          </p:cNvSpPr>
          <p:nvPr/>
        </p:nvSpPr>
        <p:spPr bwMode="auto">
          <a:xfrm>
            <a:off x="1782191" y="6032350"/>
            <a:ext cx="457200" cy="128588"/>
          </a:xfrm>
          <a:custGeom>
            <a:avLst/>
            <a:gdLst>
              <a:gd name="T0" fmla="*/ 0 w 288"/>
              <a:gd name="T1" fmla="*/ 2147483646 h 81"/>
              <a:gd name="T2" fmla="*/ 2147483646 w 288"/>
              <a:gd name="T3" fmla="*/ 2147483646 h 81"/>
              <a:gd name="T4" fmla="*/ 2147483646 w 288"/>
              <a:gd name="T5" fmla="*/ 2147483646 h 81"/>
              <a:gd name="T6" fmla="*/ 2147483646 w 288"/>
              <a:gd name="T7" fmla="*/ 2147483646 h 81"/>
              <a:gd name="T8" fmla="*/ 2147483646 w 288"/>
              <a:gd name="T9" fmla="*/ 0 h 81"/>
              <a:gd name="T10" fmla="*/ 2147483646 w 288"/>
              <a:gd name="T11" fmla="*/ 2147483646 h 81"/>
              <a:gd name="T12" fmla="*/ 2147483646 w 288"/>
              <a:gd name="T13" fmla="*/ 2147483646 h 81"/>
              <a:gd name="T14" fmla="*/ 2147483646 w 288"/>
              <a:gd name="T15" fmla="*/ 2147483646 h 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81">
                <a:moveTo>
                  <a:pt x="0" y="63"/>
                </a:moveTo>
                <a:cubicBezTo>
                  <a:pt x="9" y="60"/>
                  <a:pt x="18" y="55"/>
                  <a:pt x="27" y="54"/>
                </a:cubicBezTo>
                <a:cubicBezTo>
                  <a:pt x="60" y="49"/>
                  <a:pt x="94" y="55"/>
                  <a:pt x="126" y="45"/>
                </a:cubicBezTo>
                <a:cubicBezTo>
                  <a:pt x="136" y="42"/>
                  <a:pt x="136" y="26"/>
                  <a:pt x="144" y="18"/>
                </a:cubicBezTo>
                <a:cubicBezTo>
                  <a:pt x="152" y="10"/>
                  <a:pt x="162" y="6"/>
                  <a:pt x="171" y="0"/>
                </a:cubicBezTo>
                <a:cubicBezTo>
                  <a:pt x="186" y="3"/>
                  <a:pt x="203" y="1"/>
                  <a:pt x="216" y="9"/>
                </a:cubicBezTo>
                <a:cubicBezTo>
                  <a:pt x="233" y="20"/>
                  <a:pt x="227" y="50"/>
                  <a:pt x="243" y="63"/>
                </a:cubicBezTo>
                <a:cubicBezTo>
                  <a:pt x="256" y="73"/>
                  <a:pt x="274" y="74"/>
                  <a:pt x="288" y="81"/>
                </a:cubicBezTo>
              </a:path>
            </a:pathLst>
          </a:custGeom>
          <a:noFill/>
          <a:ln w="28575">
            <a:solidFill>
              <a:schemeClr val="tx1"/>
            </a:solidFill>
            <a:round/>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sp>
        <p:nvSpPr>
          <p:cNvPr id="65584" name="Freeform 47"/>
          <p:cNvSpPr>
            <a:spLocks noChangeArrowheads="1"/>
          </p:cNvSpPr>
          <p:nvPr/>
        </p:nvSpPr>
        <p:spPr bwMode="auto">
          <a:xfrm>
            <a:off x="3839591" y="3212950"/>
            <a:ext cx="457200" cy="357188"/>
          </a:xfrm>
          <a:custGeom>
            <a:avLst/>
            <a:gdLst>
              <a:gd name="T0" fmla="*/ 0 w 288"/>
              <a:gd name="T1" fmla="*/ 2147483646 h 81"/>
              <a:gd name="T2" fmla="*/ 2147483646 w 288"/>
              <a:gd name="T3" fmla="*/ 2147483646 h 81"/>
              <a:gd name="T4" fmla="*/ 2147483646 w 288"/>
              <a:gd name="T5" fmla="*/ 2147483646 h 81"/>
              <a:gd name="T6" fmla="*/ 2147483646 w 288"/>
              <a:gd name="T7" fmla="*/ 2147483646 h 81"/>
              <a:gd name="T8" fmla="*/ 2147483646 w 288"/>
              <a:gd name="T9" fmla="*/ 0 h 81"/>
              <a:gd name="T10" fmla="*/ 2147483646 w 288"/>
              <a:gd name="T11" fmla="*/ 2147483646 h 81"/>
              <a:gd name="T12" fmla="*/ 2147483646 w 288"/>
              <a:gd name="T13" fmla="*/ 2147483646 h 81"/>
              <a:gd name="T14" fmla="*/ 2147483646 w 288"/>
              <a:gd name="T15" fmla="*/ 2147483646 h 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81">
                <a:moveTo>
                  <a:pt x="0" y="63"/>
                </a:moveTo>
                <a:cubicBezTo>
                  <a:pt x="9" y="60"/>
                  <a:pt x="18" y="55"/>
                  <a:pt x="27" y="54"/>
                </a:cubicBezTo>
                <a:cubicBezTo>
                  <a:pt x="60" y="49"/>
                  <a:pt x="94" y="55"/>
                  <a:pt x="126" y="45"/>
                </a:cubicBezTo>
                <a:cubicBezTo>
                  <a:pt x="136" y="42"/>
                  <a:pt x="136" y="26"/>
                  <a:pt x="144" y="18"/>
                </a:cubicBezTo>
                <a:cubicBezTo>
                  <a:pt x="152" y="10"/>
                  <a:pt x="162" y="6"/>
                  <a:pt x="171" y="0"/>
                </a:cubicBezTo>
                <a:cubicBezTo>
                  <a:pt x="186" y="3"/>
                  <a:pt x="203" y="1"/>
                  <a:pt x="216" y="9"/>
                </a:cubicBezTo>
                <a:cubicBezTo>
                  <a:pt x="233" y="20"/>
                  <a:pt x="227" y="50"/>
                  <a:pt x="243" y="63"/>
                </a:cubicBezTo>
                <a:cubicBezTo>
                  <a:pt x="256" y="73"/>
                  <a:pt x="274" y="74"/>
                  <a:pt x="288" y="81"/>
                </a:cubicBezTo>
              </a:path>
            </a:pathLst>
          </a:custGeom>
          <a:noFill/>
          <a:ln w="28575">
            <a:solidFill>
              <a:schemeClr val="tx1"/>
            </a:solidFill>
            <a:round/>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sp>
        <p:nvSpPr>
          <p:cNvPr id="65585" name="Text Box 48"/>
          <p:cNvSpPr txBox="1">
            <a:spLocks noChangeArrowheads="1"/>
          </p:cNvSpPr>
          <p:nvPr/>
        </p:nvSpPr>
        <p:spPr bwMode="auto">
          <a:xfrm>
            <a:off x="1553592" y="5803750"/>
            <a:ext cx="320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1600" i="1">
                <a:latin typeface="Times New Roman" panose="02020603050405020304" pitchFamily="18" charset="0"/>
                <a:ea typeface="宋体" panose="02010600030101010101" pitchFamily="2" charset="-122"/>
              </a:rPr>
              <a:t>E</a:t>
            </a:r>
            <a:endParaRPr lang="en-US" altLang="zh-CN" sz="1600" i="1">
              <a:latin typeface="Times New Roman" panose="02020603050405020304" pitchFamily="18" charset="0"/>
              <a:ea typeface="宋体" panose="02010600030101010101" pitchFamily="2" charset="-122"/>
            </a:endParaRPr>
          </a:p>
        </p:txBody>
      </p:sp>
      <p:sp>
        <p:nvSpPr>
          <p:cNvPr id="65586" name="Text Box 49"/>
          <p:cNvSpPr txBox="1">
            <a:spLocks noChangeArrowheads="1"/>
          </p:cNvSpPr>
          <p:nvPr/>
        </p:nvSpPr>
        <p:spPr bwMode="auto">
          <a:xfrm>
            <a:off x="2279080" y="4005113"/>
            <a:ext cx="320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1600" i="1">
                <a:latin typeface="Times New Roman" panose="02020603050405020304" pitchFamily="18" charset="0"/>
                <a:ea typeface="宋体" panose="02010600030101010101" pitchFamily="2" charset="-122"/>
              </a:rPr>
              <a:t>E</a:t>
            </a:r>
            <a:endParaRPr lang="en-US" altLang="zh-CN" sz="1600" i="1">
              <a:latin typeface="Times New Roman" panose="02020603050405020304" pitchFamily="18" charset="0"/>
              <a:ea typeface="宋体" panose="02010600030101010101" pitchFamily="2" charset="-122"/>
            </a:endParaRPr>
          </a:p>
        </p:txBody>
      </p:sp>
      <p:sp>
        <p:nvSpPr>
          <p:cNvPr id="65587" name="Text Box 50"/>
          <p:cNvSpPr txBox="1">
            <a:spLocks noChangeArrowheads="1"/>
          </p:cNvSpPr>
          <p:nvPr/>
        </p:nvSpPr>
        <p:spPr bwMode="auto">
          <a:xfrm>
            <a:off x="3576067" y="3141513"/>
            <a:ext cx="320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1600" i="1">
                <a:latin typeface="Times New Roman" panose="02020603050405020304" pitchFamily="18" charset="0"/>
                <a:ea typeface="宋体" panose="02010600030101010101" pitchFamily="2" charset="-122"/>
              </a:rPr>
              <a:t>E</a:t>
            </a:r>
            <a:endParaRPr lang="en-US" altLang="zh-CN" sz="1600" i="1">
              <a:latin typeface="Times New Roman" panose="02020603050405020304" pitchFamily="18" charset="0"/>
              <a:ea typeface="宋体" panose="02010600030101010101" pitchFamily="2" charset="-122"/>
            </a:endParaRPr>
          </a:p>
        </p:txBody>
      </p:sp>
      <p:sp>
        <p:nvSpPr>
          <p:cNvPr id="65588" name="Oval 51"/>
          <p:cNvSpPr>
            <a:spLocks noChangeArrowheads="1"/>
          </p:cNvSpPr>
          <p:nvPr/>
        </p:nvSpPr>
        <p:spPr bwMode="auto">
          <a:xfrm>
            <a:off x="1629791" y="4813150"/>
            <a:ext cx="304800" cy="304800"/>
          </a:xfrm>
          <a:prstGeom prst="ellipse">
            <a:avLst/>
          </a:prstGeom>
          <a:solidFill>
            <a:srgbClr val="008000"/>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endParaRPr lang="zh-CN" altLang="en-US" sz="2400">
              <a:solidFill>
                <a:srgbClr val="333300"/>
              </a:solidFill>
              <a:latin typeface="Times New Roman" panose="02020603050405020304" pitchFamily="18" charset="0"/>
              <a:ea typeface="宋体" panose="02010600030101010101" pitchFamily="2" charset="-122"/>
            </a:endParaRPr>
          </a:p>
        </p:txBody>
      </p:sp>
      <p:sp>
        <p:nvSpPr>
          <p:cNvPr id="65589" name="Oval 52"/>
          <p:cNvSpPr>
            <a:spLocks noChangeArrowheads="1"/>
          </p:cNvSpPr>
          <p:nvPr/>
        </p:nvSpPr>
        <p:spPr bwMode="auto">
          <a:xfrm>
            <a:off x="3458591" y="5575150"/>
            <a:ext cx="304800" cy="304800"/>
          </a:xfrm>
          <a:prstGeom prst="ellipse">
            <a:avLst/>
          </a:prstGeom>
          <a:solidFill>
            <a:srgbClr val="333300"/>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endParaRPr lang="zh-CN" altLang="en-US" sz="2400">
              <a:solidFill>
                <a:srgbClr val="333300"/>
              </a:solidFill>
              <a:latin typeface="Times New Roman" panose="02020603050405020304" pitchFamily="18" charset="0"/>
              <a:ea typeface="宋体" panose="02010600030101010101" pitchFamily="2" charset="-122"/>
            </a:endParaRPr>
          </a:p>
        </p:txBody>
      </p:sp>
      <p:sp>
        <p:nvSpPr>
          <p:cNvPr id="65590" name="Text Box 79"/>
          <p:cNvSpPr txBox="1">
            <a:spLocks noChangeArrowheads="1"/>
          </p:cNvSpPr>
          <p:nvPr/>
        </p:nvSpPr>
        <p:spPr bwMode="auto">
          <a:xfrm>
            <a:off x="952500" y="692785"/>
            <a:ext cx="9280525"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3200" b="1" dirty="0">
                <a:solidFill>
                  <a:srgbClr val="FF0000"/>
                </a:solidFill>
                <a:latin typeface="Times New Roman" panose="02020603050405020304" pitchFamily="18" charset="0"/>
                <a:ea typeface="宋体" panose="02010600030101010101" pitchFamily="2" charset="-122"/>
              </a:rPr>
              <a:t>土壤</a:t>
            </a:r>
            <a:r>
              <a:rPr lang="zh-CN" altLang="en-US" sz="2400" b="1" dirty="0">
                <a:latin typeface="Times New Roman" panose="02020603050405020304" pitchFamily="18" charset="0"/>
                <a:ea typeface="宋体" panose="02010600030101010101" pitchFamily="2" charset="-122"/>
              </a:rPr>
              <a:t>是高度不均一系统，造成污染物在土壤中具有不同的形态或者结合状态，导致了过程的非线性及污染物的生物有效性降低</a:t>
            </a:r>
            <a:endParaRPr lang="ja-JP" altLang="en-US" sz="2400" b="1" dirty="0">
              <a:latin typeface="Times New Roman" panose="02020603050405020304" pitchFamily="18" charset="0"/>
              <a:ea typeface="宋体" panose="02010600030101010101" pitchFamily="2" charset="-122"/>
            </a:endParaRPr>
          </a:p>
        </p:txBody>
      </p:sp>
      <p:sp>
        <p:nvSpPr>
          <p:cNvPr id="48212" name="Text Box 84"/>
          <p:cNvSpPr txBox="1">
            <a:spLocks noChangeArrowheads="1"/>
          </p:cNvSpPr>
          <p:nvPr/>
        </p:nvSpPr>
        <p:spPr bwMode="auto">
          <a:xfrm>
            <a:off x="7084441" y="769788"/>
            <a:ext cx="184150" cy="366712"/>
          </a:xfrm>
          <a:prstGeom prst="rect">
            <a:avLst/>
          </a:prstGeom>
          <a:noFill/>
          <a:ln w="9525">
            <a:noFill/>
            <a:miter lim="800000"/>
          </a:ln>
          <a:effectLst/>
        </p:spPr>
        <p:txBody>
          <a:bodyPr wrap="none">
            <a:spAutoFit/>
          </a:bodyPr>
          <a:lstStyle/>
          <a:p>
            <a:pPr eaLnBrk="1" fontAlgn="auto" hangingPunct="1">
              <a:spcBef>
                <a:spcPts val="0"/>
              </a:spcBef>
              <a:spcAft>
                <a:spcPts val="0"/>
              </a:spcAft>
              <a:defRPr/>
            </a:pPr>
            <a:endParaRPr lang="zh-CN" altLang="en-US">
              <a:effectLst>
                <a:outerShdw blurRad="38100" dist="38100" dir="2700000" algn="tl">
                  <a:srgbClr val="000000"/>
                </a:outerShdw>
              </a:effectLst>
              <a:latin typeface="+mn-lt"/>
              <a:ea typeface="+mn-ea"/>
            </a:endParaRPr>
          </a:p>
        </p:txBody>
      </p:sp>
      <p:sp>
        <p:nvSpPr>
          <p:cNvPr id="48213" name="Text Box 85"/>
          <p:cNvSpPr txBox="1">
            <a:spLocks noChangeArrowheads="1"/>
          </p:cNvSpPr>
          <p:nvPr/>
        </p:nvSpPr>
        <p:spPr bwMode="auto">
          <a:xfrm>
            <a:off x="1271016" y="1988989"/>
            <a:ext cx="2160588" cy="2225675"/>
          </a:xfrm>
          <a:prstGeom prst="rect">
            <a:avLst/>
          </a:prstGeom>
          <a:noFill/>
          <a:ln w="9525">
            <a:noFill/>
            <a:miter lim="800000"/>
          </a:ln>
          <a:effectLst/>
        </p:spPr>
        <p:txBody>
          <a:bodyPr>
            <a:spAutoFit/>
          </a:bodyPr>
          <a:lstStyle/>
          <a:p>
            <a:pPr eaLnBrk="1" fontAlgn="auto" hangingPunct="1">
              <a:spcBef>
                <a:spcPct val="50000"/>
              </a:spcBef>
              <a:spcAft>
                <a:spcPts val="0"/>
              </a:spcAft>
              <a:defRPr/>
            </a:pPr>
            <a:r>
              <a:rPr lang="zh-CN" altLang="en-US" sz="2000" b="1">
                <a:effectLst>
                  <a:outerShdw blurRad="38100" dist="38100" dir="2700000" algn="tl">
                    <a:srgbClr val="000000"/>
                  </a:outerShdw>
                </a:effectLst>
                <a:latin typeface="+mn-lt"/>
                <a:ea typeface="+mn-ea"/>
              </a:rPr>
              <a:t>矿物骨架</a:t>
            </a:r>
            <a:endParaRPr lang="zh-CN" altLang="en-US" sz="2000" b="1">
              <a:effectLst>
                <a:outerShdw blurRad="38100" dist="38100" dir="2700000" algn="tl">
                  <a:srgbClr val="000000"/>
                </a:outerShdw>
              </a:effectLst>
              <a:latin typeface="+mn-lt"/>
              <a:ea typeface="+mn-ea"/>
            </a:endParaRPr>
          </a:p>
          <a:p>
            <a:pPr eaLnBrk="1" fontAlgn="auto" hangingPunct="1">
              <a:spcBef>
                <a:spcPct val="50000"/>
              </a:spcBef>
              <a:spcAft>
                <a:spcPts val="0"/>
              </a:spcAft>
              <a:defRPr/>
            </a:pPr>
            <a:r>
              <a:rPr lang="zh-CN" altLang="en-US" sz="2000" b="1">
                <a:effectLst>
                  <a:outerShdw blurRad="38100" dist="38100" dir="2700000" algn="tl">
                    <a:srgbClr val="000000"/>
                  </a:outerShdw>
                </a:effectLst>
                <a:latin typeface="+mn-lt"/>
                <a:ea typeface="+mn-ea"/>
              </a:rPr>
              <a:t>金属氧化物</a:t>
            </a:r>
            <a:endParaRPr lang="zh-CN" altLang="en-US" sz="2000" b="1">
              <a:effectLst>
                <a:outerShdw blurRad="38100" dist="38100" dir="2700000" algn="tl">
                  <a:srgbClr val="000000"/>
                </a:outerShdw>
              </a:effectLst>
              <a:latin typeface="+mn-lt"/>
              <a:ea typeface="+mn-ea"/>
            </a:endParaRPr>
          </a:p>
          <a:p>
            <a:pPr eaLnBrk="1" fontAlgn="auto" hangingPunct="1">
              <a:spcBef>
                <a:spcPct val="50000"/>
              </a:spcBef>
              <a:spcAft>
                <a:spcPts val="0"/>
              </a:spcAft>
              <a:defRPr/>
            </a:pPr>
            <a:r>
              <a:rPr lang="zh-CN" altLang="en-US" sz="2000" b="1">
                <a:effectLst>
                  <a:outerShdw blurRad="38100" dist="38100" dir="2700000" algn="tl">
                    <a:srgbClr val="000000"/>
                  </a:outerShdw>
                </a:effectLst>
                <a:latin typeface="+mn-lt"/>
                <a:ea typeface="+mn-ea"/>
              </a:rPr>
              <a:t>土壤有机质</a:t>
            </a:r>
            <a:endParaRPr lang="zh-CN" altLang="en-US" sz="2000" b="1">
              <a:effectLst>
                <a:outerShdw blurRad="38100" dist="38100" dir="2700000" algn="tl">
                  <a:srgbClr val="000000"/>
                </a:outerShdw>
              </a:effectLst>
              <a:latin typeface="+mn-lt"/>
              <a:ea typeface="+mn-ea"/>
            </a:endParaRPr>
          </a:p>
          <a:p>
            <a:pPr eaLnBrk="1" fontAlgn="auto" hangingPunct="1">
              <a:spcBef>
                <a:spcPct val="50000"/>
              </a:spcBef>
              <a:spcAft>
                <a:spcPts val="0"/>
              </a:spcAft>
              <a:defRPr/>
            </a:pPr>
            <a:r>
              <a:rPr lang="zh-CN" altLang="en-US" sz="2000" b="1">
                <a:effectLst>
                  <a:outerShdw blurRad="38100" dist="38100" dir="2700000" algn="tl">
                    <a:srgbClr val="000000"/>
                  </a:outerShdw>
                </a:effectLst>
                <a:latin typeface="+mn-lt"/>
                <a:ea typeface="+mn-ea"/>
              </a:rPr>
              <a:t>水分</a:t>
            </a:r>
            <a:endParaRPr lang="zh-CN" altLang="en-US" sz="2000" b="1">
              <a:effectLst>
                <a:outerShdw blurRad="38100" dist="38100" dir="2700000" algn="tl">
                  <a:srgbClr val="000000"/>
                </a:outerShdw>
              </a:effectLst>
              <a:latin typeface="+mn-lt"/>
              <a:ea typeface="+mn-ea"/>
            </a:endParaRPr>
          </a:p>
          <a:p>
            <a:pPr eaLnBrk="1" fontAlgn="auto" hangingPunct="1">
              <a:spcBef>
                <a:spcPct val="50000"/>
              </a:spcBef>
              <a:spcAft>
                <a:spcPts val="0"/>
              </a:spcAft>
              <a:defRPr/>
            </a:pPr>
            <a:r>
              <a:rPr lang="zh-CN" altLang="en-US" sz="2000" b="1">
                <a:effectLst>
                  <a:outerShdw blurRad="38100" dist="38100" dir="2700000" algn="tl">
                    <a:srgbClr val="000000"/>
                  </a:outerShdw>
                </a:effectLst>
                <a:latin typeface="+mn-lt"/>
                <a:ea typeface="+mn-ea"/>
              </a:rPr>
              <a:t>空气</a:t>
            </a:r>
            <a:endParaRPr lang="zh-CN" altLang="en-US" sz="2000" b="1">
              <a:effectLst>
                <a:outerShdw blurRad="38100" dist="38100" dir="2700000" algn="tl">
                  <a:srgbClr val="000000"/>
                </a:outerShdw>
              </a:effectLst>
              <a:latin typeface="+mn-lt"/>
              <a:ea typeface="+mn-ea"/>
            </a:endParaRPr>
          </a:p>
        </p:txBody>
      </p:sp>
      <p:sp>
        <p:nvSpPr>
          <p:cNvPr id="48214" name="Text Box 86"/>
          <p:cNvSpPr txBox="1">
            <a:spLocks noChangeArrowheads="1"/>
          </p:cNvSpPr>
          <p:nvPr/>
        </p:nvSpPr>
        <p:spPr bwMode="auto">
          <a:xfrm>
            <a:off x="8471916" y="2636688"/>
            <a:ext cx="1512888" cy="1785104"/>
          </a:xfrm>
          <a:prstGeom prst="rect">
            <a:avLst/>
          </a:prstGeom>
          <a:noFill/>
          <a:ln w="9525">
            <a:noFill/>
            <a:miter lim="800000"/>
          </a:ln>
          <a:effectLst/>
        </p:spPr>
        <p:txBody>
          <a:bodyPr>
            <a:spAutoFit/>
          </a:bodyPr>
          <a:lstStyle/>
          <a:p>
            <a:pPr eaLnBrk="1" fontAlgn="auto" hangingPunct="1">
              <a:lnSpc>
                <a:spcPct val="110000"/>
              </a:lnSpc>
              <a:spcBef>
                <a:spcPct val="50000"/>
              </a:spcBef>
              <a:spcAft>
                <a:spcPts val="0"/>
              </a:spcAft>
              <a:defRPr/>
            </a:pPr>
            <a:r>
              <a:rPr lang="zh-CN" altLang="en-US" sz="2000" b="1">
                <a:effectLst>
                  <a:outerShdw blurRad="38100" dist="38100" dir="2700000" algn="tl">
                    <a:srgbClr val="000000"/>
                  </a:outerShdw>
                </a:effectLst>
                <a:latin typeface="+mn-lt"/>
                <a:ea typeface="+mn-ea"/>
              </a:rPr>
              <a:t>有机质具有松散易变形的结构和紧密刚性的结构</a:t>
            </a:r>
            <a:endParaRPr lang="zh-CN" altLang="en-US" sz="2000" b="1">
              <a:effectLst>
                <a:outerShdw blurRad="38100" dist="38100" dir="2700000" algn="tl">
                  <a:srgbClr val="000000"/>
                </a:outerShdw>
              </a:effectLst>
              <a:latin typeface="+mn-lt"/>
              <a:ea typeface="+mn-ea"/>
            </a:endParaRPr>
          </a:p>
        </p:txBody>
      </p:sp>
      <p:sp>
        <p:nvSpPr>
          <p:cNvPr id="48215" name="Text Box 87"/>
          <p:cNvSpPr txBox="1">
            <a:spLocks noChangeArrowheads="1"/>
          </p:cNvSpPr>
          <p:nvPr/>
        </p:nvSpPr>
        <p:spPr bwMode="auto">
          <a:xfrm>
            <a:off x="3288729" y="1988988"/>
            <a:ext cx="1079500" cy="1446550"/>
          </a:xfrm>
          <a:prstGeom prst="rect">
            <a:avLst/>
          </a:prstGeom>
          <a:noFill/>
          <a:ln w="9525">
            <a:noFill/>
            <a:miter lim="800000"/>
          </a:ln>
          <a:effectLst/>
        </p:spPr>
        <p:txBody>
          <a:bodyPr>
            <a:spAutoFit/>
          </a:bodyPr>
          <a:lstStyle/>
          <a:p>
            <a:pPr eaLnBrk="1" fontAlgn="auto" hangingPunct="1">
              <a:lnSpc>
                <a:spcPct val="110000"/>
              </a:lnSpc>
              <a:spcBef>
                <a:spcPct val="50000"/>
              </a:spcBef>
              <a:spcAft>
                <a:spcPts val="0"/>
              </a:spcAft>
              <a:defRPr/>
            </a:pPr>
            <a:r>
              <a:rPr lang="zh-CN" altLang="en-US" sz="2000" b="1">
                <a:effectLst>
                  <a:outerShdw blurRad="38100" dist="38100" dir="2700000" algn="tl">
                    <a:srgbClr val="000000"/>
                  </a:outerShdw>
                </a:effectLst>
                <a:latin typeface="+mn-lt"/>
                <a:ea typeface="+mn-ea"/>
              </a:rPr>
              <a:t>表面具有不同的结合能</a:t>
            </a:r>
            <a:endParaRPr lang="zh-CN" altLang="en-US" sz="2000" b="1">
              <a:effectLst>
                <a:outerShdw blurRad="38100" dist="38100" dir="2700000" algn="tl">
                  <a:srgbClr val="000000"/>
                </a:outerShdw>
              </a:effectLst>
              <a:latin typeface="+mn-lt"/>
              <a:ea typeface="+mn-ea"/>
            </a:endParaRPr>
          </a:p>
        </p:txBody>
      </p:sp>
      <p:sp>
        <p:nvSpPr>
          <p:cNvPr id="48216" name="Text Box 88"/>
          <p:cNvSpPr txBox="1">
            <a:spLocks noChangeArrowheads="1"/>
          </p:cNvSpPr>
          <p:nvPr/>
        </p:nvSpPr>
        <p:spPr bwMode="auto">
          <a:xfrm>
            <a:off x="4584129" y="4508351"/>
            <a:ext cx="1873250" cy="1006475"/>
          </a:xfrm>
          <a:prstGeom prst="rect">
            <a:avLst/>
          </a:prstGeom>
          <a:noFill/>
          <a:ln w="9525">
            <a:noFill/>
            <a:miter lim="800000"/>
          </a:ln>
          <a:effectLst/>
        </p:spPr>
        <p:txBody>
          <a:bodyPr>
            <a:spAutoFit/>
          </a:bodyPr>
          <a:lstStyle/>
          <a:p>
            <a:pPr eaLnBrk="1" fontAlgn="auto" hangingPunct="1">
              <a:spcBef>
                <a:spcPct val="50000"/>
              </a:spcBef>
              <a:spcAft>
                <a:spcPts val="0"/>
              </a:spcAft>
              <a:defRPr/>
            </a:pPr>
            <a:r>
              <a:rPr lang="zh-CN" altLang="en-US" sz="2000" b="1">
                <a:effectLst>
                  <a:outerShdw blurRad="38100" dist="38100" dir="2700000" algn="tl">
                    <a:srgbClr val="000000"/>
                  </a:outerShdw>
                </a:effectLst>
                <a:latin typeface="+mn-lt"/>
                <a:ea typeface="+mn-ea"/>
              </a:rPr>
              <a:t>分布着微米级到纳米级大小不等的孔</a:t>
            </a:r>
            <a:endParaRPr lang="zh-CN" altLang="en-US" sz="2000" b="1">
              <a:effectLst>
                <a:outerShdw blurRad="38100" dist="38100" dir="2700000" algn="tl">
                  <a:srgbClr val="000000"/>
                </a:outerShdw>
              </a:effectLst>
              <a:latin typeface="+mn-lt"/>
              <a:ea typeface="+mn-ea"/>
            </a:endParaRPr>
          </a:p>
        </p:txBody>
      </p:sp>
      <p:sp>
        <p:nvSpPr>
          <p:cNvPr id="62"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63"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smtClean="0">
                <a:solidFill>
                  <a:srgbClr val="4D4D4D"/>
                </a:solidFill>
                <a:effectLst/>
                <a:latin typeface="Times New Roman" panose="02020603050405020304" pitchFamily="18" charset="0"/>
                <a:cs typeface="Times New Roman" panose="02020603050405020304" pitchFamily="18" charset="0"/>
              </a:rPr>
              <a:t>1-39</a:t>
            </a:r>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fontAlgn="base">
              <a:spcBef>
                <a:spcPct val="0"/>
              </a:spcBef>
              <a:spcAft>
                <a:spcPct val="0"/>
              </a:spcAft>
            </a:pPr>
            <a:r>
              <a:rPr lang="zh-CN" altLang="zh-CN" dirty="0" smtClean="0">
                <a:solidFill>
                  <a:schemeClr val="bg1"/>
                </a:solidFill>
                <a:latin typeface="Arial" panose="020B0604020202020204" pitchFamily="34" charset="0"/>
                <a:ea typeface="宋体" panose="02010600030101010101" pitchFamily="2" charset="-122"/>
              </a:rPr>
              <a:t>1-</a:t>
            </a:r>
            <a:fld id="{10A775B6-0870-4BC7-B3A5-96DD9DF51FFE}" type="slidenum">
              <a:rPr lang="zh-CN" altLang="zh-CN" smtClean="0">
                <a:solidFill>
                  <a:schemeClr val="bg1"/>
                </a:solidFill>
                <a:latin typeface="Arial" panose="020B0604020202020204" pitchFamily="34" charset="0"/>
                <a:ea typeface="宋体" panose="02010600030101010101" pitchFamily="2" charset="-122"/>
              </a:rPr>
            </a:fld>
            <a:endParaRPr lang="zh-CN" altLang="zh-CN" dirty="0" smtClean="0">
              <a:solidFill>
                <a:schemeClr val="bg1"/>
              </a:solidFill>
              <a:latin typeface="Arial" panose="020B0604020202020204" pitchFamily="34" charset="0"/>
              <a:ea typeface="宋体" panose="02010600030101010101" pitchFamily="2" charset="-122"/>
            </a:endParaRPr>
          </a:p>
        </p:txBody>
      </p:sp>
      <p:pic>
        <p:nvPicPr>
          <p:cNvPr id="66563" name="Picture 2" descr="Fig 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45705" y="909292"/>
            <a:ext cx="78486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 Box 3"/>
          <p:cNvSpPr txBox="1">
            <a:spLocks noChangeArrowheads="1"/>
          </p:cNvSpPr>
          <p:nvPr/>
        </p:nvSpPr>
        <p:spPr bwMode="auto">
          <a:xfrm>
            <a:off x="1610793" y="980728"/>
            <a:ext cx="571500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Aft>
                <a:spcPct val="15000"/>
              </a:spcAft>
            </a:pPr>
            <a:r>
              <a:rPr lang="zh-CN" altLang="en-US" sz="3200" b="1" dirty="0">
                <a:solidFill>
                  <a:srgbClr val="FF0000"/>
                </a:solidFill>
                <a:latin typeface="Times New Roman" panose="02020603050405020304" pitchFamily="18" charset="0"/>
                <a:ea typeface="宋体" panose="02010600030101010101" pitchFamily="2" charset="-122"/>
              </a:rPr>
              <a:t>地下含水层</a:t>
            </a:r>
            <a:endParaRPr lang="zh-CN" altLang="en-US" sz="3200" b="1" dirty="0">
              <a:solidFill>
                <a:srgbClr val="FF0000"/>
              </a:solidFill>
              <a:latin typeface="Times New Roman" panose="02020603050405020304" pitchFamily="18" charset="0"/>
              <a:ea typeface="宋体" panose="02010600030101010101" pitchFamily="2" charset="-122"/>
            </a:endParaRPr>
          </a:p>
        </p:txBody>
      </p:sp>
      <p:sp>
        <p:nvSpPr>
          <p:cNvPr id="66566" name="Text Box 5"/>
          <p:cNvSpPr txBox="1">
            <a:spLocks noChangeArrowheads="1"/>
          </p:cNvSpPr>
          <p:nvPr/>
        </p:nvSpPr>
        <p:spPr bwMode="auto">
          <a:xfrm>
            <a:off x="1971155" y="1628428"/>
            <a:ext cx="25209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2400" b="1">
                <a:solidFill>
                  <a:srgbClr val="000074"/>
                </a:solidFill>
                <a:latin typeface="Garamond" panose="02020404030301010803" pitchFamily="18" charset="0"/>
                <a:ea typeface="宋体" panose="02010600030101010101" pitchFamily="2" charset="-122"/>
              </a:rPr>
              <a:t>只有在土壤中不容易被吸附的物质，如硝酸根，才容易造成地下水的污染</a:t>
            </a:r>
            <a:endParaRPr lang="zh-CN" altLang="en-US" sz="2400" b="1">
              <a:solidFill>
                <a:srgbClr val="000074"/>
              </a:solidFill>
              <a:latin typeface="Garamond" panose="02020404030301010803" pitchFamily="18" charset="0"/>
              <a:ea typeface="宋体" panose="02010600030101010101" pitchFamily="2" charset="-122"/>
            </a:endParaRPr>
          </a:p>
        </p:txBody>
      </p:sp>
      <p:sp>
        <p:nvSpPr>
          <p:cNvPr id="66567" name="Text Box 8"/>
          <p:cNvSpPr txBox="1">
            <a:spLocks noChangeArrowheads="1"/>
          </p:cNvSpPr>
          <p:nvPr/>
        </p:nvSpPr>
        <p:spPr bwMode="auto">
          <a:xfrm>
            <a:off x="7011468" y="5012978"/>
            <a:ext cx="2159000" cy="457200"/>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spcBef>
                <a:spcPct val="50000"/>
              </a:spcBef>
            </a:pPr>
            <a:r>
              <a:rPr lang="en-US" altLang="zh-CN" sz="2400" b="1">
                <a:latin typeface="Times New Roman" panose="02020603050405020304" pitchFamily="18" charset="0"/>
                <a:ea typeface="宋体" panose="02010600030101010101" pitchFamily="2" charset="-122"/>
              </a:rPr>
              <a:t>NAPL</a:t>
            </a:r>
            <a:r>
              <a:rPr lang="zh-CN" altLang="en-US" sz="2400" b="1">
                <a:latin typeface="Times New Roman" panose="02020603050405020304" pitchFamily="18" charset="0"/>
                <a:ea typeface="宋体" panose="02010600030101010101" pitchFamily="2" charset="-122"/>
              </a:rPr>
              <a:t>的污染</a:t>
            </a:r>
            <a:endParaRPr lang="zh-CN" altLang="en-US" sz="2400" b="1">
              <a:latin typeface="Times New Roman" panose="02020603050405020304" pitchFamily="18" charset="0"/>
              <a:ea typeface="宋体" panose="02010600030101010101" pitchFamily="2" charset="-122"/>
            </a:endParaRPr>
          </a:p>
        </p:txBody>
      </p:sp>
      <p:sp>
        <p:nvSpPr>
          <p:cNvPr id="151559" name="Text Box 7"/>
          <p:cNvSpPr txBox="1">
            <a:spLocks noChangeArrowheads="1"/>
          </p:cNvSpPr>
          <p:nvPr/>
        </p:nvSpPr>
        <p:spPr bwMode="auto">
          <a:xfrm>
            <a:off x="5698490" y="5660390"/>
            <a:ext cx="3329305" cy="700405"/>
          </a:xfrm>
          <a:prstGeom prst="rect">
            <a:avLst/>
          </a:prstGeom>
          <a:noFill/>
          <a:ln w="9525">
            <a:noFill/>
            <a:miter lim="800000"/>
          </a:ln>
          <a:effectLst/>
        </p:spPr>
        <p:txBody>
          <a:bodyPr wrap="square">
            <a:spAutoFit/>
          </a:bodyPr>
          <a:lstStyle/>
          <a:p>
            <a:pPr eaLnBrk="1" fontAlgn="auto" hangingPunct="1">
              <a:lnSpc>
                <a:spcPct val="110000"/>
              </a:lnSpc>
              <a:spcBef>
                <a:spcPts val="0"/>
              </a:spcBef>
              <a:spcAft>
                <a:spcPts val="0"/>
              </a:spcAft>
              <a:defRPr/>
            </a:pPr>
            <a:r>
              <a:rPr lang="zh-CN" altLang="en-US" b="1" dirty="0">
                <a:solidFill>
                  <a:srgbClr val="FFFF00"/>
                </a:solidFill>
                <a:effectLst>
                  <a:outerShdw blurRad="38100" dist="38100" dir="2700000" algn="tl">
                    <a:srgbClr val="000000"/>
                  </a:outerShdw>
                </a:effectLst>
                <a:latin typeface="+mn-lt"/>
                <a:ea typeface="+mn-ea"/>
              </a:rPr>
              <a:t>非水相液体</a:t>
            </a:r>
            <a:endParaRPr lang="zh-CN" altLang="en-US" b="1" dirty="0">
              <a:solidFill>
                <a:srgbClr val="FFFF00"/>
              </a:solidFill>
              <a:effectLst>
                <a:outerShdw blurRad="38100" dist="38100" dir="2700000" algn="tl">
                  <a:srgbClr val="000000"/>
                </a:outerShdw>
              </a:effectLst>
              <a:latin typeface="+mn-lt"/>
              <a:ea typeface="+mn-ea"/>
            </a:endParaRPr>
          </a:p>
          <a:p>
            <a:pPr eaLnBrk="1" fontAlgn="auto" hangingPunct="1">
              <a:lnSpc>
                <a:spcPct val="110000"/>
              </a:lnSpc>
              <a:spcBef>
                <a:spcPts val="0"/>
              </a:spcBef>
              <a:spcAft>
                <a:spcPts val="0"/>
              </a:spcAft>
              <a:defRPr/>
            </a:pPr>
            <a:r>
              <a:rPr lang="en-US" altLang="zh-CN" b="1" dirty="0">
                <a:solidFill>
                  <a:srgbClr val="FFFF00"/>
                </a:solidFill>
                <a:effectLst>
                  <a:outerShdw blurRad="38100" dist="38100" dir="2700000" algn="tl">
                    <a:srgbClr val="000000"/>
                  </a:outerShdw>
                </a:effectLst>
                <a:latin typeface="+mn-lt"/>
                <a:ea typeface="+mn-ea"/>
              </a:rPr>
              <a:t>Non - aqueous phase liquid</a:t>
            </a:r>
            <a:endParaRPr lang="en-US" altLang="zh-CN" b="1" dirty="0">
              <a:solidFill>
                <a:srgbClr val="FFFF00"/>
              </a:solidFill>
              <a:effectLst>
                <a:outerShdw blurRad="38100" dist="38100" dir="2700000" algn="tl">
                  <a:srgbClr val="000000"/>
                </a:outerShdw>
              </a:effectLst>
              <a:latin typeface="+mn-lt"/>
              <a:ea typeface="+mn-ea"/>
            </a:endParaRPr>
          </a:p>
        </p:txBody>
      </p:sp>
      <p:sp>
        <p:nvSpPr>
          <p:cNvPr id="9"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10"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smtClean="0">
                <a:solidFill>
                  <a:srgbClr val="4D4D4D"/>
                </a:solidFill>
                <a:effectLst/>
                <a:latin typeface="Times New Roman" panose="02020603050405020304" pitchFamily="18" charset="0"/>
                <a:cs typeface="Times New Roman" panose="02020603050405020304" pitchFamily="18" charset="0"/>
              </a:rPr>
              <a:t>1-40</a:t>
            </a:r>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5"/>
          <p:cNvSpPr txBox="1">
            <a:spLocks noGrp="1"/>
          </p:cNvSpPr>
          <p:nvPr>
            <p:ph type="sldNum" sz="quarter" idx="4"/>
          </p:nvPr>
        </p:nvSpPr>
        <p:spPr>
          <a:xfrm>
            <a:off x="10285413" y="6399223"/>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Times New Roman" panose="02020603050405020304" pitchFamily="18" charset="0"/>
                <a:ea typeface="宋体" panose="02010600030101010101" pitchFamily="2" charset="-122"/>
                <a:cs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3730" name="Rectangle 2"/>
          <p:cNvSpPr>
            <a:spLocks noGrp="1" noChangeArrowheads="1"/>
          </p:cNvSpPr>
          <p:nvPr>
            <p:ph type="ctrTitle" sz="quarter"/>
          </p:nvPr>
        </p:nvSpPr>
        <p:spPr>
          <a:xfrm>
            <a:off x="119380" y="1629410"/>
            <a:ext cx="11953875" cy="1081405"/>
          </a:xfrm>
        </p:spPr>
        <p:txBody>
          <a:bodyPr vert="horz" wrap="square" lIns="91440" tIns="45720" rIns="91440" bIns="45720" numCol="1" anchor="ctr" anchorCtr="0" compatLnSpc="1"/>
          <a:lstStyle/>
          <a:p>
            <a:pPr lvl="0" algn="ctr" eaLnBrk="1" hangingPunct="1">
              <a:lnSpc>
                <a:spcPct val="110000"/>
              </a:lnSpc>
              <a:spcBef>
                <a:spcPct val="20000"/>
              </a:spcBef>
              <a:defRPr/>
            </a:pPr>
            <a:r>
              <a:rPr kumimoji="0" lang="zh-CN" altLang="en-US" sz="4000" i="0" u="none" strike="noStrike" kern="0" cap="none" spc="0" normalizeH="0" baseline="0" noProof="0" dirty="0" smtClean="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第一</a:t>
            </a:r>
            <a:r>
              <a:rPr lang="zh-CN" altLang="en-US" sz="4000" dirty="0" smtClean="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节 环境</a:t>
            </a:r>
            <a:r>
              <a:rPr lang="zh-CN" altLang="en-US" sz="400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问题及环境</a:t>
            </a:r>
            <a:r>
              <a:rPr lang="zh-CN" altLang="en-US" sz="4000" dirty="0" smtClean="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化学</a:t>
            </a:r>
            <a:br>
              <a:rPr kumimoji="0" lang="zh-CN" altLang="en-US" sz="4000" i="0" u="none" strike="noStrike" kern="0" cap="none" spc="0" normalizeH="0" baseline="0" noProof="0" dirty="0" smtClean="0">
                <a:ln>
                  <a:noFill/>
                </a:ln>
                <a:solidFill>
                  <a:schemeClr val="accent1">
                    <a:lumMod val="50000"/>
                  </a:schemeClr>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rPr>
            </a:br>
            <a:r>
              <a:rPr lang="en-US" altLang="zh-CN" sz="36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S</a:t>
            </a:r>
            <a:r>
              <a:rPr kumimoji="0" lang="en-US" altLang="zh-CN" sz="3600" b="1" i="0" u="none" strike="noStrike" kern="0" cap="none" spc="0" normalizeH="0" baseline="0" noProof="0" dirty="0" err="1" smtClean="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ection</a:t>
            </a:r>
            <a:r>
              <a:rPr kumimoji="0" lang="en-US" altLang="zh-CN" sz="3600" b="1" i="0" u="none" strike="noStrike" kern="0" cap="none" spc="0" normalizeH="0" baseline="0" noProof="0" dirty="0" smtClean="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 1 </a:t>
            </a:r>
            <a:r>
              <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Environmental Issues and Environmental Chemistry</a:t>
            </a:r>
            <a:endParaRPr kumimoji="0" lang="en-US" altLang="zh-CN" sz="3600" b="1" i="0" u="none" strike="noStrike" kern="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3732" name="Text Box 4"/>
          <p:cNvSpPr txBox="1">
            <a:spLocks noChangeArrowheads="1"/>
          </p:cNvSpPr>
          <p:nvPr/>
        </p:nvSpPr>
        <p:spPr bwMode="auto">
          <a:xfrm>
            <a:off x="3935760" y="3216152"/>
            <a:ext cx="802798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3000" b="1" i="0" u="none" strike="noStrike" kern="1200" cap="none" spc="0" normalizeH="0" baseline="0" noProof="0" dirty="0" smtClean="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 环境问题</a:t>
            </a:r>
            <a:endParaRPr kumimoji="0" lang="zh-CN" altLang="en-US" sz="3000" b="1" i="0" u="none" strike="noStrike" kern="1200" cap="none" spc="0" normalizeH="0" baseline="0" noProof="0" dirty="0" smtClean="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Environmental </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Issues</a:t>
            </a:r>
            <a:endParaRPr kumimoji="0" lang="en-US" altLang="zh-CN"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hlinkClick r:id="rId1" action="ppaction://hlinksldjump"/>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3000" b="1" i="0" u="none" strike="noStrike" kern="1200" cap="none" spc="0" normalizeH="0" baseline="0" noProof="0" dirty="0" smtClean="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二、 环境化学</a:t>
            </a:r>
            <a:endParaRPr kumimoji="0" lang="zh-CN" altLang="en-US" sz="3000" b="1" i="0" u="none" strike="noStrike" kern="1200" cap="none" spc="0" normalizeH="0" baseline="0" noProof="0" dirty="0" smtClean="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en-US" altLang="zh-CN"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Environmental Chemistry</a:t>
            </a:r>
            <a:endParaRPr kumimoji="0" lang="en-US" altLang="zh-CN"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461" name="Text Box 5"/>
          <p:cNvSpPr txBox="1"/>
          <p:nvPr/>
        </p:nvSpPr>
        <p:spPr>
          <a:xfrm>
            <a:off x="6960235" y="0"/>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第一章 绪论</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2537" name="Line 9"/>
          <p:cNvSpPr>
            <a:spLocks noChangeShapeType="1"/>
          </p:cNvSpPr>
          <p:nvPr/>
        </p:nvSpPr>
        <p:spPr bwMode="auto">
          <a:xfrm>
            <a:off x="3989572" y="3935130"/>
            <a:ext cx="2502084" cy="0"/>
          </a:xfrm>
          <a:prstGeom prst="line">
            <a:avLst/>
          </a:prstGeom>
          <a:noFill/>
          <a:ln w="38100">
            <a:solidFill>
              <a:srgbClr val="AA5C5C"/>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3732">
                                            <p:txEl>
                                              <p:pRg st="0" end="0"/>
                                            </p:txEl>
                                          </p:spTgt>
                                        </p:tgtEl>
                                        <p:attrNameLst>
                                          <p:attrName>style.visibility</p:attrName>
                                        </p:attrNameLst>
                                      </p:cBhvr>
                                      <p:to>
                                        <p:strVal val="visible"/>
                                      </p:to>
                                    </p:set>
                                    <p:anim calcmode="lin" valueType="num">
                                      <p:cBhvr additive="base">
                                        <p:cTn id="7" dur="500" fill="hold"/>
                                        <p:tgtEl>
                                          <p:spTgt spid="737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73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732">
                                            <p:txEl>
                                              <p:pRg st="1" end="1"/>
                                            </p:txEl>
                                          </p:spTgt>
                                        </p:tgtEl>
                                        <p:attrNameLst>
                                          <p:attrName>style.visibility</p:attrName>
                                        </p:attrNameLst>
                                      </p:cBhvr>
                                      <p:to>
                                        <p:strVal val="visible"/>
                                      </p:to>
                                    </p:set>
                                    <p:anim calcmode="lin" valueType="num">
                                      <p:cBhvr additive="base">
                                        <p:cTn id="11" dur="500" fill="hold"/>
                                        <p:tgtEl>
                                          <p:spTgt spid="7373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373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3732">
                                            <p:txEl>
                                              <p:pRg st="2" end="2"/>
                                            </p:txEl>
                                          </p:spTgt>
                                        </p:tgtEl>
                                        <p:attrNameLst>
                                          <p:attrName>style.visibility</p:attrName>
                                        </p:attrNameLst>
                                      </p:cBhvr>
                                      <p:to>
                                        <p:strVal val="visible"/>
                                      </p:to>
                                    </p:set>
                                    <p:anim calcmode="lin" valueType="num">
                                      <p:cBhvr additive="base">
                                        <p:cTn id="15" dur="500" fill="hold"/>
                                        <p:tgtEl>
                                          <p:spTgt spid="7373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373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3732">
                                            <p:txEl>
                                              <p:pRg st="3" end="3"/>
                                            </p:txEl>
                                          </p:spTgt>
                                        </p:tgtEl>
                                        <p:attrNameLst>
                                          <p:attrName>style.visibility</p:attrName>
                                        </p:attrNameLst>
                                      </p:cBhvr>
                                      <p:to>
                                        <p:strVal val="visible"/>
                                      </p:to>
                                    </p:set>
                                    <p:anim calcmode="lin" valueType="num">
                                      <p:cBhvr additive="base">
                                        <p:cTn id="19" dur="500" fill="hold"/>
                                        <p:tgtEl>
                                          <p:spTgt spid="7373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732">
                                            <p:txEl>
                                              <p:pRg st="3" end="3"/>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22537"/>
                                        </p:tgtEl>
                                        <p:attrNameLst>
                                          <p:attrName>style.visibility</p:attrName>
                                        </p:attrNameLst>
                                      </p:cBhvr>
                                      <p:to>
                                        <p:strVal val="visible"/>
                                      </p:to>
                                    </p:set>
                                    <p:anim calcmode="lin" valueType="num">
                                      <p:cBhvr additive="base">
                                        <p:cTn id="24" dur="500" fill="hold"/>
                                        <p:tgtEl>
                                          <p:spTgt spid="22537"/>
                                        </p:tgtEl>
                                        <p:attrNameLst>
                                          <p:attrName>ppt_x</p:attrName>
                                        </p:attrNameLst>
                                      </p:cBhvr>
                                      <p:tavLst>
                                        <p:tav tm="0">
                                          <p:val>
                                            <p:strVal val="0-#ppt_w/2"/>
                                          </p:val>
                                        </p:tav>
                                        <p:tav tm="100000">
                                          <p:val>
                                            <p:strVal val="#ppt_x"/>
                                          </p:val>
                                        </p:tav>
                                      </p:tavLst>
                                    </p:anim>
                                    <p:anim calcmode="lin" valueType="num">
                                      <p:cBhvr additive="base">
                                        <p:cTn id="25"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4" name="Text Box 4"/>
          <p:cNvSpPr txBox="1">
            <a:spLocks noChangeArrowheads="1"/>
          </p:cNvSpPr>
          <p:nvPr/>
        </p:nvSpPr>
        <p:spPr bwMode="auto">
          <a:xfrm>
            <a:off x="395288" y="621348"/>
            <a:ext cx="10237216"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3000" b="1" dirty="0" smtClean="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2.5 </a:t>
            </a:r>
            <a:r>
              <a:rPr lang="zh-CN" altLang="en-US"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环境</a:t>
            </a:r>
            <a:r>
              <a:rPr lang="zh-CN" altLang="en-US" sz="3000" b="1" dirty="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化学的</a:t>
            </a:r>
            <a:r>
              <a:rPr lang="zh-CN" altLang="en-US"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前沿</a:t>
            </a:r>
            <a:r>
              <a:rPr lang="en-US" altLang="zh-CN" sz="3000" b="1"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3000" b="1" dirty="0" smtClean="0">
                <a:latin typeface="Times New Roman" panose="02020603050405020304" pitchFamily="18" charset="0"/>
                <a:ea typeface="黑体" panose="02010609060101010101" pitchFamily="49" charset="-122"/>
                <a:cs typeface="Times New Roman" panose="02020603050405020304" pitchFamily="18" charset="0"/>
              </a:rPr>
              <a:t>  Frontiers </a:t>
            </a:r>
            <a:r>
              <a:rPr lang="en-US" altLang="zh-CN" sz="3000" b="1" dirty="0">
                <a:latin typeface="Times New Roman" panose="02020603050405020304" pitchFamily="18" charset="0"/>
                <a:ea typeface="黑体" panose="02010609060101010101" pitchFamily="49" charset="-122"/>
                <a:cs typeface="Times New Roman" panose="02020603050405020304" pitchFamily="18" charset="0"/>
              </a:rPr>
              <a:t>of Environmental </a:t>
            </a:r>
            <a:r>
              <a:rPr lang="en-US" altLang="zh-CN" sz="3000" b="1" dirty="0" smtClean="0">
                <a:latin typeface="Times New Roman" panose="02020603050405020304" pitchFamily="18" charset="0"/>
                <a:ea typeface="黑体" panose="02010609060101010101" pitchFamily="49" charset="-122"/>
                <a:cs typeface="Times New Roman" panose="02020603050405020304" pitchFamily="18" charset="0"/>
              </a:rPr>
              <a:t>Chemistry</a:t>
            </a:r>
            <a:endParaRPr lang="zh-CN" altLang="en-US" sz="30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Rectangle 3"/>
          <p:cNvSpPr>
            <a:spLocks noGrp="1" noChangeArrowheads="1"/>
          </p:cNvSpPr>
          <p:nvPr>
            <p:ph type="subTitle" idx="1"/>
          </p:nvPr>
        </p:nvSpPr>
        <p:spPr>
          <a:xfrm>
            <a:off x="1895475" y="1417955"/>
            <a:ext cx="8994140" cy="4105275"/>
          </a:xfrm>
        </p:spPr>
        <p:txBody>
          <a:bodyPr/>
          <a:lstStyle/>
          <a:p>
            <a:pPr marL="342900" indent="-342900" algn="l" eaLnBrk="1" hangingPunct="1">
              <a:lnSpc>
                <a:spcPct val="125000"/>
              </a:lnSpc>
              <a:spcBef>
                <a:spcPct val="5000"/>
              </a:spcBef>
              <a:buFont typeface="Wingdings" panose="05000000000000000000" pitchFamily="2" charset="2"/>
              <a:buChar char="n"/>
            </a:pPr>
            <a:r>
              <a:rPr lang="zh-CN" altLang="en-US" sz="2800" b="1" dirty="0">
                <a:effectLst/>
                <a:latin typeface="黑体" panose="02010609060101010101" pitchFamily="49" charset="-122"/>
                <a:ea typeface="黑体" panose="02010609060101010101" pitchFamily="49" charset="-122"/>
              </a:rPr>
              <a:t>微量化、微观化：分子尺度、原子尺度、细胞尺度</a:t>
            </a:r>
            <a:endParaRPr lang="zh-CN" altLang="en-US" sz="2800" b="1" dirty="0">
              <a:effectLst/>
              <a:latin typeface="黑体" panose="02010609060101010101" pitchFamily="49" charset="-122"/>
              <a:ea typeface="黑体" panose="02010609060101010101" pitchFamily="49" charset="-122"/>
            </a:endParaRPr>
          </a:p>
          <a:p>
            <a:pPr marL="342900" indent="-342900" algn="l" eaLnBrk="1" hangingPunct="1">
              <a:lnSpc>
                <a:spcPct val="125000"/>
              </a:lnSpc>
              <a:spcBef>
                <a:spcPct val="5000"/>
              </a:spcBef>
              <a:buFont typeface="Wingdings" panose="05000000000000000000" pitchFamily="2" charset="2"/>
              <a:buChar char="n"/>
            </a:pPr>
            <a:r>
              <a:rPr lang="zh-CN" altLang="en-US" sz="2800" b="1" dirty="0">
                <a:effectLst/>
                <a:latin typeface="黑体" panose="02010609060101010101" pitchFamily="49" charset="-122"/>
                <a:ea typeface="黑体" panose="02010609060101010101" pitchFamily="49" charset="-122"/>
              </a:rPr>
              <a:t>宏观化：全球尺度</a:t>
            </a:r>
            <a:endParaRPr lang="zh-CN" altLang="en-US" sz="2800" b="1" dirty="0">
              <a:effectLst/>
              <a:latin typeface="黑体" panose="02010609060101010101" pitchFamily="49" charset="-122"/>
              <a:ea typeface="黑体" panose="02010609060101010101" pitchFamily="49" charset="-122"/>
            </a:endParaRPr>
          </a:p>
          <a:p>
            <a:pPr marL="342900" indent="-342900" algn="l" eaLnBrk="1" hangingPunct="1">
              <a:lnSpc>
                <a:spcPct val="125000"/>
              </a:lnSpc>
              <a:spcBef>
                <a:spcPct val="5000"/>
              </a:spcBef>
              <a:buFont typeface="Wingdings" panose="05000000000000000000" pitchFamily="2" charset="2"/>
              <a:buChar char="n"/>
            </a:pPr>
            <a:r>
              <a:rPr lang="zh-CN" altLang="en-US" sz="2800" b="1" dirty="0">
                <a:effectLst/>
                <a:latin typeface="黑体" panose="02010609060101010101" pitchFamily="49" charset="-122"/>
                <a:ea typeface="黑体" panose="02010609060101010101" pitchFamily="49" charset="-122"/>
              </a:rPr>
              <a:t>复合污染</a:t>
            </a:r>
            <a:endParaRPr lang="zh-CN" altLang="en-US" sz="2800" b="1" dirty="0">
              <a:effectLst/>
              <a:latin typeface="黑体" panose="02010609060101010101" pitchFamily="49" charset="-122"/>
              <a:ea typeface="黑体" panose="02010609060101010101" pitchFamily="49" charset="-122"/>
            </a:endParaRPr>
          </a:p>
          <a:p>
            <a:pPr marL="342900" indent="-342900" algn="l" eaLnBrk="1" hangingPunct="1">
              <a:lnSpc>
                <a:spcPct val="125000"/>
              </a:lnSpc>
              <a:spcBef>
                <a:spcPct val="5000"/>
              </a:spcBef>
              <a:buFont typeface="Wingdings" panose="05000000000000000000" pitchFamily="2" charset="2"/>
              <a:buChar char="n"/>
            </a:pPr>
            <a:r>
              <a:rPr lang="zh-CN" altLang="en-US" sz="2800" b="1" dirty="0">
                <a:effectLst/>
                <a:latin typeface="黑体" panose="02010609060101010101" pitchFamily="49" charset="-122"/>
                <a:ea typeface="黑体" panose="02010609060101010101" pitchFamily="49" charset="-122"/>
              </a:rPr>
              <a:t>理论化，模型、大数据、机器学习</a:t>
            </a:r>
            <a:endParaRPr lang="zh-CN" altLang="en-US" sz="2800" b="1" dirty="0">
              <a:effectLst/>
              <a:latin typeface="黑体" panose="02010609060101010101" pitchFamily="49" charset="-122"/>
              <a:ea typeface="黑体" panose="02010609060101010101" pitchFamily="49" charset="-122"/>
            </a:endParaRPr>
          </a:p>
          <a:p>
            <a:pPr marL="342900" indent="-342900" algn="l" eaLnBrk="1" hangingPunct="1">
              <a:lnSpc>
                <a:spcPct val="125000"/>
              </a:lnSpc>
              <a:spcBef>
                <a:spcPct val="5000"/>
              </a:spcBef>
              <a:buFont typeface="Wingdings" panose="05000000000000000000" pitchFamily="2" charset="2"/>
              <a:buChar char="n"/>
            </a:pPr>
            <a:r>
              <a:rPr lang="zh-CN" altLang="en-US" sz="2800" b="1" dirty="0">
                <a:effectLst/>
                <a:latin typeface="黑体" panose="02010609060101010101" pitchFamily="49" charset="-122"/>
                <a:ea typeface="黑体" panose="02010609060101010101" pitchFamily="49" charset="-122"/>
              </a:rPr>
              <a:t>界面过程、多因素、多过程耦合</a:t>
            </a:r>
            <a:endParaRPr lang="zh-CN" altLang="en-US" sz="2800" b="1" dirty="0">
              <a:effectLst/>
              <a:latin typeface="黑体" panose="02010609060101010101" pitchFamily="49" charset="-122"/>
              <a:ea typeface="黑体" panose="02010609060101010101" pitchFamily="49" charset="-122"/>
            </a:endParaRPr>
          </a:p>
          <a:p>
            <a:pPr marL="342900" indent="-342900" algn="l" eaLnBrk="1" hangingPunct="1">
              <a:lnSpc>
                <a:spcPct val="125000"/>
              </a:lnSpc>
              <a:spcBef>
                <a:spcPct val="5000"/>
              </a:spcBef>
              <a:buFont typeface="Wingdings" panose="05000000000000000000" pitchFamily="2" charset="2"/>
              <a:buChar char="n"/>
            </a:pPr>
            <a:r>
              <a:rPr lang="zh-CN" altLang="en-US" sz="2800" b="1" dirty="0">
                <a:effectLst/>
                <a:latin typeface="黑体" panose="02010609060101010101" pitchFamily="49" charset="-122"/>
                <a:ea typeface="黑体" panose="02010609060101010101" pitchFamily="49" charset="-122"/>
              </a:rPr>
              <a:t>新型化学品：新污染物</a:t>
            </a:r>
            <a:endParaRPr lang="zh-CN" altLang="en-US" sz="2800" b="1" dirty="0">
              <a:effectLst/>
              <a:latin typeface="黑体" panose="02010609060101010101" pitchFamily="49" charset="-122"/>
              <a:ea typeface="黑体" panose="02010609060101010101" pitchFamily="49" charset="-122"/>
            </a:endParaRPr>
          </a:p>
          <a:p>
            <a:pPr marL="342900" indent="-342900" algn="l" eaLnBrk="1" hangingPunct="1">
              <a:lnSpc>
                <a:spcPct val="125000"/>
              </a:lnSpc>
              <a:spcBef>
                <a:spcPct val="5000"/>
              </a:spcBef>
              <a:buFont typeface="Wingdings" panose="05000000000000000000" pitchFamily="2" charset="2"/>
              <a:buChar char="n"/>
            </a:pPr>
            <a:r>
              <a:rPr lang="zh-CN" altLang="en-US" sz="2800" b="1" dirty="0">
                <a:effectLst/>
                <a:latin typeface="黑体" panose="02010609060101010101" pitchFamily="49" charset="-122"/>
                <a:ea typeface="黑体" panose="02010609060101010101" pitchFamily="49" charset="-122"/>
              </a:rPr>
              <a:t>多学科交叉</a:t>
            </a:r>
            <a:endParaRPr lang="zh-CN" altLang="en-US" sz="2800" b="1" dirty="0">
              <a:effectLst/>
              <a:latin typeface="黑体" panose="02010609060101010101" pitchFamily="49" charset="-122"/>
              <a:ea typeface="黑体" panose="02010609060101010101" pitchFamily="49" charset="-122"/>
            </a:endParaRPr>
          </a:p>
          <a:p>
            <a:pPr marL="342900" indent="-342900" algn="l" eaLnBrk="1" hangingPunct="1">
              <a:lnSpc>
                <a:spcPct val="125000"/>
              </a:lnSpc>
              <a:spcBef>
                <a:spcPct val="5000"/>
              </a:spcBef>
              <a:buFont typeface="Wingdings" panose="05000000000000000000" pitchFamily="2" charset="2"/>
              <a:buChar char="n"/>
            </a:pPr>
            <a:r>
              <a:rPr lang="zh-CN" altLang="en-US" sz="2800" b="1" dirty="0">
                <a:effectLst/>
                <a:latin typeface="黑体" panose="02010609060101010101" pitchFamily="49" charset="-122"/>
                <a:ea typeface="黑体" panose="02010609060101010101" pitchFamily="49" charset="-122"/>
              </a:rPr>
              <a:t>环境友好技术的开发</a:t>
            </a:r>
            <a:endParaRPr lang="zh-CN" altLang="en-US" sz="2800" b="1" dirty="0">
              <a:effectLst/>
              <a:latin typeface="黑体" panose="02010609060101010101" pitchFamily="49" charset="-122"/>
              <a:ea typeface="黑体" panose="02010609060101010101" pitchFamily="49" charset="-122"/>
            </a:endParaRPr>
          </a:p>
          <a:p>
            <a:pPr marL="342900" indent="-342900" algn="l" eaLnBrk="1" hangingPunct="1">
              <a:lnSpc>
                <a:spcPct val="125000"/>
              </a:lnSpc>
              <a:spcBef>
                <a:spcPct val="5000"/>
              </a:spcBef>
              <a:buFont typeface="Wingdings" panose="05000000000000000000" pitchFamily="2" charset="2"/>
              <a:buChar char="n"/>
            </a:pPr>
            <a:r>
              <a:rPr lang="zh-CN" altLang="en-US" sz="2800" b="1" dirty="0">
                <a:effectLst/>
                <a:latin typeface="黑体" panose="02010609060101010101" pitchFamily="49" charset="-122"/>
                <a:ea typeface="黑体" panose="02010609060101010101" pitchFamily="49" charset="-122"/>
              </a:rPr>
              <a:t>综合化：与生态、能源、健康、可持续综合解决方案</a:t>
            </a:r>
            <a:endParaRPr lang="zh-CN" altLang="en-US" sz="2800" b="1" dirty="0">
              <a:effectLst/>
              <a:latin typeface="黑体" panose="02010609060101010101" pitchFamily="49" charset="-122"/>
              <a:ea typeface="黑体" panose="02010609060101010101" pitchFamily="49" charset="-122"/>
            </a:endParaRPr>
          </a:p>
        </p:txBody>
      </p:sp>
    </p:spTree>
  </p:cSld>
  <p:clrMapOvr>
    <a:masterClrMapping/>
  </p:clrMapOvr>
  <p:transition spd="slow">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5"/>
          <p:cNvSpPr txBox="1">
            <a:spLocks noGrp="1"/>
          </p:cNvSpPr>
          <p:nvPr>
            <p:ph type="sldNum" sz="quarter" idx="4"/>
          </p:nvPr>
        </p:nvSpPr>
        <p:spPr>
          <a:xfrm>
            <a:off x="10285413" y="6399223"/>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Times New Roman" panose="02020603050405020304" pitchFamily="18" charset="0"/>
                <a:ea typeface="宋体" panose="02010600030101010101" pitchFamily="2" charset="-122"/>
                <a:cs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3730" name="Rectangle 2"/>
          <p:cNvSpPr>
            <a:spLocks noGrp="1" noChangeArrowheads="1"/>
          </p:cNvSpPr>
          <p:nvPr>
            <p:ph type="ctrTitle" sz="quarter"/>
          </p:nvPr>
        </p:nvSpPr>
        <p:spPr>
          <a:xfrm>
            <a:off x="191770" y="1142365"/>
            <a:ext cx="11790045" cy="1081405"/>
          </a:xfrm>
        </p:spPr>
        <p:txBody>
          <a:bodyPr vert="horz" wrap="square" lIns="91440" tIns="45720" rIns="91440" bIns="45720" numCol="1" anchor="ctr" anchorCtr="0" compatLnSpc="1"/>
          <a:lstStyle/>
          <a:p>
            <a:pPr lvl="0" algn="ctr" eaLnBrk="1" hangingPunct="1">
              <a:lnSpc>
                <a:spcPct val="110000"/>
              </a:lnSpc>
              <a:spcBef>
                <a:spcPct val="20000"/>
              </a:spcBef>
              <a:defRPr/>
            </a:pPr>
            <a:r>
              <a:rPr kumimoji="0" lang="zh-CN" altLang="en-US" sz="4000" i="0" u="none" strike="noStrike" kern="0" cap="none" spc="0" normalizeH="0" baseline="0" noProof="0" dirty="0" smtClean="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第</a:t>
            </a:r>
            <a:r>
              <a:rPr lang="zh-CN" altLang="en-US" sz="4000" dirty="0" smtClean="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二节 典型</a:t>
            </a:r>
            <a:r>
              <a:rPr lang="zh-CN" altLang="en-US" sz="400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环境污染物及其效应</a:t>
            </a:r>
            <a:br>
              <a:rPr kumimoji="0" lang="zh-CN" altLang="en-US" sz="4400" b="1" i="0" u="none" strike="noStrike" kern="0" cap="none" spc="0" normalizeH="0" baseline="0" noProof="0" dirty="0" smtClean="0">
                <a:ln>
                  <a:noFill/>
                </a:ln>
                <a:solidFill>
                  <a:schemeClr val="accent1">
                    <a:lumMod val="50000"/>
                  </a:schemeClr>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rPr>
            </a:br>
            <a:r>
              <a:rPr lang="en-US" altLang="zh-CN" sz="3600" dirty="0" smtClea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S</a:t>
            </a:r>
            <a:r>
              <a:rPr kumimoji="0" lang="en-US" altLang="zh-CN" sz="3600" b="1" i="0" u="none" strike="noStrike" kern="0" cap="none" spc="0" normalizeH="0" baseline="0" noProof="0" dirty="0" err="1" smtClean="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ection</a:t>
            </a:r>
            <a:r>
              <a:rPr kumimoji="0" lang="en-US" altLang="zh-CN" sz="3600" b="1" i="0" u="none" strike="noStrike" kern="0" cap="none" spc="0" normalizeH="0" baseline="0" noProof="0" dirty="0" smtClean="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 2 </a:t>
            </a:r>
            <a:r>
              <a:rPr lang="en-US" altLang="zh-CN" sz="3200" dirty="0" smtClea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Typical </a:t>
            </a:r>
            <a:r>
              <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Environmental Contaminants and Their Effects</a:t>
            </a:r>
            <a:endParaRPr kumimoji="0" lang="en-US" altLang="zh-CN" sz="3600" b="1" i="0" u="none" strike="noStrike" kern="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3732" name="Text Box 4"/>
          <p:cNvSpPr txBox="1">
            <a:spLocks noChangeArrowheads="1"/>
          </p:cNvSpPr>
          <p:nvPr/>
        </p:nvSpPr>
        <p:spPr bwMode="auto">
          <a:xfrm>
            <a:off x="3093154" y="2439246"/>
            <a:ext cx="8027988" cy="392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lvl="0" eaLnBrk="1" hangingPunct="1">
              <a:lnSpc>
                <a:spcPct val="150000"/>
              </a:lnSpc>
              <a:defRPr/>
            </a:pP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一、 </a:t>
            </a:r>
            <a:r>
              <a:rPr lang="zh-CN" altLang="en-US" sz="3000" b="1" dirty="0" smtClean="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化学</a:t>
            </a: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污染物的</a:t>
            </a:r>
            <a:r>
              <a:rPr lang="zh-CN" altLang="en-US" sz="3000" b="1" dirty="0" smtClean="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类别</a:t>
            </a:r>
            <a:endParaRPr kumimoji="0" lang="zh-CN" altLang="en-US" sz="3000" b="1" i="0" u="none" strike="noStrike" kern="1200" cap="none" spc="0" normalizeH="0" baseline="0" noProof="0" dirty="0" smtClean="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kumimoji="0" lang="zh-CN" alt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The </a:t>
            </a: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category of chemical contaminants</a:t>
            </a:r>
            <a:endParaRPr kumimoji="0" lang="en-US" altLang="zh-CN"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hlinkClick r:id="rId1" action="ppaction://hlinksldjump"/>
            </a:endParaRPr>
          </a:p>
          <a:p>
            <a:pPr lvl="0" eaLnBrk="1" hangingPunct="1">
              <a:lnSpc>
                <a:spcPct val="150000"/>
              </a:lnSpc>
              <a:defRPr/>
            </a:pP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二、 </a:t>
            </a:r>
            <a:r>
              <a:rPr lang="zh-CN" altLang="en-US" sz="3000" b="1" dirty="0" smtClean="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污染</a:t>
            </a: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的环境效应</a:t>
            </a:r>
            <a:endPar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kumimoji="0" lang="en-US" altLang="zh-CN"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Environmental </a:t>
            </a: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effects of pollution</a:t>
            </a:r>
            <a:endParaRPr kumimoji="0" lang="en-US" altLang="zh-CN"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lvl="0" eaLnBrk="1" hangingPunct="1">
              <a:lnSpc>
                <a:spcPct val="150000"/>
              </a:lnSpc>
              <a:defRPr/>
            </a:pP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三、 </a:t>
            </a:r>
            <a:r>
              <a:rPr lang="zh-CN" altLang="en-US" sz="3000" b="1" dirty="0" smtClean="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污染物</a:t>
            </a: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的迁移</a:t>
            </a:r>
            <a:r>
              <a:rPr lang="zh-CN" altLang="en-US" sz="3000" b="1" dirty="0" smtClean="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转化</a:t>
            </a:r>
            <a:endParaRPr lang="zh-CN" altLang="en-US" sz="3000" b="1" dirty="0" smtClean="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lang="en-US" altLang="zh-CN" sz="2400" b="1"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Migration </a:t>
            </a: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and transformation of </a:t>
            </a:r>
            <a:r>
              <a:rPr lang="en-US" altLang="zh-CN" sz="2400" b="1"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contaminants</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461" name="Text Box 5"/>
          <p:cNvSpPr txBox="1"/>
          <p:nvPr/>
        </p:nvSpPr>
        <p:spPr>
          <a:xfrm>
            <a:off x="6960235" y="0"/>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第一章 绪论</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2537" name="Line 9"/>
          <p:cNvSpPr>
            <a:spLocks noChangeShapeType="1"/>
          </p:cNvSpPr>
          <p:nvPr/>
        </p:nvSpPr>
        <p:spPr bwMode="auto">
          <a:xfrm flipV="1">
            <a:off x="4079875" y="3213735"/>
            <a:ext cx="3164840" cy="26670"/>
          </a:xfrm>
          <a:prstGeom prst="line">
            <a:avLst/>
          </a:prstGeom>
          <a:noFill/>
          <a:ln w="38100">
            <a:solidFill>
              <a:srgbClr val="AA5C5C"/>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3732">
                                            <p:txEl>
                                              <p:pRg st="0" end="0"/>
                                            </p:txEl>
                                          </p:spTgt>
                                        </p:tgtEl>
                                        <p:attrNameLst>
                                          <p:attrName>style.visibility</p:attrName>
                                        </p:attrNameLst>
                                      </p:cBhvr>
                                      <p:to>
                                        <p:strVal val="visible"/>
                                      </p:to>
                                    </p:set>
                                    <p:anim calcmode="lin" valueType="num">
                                      <p:cBhvr additive="base">
                                        <p:cTn id="7" dur="500" fill="hold"/>
                                        <p:tgtEl>
                                          <p:spTgt spid="737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73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732">
                                            <p:txEl>
                                              <p:pRg st="1" end="1"/>
                                            </p:txEl>
                                          </p:spTgt>
                                        </p:tgtEl>
                                        <p:attrNameLst>
                                          <p:attrName>style.visibility</p:attrName>
                                        </p:attrNameLst>
                                      </p:cBhvr>
                                      <p:to>
                                        <p:strVal val="visible"/>
                                      </p:to>
                                    </p:set>
                                    <p:anim calcmode="lin" valueType="num">
                                      <p:cBhvr additive="base">
                                        <p:cTn id="11" dur="500" fill="hold"/>
                                        <p:tgtEl>
                                          <p:spTgt spid="7373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373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3732">
                                            <p:txEl>
                                              <p:pRg st="2" end="2"/>
                                            </p:txEl>
                                          </p:spTgt>
                                        </p:tgtEl>
                                        <p:attrNameLst>
                                          <p:attrName>style.visibility</p:attrName>
                                        </p:attrNameLst>
                                      </p:cBhvr>
                                      <p:to>
                                        <p:strVal val="visible"/>
                                      </p:to>
                                    </p:set>
                                    <p:anim calcmode="lin" valueType="num">
                                      <p:cBhvr additive="base">
                                        <p:cTn id="15" dur="500" fill="hold"/>
                                        <p:tgtEl>
                                          <p:spTgt spid="7373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373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3732">
                                            <p:txEl>
                                              <p:pRg st="3" end="3"/>
                                            </p:txEl>
                                          </p:spTgt>
                                        </p:tgtEl>
                                        <p:attrNameLst>
                                          <p:attrName>style.visibility</p:attrName>
                                        </p:attrNameLst>
                                      </p:cBhvr>
                                      <p:to>
                                        <p:strVal val="visible"/>
                                      </p:to>
                                    </p:set>
                                    <p:anim calcmode="lin" valueType="num">
                                      <p:cBhvr additive="base">
                                        <p:cTn id="19" dur="500" fill="hold"/>
                                        <p:tgtEl>
                                          <p:spTgt spid="7373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73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3732">
                                            <p:txEl>
                                              <p:pRg st="4" end="4"/>
                                            </p:txEl>
                                          </p:spTgt>
                                        </p:tgtEl>
                                        <p:attrNameLst>
                                          <p:attrName>style.visibility</p:attrName>
                                        </p:attrNameLst>
                                      </p:cBhvr>
                                      <p:to>
                                        <p:strVal val="visible"/>
                                      </p:to>
                                    </p:set>
                                    <p:anim calcmode="lin" valueType="num">
                                      <p:cBhvr additive="base">
                                        <p:cTn id="23" dur="500" fill="hold"/>
                                        <p:tgtEl>
                                          <p:spTgt spid="7373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373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3732">
                                            <p:txEl>
                                              <p:pRg st="5" end="5"/>
                                            </p:txEl>
                                          </p:spTgt>
                                        </p:tgtEl>
                                        <p:attrNameLst>
                                          <p:attrName>style.visibility</p:attrName>
                                        </p:attrNameLst>
                                      </p:cBhvr>
                                      <p:to>
                                        <p:strVal val="visible"/>
                                      </p:to>
                                    </p:set>
                                    <p:anim calcmode="lin" valueType="num">
                                      <p:cBhvr additive="base">
                                        <p:cTn id="27" dur="500" fill="hold"/>
                                        <p:tgtEl>
                                          <p:spTgt spid="7373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3732">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8" fill="hold" nodeType="afterEffect">
                                  <p:stCondLst>
                                    <p:cond delay="0"/>
                                  </p:stCondLst>
                                  <p:childTnLst>
                                    <p:set>
                                      <p:cBhvr>
                                        <p:cTn id="31" dur="1" fill="hold">
                                          <p:stCondLst>
                                            <p:cond delay="0"/>
                                          </p:stCondLst>
                                        </p:cTn>
                                        <p:tgtEl>
                                          <p:spTgt spid="22537"/>
                                        </p:tgtEl>
                                        <p:attrNameLst>
                                          <p:attrName>style.visibility</p:attrName>
                                        </p:attrNameLst>
                                      </p:cBhvr>
                                      <p:to>
                                        <p:strVal val="visible"/>
                                      </p:to>
                                    </p:set>
                                    <p:anim calcmode="lin" valueType="num">
                                      <p:cBhvr additive="base">
                                        <p:cTn id="32" dur="500" fill="hold"/>
                                        <p:tgtEl>
                                          <p:spTgt spid="22537"/>
                                        </p:tgtEl>
                                        <p:attrNameLst>
                                          <p:attrName>ppt_x</p:attrName>
                                        </p:attrNameLst>
                                      </p:cBhvr>
                                      <p:tavLst>
                                        <p:tav tm="0">
                                          <p:val>
                                            <p:strVal val="0-#ppt_w/2"/>
                                          </p:val>
                                        </p:tav>
                                        <p:tav tm="100000">
                                          <p:val>
                                            <p:strVal val="#ppt_x"/>
                                          </p:val>
                                        </p:tav>
                                      </p:tavLst>
                                    </p:anim>
                                    <p:anim calcmode="lin" valueType="num">
                                      <p:cBhvr additive="base">
                                        <p:cTn id="33"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4" name="Text Box 4"/>
          <p:cNvSpPr txBox="1">
            <a:spLocks noChangeArrowheads="1"/>
          </p:cNvSpPr>
          <p:nvPr/>
        </p:nvSpPr>
        <p:spPr bwMode="auto">
          <a:xfrm>
            <a:off x="479376" y="260297"/>
            <a:ext cx="10237216" cy="1245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3000" b="1" dirty="0" smtClean="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1.1 </a:t>
            </a:r>
            <a:r>
              <a:rPr lang="zh-CN" altLang="en-US" sz="3000" b="1" dirty="0" smtClean="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无机污染物</a:t>
            </a:r>
            <a:r>
              <a:rPr lang="en-US" altLang="zh-CN" sz="3000" b="1" dirty="0" smtClean="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 </a:t>
            </a:r>
            <a:r>
              <a:rPr lang="en-US" altLang="zh-CN" sz="3000" b="1" dirty="0" smtClean="0">
                <a:latin typeface="Times New Roman" panose="02020603050405020304" pitchFamily="18" charset="0"/>
                <a:ea typeface="黑体" panose="02010609060101010101" pitchFamily="49" charset="-122"/>
                <a:cs typeface="Times New Roman" panose="02020603050405020304" pitchFamily="18" charset="0"/>
              </a:rPr>
              <a:t>Inorganic Contaminnats </a:t>
            </a:r>
            <a:endParaRPr lang="en-US" altLang="zh-CN" sz="3000" b="1" dirty="0" smtClean="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endParaRPr>
          </a:p>
          <a:p>
            <a:pPr eaLnBrk="1" hangingPunct="1">
              <a:spcBef>
                <a:spcPct val="50000"/>
              </a:spcBef>
            </a:pPr>
            <a:r>
              <a:rPr lang="en-US" altLang="zh-CN" sz="3000" b="1" dirty="0" smtClean="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  1.1.1 </a:t>
            </a:r>
            <a:r>
              <a:rPr lang="zh-CN" altLang="en-US" sz="3000" b="1" dirty="0" smtClean="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重金属    </a:t>
            </a:r>
            <a:r>
              <a:rPr lang="en-US" altLang="zh-CN" sz="3000" b="1" dirty="0" smtClean="0">
                <a:latin typeface="Times New Roman" panose="02020603050405020304" pitchFamily="18" charset="0"/>
                <a:ea typeface="黑体" panose="02010609060101010101" pitchFamily="49" charset="-122"/>
                <a:cs typeface="Times New Roman" panose="02020603050405020304" pitchFamily="18" charset="0"/>
              </a:rPr>
              <a:t>Heavy Metals</a:t>
            </a:r>
            <a:endParaRPr lang="en-US" altLang="zh-CN" sz="3000" b="1"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5" name="Picture 5" descr="cGg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9922" y="1610271"/>
            <a:ext cx="8424936" cy="4818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1"/>
          <p:cNvSpPr>
            <a:spLocks noChangeArrowheads="1"/>
          </p:cNvSpPr>
          <p:nvPr/>
        </p:nvSpPr>
        <p:spPr bwMode="auto">
          <a:xfrm>
            <a:off x="9471660" y="2033905"/>
            <a:ext cx="2554605" cy="3784600"/>
          </a:xfrm>
          <a:prstGeom prst="rect">
            <a:avLst/>
          </a:prstGeom>
          <a:noFill/>
          <a:ln>
            <a:noFill/>
          </a:ln>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2000" dirty="0">
                <a:latin typeface="黑体" panose="02010609060101010101" pitchFamily="49" charset="-122"/>
                <a:ea typeface="黑体" panose="02010609060101010101" pitchFamily="49" charset="-122"/>
              </a:rPr>
              <a:t>元素周期表中，只有二十二个非金属元素（包括惰性元素），其余全为金属元素（包括过渡元素）。但是有环境学或毒理学意义的重金属，包括汞、镉、铅、锌、铜、钴、镍、钡、锡、锑等，从毒性角度通常将砷、铍、锂、硒、硼、铝等也包括在内。</a:t>
            </a:r>
            <a:endParaRPr lang="zh-CN" altLang="en-US" sz="2000" dirty="0">
              <a:latin typeface="黑体" panose="02010609060101010101" pitchFamily="49" charset="-122"/>
              <a:ea typeface="黑体" panose="02010609060101010101" pitchFamily="49" charset="-122"/>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4" name="Text Box 4"/>
          <p:cNvSpPr txBox="1">
            <a:spLocks noChangeArrowheads="1"/>
          </p:cNvSpPr>
          <p:nvPr/>
        </p:nvSpPr>
        <p:spPr bwMode="auto">
          <a:xfrm>
            <a:off x="395288" y="693103"/>
            <a:ext cx="10237216"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3000" b="1" dirty="0" smtClean="0">
                <a:solidFill>
                  <a:srgbClr val="0090E6"/>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a:t>
            </a:r>
            <a:r>
              <a:rPr lang="en-US" altLang="zh-CN" sz="3000" b="1" dirty="0" smtClean="0">
                <a:solidFill>
                  <a:srgbClr val="0090E6"/>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1</a:t>
            </a:r>
            <a:r>
              <a:rPr lang="zh-CN" altLang="en-US" sz="3000" b="1" dirty="0" smtClean="0">
                <a:solidFill>
                  <a:srgbClr val="0090E6"/>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a:t>
            </a:r>
            <a:r>
              <a:rPr lang="en-US" altLang="zh-CN" sz="3000" b="1" dirty="0" smtClean="0">
                <a:solidFill>
                  <a:srgbClr val="0090E6"/>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 非降解性</a:t>
            </a:r>
            <a:r>
              <a:rPr lang="zh-CN" altLang="en-US" sz="3000" b="1" dirty="0" smtClean="0">
                <a:solidFill>
                  <a:srgbClr val="0090E6"/>
                </a:solidFill>
                <a:effectLst/>
                <a:latin typeface="Times New Roman" panose="02020603050405020304" pitchFamily="18" charset="0"/>
                <a:ea typeface="微软雅黑" panose="020B0503020204020204" charset="-122"/>
                <a:cs typeface="Times New Roman" panose="02020603050405020304" pitchFamily="18" charset="0"/>
              </a:rPr>
              <a:t> </a:t>
            </a:r>
            <a:r>
              <a:rPr lang="zh-CN" altLang="en-US" sz="3000" b="1" dirty="0" smtClean="0">
                <a:latin typeface="Times New Roman" panose="02020603050405020304" pitchFamily="18" charset="0"/>
                <a:ea typeface="黑体" panose="02010609060101010101" pitchFamily="49" charset="-122"/>
                <a:cs typeface="Times New Roman" panose="02020603050405020304" pitchFamily="18" charset="0"/>
              </a:rPr>
              <a:t>（</a:t>
            </a:r>
            <a:r>
              <a:rPr lang="en-US" altLang="zh-CN" sz="3000" b="1" dirty="0" err="1">
                <a:latin typeface="Times New Roman" panose="02020603050405020304" pitchFamily="18" charset="0"/>
                <a:ea typeface="黑体" panose="02010609060101010101" pitchFamily="49" charset="-122"/>
                <a:cs typeface="Times New Roman" panose="02020603050405020304" pitchFamily="18" charset="0"/>
              </a:rPr>
              <a:t>Nondegradability</a:t>
            </a:r>
            <a:r>
              <a:rPr lang="zh-CN" altLang="en-US" sz="3000" b="1" dirty="0" smtClean="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30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Text Box 2"/>
          <p:cNvSpPr txBox="1">
            <a:spLocks noChangeArrowheads="1"/>
          </p:cNvSpPr>
          <p:nvPr/>
        </p:nvSpPr>
        <p:spPr bwMode="auto">
          <a:xfrm>
            <a:off x="1347664" y="1646023"/>
            <a:ext cx="9067800"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485900" algn="l"/>
                <a:tab pos="4690745" algn="l"/>
              </a:tabLst>
              <a:defRPr>
                <a:solidFill>
                  <a:schemeClr val="tx1"/>
                </a:solidFill>
                <a:latin typeface="等线" panose="02010600030101010101" pitchFamily="2" charset="-122"/>
                <a:ea typeface="等线" panose="02010600030101010101" pitchFamily="2" charset="-122"/>
              </a:defRPr>
            </a:lvl1pPr>
            <a:lvl2pPr marL="742950" indent="-285750">
              <a:tabLst>
                <a:tab pos="1485900" algn="l"/>
                <a:tab pos="4690745" algn="l"/>
              </a:tabLst>
              <a:defRPr>
                <a:solidFill>
                  <a:schemeClr val="tx1"/>
                </a:solidFill>
                <a:latin typeface="等线" panose="02010600030101010101" pitchFamily="2" charset="-122"/>
                <a:ea typeface="等线" panose="02010600030101010101" pitchFamily="2" charset="-122"/>
              </a:defRPr>
            </a:lvl2pPr>
            <a:lvl3pPr marL="1143000" indent="-228600">
              <a:tabLst>
                <a:tab pos="1485900" algn="l"/>
                <a:tab pos="4690745" algn="l"/>
              </a:tabLst>
              <a:defRPr>
                <a:solidFill>
                  <a:schemeClr val="tx1"/>
                </a:solidFill>
                <a:latin typeface="等线" panose="02010600030101010101" pitchFamily="2" charset="-122"/>
                <a:ea typeface="等线" panose="02010600030101010101" pitchFamily="2" charset="-122"/>
              </a:defRPr>
            </a:lvl3pPr>
            <a:lvl4pPr marL="1600200" indent="-228600">
              <a:tabLst>
                <a:tab pos="1485900" algn="l"/>
                <a:tab pos="4690745" algn="l"/>
              </a:tabLst>
              <a:defRPr>
                <a:solidFill>
                  <a:schemeClr val="tx1"/>
                </a:solidFill>
                <a:latin typeface="等线" panose="02010600030101010101" pitchFamily="2" charset="-122"/>
                <a:ea typeface="等线" panose="02010600030101010101" pitchFamily="2" charset="-122"/>
              </a:defRPr>
            </a:lvl4pPr>
            <a:lvl5pPr marL="2057400" indent="-228600">
              <a:tabLst>
                <a:tab pos="1485900" algn="l"/>
                <a:tab pos="4690745" algn="l"/>
              </a:tabLst>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tabLst>
                <a:tab pos="1485900" algn="l"/>
                <a:tab pos="4690745" algn="l"/>
              </a:tabLs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tabLst>
                <a:tab pos="1485900" algn="l"/>
                <a:tab pos="4690745" algn="l"/>
              </a:tabLs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tabLst>
                <a:tab pos="1485900" algn="l"/>
                <a:tab pos="4690745" algn="l"/>
              </a:tabLs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tabLst>
                <a:tab pos="1485900" algn="l"/>
                <a:tab pos="4690745" algn="l"/>
              </a:tabLst>
              <a:defRPr>
                <a:solidFill>
                  <a:schemeClr val="tx1"/>
                </a:solidFill>
                <a:latin typeface="等线" panose="02010600030101010101" pitchFamily="2" charset="-122"/>
                <a:ea typeface="等线" panose="02010600030101010101" pitchFamily="2" charset="-122"/>
              </a:defRPr>
            </a:lvl9pPr>
          </a:lstStyle>
          <a:p>
            <a:pPr eaLnBrk="1" hangingPunct="1">
              <a:spcAft>
                <a:spcPct val="15000"/>
              </a:spcAft>
            </a:pPr>
            <a:r>
              <a:rPr lang="en-US" altLang="zh-CN" b="1" dirty="0">
                <a:latin typeface="Times New Roman" panose="02020603050405020304" pitchFamily="18" charset="0"/>
                <a:ea typeface="MS PGothic" panose="020B0600070205080204" pitchFamily="34" charset="-128"/>
                <a:cs typeface="Times New Roman" panose="02020603050405020304" pitchFamily="18" charset="0"/>
              </a:rPr>
              <a:t>Examples of Important Heavy Metals in the Environment </a:t>
            </a:r>
            <a:endParaRPr lang="en-US" altLang="zh-CN" b="1" dirty="0">
              <a:latin typeface="Times New Roman" panose="02020603050405020304" pitchFamily="18" charset="0"/>
              <a:ea typeface="MS PGothic" panose="020B0600070205080204" pitchFamily="34" charset="-128"/>
              <a:cs typeface="Times New Roman" panose="02020603050405020304" pitchFamily="18" charset="0"/>
            </a:endParaRPr>
          </a:p>
          <a:p>
            <a:pPr eaLnBrk="1" hangingPunct="1">
              <a:spcAft>
                <a:spcPct val="15000"/>
              </a:spcAft>
            </a:pPr>
            <a:r>
              <a:rPr lang="en-US" altLang="zh-CN" b="1" dirty="0">
                <a:latin typeface="Times New Roman" panose="02020603050405020304" pitchFamily="18" charset="0"/>
                <a:ea typeface="MS PGothic" panose="020B0600070205080204" pitchFamily="34" charset="-128"/>
                <a:cs typeface="Times New Roman" panose="02020603050405020304" pitchFamily="18" charset="0"/>
              </a:rPr>
              <a:t>Element	Sources	Effects and Significance</a:t>
            </a:r>
            <a:endParaRPr lang="en-US" altLang="zh-CN" b="1" dirty="0">
              <a:latin typeface="Times New Roman" panose="02020603050405020304" pitchFamily="18" charset="0"/>
              <a:ea typeface="MS PGothic" panose="020B0600070205080204" pitchFamily="34" charset="-128"/>
              <a:cs typeface="Times New Roman" panose="02020603050405020304" pitchFamily="18" charset="0"/>
            </a:endParaRPr>
          </a:p>
          <a:p>
            <a:pPr eaLnBrk="1" hangingPunct="1"/>
            <a:r>
              <a:rPr lang="en-US" altLang="zh-CN" b="1" dirty="0">
                <a:latin typeface="Times New Roman" panose="02020603050405020304" pitchFamily="18" charset="0"/>
                <a:ea typeface="MS PGothic" panose="020B0600070205080204" pitchFamily="34" charset="-128"/>
                <a:cs typeface="Times New Roman" panose="02020603050405020304" pitchFamily="18" charset="0"/>
              </a:rPr>
              <a:t>Arsenic	Mining by-product, </a:t>
            </a:r>
            <a:r>
              <a:rPr lang="en-US" altLang="zh-CN" b="1" dirty="0" err="1">
                <a:latin typeface="Times New Roman" panose="02020603050405020304" pitchFamily="18" charset="0"/>
                <a:ea typeface="MS PGothic" panose="020B0600070205080204" pitchFamily="34" charset="-128"/>
                <a:cs typeface="Times New Roman" panose="02020603050405020304" pitchFamily="18" charset="0"/>
              </a:rPr>
              <a:t>chem</a:t>
            </a:r>
            <a:r>
              <a:rPr lang="en-US" altLang="zh-CN" b="1" dirty="0">
                <a:latin typeface="Times New Roman" panose="02020603050405020304" pitchFamily="18" charset="0"/>
                <a:ea typeface="MS PGothic" panose="020B0600070205080204" pitchFamily="34" charset="-128"/>
                <a:cs typeface="Times New Roman" panose="02020603050405020304" pitchFamily="18" charset="0"/>
              </a:rPr>
              <a:t>-	Toxic, possibly carcinogenic</a:t>
            </a:r>
            <a:endParaRPr lang="en-US" altLang="zh-CN" b="1" dirty="0">
              <a:latin typeface="Times New Roman" panose="02020603050405020304" pitchFamily="18" charset="0"/>
              <a:ea typeface="MS PGothic" panose="020B0600070205080204" pitchFamily="34" charset="-128"/>
              <a:cs typeface="Times New Roman" panose="02020603050405020304" pitchFamily="18" charset="0"/>
            </a:endParaRPr>
          </a:p>
          <a:p>
            <a:pPr eaLnBrk="1" hangingPunct="1"/>
            <a:r>
              <a:rPr lang="en-US" altLang="zh-CN" b="1" dirty="0">
                <a:latin typeface="Times New Roman" panose="02020603050405020304" pitchFamily="18" charset="0"/>
                <a:ea typeface="MS PGothic" panose="020B0600070205080204" pitchFamily="34" charset="-128"/>
                <a:cs typeface="Times New Roman" panose="02020603050405020304" pitchFamily="18" charset="0"/>
              </a:rPr>
              <a:t>	 </a:t>
            </a:r>
            <a:r>
              <a:rPr lang="en-US" altLang="zh-CN" b="1" dirty="0" err="1">
                <a:latin typeface="Times New Roman" panose="02020603050405020304" pitchFamily="18" charset="0"/>
                <a:ea typeface="MS PGothic" panose="020B0600070205080204" pitchFamily="34" charset="-128"/>
                <a:cs typeface="Times New Roman" panose="02020603050405020304" pitchFamily="18" charset="0"/>
              </a:rPr>
              <a:t>ical</a:t>
            </a:r>
            <a:r>
              <a:rPr lang="en-US" altLang="zh-CN" b="1" dirty="0">
                <a:latin typeface="Times New Roman" panose="02020603050405020304" pitchFamily="18" charset="0"/>
                <a:ea typeface="MS PGothic" panose="020B0600070205080204" pitchFamily="34" charset="-128"/>
                <a:cs typeface="Times New Roman" panose="02020603050405020304" pitchFamily="18" charset="0"/>
              </a:rPr>
              <a:t> waste</a:t>
            </a:r>
            <a:endParaRPr lang="en-US" altLang="zh-CN" b="1" dirty="0">
              <a:latin typeface="Times New Roman" panose="02020603050405020304" pitchFamily="18" charset="0"/>
              <a:ea typeface="MS PGothic" panose="020B0600070205080204" pitchFamily="34" charset="-128"/>
              <a:cs typeface="Times New Roman" panose="02020603050405020304" pitchFamily="18" charset="0"/>
            </a:endParaRPr>
          </a:p>
          <a:p>
            <a:pPr eaLnBrk="1" hangingPunct="1"/>
            <a:r>
              <a:rPr lang="en-US" altLang="zh-CN" b="1" dirty="0">
                <a:latin typeface="Times New Roman" panose="02020603050405020304" pitchFamily="18" charset="0"/>
                <a:ea typeface="MS PGothic" panose="020B0600070205080204" pitchFamily="34" charset="-128"/>
                <a:cs typeface="Times New Roman" panose="02020603050405020304" pitchFamily="18" charset="0"/>
              </a:rPr>
              <a:t>Chromium	Metal plating	Essential as Cr(</a:t>
            </a:r>
            <a:r>
              <a:rPr lang="en-US" altLang="zh-CN" b="1" dirty="0">
                <a:latin typeface="Times New Roman" panose="02020603050405020304" pitchFamily="18" charset="0"/>
                <a:cs typeface="Times New Roman" panose="02020603050405020304" pitchFamily="18" charset="0"/>
              </a:rPr>
              <a:t>Ⅲ</a:t>
            </a:r>
            <a:r>
              <a:rPr lang="en-US" altLang="zh-CN" b="1" dirty="0">
                <a:latin typeface="Times New Roman" panose="02020603050405020304" pitchFamily="18" charset="0"/>
                <a:ea typeface="MS PGothic" panose="020B0600070205080204" pitchFamily="34" charset="-128"/>
                <a:cs typeface="Times New Roman" panose="02020603050405020304" pitchFamily="18" charset="0"/>
              </a:rPr>
              <a:t>), toxic as Cr(</a:t>
            </a:r>
            <a:r>
              <a:rPr lang="en-US" altLang="zh-CN" b="1" dirty="0">
                <a:latin typeface="Times New Roman" panose="02020603050405020304" pitchFamily="18" charset="0"/>
                <a:cs typeface="Times New Roman" panose="02020603050405020304" pitchFamily="18" charset="0"/>
              </a:rPr>
              <a:t>Ⅵ</a:t>
            </a:r>
            <a:r>
              <a:rPr lang="en-US" altLang="zh-CN" b="1" dirty="0">
                <a:latin typeface="Times New Roman" panose="02020603050405020304" pitchFamily="18" charset="0"/>
                <a:ea typeface="MS PGothic" panose="020B0600070205080204" pitchFamily="34" charset="-128"/>
                <a:cs typeface="Times New Roman" panose="02020603050405020304" pitchFamily="18" charset="0"/>
              </a:rPr>
              <a:t>)</a:t>
            </a:r>
            <a:endParaRPr lang="en-US" altLang="zh-CN" b="1" dirty="0">
              <a:latin typeface="Times New Roman" panose="02020603050405020304" pitchFamily="18" charset="0"/>
              <a:ea typeface="MS PGothic" panose="020B0600070205080204" pitchFamily="34" charset="-128"/>
              <a:cs typeface="Times New Roman" panose="02020603050405020304" pitchFamily="18" charset="0"/>
            </a:endParaRPr>
          </a:p>
          <a:p>
            <a:pPr eaLnBrk="1" hangingPunct="1"/>
            <a:r>
              <a:rPr lang="en-US" altLang="zh-CN" b="1" dirty="0">
                <a:latin typeface="Times New Roman" panose="02020603050405020304" pitchFamily="18" charset="0"/>
                <a:ea typeface="MS PGothic" panose="020B0600070205080204" pitchFamily="34" charset="-128"/>
                <a:cs typeface="Times New Roman" panose="02020603050405020304" pitchFamily="18" charset="0"/>
              </a:rPr>
              <a:t>Copper	Metal plating, mining,	Essential trace element, toxic to</a:t>
            </a:r>
            <a:endParaRPr lang="en-US" altLang="zh-CN" b="1" dirty="0">
              <a:latin typeface="Times New Roman" panose="02020603050405020304" pitchFamily="18" charset="0"/>
              <a:ea typeface="MS PGothic" panose="020B0600070205080204" pitchFamily="34" charset="-128"/>
              <a:cs typeface="Times New Roman" panose="02020603050405020304" pitchFamily="18" charset="0"/>
            </a:endParaRPr>
          </a:p>
          <a:p>
            <a:pPr eaLnBrk="1" hangingPunct="1"/>
            <a:r>
              <a:rPr lang="en-US" altLang="zh-CN" b="1" dirty="0">
                <a:latin typeface="Times New Roman" panose="02020603050405020304" pitchFamily="18" charset="0"/>
                <a:ea typeface="MS PGothic" panose="020B0600070205080204" pitchFamily="34" charset="-128"/>
                <a:cs typeface="Times New Roman" panose="02020603050405020304" pitchFamily="18" charset="0"/>
              </a:rPr>
              <a:t>	 industrial waste	 plants and algae at higher levels</a:t>
            </a:r>
            <a:endParaRPr lang="en-US" altLang="zh-CN" b="1" dirty="0">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8" name="Text Box 3"/>
          <p:cNvSpPr txBox="1">
            <a:spLocks noChangeArrowheads="1"/>
          </p:cNvSpPr>
          <p:nvPr/>
        </p:nvSpPr>
        <p:spPr bwMode="auto">
          <a:xfrm>
            <a:off x="1347664" y="3822485"/>
            <a:ext cx="9067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485900" algn="l"/>
                <a:tab pos="4690745" algn="l"/>
              </a:tabLst>
              <a:defRPr>
                <a:solidFill>
                  <a:schemeClr val="tx1"/>
                </a:solidFill>
                <a:latin typeface="等线" panose="02010600030101010101" pitchFamily="2" charset="-122"/>
                <a:ea typeface="等线" panose="02010600030101010101" pitchFamily="2" charset="-122"/>
              </a:defRPr>
            </a:lvl1pPr>
            <a:lvl2pPr marL="742950" indent="-285750">
              <a:tabLst>
                <a:tab pos="1485900" algn="l"/>
                <a:tab pos="4690745" algn="l"/>
              </a:tabLst>
              <a:defRPr>
                <a:solidFill>
                  <a:schemeClr val="tx1"/>
                </a:solidFill>
                <a:latin typeface="等线" panose="02010600030101010101" pitchFamily="2" charset="-122"/>
                <a:ea typeface="等线" panose="02010600030101010101" pitchFamily="2" charset="-122"/>
              </a:defRPr>
            </a:lvl2pPr>
            <a:lvl3pPr marL="1143000" indent="-228600">
              <a:tabLst>
                <a:tab pos="1485900" algn="l"/>
                <a:tab pos="4690745" algn="l"/>
              </a:tabLst>
              <a:defRPr>
                <a:solidFill>
                  <a:schemeClr val="tx1"/>
                </a:solidFill>
                <a:latin typeface="等线" panose="02010600030101010101" pitchFamily="2" charset="-122"/>
                <a:ea typeface="等线" panose="02010600030101010101" pitchFamily="2" charset="-122"/>
              </a:defRPr>
            </a:lvl3pPr>
            <a:lvl4pPr marL="1600200" indent="-228600">
              <a:tabLst>
                <a:tab pos="1485900" algn="l"/>
                <a:tab pos="4690745" algn="l"/>
              </a:tabLst>
              <a:defRPr>
                <a:solidFill>
                  <a:schemeClr val="tx1"/>
                </a:solidFill>
                <a:latin typeface="等线" panose="02010600030101010101" pitchFamily="2" charset="-122"/>
                <a:ea typeface="等线" panose="02010600030101010101" pitchFamily="2" charset="-122"/>
              </a:defRPr>
            </a:lvl4pPr>
            <a:lvl5pPr marL="2057400" indent="-228600">
              <a:tabLst>
                <a:tab pos="1485900" algn="l"/>
                <a:tab pos="4690745" algn="l"/>
              </a:tabLst>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tabLst>
                <a:tab pos="1485900" algn="l"/>
                <a:tab pos="4690745" algn="l"/>
              </a:tabLs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tabLst>
                <a:tab pos="1485900" algn="l"/>
                <a:tab pos="4690745" algn="l"/>
              </a:tabLs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tabLst>
                <a:tab pos="1485900" algn="l"/>
                <a:tab pos="4690745" algn="l"/>
              </a:tabLs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tabLst>
                <a:tab pos="1485900" algn="l"/>
                <a:tab pos="4690745" algn="l"/>
              </a:tabLst>
              <a:defRPr>
                <a:solidFill>
                  <a:schemeClr val="tx1"/>
                </a:solidFill>
                <a:latin typeface="等线" panose="02010600030101010101" pitchFamily="2" charset="-122"/>
                <a:ea typeface="等线" panose="02010600030101010101" pitchFamily="2" charset="-122"/>
              </a:defRPr>
            </a:lvl9pPr>
          </a:lstStyle>
          <a:p>
            <a:pPr eaLnBrk="1" hangingPunct="1"/>
            <a:r>
              <a:rPr lang="en-US" altLang="zh-CN" b="1">
                <a:latin typeface="Times New Roman" panose="02020603050405020304" pitchFamily="18" charset="0"/>
                <a:ea typeface="MS PGothic" panose="020B0600070205080204" pitchFamily="34" charset="-128"/>
                <a:cs typeface="Times New Roman" panose="02020603050405020304" pitchFamily="18" charset="0"/>
              </a:rPr>
              <a:t>Lead	Industrial waste, mining	Toxic, harms wildlife</a:t>
            </a:r>
            <a:endParaRPr lang="en-US" altLang="zh-CN" b="1">
              <a:latin typeface="Times New Roman" panose="02020603050405020304" pitchFamily="18" charset="0"/>
              <a:ea typeface="MS PGothic" panose="020B0600070205080204" pitchFamily="34" charset="-128"/>
              <a:cs typeface="Times New Roman" panose="02020603050405020304" pitchFamily="18" charset="0"/>
            </a:endParaRPr>
          </a:p>
          <a:p>
            <a:pPr eaLnBrk="1" hangingPunct="1"/>
            <a:r>
              <a:rPr lang="en-US" altLang="zh-CN" b="1">
                <a:latin typeface="Times New Roman" panose="02020603050405020304" pitchFamily="18" charset="0"/>
                <a:ea typeface="MS PGothic" panose="020B0600070205080204" pitchFamily="34" charset="-128"/>
                <a:cs typeface="Times New Roman" panose="02020603050405020304" pitchFamily="18" charset="0"/>
              </a:rPr>
              <a:t>Manganese	Industrial wastes, acid mine	Toxic to plants, damages fixtures</a:t>
            </a:r>
            <a:endParaRPr lang="en-US" altLang="zh-CN" b="1">
              <a:latin typeface="Times New Roman" panose="02020603050405020304" pitchFamily="18" charset="0"/>
              <a:ea typeface="MS PGothic" panose="020B0600070205080204" pitchFamily="34" charset="-128"/>
              <a:cs typeface="Times New Roman" panose="02020603050405020304" pitchFamily="18" charset="0"/>
            </a:endParaRPr>
          </a:p>
          <a:p>
            <a:pPr eaLnBrk="1" hangingPunct="1"/>
            <a:r>
              <a:rPr lang="en-US" altLang="zh-CN" b="1">
                <a:latin typeface="Times New Roman" panose="02020603050405020304" pitchFamily="18" charset="0"/>
                <a:ea typeface="MS PGothic" panose="020B0600070205080204" pitchFamily="34" charset="-128"/>
                <a:cs typeface="Times New Roman" panose="02020603050405020304" pitchFamily="18" charset="0"/>
              </a:rPr>
              <a:t>	 water, microbial action	 by staining</a:t>
            </a:r>
            <a:endParaRPr lang="en-US" altLang="zh-CN" b="1">
              <a:latin typeface="Times New Roman" panose="02020603050405020304" pitchFamily="18" charset="0"/>
              <a:ea typeface="MS PGothic" panose="020B0600070205080204" pitchFamily="34" charset="-128"/>
              <a:cs typeface="Times New Roman" panose="02020603050405020304" pitchFamily="18" charset="0"/>
            </a:endParaRPr>
          </a:p>
          <a:p>
            <a:pPr eaLnBrk="1" hangingPunct="1"/>
            <a:r>
              <a:rPr lang="en-US" altLang="zh-CN" b="1">
                <a:latin typeface="Times New Roman" panose="02020603050405020304" pitchFamily="18" charset="0"/>
                <a:ea typeface="MS PGothic" panose="020B0600070205080204" pitchFamily="34" charset="-128"/>
                <a:cs typeface="Times New Roman" panose="02020603050405020304" pitchFamily="18" charset="0"/>
              </a:rPr>
              <a:t>Molybdenum	Industrial wastes, natural	Essential to plants, toxic to animals</a:t>
            </a:r>
            <a:endParaRPr lang="en-US" altLang="zh-CN" b="1">
              <a:latin typeface="Times New Roman" panose="02020603050405020304" pitchFamily="18" charset="0"/>
              <a:ea typeface="MS PGothic" panose="020B0600070205080204" pitchFamily="34" charset="-128"/>
              <a:cs typeface="Times New Roman" panose="02020603050405020304" pitchFamily="18" charset="0"/>
            </a:endParaRPr>
          </a:p>
          <a:p>
            <a:pPr eaLnBrk="1" hangingPunct="1"/>
            <a:r>
              <a:rPr lang="en-US" altLang="zh-CN" b="1">
                <a:latin typeface="Times New Roman" panose="02020603050405020304" pitchFamily="18" charset="0"/>
                <a:ea typeface="MS PGothic" panose="020B0600070205080204" pitchFamily="34" charset="-128"/>
                <a:cs typeface="Times New Roman" panose="02020603050405020304" pitchFamily="18" charset="0"/>
              </a:rPr>
              <a:t>	 sources</a:t>
            </a:r>
            <a:endParaRPr lang="en-US" altLang="zh-CN" b="1">
              <a:latin typeface="Times New Roman" panose="02020603050405020304" pitchFamily="18" charset="0"/>
              <a:ea typeface="MS PGothic" panose="020B0600070205080204" pitchFamily="34" charset="-128"/>
              <a:cs typeface="Times New Roman" panose="02020603050405020304" pitchFamily="18" charset="0"/>
            </a:endParaRPr>
          </a:p>
          <a:p>
            <a:pPr eaLnBrk="1" hangingPunct="1"/>
            <a:r>
              <a:rPr lang="en-US" altLang="zh-CN" b="1">
                <a:latin typeface="Times New Roman" panose="02020603050405020304" pitchFamily="18" charset="0"/>
                <a:ea typeface="MS PGothic" panose="020B0600070205080204" pitchFamily="34" charset="-128"/>
                <a:cs typeface="Times New Roman" panose="02020603050405020304" pitchFamily="18" charset="0"/>
              </a:rPr>
              <a:t>Selenium	Natural sources, coal	Essential at lower levels, toxic at</a:t>
            </a:r>
            <a:endParaRPr lang="en-US" altLang="zh-CN" b="1">
              <a:latin typeface="Times New Roman" panose="02020603050405020304" pitchFamily="18" charset="0"/>
              <a:ea typeface="MS PGothic" panose="020B0600070205080204" pitchFamily="34" charset="-128"/>
              <a:cs typeface="Times New Roman" panose="02020603050405020304" pitchFamily="18" charset="0"/>
            </a:endParaRPr>
          </a:p>
          <a:p>
            <a:pPr eaLnBrk="1" hangingPunct="1"/>
            <a:r>
              <a:rPr lang="en-US" altLang="zh-CN" b="1">
                <a:latin typeface="Times New Roman" panose="02020603050405020304" pitchFamily="18" charset="0"/>
                <a:ea typeface="MS PGothic" panose="020B0600070205080204" pitchFamily="34" charset="-128"/>
                <a:cs typeface="Times New Roman" panose="02020603050405020304" pitchFamily="18" charset="0"/>
              </a:rPr>
              <a:t>		 higher levels</a:t>
            </a:r>
            <a:endParaRPr lang="en-US" altLang="zh-CN" b="1">
              <a:latin typeface="Times New Roman" panose="02020603050405020304" pitchFamily="18" charset="0"/>
              <a:ea typeface="MS PGothic" panose="020B0600070205080204" pitchFamily="34" charset="-128"/>
              <a:cs typeface="Times New Roman" panose="02020603050405020304" pitchFamily="18" charset="0"/>
            </a:endParaRPr>
          </a:p>
          <a:p>
            <a:pPr eaLnBrk="1" hangingPunct="1"/>
            <a:r>
              <a:rPr lang="en-US" altLang="zh-CN" b="1">
                <a:latin typeface="Times New Roman" panose="02020603050405020304" pitchFamily="18" charset="0"/>
                <a:ea typeface="MS PGothic" panose="020B0600070205080204" pitchFamily="34" charset="-128"/>
                <a:cs typeface="Times New Roman" panose="02020603050405020304" pitchFamily="18" charset="0"/>
              </a:rPr>
              <a:t>Zinc	Industrial waste, metal	Essential element, toxic to plants at</a:t>
            </a:r>
            <a:endParaRPr lang="en-US" altLang="zh-CN" b="1">
              <a:latin typeface="Times New Roman" panose="02020603050405020304" pitchFamily="18" charset="0"/>
              <a:ea typeface="MS PGothic" panose="020B0600070205080204" pitchFamily="34" charset="-128"/>
              <a:cs typeface="Times New Roman" panose="02020603050405020304" pitchFamily="18" charset="0"/>
            </a:endParaRPr>
          </a:p>
          <a:p>
            <a:pPr eaLnBrk="1" hangingPunct="1"/>
            <a:r>
              <a:rPr lang="en-US" altLang="zh-CN" b="1">
                <a:latin typeface="Times New Roman" panose="02020603050405020304" pitchFamily="18" charset="0"/>
                <a:ea typeface="MS PGothic" panose="020B0600070205080204" pitchFamily="34" charset="-128"/>
                <a:cs typeface="Times New Roman" panose="02020603050405020304" pitchFamily="18" charset="0"/>
              </a:rPr>
              <a:t>	 plating, plumbing	 higher levels</a:t>
            </a:r>
            <a:endParaRPr lang="en-US" altLang="zh-CN" b="1">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9" name="Line 4"/>
          <p:cNvSpPr>
            <a:spLocks noChangeShapeType="1"/>
          </p:cNvSpPr>
          <p:nvPr/>
        </p:nvSpPr>
        <p:spPr bwMode="auto">
          <a:xfrm>
            <a:off x="1271464" y="1646023"/>
            <a:ext cx="8763000" cy="0"/>
          </a:xfrm>
          <a:prstGeom prst="line">
            <a:avLst/>
          </a:prstGeom>
          <a:noFill/>
          <a:ln w="9525">
            <a:solidFill>
              <a:schemeClr val="tx1"/>
            </a:solidFill>
            <a:round/>
          </a:ln>
        </p:spPr>
        <p:txBody>
          <a:bodyPr wrap="none" anchor="ct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10" name="Line 6"/>
          <p:cNvSpPr>
            <a:spLocks noChangeShapeType="1"/>
          </p:cNvSpPr>
          <p:nvPr/>
        </p:nvSpPr>
        <p:spPr bwMode="auto">
          <a:xfrm>
            <a:off x="1423864" y="6413285"/>
            <a:ext cx="8763000" cy="0"/>
          </a:xfrm>
          <a:prstGeom prst="line">
            <a:avLst/>
          </a:prstGeom>
          <a:noFill/>
          <a:ln w="9525">
            <a:solidFill>
              <a:schemeClr val="tx1"/>
            </a:solidFill>
            <a:round/>
          </a:ln>
        </p:spPr>
        <p:txBody>
          <a:bodyPr wrap="none" anchor="ct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Tree>
  </p:cSld>
  <p:clrMapOvr>
    <a:masterClrMapping/>
  </p:clrMapOvr>
  <p:transition spd="slow">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11" name="Text Box 3"/>
          <p:cNvSpPr txBox="1">
            <a:spLocks noChangeArrowheads="1"/>
          </p:cNvSpPr>
          <p:nvPr/>
        </p:nvSpPr>
        <p:spPr bwMode="auto">
          <a:xfrm>
            <a:off x="1127949" y="1700241"/>
            <a:ext cx="4236067" cy="4455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lnSpc>
                <a:spcPct val="120000"/>
              </a:lnSpc>
              <a:spcBef>
                <a:spcPts val="0"/>
              </a:spcBef>
              <a:spcAft>
                <a:spcPts val="0"/>
              </a:spcAft>
            </a:pPr>
            <a:r>
              <a:rPr lang="zh-CN" altLang="en-US" sz="2800" b="1" dirty="0">
                <a:solidFill>
                  <a:srgbClr val="FF0000"/>
                </a:solidFill>
                <a:latin typeface="黑体" panose="02010609060101010101" pitchFamily="49" charset="-122"/>
                <a:ea typeface="黑体" panose="02010609060101010101" pitchFamily="49" charset="-122"/>
              </a:rPr>
              <a:t>重金属废水</a:t>
            </a:r>
            <a:r>
              <a:rPr lang="zh-CN" altLang="en-US" sz="2400" b="1" dirty="0">
                <a:solidFill>
                  <a:srgbClr val="FF0000"/>
                </a:solidFill>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传统的生物处理过程无效，只能依赖专门的分离技术：离子交换、（电）化学沉淀、吸附、膜分离。</a:t>
            </a:r>
            <a:endParaRPr lang="zh-CN" altLang="en-US" sz="2400" dirty="0">
              <a:latin typeface="黑体" panose="02010609060101010101" pitchFamily="49" charset="-122"/>
              <a:ea typeface="黑体" panose="02010609060101010101" pitchFamily="49" charset="-122"/>
            </a:endParaRPr>
          </a:p>
          <a:p>
            <a:pPr eaLnBrk="1" hangingPunct="1">
              <a:spcBef>
                <a:spcPts val="2400"/>
              </a:spcBef>
            </a:pPr>
            <a:r>
              <a:rPr lang="zh-CN" altLang="en-US" sz="2800" b="1" dirty="0">
                <a:solidFill>
                  <a:srgbClr val="FF0000"/>
                </a:solidFill>
                <a:latin typeface="黑体" panose="02010609060101010101" pitchFamily="49" charset="-122"/>
                <a:ea typeface="黑体" panose="02010609060101010101" pitchFamily="49" charset="-122"/>
              </a:rPr>
              <a:t>重金属污染土壤修复</a:t>
            </a:r>
            <a:endParaRPr lang="zh-CN" altLang="en-US" sz="2400" b="1" dirty="0">
              <a:solidFill>
                <a:srgbClr val="FF0000"/>
              </a:solidFill>
              <a:latin typeface="黑体" panose="02010609060101010101" pitchFamily="49" charset="-122"/>
              <a:ea typeface="黑体" panose="02010609060101010101" pitchFamily="49" charset="-122"/>
            </a:endParaRPr>
          </a:p>
          <a:p>
            <a:pPr eaLnBrk="1" hangingPunct="1">
              <a:lnSpc>
                <a:spcPct val="120000"/>
              </a:lnSpc>
              <a:spcBef>
                <a:spcPts val="20"/>
              </a:spcBef>
              <a:spcAft>
                <a:spcPts val="0"/>
              </a:spcAft>
            </a:pPr>
            <a:r>
              <a:rPr lang="zh-CN" altLang="en-US" sz="2400" dirty="0">
                <a:latin typeface="黑体" panose="02010609060101010101" pitchFamily="49" charset="-122"/>
                <a:ea typeface="黑体" panose="02010609060101010101" pitchFamily="49" charset="-122"/>
              </a:rPr>
              <a:t>稀释法</a:t>
            </a:r>
            <a:endParaRPr lang="zh-CN" altLang="en-US" sz="2400" dirty="0">
              <a:latin typeface="黑体" panose="02010609060101010101" pitchFamily="49" charset="-122"/>
              <a:ea typeface="黑体" panose="02010609060101010101" pitchFamily="49" charset="-122"/>
            </a:endParaRPr>
          </a:p>
          <a:p>
            <a:pPr eaLnBrk="1" hangingPunct="1">
              <a:lnSpc>
                <a:spcPct val="120000"/>
              </a:lnSpc>
              <a:spcBef>
                <a:spcPts val="20"/>
              </a:spcBef>
              <a:spcAft>
                <a:spcPts val="0"/>
              </a:spcAft>
            </a:pPr>
            <a:r>
              <a:rPr lang="zh-CN" altLang="en-US" sz="2400" dirty="0">
                <a:latin typeface="黑体" panose="02010609060101010101" pitchFamily="49" charset="-122"/>
                <a:ea typeface="黑体" panose="02010609060101010101" pitchFamily="49" charset="-122"/>
              </a:rPr>
              <a:t>相转移：冲洗、植物修复、电动力学、热解析</a:t>
            </a:r>
            <a:endParaRPr lang="zh-CN" altLang="en-US" sz="2400" dirty="0">
              <a:latin typeface="黑体" panose="02010609060101010101" pitchFamily="49" charset="-122"/>
              <a:ea typeface="黑体" panose="02010609060101010101" pitchFamily="49" charset="-122"/>
            </a:endParaRPr>
          </a:p>
          <a:p>
            <a:pPr eaLnBrk="1" hangingPunct="1">
              <a:lnSpc>
                <a:spcPct val="120000"/>
              </a:lnSpc>
              <a:spcBef>
                <a:spcPts val="20"/>
              </a:spcBef>
              <a:spcAft>
                <a:spcPts val="0"/>
              </a:spcAft>
            </a:pPr>
            <a:r>
              <a:rPr lang="zh-CN" altLang="en-US" sz="2400" dirty="0">
                <a:latin typeface="黑体" panose="02010609060101010101" pitchFamily="49" charset="-122"/>
                <a:ea typeface="黑体" panose="02010609060101010101" pitchFamily="49" charset="-122"/>
              </a:rPr>
              <a:t>形态转化固定化、价态转化</a:t>
            </a:r>
            <a:endParaRPr lang="zh-CN" altLang="en-US" sz="2400" dirty="0">
              <a:latin typeface="黑体" panose="02010609060101010101" pitchFamily="49" charset="-122"/>
              <a:ea typeface="黑体" panose="02010609060101010101" pitchFamily="49" charset="-122"/>
            </a:endParaRPr>
          </a:p>
        </p:txBody>
      </p:sp>
      <p:pic>
        <p:nvPicPr>
          <p:cNvPr id="12" name="Picture 5" descr="fi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426506" y="1430535"/>
            <a:ext cx="4032250"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图片1"/>
          <p:cNvPicPr>
            <a:picLocks noChangeAspect="1" noChangeArrowheads="1"/>
          </p:cNvPicPr>
          <p:nvPr/>
        </p:nvPicPr>
        <p:blipFill>
          <a:blip r:embed="rId2">
            <a:extLst>
              <a:ext uri="{28A0092B-C50C-407E-A947-70E740481C1C}">
                <a14:useLocalDpi xmlns:a14="http://schemas.microsoft.com/office/drawing/2010/main" val="0"/>
              </a:ext>
            </a:extLst>
          </a:blip>
          <a:srcRect l="2995" r="15431"/>
          <a:stretch>
            <a:fillRect/>
          </a:stretch>
        </p:blipFill>
        <p:spPr bwMode="auto">
          <a:xfrm>
            <a:off x="6402511" y="3737242"/>
            <a:ext cx="4176713" cy="2660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 Box 4"/>
          <p:cNvSpPr txBox="1">
            <a:spLocks noChangeArrowheads="1"/>
          </p:cNvSpPr>
          <p:nvPr/>
        </p:nvSpPr>
        <p:spPr bwMode="auto">
          <a:xfrm>
            <a:off x="395288" y="693103"/>
            <a:ext cx="10237216"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3000" b="1" dirty="0" smtClean="0">
                <a:solidFill>
                  <a:srgbClr val="0090E6"/>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sz="3000" b="1" dirty="0" smtClean="0">
                <a:solidFill>
                  <a:srgbClr val="0090E6"/>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ea"/>
              </a:rPr>
              <a:t>1</a:t>
            </a:r>
            <a:r>
              <a:rPr lang="zh-CN" altLang="en-US" sz="3000" b="1" dirty="0" smtClean="0">
                <a:solidFill>
                  <a:srgbClr val="0090E6"/>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sz="3000" b="1" dirty="0" smtClean="0">
                <a:solidFill>
                  <a:srgbClr val="0090E6"/>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ea"/>
              </a:rPr>
              <a:t> 非降解性</a:t>
            </a:r>
            <a:r>
              <a:rPr lang="zh-CN" altLang="en-US" sz="3000" b="1" dirty="0" smtClean="0">
                <a:solidFill>
                  <a:srgbClr val="0090E6"/>
                </a:solidFill>
                <a:effectLst/>
                <a:latin typeface="微软雅黑" panose="020B0503020204020204" charset="-122"/>
                <a:ea typeface="微软雅黑" panose="020B0503020204020204" charset="-122"/>
                <a:sym typeface="+mn-ea"/>
              </a:rPr>
              <a:t> </a:t>
            </a:r>
            <a:r>
              <a:rPr lang="zh-CN" altLang="en-US" sz="3000" b="1" dirty="0" smtClean="0">
                <a:solidFill>
                  <a:srgbClr val="0090E6"/>
                </a:solidFill>
                <a:effectLst/>
                <a:latin typeface="微软雅黑" panose="020B0503020204020204" charset="-122"/>
                <a:ea typeface="微软雅黑" panose="020B0503020204020204" charset="-122"/>
              </a:rPr>
              <a:t> </a:t>
            </a:r>
            <a:r>
              <a:rPr lang="zh-CN" altLang="en-US" sz="3000" b="1" dirty="0" smtClean="0">
                <a:latin typeface="Times New Roman" panose="02020603050405020304" pitchFamily="18" charset="0"/>
                <a:ea typeface="黑体" panose="02010609060101010101" pitchFamily="49" charset="-122"/>
                <a:cs typeface="Times New Roman" panose="02020603050405020304" pitchFamily="18" charset="0"/>
              </a:rPr>
              <a:t>（</a:t>
            </a:r>
            <a:r>
              <a:rPr lang="en-US" altLang="zh-CN" sz="3000" b="1" dirty="0" err="1">
                <a:latin typeface="Times New Roman" panose="02020603050405020304" pitchFamily="18" charset="0"/>
                <a:ea typeface="黑体" panose="02010609060101010101" pitchFamily="49" charset="-122"/>
                <a:cs typeface="Times New Roman" panose="02020603050405020304" pitchFamily="18" charset="0"/>
              </a:rPr>
              <a:t>Nondegradability</a:t>
            </a:r>
            <a:r>
              <a:rPr lang="zh-CN" altLang="en-US" sz="3000" b="1" dirty="0" smtClean="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30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Text Box 3"/>
          <p:cNvSpPr txBox="1">
            <a:spLocks noChangeArrowheads="1"/>
          </p:cNvSpPr>
          <p:nvPr/>
        </p:nvSpPr>
        <p:spPr bwMode="auto">
          <a:xfrm>
            <a:off x="10364470" y="2303780"/>
            <a:ext cx="1470025" cy="353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lnSpc>
                <a:spcPct val="120000"/>
              </a:lnSpc>
              <a:spcBef>
                <a:spcPts val="0"/>
              </a:spcBef>
              <a:spcAft>
                <a:spcPts val="0"/>
              </a:spcAft>
            </a:pPr>
            <a:r>
              <a:rPr lang="zh-CN" altLang="en-US" sz="2000" b="1" dirty="0">
                <a:solidFill>
                  <a:srgbClr val="FF0000"/>
                </a:solidFill>
                <a:latin typeface="微软雅黑" panose="020B0503020204020204" charset="-122"/>
                <a:ea typeface="微软雅黑" panose="020B0503020204020204" charset="-122"/>
              </a:rPr>
              <a:t>植物修复</a:t>
            </a:r>
            <a:endParaRPr lang="zh-CN" altLang="en-US" sz="2000" b="1" dirty="0">
              <a:latin typeface="微软雅黑" panose="020B0503020204020204" charset="-122"/>
              <a:ea typeface="微软雅黑" panose="020B0503020204020204" charset="-122"/>
            </a:endParaRPr>
          </a:p>
          <a:p>
            <a:pPr algn="ctr" eaLnBrk="1" hangingPunct="1">
              <a:spcBef>
                <a:spcPts val="2400"/>
              </a:spcBef>
            </a:pPr>
            <a:endParaRPr lang="zh-CN" altLang="en-US" sz="2000" b="1" dirty="0">
              <a:solidFill>
                <a:srgbClr val="FF0000"/>
              </a:solidFill>
              <a:latin typeface="微软雅黑" panose="020B0503020204020204" charset="-122"/>
              <a:ea typeface="微软雅黑" panose="020B0503020204020204" charset="-122"/>
            </a:endParaRPr>
          </a:p>
          <a:p>
            <a:pPr algn="ctr" eaLnBrk="1" hangingPunct="1">
              <a:spcBef>
                <a:spcPts val="2400"/>
              </a:spcBef>
            </a:pPr>
            <a:endParaRPr lang="zh-CN" altLang="en-US" sz="2000" b="1" dirty="0">
              <a:solidFill>
                <a:srgbClr val="FF0000"/>
              </a:solidFill>
              <a:latin typeface="微软雅黑" panose="020B0503020204020204" charset="-122"/>
              <a:ea typeface="微软雅黑" panose="020B0503020204020204" charset="-122"/>
            </a:endParaRPr>
          </a:p>
          <a:p>
            <a:pPr algn="ctr" eaLnBrk="1" hangingPunct="1">
              <a:lnSpc>
                <a:spcPct val="100000"/>
              </a:lnSpc>
            </a:pPr>
            <a:endParaRPr lang="zh-CN" altLang="en-US" sz="2000" b="1" dirty="0">
              <a:solidFill>
                <a:srgbClr val="FF0000"/>
              </a:solidFill>
              <a:latin typeface="微软雅黑" panose="020B0503020204020204" charset="-122"/>
              <a:ea typeface="微软雅黑" panose="020B0503020204020204" charset="-122"/>
            </a:endParaRPr>
          </a:p>
          <a:p>
            <a:pPr algn="ctr" eaLnBrk="1" hangingPunct="1">
              <a:lnSpc>
                <a:spcPct val="100000"/>
              </a:lnSpc>
            </a:pPr>
            <a:endParaRPr lang="zh-CN" altLang="en-US" sz="2000" b="1" dirty="0">
              <a:solidFill>
                <a:srgbClr val="FF0000"/>
              </a:solidFill>
              <a:latin typeface="微软雅黑" panose="020B0503020204020204" charset="-122"/>
              <a:ea typeface="微软雅黑" panose="020B0503020204020204" charset="-122"/>
            </a:endParaRPr>
          </a:p>
          <a:p>
            <a:pPr algn="ctr" eaLnBrk="1" hangingPunct="1">
              <a:lnSpc>
                <a:spcPct val="100000"/>
              </a:lnSpc>
            </a:pPr>
            <a:endParaRPr lang="zh-CN" altLang="en-US" sz="2000" b="1" dirty="0">
              <a:solidFill>
                <a:srgbClr val="FF0000"/>
              </a:solidFill>
              <a:latin typeface="微软雅黑" panose="020B0503020204020204" charset="-122"/>
              <a:ea typeface="微软雅黑" panose="020B0503020204020204" charset="-122"/>
            </a:endParaRPr>
          </a:p>
          <a:p>
            <a:pPr algn="ctr" eaLnBrk="1" hangingPunct="1">
              <a:lnSpc>
                <a:spcPct val="100000"/>
              </a:lnSpc>
            </a:pPr>
            <a:r>
              <a:rPr lang="zh-CN" altLang="en-US" sz="2000" b="1" dirty="0">
                <a:solidFill>
                  <a:srgbClr val="FF0000"/>
                </a:solidFill>
                <a:latin typeface="微软雅黑" panose="020B0503020204020204" charset="-122"/>
                <a:ea typeface="微软雅黑" panose="020B0503020204020204" charset="-122"/>
              </a:rPr>
              <a:t>电动力学</a:t>
            </a:r>
            <a:endParaRPr lang="zh-CN" altLang="en-US" sz="2000" b="1" dirty="0">
              <a:solidFill>
                <a:srgbClr val="FF0000"/>
              </a:solidFill>
              <a:latin typeface="微软雅黑" panose="020B0503020204020204" charset="-122"/>
              <a:ea typeface="微软雅黑" panose="020B0503020204020204" charset="-122"/>
            </a:endParaRPr>
          </a:p>
          <a:p>
            <a:pPr algn="ctr" eaLnBrk="1" hangingPunct="1">
              <a:lnSpc>
                <a:spcPct val="100000"/>
              </a:lnSpc>
            </a:pPr>
            <a:r>
              <a:rPr lang="zh-CN" altLang="en-US" sz="2000" b="1" dirty="0">
                <a:solidFill>
                  <a:srgbClr val="FF0000"/>
                </a:solidFill>
                <a:latin typeface="微软雅黑" panose="020B0503020204020204" charset="-122"/>
                <a:ea typeface="微软雅黑" panose="020B0503020204020204" charset="-122"/>
              </a:rPr>
              <a:t>修复</a:t>
            </a:r>
            <a:endParaRPr lang="zh-CN" altLang="en-US" sz="2000" b="1" dirty="0">
              <a:solidFill>
                <a:srgbClr val="FF0000"/>
              </a:solidFill>
              <a:latin typeface="微软雅黑" panose="020B0503020204020204" charset="-122"/>
              <a:ea typeface="微软雅黑" panose="020B0503020204020204" charset="-122"/>
            </a:endParaRPr>
          </a:p>
          <a:p>
            <a:pPr algn="ctr" eaLnBrk="1" hangingPunct="1">
              <a:lnSpc>
                <a:spcPct val="100000"/>
              </a:lnSpc>
            </a:pPr>
            <a:endParaRPr lang="zh-CN" altLang="en-US" sz="2000" b="1" dirty="0">
              <a:latin typeface="微软雅黑" panose="020B0503020204020204" charset="-122"/>
              <a:ea typeface="微软雅黑" panose="020B0503020204020204" charset="-122"/>
            </a:endParaRPr>
          </a:p>
        </p:txBody>
      </p:sp>
    </p:spTree>
  </p:cSld>
  <p:clrMapOvr>
    <a:masterClrMapping/>
  </p:clrMapOvr>
  <p:transition spd="slow">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8" name="Text Box 3"/>
          <p:cNvSpPr txBox="1">
            <a:spLocks noChangeArrowheads="1"/>
          </p:cNvSpPr>
          <p:nvPr/>
        </p:nvSpPr>
        <p:spPr bwMode="auto">
          <a:xfrm>
            <a:off x="737870" y="2277110"/>
            <a:ext cx="10843260" cy="375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33400" indent="-533400">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lnSpc>
                <a:spcPct val="150000"/>
              </a:lnSpc>
              <a:spcBef>
                <a:spcPct val="50000"/>
              </a:spcBef>
              <a:buFontTx/>
              <a:buBlip>
                <a:blip r:embed="rId1"/>
              </a:buBlip>
            </a:pPr>
            <a:r>
              <a:rPr lang="zh-CN" altLang="en-US" sz="2800" b="1" dirty="0" smtClean="0">
                <a:solidFill>
                  <a:srgbClr val="FF0000"/>
                </a:solidFill>
                <a:latin typeface="黑体" panose="02010609060101010101" pitchFamily="49" charset="-122"/>
                <a:ea typeface="黑体" panose="02010609060101010101" pitchFamily="49" charset="-122"/>
              </a:rPr>
              <a:t>水环境：</a:t>
            </a:r>
            <a:r>
              <a:rPr lang="zh-CN" altLang="en-US" sz="2800" dirty="0" smtClean="0">
                <a:latin typeface="黑体" panose="02010609060101010101" pitchFamily="49" charset="-122"/>
                <a:ea typeface="黑体" panose="02010609060101010101" pitchFamily="49" charset="-122"/>
              </a:rPr>
              <a:t>吸附 </a:t>
            </a:r>
            <a:r>
              <a:rPr lang="en-US" altLang="zh-CN" sz="2800" dirty="0" smtClean="0">
                <a:latin typeface="黑体" panose="02010609060101010101" pitchFamily="49" charset="-122"/>
                <a:ea typeface="黑体" panose="02010609060101010101" pitchFamily="49" charset="-122"/>
              </a:rPr>
              <a:t>- </a:t>
            </a:r>
            <a:r>
              <a:rPr lang="zh-CN" altLang="en-US" sz="2800" dirty="0" smtClean="0">
                <a:latin typeface="黑体" panose="02010609060101010101" pitchFamily="49" charset="-122"/>
                <a:ea typeface="黑体" panose="02010609060101010101" pitchFamily="49" charset="-122"/>
              </a:rPr>
              <a:t>解吸、溶解 </a:t>
            </a:r>
            <a:r>
              <a:rPr lang="en-US" altLang="zh-CN" sz="2800" dirty="0" smtClean="0">
                <a:latin typeface="黑体" panose="02010609060101010101" pitchFamily="49" charset="-122"/>
                <a:ea typeface="黑体" panose="02010609060101010101" pitchFamily="49" charset="-122"/>
              </a:rPr>
              <a:t>- </a:t>
            </a:r>
            <a:r>
              <a:rPr lang="zh-CN" altLang="en-US" sz="2800" dirty="0" smtClean="0">
                <a:latin typeface="黑体" panose="02010609060101010101" pitchFamily="49" charset="-122"/>
                <a:ea typeface="黑体" panose="02010609060101010101" pitchFamily="49" charset="-122"/>
              </a:rPr>
              <a:t>沉淀、氧化</a:t>
            </a:r>
            <a:r>
              <a:rPr lang="en-US" altLang="zh-CN" sz="2800" dirty="0" smtClean="0">
                <a:latin typeface="黑体" panose="02010609060101010101" pitchFamily="49" charset="-122"/>
                <a:ea typeface="黑体" panose="02010609060101010101" pitchFamily="49" charset="-122"/>
              </a:rPr>
              <a:t>- </a:t>
            </a:r>
            <a:r>
              <a:rPr lang="zh-CN" altLang="en-US" sz="2800" dirty="0" smtClean="0">
                <a:latin typeface="黑体" panose="02010609060101010101" pitchFamily="49" charset="-122"/>
                <a:ea typeface="黑体" panose="02010609060101010101" pitchFamily="49" charset="-122"/>
              </a:rPr>
              <a:t>还原、配合、</a:t>
            </a:r>
            <a:r>
              <a:rPr lang="en-US" altLang="zh-CN" sz="2800" dirty="0" smtClean="0">
                <a:latin typeface="黑体" panose="02010609060101010101" pitchFamily="49" charset="-122"/>
                <a:ea typeface="黑体" panose="02010609060101010101" pitchFamily="49" charset="-122"/>
              </a:rPr>
              <a:t> </a:t>
            </a:r>
            <a:endParaRPr lang="en-US" altLang="zh-CN" sz="2800" dirty="0" smtClean="0">
              <a:latin typeface="黑体" panose="02010609060101010101" pitchFamily="49" charset="-122"/>
              <a:ea typeface="黑体" panose="02010609060101010101" pitchFamily="49" charset="-122"/>
            </a:endParaRPr>
          </a:p>
          <a:p>
            <a:pPr marL="0" indent="0" eaLnBrk="1" hangingPunct="1">
              <a:lnSpc>
                <a:spcPct val="100000"/>
              </a:lnSpc>
              <a:spcBef>
                <a:spcPct val="50000"/>
              </a:spcBef>
              <a:buFontTx/>
            </a:pPr>
            <a:r>
              <a:rPr lang="en-US" altLang="zh-CN" sz="2800" dirty="0" smtClean="0">
                <a:latin typeface="黑体" panose="02010609060101010101" pitchFamily="49" charset="-122"/>
                <a:ea typeface="黑体" panose="02010609060101010101" pitchFamily="49" charset="-122"/>
              </a:rPr>
              <a:t>           </a:t>
            </a:r>
            <a:r>
              <a:rPr lang="zh-CN" altLang="en-US" sz="2800" dirty="0" smtClean="0">
                <a:latin typeface="黑体" panose="02010609060101010101" pitchFamily="49" charset="-122"/>
                <a:ea typeface="黑体" panose="02010609060101010101" pitchFamily="49" charset="-122"/>
              </a:rPr>
              <a:t>胶体结合态</a:t>
            </a:r>
            <a:endParaRPr lang="zh-CN" altLang="en-US" sz="2800" dirty="0" smtClean="0">
              <a:latin typeface="黑体" panose="02010609060101010101" pitchFamily="49" charset="-122"/>
              <a:ea typeface="黑体" panose="02010609060101010101" pitchFamily="49" charset="-122"/>
            </a:endParaRPr>
          </a:p>
          <a:p>
            <a:pPr eaLnBrk="1" hangingPunct="1">
              <a:lnSpc>
                <a:spcPct val="150000"/>
              </a:lnSpc>
              <a:spcBef>
                <a:spcPct val="50000"/>
              </a:spcBef>
              <a:buFontTx/>
              <a:buBlip>
                <a:blip r:embed="rId1"/>
              </a:buBlip>
            </a:pPr>
            <a:r>
              <a:rPr lang="zh-CN" altLang="en-US" sz="2800" b="1" dirty="0" smtClean="0">
                <a:solidFill>
                  <a:srgbClr val="FF0000"/>
                </a:solidFill>
                <a:latin typeface="黑体" panose="02010609060101010101" pitchFamily="49" charset="-122"/>
                <a:ea typeface="黑体" panose="02010609060101010101" pitchFamily="49" charset="-122"/>
              </a:rPr>
              <a:t>土壤环境：</a:t>
            </a:r>
            <a:r>
              <a:rPr lang="zh-CN" altLang="en-US" sz="2800" dirty="0" smtClean="0">
                <a:latin typeface="黑体" panose="02010609060101010101" pitchFamily="49" charset="-122"/>
                <a:ea typeface="黑体" panose="02010609060101010101" pitchFamily="49" charset="-122"/>
              </a:rPr>
              <a:t>水溶态、可交换态、碳酸盐结合态、金属氧化</a:t>
            </a:r>
            <a:r>
              <a:rPr lang="zh-CN" altLang="en-US" sz="2800" dirty="0" smtClean="0">
                <a:latin typeface="黑体" panose="02010609060101010101" pitchFamily="49" charset="-122"/>
                <a:ea typeface="黑体" panose="02010609060101010101" pitchFamily="49" charset="-122"/>
                <a:sym typeface="+mn-ea"/>
              </a:rPr>
              <a:t>物结</a:t>
            </a:r>
            <a:r>
              <a:rPr lang="en-US" altLang="zh-CN" sz="2800" dirty="0" smtClean="0">
                <a:latin typeface="黑体" panose="02010609060101010101" pitchFamily="49" charset="-122"/>
                <a:ea typeface="黑体" panose="02010609060101010101" pitchFamily="49" charset="-122"/>
              </a:rPr>
              <a:t> </a:t>
            </a:r>
            <a:endParaRPr lang="en-US" altLang="zh-CN" sz="2800" dirty="0" smtClean="0">
              <a:latin typeface="黑体" panose="02010609060101010101" pitchFamily="49" charset="-122"/>
              <a:ea typeface="黑体" panose="02010609060101010101" pitchFamily="49" charset="-122"/>
            </a:endParaRPr>
          </a:p>
          <a:p>
            <a:pPr marL="0" indent="0" eaLnBrk="1" hangingPunct="1">
              <a:lnSpc>
                <a:spcPct val="100000"/>
              </a:lnSpc>
              <a:spcBef>
                <a:spcPct val="50000"/>
              </a:spcBef>
              <a:buFontTx/>
            </a:pPr>
            <a:r>
              <a:rPr lang="en-US" altLang="zh-CN" sz="2800" dirty="0" smtClean="0">
                <a:latin typeface="黑体" panose="02010609060101010101" pitchFamily="49" charset="-122"/>
                <a:ea typeface="黑体" panose="02010609060101010101" pitchFamily="49" charset="-122"/>
              </a:rPr>
              <a:t>             </a:t>
            </a:r>
            <a:r>
              <a:rPr lang="zh-CN" altLang="en-US" sz="2800" dirty="0" smtClean="0">
                <a:latin typeface="黑体" panose="02010609060101010101" pitchFamily="49" charset="-122"/>
                <a:ea typeface="黑体" panose="02010609060101010101" pitchFamily="49" charset="-122"/>
                <a:sym typeface="+mn-ea"/>
              </a:rPr>
              <a:t>合</a:t>
            </a:r>
            <a:r>
              <a:rPr lang="zh-CN" altLang="en-US" sz="2800" dirty="0" smtClean="0">
                <a:latin typeface="黑体" panose="02010609060101010101" pitchFamily="49" charset="-122"/>
                <a:ea typeface="黑体" panose="02010609060101010101" pitchFamily="49" charset="-122"/>
              </a:rPr>
              <a:t>态、有机物结合态、硫化物结合态、残渣态等</a:t>
            </a:r>
            <a:endParaRPr lang="zh-CN" altLang="en-US" sz="2800" dirty="0" smtClean="0">
              <a:latin typeface="黑体" panose="02010609060101010101" pitchFamily="49" charset="-122"/>
              <a:ea typeface="黑体" panose="02010609060101010101" pitchFamily="49" charset="-122"/>
            </a:endParaRPr>
          </a:p>
          <a:p>
            <a:pPr eaLnBrk="1" hangingPunct="1">
              <a:lnSpc>
                <a:spcPct val="150000"/>
              </a:lnSpc>
              <a:spcBef>
                <a:spcPct val="50000"/>
              </a:spcBef>
              <a:buFontTx/>
              <a:buBlip>
                <a:blip r:embed="rId1"/>
              </a:buBlip>
            </a:pPr>
            <a:r>
              <a:rPr lang="zh-CN" altLang="en-US" sz="2800" b="1" dirty="0" smtClean="0">
                <a:solidFill>
                  <a:srgbClr val="FF0000"/>
                </a:solidFill>
                <a:latin typeface="黑体" panose="02010609060101010101" pitchFamily="49" charset="-122"/>
                <a:ea typeface="黑体" panose="02010609060101010101" pitchFamily="49" charset="-122"/>
              </a:rPr>
              <a:t>金属有机污染物：</a:t>
            </a:r>
            <a:r>
              <a:rPr lang="zh-CN" altLang="en-US" sz="2800" dirty="0" smtClean="0">
                <a:latin typeface="黑体" panose="02010609060101010101" pitchFamily="49" charset="-122"/>
                <a:ea typeface="黑体" panose="02010609060101010101" pitchFamily="49" charset="-122"/>
              </a:rPr>
              <a:t>有机汞、有机锡、有机砷、有机硒</a:t>
            </a:r>
            <a:endParaRPr lang="zh-CN" altLang="en-US" sz="2800" dirty="0">
              <a:latin typeface="黑体" panose="02010609060101010101" pitchFamily="49" charset="-122"/>
              <a:ea typeface="黑体" panose="02010609060101010101" pitchFamily="49" charset="-122"/>
            </a:endParaRPr>
          </a:p>
        </p:txBody>
      </p:sp>
      <p:sp>
        <p:nvSpPr>
          <p:cNvPr id="2" name="矩形 1"/>
          <p:cNvSpPr/>
          <p:nvPr/>
        </p:nvSpPr>
        <p:spPr>
          <a:xfrm>
            <a:off x="1343472" y="1589049"/>
            <a:ext cx="3070071" cy="523220"/>
          </a:xfrm>
          <a:prstGeom prst="rect">
            <a:avLst/>
          </a:prstGeom>
        </p:spPr>
        <p:txBody>
          <a:bodyPr wrap="none">
            <a:spAutoFit/>
          </a:bodyPr>
          <a:lstStyle/>
          <a:p>
            <a:pPr eaLnBrk="1" hangingPunct="1">
              <a:spcBef>
                <a:spcPct val="80000"/>
              </a:spcBef>
            </a:pPr>
            <a:r>
              <a:rPr lang="zh-CN" altLang="en-US" sz="2800" b="1" dirty="0">
                <a:solidFill>
                  <a:schemeClr val="accent1">
                    <a:lumMod val="50000"/>
                  </a:schemeClr>
                </a:solidFill>
                <a:latin typeface="黑体" panose="02010609060101010101" pitchFamily="49" charset="-122"/>
                <a:ea typeface="黑体" panose="02010609060101010101" pitchFamily="49" charset="-122"/>
              </a:rPr>
              <a:t>价态，结合状态等</a:t>
            </a:r>
            <a:endParaRPr lang="zh-CN" altLang="en-US" sz="2800" b="1" dirty="0">
              <a:solidFill>
                <a:schemeClr val="accent1">
                  <a:lumMod val="50000"/>
                </a:schemeClr>
              </a:solidFill>
              <a:latin typeface="黑体" panose="02010609060101010101" pitchFamily="49" charset="-122"/>
              <a:ea typeface="黑体" panose="02010609060101010101" pitchFamily="49" charset="-122"/>
            </a:endParaRPr>
          </a:p>
        </p:txBody>
      </p:sp>
      <p:sp>
        <p:nvSpPr>
          <p:cNvPr id="3" name="Text Box 4"/>
          <p:cNvSpPr txBox="1">
            <a:spLocks noChangeArrowheads="1"/>
          </p:cNvSpPr>
          <p:nvPr/>
        </p:nvSpPr>
        <p:spPr bwMode="auto">
          <a:xfrm>
            <a:off x="395288" y="693103"/>
            <a:ext cx="10237216"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3000" b="1" dirty="0" smtClean="0">
                <a:solidFill>
                  <a:srgbClr val="0090E6"/>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sz="3000" b="1" dirty="0" smtClean="0">
                <a:solidFill>
                  <a:srgbClr val="0090E6"/>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ea"/>
              </a:rPr>
              <a:t>2</a:t>
            </a:r>
            <a:r>
              <a:rPr lang="zh-CN" altLang="en-US" sz="3000" b="1" dirty="0" smtClean="0">
                <a:solidFill>
                  <a:srgbClr val="0090E6"/>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sz="3000" b="1" dirty="0" smtClean="0">
                <a:solidFill>
                  <a:srgbClr val="0090E6"/>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3000" b="1" dirty="0" smtClean="0">
                <a:solidFill>
                  <a:srgbClr val="0090E6"/>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ea"/>
              </a:rPr>
              <a:t>形态</a:t>
            </a:r>
            <a:r>
              <a:rPr lang="zh-CN" altLang="en-US" sz="3000" b="1" dirty="0" smtClean="0">
                <a:solidFill>
                  <a:srgbClr val="0090E6"/>
                </a:solidFill>
                <a:effectLst/>
                <a:latin typeface="微软雅黑" panose="020B0503020204020204" charset="-122"/>
                <a:ea typeface="微软雅黑" panose="020B0503020204020204" charset="-122"/>
              </a:rPr>
              <a:t> </a:t>
            </a:r>
            <a:r>
              <a:rPr lang="zh-CN" altLang="en-US" sz="3000" b="1" dirty="0" smtClean="0">
                <a:latin typeface="Times New Roman" panose="02020603050405020304" pitchFamily="18" charset="0"/>
                <a:ea typeface="黑体" panose="02010609060101010101" pitchFamily="49" charset="-122"/>
                <a:cs typeface="Times New Roman" panose="02020603050405020304" pitchFamily="18" charset="0"/>
              </a:rPr>
              <a:t>（</a:t>
            </a:r>
            <a:r>
              <a:rPr lang="en-US" altLang="zh-CN" sz="3000" b="1" dirty="0" smtClean="0">
                <a:latin typeface="Times New Roman" panose="02020603050405020304" pitchFamily="18" charset="0"/>
                <a:ea typeface="黑体" panose="02010609060101010101" pitchFamily="49" charset="-122"/>
                <a:cs typeface="Times New Roman" panose="02020603050405020304" pitchFamily="18" charset="0"/>
                <a:sym typeface="+mn-ea"/>
              </a:rPr>
              <a:t>Speciation</a:t>
            </a:r>
            <a:r>
              <a:rPr lang="zh-CN" altLang="en-US" sz="3000" b="1" dirty="0" smtClean="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3000" b="1" dirty="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5" name="Text Box 10"/>
          <p:cNvSpPr txBox="1">
            <a:spLocks noChangeArrowheads="1"/>
          </p:cNvSpPr>
          <p:nvPr/>
        </p:nvSpPr>
        <p:spPr bwMode="auto">
          <a:xfrm>
            <a:off x="551384" y="428343"/>
            <a:ext cx="35274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2800" b="1" dirty="0" smtClean="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Cr </a:t>
            </a:r>
            <a:r>
              <a:rPr lang="zh-CN" altLang="en-US" sz="2800" b="1" dirty="0" smtClean="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的</a:t>
            </a:r>
            <a:r>
              <a:rPr lang="zh-CN" altLang="en-US" sz="2800" b="1" dirty="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主要形态</a:t>
            </a:r>
            <a:endParaRPr lang="zh-CN" altLang="en-US" sz="2800" b="1" dirty="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6" name="Picture 2" descr="31-32"/>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6215" r="4660"/>
          <a:stretch>
            <a:fillRect/>
          </a:stretch>
        </p:blipFill>
        <p:spPr bwMode="auto">
          <a:xfrm>
            <a:off x="2567608" y="1127495"/>
            <a:ext cx="6192838"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a:off x="2567608" y="5883733"/>
            <a:ext cx="6697662" cy="861472"/>
          </a:xfrm>
          <a:prstGeom prst="rect">
            <a:avLst/>
          </a:prstGeom>
          <a:solidFill>
            <a:schemeClr val="bg1"/>
          </a:solidFill>
          <a:ln>
            <a:noFill/>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zh-CN" altLang="en-US" sz="2400" b="1" dirty="0">
                <a:latin typeface="Garamond" panose="02020404030301010803" pitchFamily="18" charset="0"/>
                <a:ea typeface="宋体" panose="02010600030101010101" pitchFamily="2" charset="-122"/>
              </a:rPr>
              <a:t>        铬离子主要形态的</a:t>
            </a:r>
            <a:r>
              <a:rPr lang="en-US" altLang="zh-CN" sz="2400" b="1" i="1" dirty="0">
                <a:latin typeface="Garamond" panose="02020404030301010803" pitchFamily="18" charset="0"/>
                <a:ea typeface="宋体" panose="02010600030101010101" pitchFamily="2" charset="-122"/>
              </a:rPr>
              <a:t>E</a:t>
            </a:r>
            <a:r>
              <a:rPr lang="en-US" altLang="zh-CN" sz="2400" b="1" baseline="-25000" dirty="0">
                <a:latin typeface="Garamond" panose="02020404030301010803" pitchFamily="18" charset="0"/>
                <a:ea typeface="宋体" panose="02010600030101010101" pitchFamily="2" charset="-122"/>
              </a:rPr>
              <a:t>h</a:t>
            </a:r>
            <a:r>
              <a:rPr lang="en-US" altLang="zh-CN" sz="2400" b="1" dirty="0">
                <a:latin typeface="Garamond" panose="02020404030301010803" pitchFamily="18" charset="0"/>
                <a:ea typeface="宋体" panose="02010600030101010101" pitchFamily="2" charset="-122"/>
              </a:rPr>
              <a:t> – pH</a:t>
            </a:r>
            <a:r>
              <a:rPr lang="zh-CN" altLang="en-US" sz="2400" b="1" dirty="0">
                <a:latin typeface="Garamond" panose="02020404030301010803" pitchFamily="18" charset="0"/>
                <a:ea typeface="宋体" panose="02010600030101010101" pitchFamily="2" charset="-122"/>
              </a:rPr>
              <a:t>图 （</a:t>
            </a:r>
            <a:r>
              <a:rPr lang="en-US" altLang="zh-CN" sz="2400" b="1" dirty="0">
                <a:latin typeface="Garamond" panose="02020404030301010803" pitchFamily="18" charset="0"/>
                <a:ea typeface="宋体" panose="02010600030101010101" pitchFamily="2" charset="-122"/>
              </a:rPr>
              <a:t>25 </a:t>
            </a:r>
            <a:r>
              <a:rPr lang="en-US" altLang="zh-CN" sz="2400" b="1" dirty="0">
                <a:latin typeface="Garamond" panose="02020404030301010803" pitchFamily="18" charset="0"/>
                <a:ea typeface="宋体" panose="02010600030101010101" pitchFamily="2" charset="-122"/>
                <a:sym typeface="Symbol" panose="05050102010706020507" pitchFamily="18" charset="2"/>
              </a:rPr>
              <a:t>C</a:t>
            </a:r>
            <a:r>
              <a:rPr lang="zh-CN" altLang="en-US" sz="2400" b="1" dirty="0">
                <a:latin typeface="Garamond" panose="02020404030301010803" pitchFamily="18" charset="0"/>
                <a:ea typeface="宋体" panose="02010600030101010101" pitchFamily="2" charset="-122"/>
                <a:sym typeface="Symbol" panose="05050102010706020507" pitchFamily="18" charset="2"/>
              </a:rPr>
              <a:t>）</a:t>
            </a:r>
            <a:endParaRPr lang="zh-CN" altLang="en-US" sz="2400" b="1" dirty="0">
              <a:latin typeface="Garamond" panose="02020404030301010803" pitchFamily="18" charset="0"/>
              <a:ea typeface="宋体" panose="02010600030101010101" pitchFamily="2" charset="-122"/>
              <a:sym typeface="Symbol" panose="05050102010706020507" pitchFamily="18" charset="2"/>
            </a:endParaRPr>
          </a:p>
        </p:txBody>
      </p:sp>
      <p:sp>
        <p:nvSpPr>
          <p:cNvPr id="8" name="Text Box 13"/>
          <p:cNvSpPr txBox="1">
            <a:spLocks noChangeArrowheads="1"/>
          </p:cNvSpPr>
          <p:nvPr/>
        </p:nvSpPr>
        <p:spPr bwMode="auto">
          <a:xfrm rot="16200000">
            <a:off x="2051284" y="3329521"/>
            <a:ext cx="1368425" cy="366712"/>
          </a:xfrm>
          <a:prstGeom prst="rect">
            <a:avLst/>
          </a:prstGeom>
          <a:solidFill>
            <a:schemeClr val="bg1"/>
          </a:solidFill>
          <a:ln>
            <a:noFill/>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en-US" altLang="zh-CN" sz="2400" b="1" i="1" dirty="0">
                <a:latin typeface="Garamond" panose="02020404030301010803" pitchFamily="18" charset="0"/>
                <a:ea typeface="宋体" panose="02010600030101010101" pitchFamily="2" charset="-122"/>
              </a:rPr>
              <a:t>E</a:t>
            </a:r>
            <a:r>
              <a:rPr lang="en-US" altLang="zh-CN" sz="2400" b="1" baseline="-25000" dirty="0">
                <a:latin typeface="Garamond" panose="02020404030301010803" pitchFamily="18" charset="0"/>
                <a:ea typeface="宋体" panose="02010600030101010101" pitchFamily="2" charset="-122"/>
              </a:rPr>
              <a:t>h</a:t>
            </a:r>
            <a:r>
              <a:rPr lang="en-US" altLang="zh-CN" sz="2400" b="1" dirty="0">
                <a:latin typeface="Garamond" panose="02020404030301010803" pitchFamily="18" charset="0"/>
                <a:ea typeface="宋体" panose="02010600030101010101" pitchFamily="2" charset="-122"/>
              </a:rPr>
              <a:t>/V</a:t>
            </a:r>
            <a:endParaRPr lang="en-US" altLang="zh-CN" sz="2400" b="1" dirty="0">
              <a:latin typeface="Garamond" panose="02020404030301010803" pitchFamily="18" charset="0"/>
              <a:ea typeface="宋体" panose="02010600030101010101" pitchFamily="2" charset="-122"/>
            </a:endParaRPr>
          </a:p>
        </p:txBody>
      </p:sp>
    </p:spTree>
  </p:cSld>
  <p:clrMapOvr>
    <a:masterClrMapping/>
  </p:clrMapOvr>
  <p:transition spd="slow">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6" name="Text Box 5"/>
          <p:cNvSpPr txBox="1">
            <a:spLocks noChangeArrowheads="1"/>
          </p:cNvSpPr>
          <p:nvPr/>
        </p:nvSpPr>
        <p:spPr bwMode="auto">
          <a:xfrm>
            <a:off x="1199456" y="1844824"/>
            <a:ext cx="9732391" cy="408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lnSpc>
                <a:spcPct val="120000"/>
              </a:lnSpc>
              <a:buClr>
                <a:schemeClr val="tx1"/>
              </a:buClr>
              <a:buFontTx/>
              <a:buAutoNum type="circleNumDbPlain"/>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铝是人们家用餐具的材料，而铝离子能穿过血脑屏障进入人的大脑组织， 引起痴呆等严重后果</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   </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lnSpc>
                <a:spcPct val="120000"/>
              </a:lnSpc>
              <a:buClr>
                <a:schemeClr val="tx1"/>
              </a:buClr>
              <a:buFontTx/>
              <a:buAutoNum type="circleNumDbPlain"/>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铜、铅、锌离子态的毒性都远远大于络合态，而且络合物愈稳定，其毒性愈低。</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lnSpc>
                <a:spcPct val="120000"/>
              </a:lnSpc>
              <a:buClr>
                <a:schemeClr val="tx1"/>
              </a:buClr>
              <a:buFontTx/>
              <a:buAutoNum type="circleNumDbPlain"/>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金属有机态的毒性往往大于无机态的毒性。</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lnSpc>
                <a:spcPct val="120000"/>
              </a:lnSpc>
              <a:buClr>
                <a:schemeClr val="tx1"/>
              </a:buClr>
              <a:buFontTx/>
              <a:buAutoNum type="circleNumDbPlain"/>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价态不同毒性也不同，</a:t>
            </a:r>
            <a:r>
              <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铬（</a:t>
            </a:r>
            <a:r>
              <a:rPr lang="en-US"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Ⅵ</a:t>
            </a:r>
            <a:r>
              <a:rPr lang="en-US" altLang="zh-CN"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的毒性大于铬（</a:t>
            </a:r>
            <a:r>
              <a:rPr lang="en-US"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Ⅲ</a:t>
            </a:r>
            <a:r>
              <a:rPr lang="en-US" altLang="zh-CN"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而亚砷酸盐的毒性比砷酸盐大60倍</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lnSpc>
                <a:spcPct val="120000"/>
              </a:lnSpc>
              <a:buClr>
                <a:schemeClr val="tx1"/>
              </a:buClr>
              <a:buFontTx/>
              <a:buAutoNum type="circleNumDbPlain"/>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价态不同，其络合能力及被土壤中腐殖酸固定程度也不同，对生态系统的威胁也随之转变。如铅（</a:t>
            </a:r>
            <a:r>
              <a:rPr lang="en-US" altLang="en-US" sz="2400" dirty="0">
                <a:latin typeface="Times New Roman" panose="02020603050405020304" pitchFamily="18" charset="0"/>
                <a:ea typeface="黑体" panose="02010609060101010101" pitchFamily="49" charset="-122"/>
                <a:cs typeface="Times New Roman" panose="02020603050405020304" pitchFamily="18" charset="0"/>
              </a:rPr>
              <a:t>Ⅱ</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的移动性远远小于铅（</a:t>
            </a:r>
            <a:r>
              <a:rPr lang="en-US" altLang="en-US" sz="2400" dirty="0">
                <a:latin typeface="Times New Roman" panose="02020603050405020304" pitchFamily="18" charset="0"/>
                <a:ea typeface="黑体" panose="02010609060101010101" pitchFamily="49" charset="-122"/>
                <a:cs typeface="Times New Roman" panose="02020603050405020304" pitchFamily="18" charset="0"/>
              </a:rPr>
              <a:t>Ⅳ</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       </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WordArt 11"/>
          <p:cNvSpPr>
            <a:spLocks noChangeArrowheads="1" noChangeShapeType="1" noTextEdit="1"/>
          </p:cNvSpPr>
          <p:nvPr/>
        </p:nvSpPr>
        <p:spPr bwMode="auto">
          <a:xfrm>
            <a:off x="5015880" y="871511"/>
            <a:ext cx="673100" cy="889000"/>
          </a:xfrm>
          <a:prstGeom prst="rect">
            <a:avLst/>
          </a:prstGeom>
        </p:spPr>
        <p:txBody>
          <a:bodyPr wrap="none" fromWordArt="1">
            <a:prstTxWarp prst="textPlain">
              <a:avLst>
                <a:gd name="adj" fmla="val 50000"/>
              </a:avLst>
            </a:prstTxWarp>
          </a:bodyPr>
          <a:lstStyle/>
          <a:p>
            <a:pPr algn="ctr"/>
            <a:r>
              <a:rPr lang="en-US" altLang="zh-CN" sz="1400" kern="10" dirty="0">
                <a:ln w="19050">
                  <a:solidFill>
                    <a:srgbClr val="99CCFF"/>
                  </a:solidFill>
                  <a:round/>
                </a:ln>
                <a:solidFill>
                  <a:srgbClr val="0066CC"/>
                </a:solidFill>
                <a:effectLst>
                  <a:outerShdw dist="35921" dir="2700000" algn="ctr" rotWithShape="0">
                    <a:srgbClr val="990000"/>
                  </a:outerShdw>
                </a:effectLst>
                <a:latin typeface="宋体" panose="02010600030101010101" pitchFamily="2" charset="-122"/>
                <a:ea typeface="宋体" panose="02010600030101010101" pitchFamily="2" charset="-122"/>
              </a:rPr>
              <a:t>Al</a:t>
            </a:r>
            <a:endParaRPr lang="zh-CN" altLang="en-US" sz="1400" kern="10" dirty="0">
              <a:ln w="19050">
                <a:solidFill>
                  <a:srgbClr val="99CCFF"/>
                </a:solidFill>
                <a:round/>
              </a:ln>
              <a:solidFill>
                <a:srgbClr val="0066CC"/>
              </a:solidFill>
              <a:effectLst>
                <a:outerShdw dist="35921" dir="2700000" algn="ctr" rotWithShape="0">
                  <a:srgbClr val="990000"/>
                </a:outerShdw>
              </a:effectLst>
              <a:latin typeface="宋体" panose="02010600030101010101" pitchFamily="2" charset="-122"/>
              <a:ea typeface="宋体" panose="02010600030101010101" pitchFamily="2" charset="-122"/>
            </a:endParaRPr>
          </a:p>
        </p:txBody>
      </p:sp>
      <p:sp>
        <p:nvSpPr>
          <p:cNvPr id="8" name="WordArt 12"/>
          <p:cNvSpPr>
            <a:spLocks noChangeArrowheads="1" noChangeShapeType="1" noTextEdit="1"/>
          </p:cNvSpPr>
          <p:nvPr/>
        </p:nvSpPr>
        <p:spPr bwMode="auto">
          <a:xfrm>
            <a:off x="227310" y="2276872"/>
            <a:ext cx="792163" cy="836612"/>
          </a:xfrm>
          <a:prstGeom prst="rect">
            <a:avLst/>
          </a:prstGeom>
        </p:spPr>
        <p:txBody>
          <a:bodyPr wrap="none" fromWordArt="1">
            <a:prstTxWarp prst="textPlain">
              <a:avLst>
                <a:gd name="adj" fmla="val 50000"/>
              </a:avLst>
            </a:prstTxWarp>
          </a:bodyPr>
          <a:lstStyle/>
          <a:p>
            <a:pPr algn="ctr"/>
            <a:r>
              <a:rPr lang="en-US" altLang="zh-CN" sz="3600" kern="10" dirty="0">
                <a:ln w="19050">
                  <a:solidFill>
                    <a:srgbClr val="99CCFF"/>
                  </a:solidFill>
                  <a:round/>
                </a:ln>
                <a:solidFill>
                  <a:srgbClr val="0066CC"/>
                </a:solidFill>
                <a:effectLst>
                  <a:outerShdw dist="35921" dir="2700000" algn="ctr" rotWithShape="0">
                    <a:srgbClr val="990000"/>
                  </a:outerShdw>
                </a:effectLst>
                <a:latin typeface="宋体" panose="02010600030101010101" pitchFamily="2" charset="-122"/>
                <a:ea typeface="宋体" panose="02010600030101010101" pitchFamily="2" charset="-122"/>
              </a:rPr>
              <a:t>Cu</a:t>
            </a:r>
            <a:endParaRPr lang="zh-CN" altLang="en-US" sz="3600" kern="10" dirty="0">
              <a:ln w="19050">
                <a:solidFill>
                  <a:srgbClr val="99CCFF"/>
                </a:solidFill>
                <a:round/>
              </a:ln>
              <a:solidFill>
                <a:srgbClr val="0066CC"/>
              </a:solidFill>
              <a:effectLst>
                <a:outerShdw dist="35921" dir="2700000" algn="ctr" rotWithShape="0">
                  <a:srgbClr val="990000"/>
                </a:outerShdw>
              </a:effectLst>
              <a:latin typeface="宋体" panose="02010600030101010101" pitchFamily="2" charset="-122"/>
              <a:ea typeface="宋体" panose="02010600030101010101" pitchFamily="2" charset="-122"/>
            </a:endParaRPr>
          </a:p>
        </p:txBody>
      </p:sp>
      <p:sp>
        <p:nvSpPr>
          <p:cNvPr id="9" name="WordArt 13"/>
          <p:cNvSpPr>
            <a:spLocks noChangeArrowheads="1" noChangeShapeType="1" noTextEdit="1"/>
          </p:cNvSpPr>
          <p:nvPr/>
        </p:nvSpPr>
        <p:spPr bwMode="auto">
          <a:xfrm>
            <a:off x="262235" y="3240484"/>
            <a:ext cx="792163" cy="836613"/>
          </a:xfrm>
          <a:prstGeom prst="rect">
            <a:avLst/>
          </a:prstGeom>
        </p:spPr>
        <p:txBody>
          <a:bodyPr wrap="none" fromWordArt="1">
            <a:prstTxWarp prst="textPlain">
              <a:avLst>
                <a:gd name="adj" fmla="val 50000"/>
              </a:avLst>
            </a:prstTxWarp>
          </a:bodyPr>
          <a:lstStyle/>
          <a:p>
            <a:pPr algn="ctr"/>
            <a:r>
              <a:rPr lang="en-US" altLang="zh-CN" sz="3600" kern="10" dirty="0">
                <a:ln w="19050">
                  <a:solidFill>
                    <a:srgbClr val="99CCFF"/>
                  </a:solidFill>
                  <a:round/>
                </a:ln>
                <a:solidFill>
                  <a:srgbClr val="0066CC"/>
                </a:solidFill>
                <a:effectLst>
                  <a:outerShdw dist="35921" dir="2700000" algn="ctr" rotWithShape="0">
                    <a:srgbClr val="990000"/>
                  </a:outerShdw>
                </a:effectLst>
                <a:latin typeface="宋体" panose="02010600030101010101" pitchFamily="2" charset="-122"/>
                <a:ea typeface="宋体" panose="02010600030101010101" pitchFamily="2" charset="-122"/>
              </a:rPr>
              <a:t>Zn</a:t>
            </a:r>
            <a:endParaRPr lang="zh-CN" altLang="en-US" sz="3600" kern="10" dirty="0">
              <a:ln w="19050">
                <a:solidFill>
                  <a:srgbClr val="99CCFF"/>
                </a:solidFill>
                <a:round/>
              </a:ln>
              <a:solidFill>
                <a:srgbClr val="0066CC"/>
              </a:solidFill>
              <a:effectLst>
                <a:outerShdw dist="35921" dir="2700000" algn="ctr" rotWithShape="0">
                  <a:srgbClr val="990000"/>
                </a:outerShdw>
              </a:effectLst>
              <a:latin typeface="宋体" panose="02010600030101010101" pitchFamily="2" charset="-122"/>
              <a:ea typeface="宋体" panose="02010600030101010101" pitchFamily="2" charset="-122"/>
            </a:endParaRPr>
          </a:p>
        </p:txBody>
      </p:sp>
      <p:sp>
        <p:nvSpPr>
          <p:cNvPr id="10" name="WordArt 14"/>
          <p:cNvSpPr>
            <a:spLocks noChangeArrowheads="1" noChangeShapeType="1" noTextEdit="1"/>
          </p:cNvSpPr>
          <p:nvPr/>
        </p:nvSpPr>
        <p:spPr bwMode="auto">
          <a:xfrm>
            <a:off x="262235" y="4248547"/>
            <a:ext cx="792163" cy="836612"/>
          </a:xfrm>
          <a:prstGeom prst="rect">
            <a:avLst/>
          </a:prstGeom>
        </p:spPr>
        <p:txBody>
          <a:bodyPr wrap="none" fromWordArt="1">
            <a:prstTxWarp prst="textPlain">
              <a:avLst>
                <a:gd name="adj" fmla="val 50000"/>
              </a:avLst>
            </a:prstTxWarp>
          </a:bodyPr>
          <a:lstStyle/>
          <a:p>
            <a:pPr algn="ctr"/>
            <a:r>
              <a:rPr lang="en-US" altLang="zh-CN" sz="3600" kern="10" dirty="0" err="1">
                <a:ln w="19050">
                  <a:solidFill>
                    <a:srgbClr val="99CCFF"/>
                  </a:solidFill>
                  <a:round/>
                </a:ln>
                <a:solidFill>
                  <a:srgbClr val="0066CC"/>
                </a:solidFill>
                <a:effectLst>
                  <a:outerShdw dist="35921" dir="2700000" algn="ctr" rotWithShape="0">
                    <a:srgbClr val="990000"/>
                  </a:outerShdw>
                </a:effectLst>
                <a:latin typeface="宋体" panose="02010600030101010101" pitchFamily="2" charset="-122"/>
                <a:ea typeface="宋体" panose="02010600030101010101" pitchFamily="2" charset="-122"/>
              </a:rPr>
              <a:t>Pb</a:t>
            </a:r>
            <a:endParaRPr lang="zh-CN" altLang="en-US" sz="3600" kern="10" dirty="0">
              <a:ln w="19050">
                <a:solidFill>
                  <a:srgbClr val="99CCFF"/>
                </a:solidFill>
                <a:round/>
              </a:ln>
              <a:solidFill>
                <a:srgbClr val="0066CC"/>
              </a:solidFill>
              <a:effectLst>
                <a:outerShdw dist="35921" dir="2700000" algn="ctr" rotWithShape="0">
                  <a:srgbClr val="990000"/>
                </a:outerShdw>
              </a:effectLst>
              <a:latin typeface="宋体" panose="02010600030101010101" pitchFamily="2" charset="-122"/>
              <a:ea typeface="宋体" panose="02010600030101010101" pitchFamily="2" charset="-122"/>
            </a:endParaRPr>
          </a:p>
        </p:txBody>
      </p:sp>
      <p:sp>
        <p:nvSpPr>
          <p:cNvPr id="11" name="WordArt 15"/>
          <p:cNvSpPr>
            <a:spLocks noChangeArrowheads="1" noChangeShapeType="1" noTextEdit="1"/>
          </p:cNvSpPr>
          <p:nvPr/>
        </p:nvSpPr>
        <p:spPr bwMode="auto">
          <a:xfrm>
            <a:off x="10838469" y="2749128"/>
            <a:ext cx="792162" cy="836613"/>
          </a:xfrm>
          <a:prstGeom prst="rect">
            <a:avLst/>
          </a:prstGeom>
        </p:spPr>
        <p:txBody>
          <a:bodyPr wrap="none" fromWordArt="1">
            <a:prstTxWarp prst="textPlain">
              <a:avLst>
                <a:gd name="adj" fmla="val 50000"/>
              </a:avLst>
            </a:prstTxWarp>
          </a:bodyPr>
          <a:lstStyle/>
          <a:p>
            <a:pPr algn="ctr"/>
            <a:r>
              <a:rPr lang="en-US" altLang="zh-CN" sz="3600" kern="10" dirty="0">
                <a:ln w="19050">
                  <a:solidFill>
                    <a:srgbClr val="99CCFF"/>
                  </a:solidFill>
                  <a:round/>
                </a:ln>
                <a:solidFill>
                  <a:srgbClr val="0066CC"/>
                </a:solidFill>
                <a:effectLst>
                  <a:outerShdw dist="35921" dir="2700000" algn="ctr" rotWithShape="0">
                    <a:srgbClr val="990000"/>
                  </a:outerShdw>
                </a:effectLst>
                <a:latin typeface="宋体" panose="02010600030101010101" pitchFamily="2" charset="-122"/>
                <a:ea typeface="宋体" panose="02010600030101010101" pitchFamily="2" charset="-122"/>
              </a:rPr>
              <a:t>Cr</a:t>
            </a:r>
            <a:endParaRPr lang="zh-CN" altLang="en-US" sz="3600" kern="10" dirty="0">
              <a:ln w="19050">
                <a:solidFill>
                  <a:srgbClr val="99CCFF"/>
                </a:solidFill>
                <a:round/>
              </a:ln>
              <a:solidFill>
                <a:srgbClr val="0066CC"/>
              </a:solidFill>
              <a:effectLst>
                <a:outerShdw dist="35921" dir="2700000" algn="ctr" rotWithShape="0">
                  <a:srgbClr val="990000"/>
                </a:outerShdw>
              </a:effectLst>
              <a:latin typeface="宋体" panose="02010600030101010101" pitchFamily="2" charset="-122"/>
              <a:ea typeface="宋体" panose="02010600030101010101" pitchFamily="2" charset="-122"/>
            </a:endParaRPr>
          </a:p>
        </p:txBody>
      </p:sp>
      <p:sp>
        <p:nvSpPr>
          <p:cNvPr id="12" name="WordArt 16"/>
          <p:cNvSpPr>
            <a:spLocks noChangeArrowheads="1" noChangeShapeType="1" noTextEdit="1"/>
          </p:cNvSpPr>
          <p:nvPr/>
        </p:nvSpPr>
        <p:spPr bwMode="auto">
          <a:xfrm>
            <a:off x="10842625" y="3830241"/>
            <a:ext cx="792162" cy="836612"/>
          </a:xfrm>
          <a:prstGeom prst="rect">
            <a:avLst/>
          </a:prstGeom>
        </p:spPr>
        <p:txBody>
          <a:bodyPr wrap="none" fromWordArt="1">
            <a:prstTxWarp prst="textPlain">
              <a:avLst>
                <a:gd name="adj" fmla="val 50000"/>
              </a:avLst>
            </a:prstTxWarp>
          </a:bodyPr>
          <a:lstStyle/>
          <a:p>
            <a:pPr algn="ctr"/>
            <a:r>
              <a:rPr lang="en-US" altLang="zh-CN" sz="3600" kern="10" dirty="0">
                <a:ln w="19050">
                  <a:solidFill>
                    <a:srgbClr val="99CCFF"/>
                  </a:solidFill>
                  <a:round/>
                </a:ln>
                <a:solidFill>
                  <a:srgbClr val="0066CC"/>
                </a:solidFill>
                <a:effectLst>
                  <a:outerShdw dist="35921" dir="2700000" algn="ctr" rotWithShape="0">
                    <a:srgbClr val="990000"/>
                  </a:outerShdw>
                </a:effectLst>
                <a:latin typeface="宋体" panose="02010600030101010101" pitchFamily="2" charset="-122"/>
                <a:ea typeface="宋体" panose="02010600030101010101" pitchFamily="2" charset="-122"/>
              </a:rPr>
              <a:t>As</a:t>
            </a:r>
            <a:endParaRPr lang="zh-CN" altLang="en-US" sz="3600" kern="10" dirty="0">
              <a:ln w="19050">
                <a:solidFill>
                  <a:srgbClr val="99CCFF"/>
                </a:solidFill>
                <a:round/>
              </a:ln>
              <a:solidFill>
                <a:srgbClr val="0066CC"/>
              </a:solidFill>
              <a:effectLst>
                <a:outerShdw dist="35921" dir="2700000" algn="ctr" rotWithShape="0">
                  <a:srgbClr val="990000"/>
                </a:outerShdw>
              </a:effectLst>
              <a:latin typeface="宋体" panose="02010600030101010101" pitchFamily="2" charset="-122"/>
              <a:ea typeface="宋体" panose="02010600030101010101" pitchFamily="2" charset="-122"/>
            </a:endParaRPr>
          </a:p>
        </p:txBody>
      </p:sp>
      <p:sp>
        <p:nvSpPr>
          <p:cNvPr id="13" name="Text Box 10"/>
          <p:cNvSpPr txBox="1">
            <a:spLocks noChangeArrowheads="1"/>
          </p:cNvSpPr>
          <p:nvPr/>
        </p:nvSpPr>
        <p:spPr bwMode="auto">
          <a:xfrm>
            <a:off x="551384" y="428343"/>
            <a:ext cx="35274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zh-CN" sz="2800" b="1" dirty="0">
                <a:solidFill>
                  <a:schemeClr val="accent1">
                    <a:lumMod val="50000"/>
                  </a:schemeClr>
                </a:solidFill>
                <a:latin typeface="黑体" panose="02010609060101010101" pitchFamily="49" charset="-122"/>
                <a:ea typeface="黑体" panose="02010609060101010101" pitchFamily="49" charset="-122"/>
              </a:rPr>
              <a:t>形态研究的意义</a:t>
            </a:r>
            <a:endParaRPr lang="en-US" altLang="zh-CN" sz="2800" b="1" dirty="0">
              <a:solidFill>
                <a:schemeClr val="accent1">
                  <a:lumMod val="50000"/>
                </a:schemeClr>
              </a:solidFill>
              <a:latin typeface="黑体" panose="02010609060101010101" pitchFamily="49" charset="-122"/>
              <a:ea typeface="黑体" panose="02010609060101010101" pitchFamily="49" charset="-122"/>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style.visibility</p:attrName>
                                        </p:attrNameLst>
                                      </p:cBhvr>
                                    </p:anim>
                                  </p:childTnLst>
                                </p:cTn>
                              </p:par>
                            </p:childTnLst>
                          </p:cTn>
                        </p:par>
                        <p:par>
                          <p:cTn id="8" fill="hold">
                            <p:stCondLst>
                              <p:cond delay="0"/>
                            </p:stCondLst>
                            <p:childTnLst>
                              <p:par>
                                <p:cTn id="9" presetID="24"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to="" calcmode="lin" valueType="num">
                                      <p:cBhvr>
                                        <p:cTn id="11" dur="1" fill="hold"/>
                                        <p:tgtEl>
                                          <p:spTgt spid="8"/>
                                        </p:tgtEl>
                                        <p:attrNameLst>
                                          <p:attrName>style.visibility</p:attrName>
                                        </p:attrNameLst>
                                      </p:cBhvr>
                                    </p:anim>
                                  </p:childTnLst>
                                </p:cTn>
                              </p:par>
                            </p:childTnLst>
                          </p:cTn>
                        </p:par>
                        <p:par>
                          <p:cTn id="12" fill="hold">
                            <p:stCondLst>
                              <p:cond delay="0"/>
                            </p:stCondLst>
                            <p:childTnLst>
                              <p:par>
                                <p:cTn id="13" presetID="24"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to="" calcmode="lin" valueType="num">
                                      <p:cBhvr>
                                        <p:cTn id="15" dur="1" fill="hold"/>
                                        <p:tgtEl>
                                          <p:spTgt spid="9"/>
                                        </p:tgtEl>
                                        <p:attrNameLst>
                                          <p:attrName>style.visibility</p:attrName>
                                        </p:attrNameLst>
                                      </p:cBhvr>
                                    </p:anim>
                                  </p:childTnLst>
                                </p:cTn>
                              </p:par>
                            </p:childTnLst>
                          </p:cTn>
                        </p:par>
                        <p:par>
                          <p:cTn id="16" fill="hold">
                            <p:stCondLst>
                              <p:cond delay="0"/>
                            </p:stCondLst>
                            <p:childTnLst>
                              <p:par>
                                <p:cTn id="17" presetID="24"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to="" calcmode="lin" valueType="num">
                                      <p:cBhvr>
                                        <p:cTn id="19" dur="1" fill="hold"/>
                                        <p:tgtEl>
                                          <p:spTgt spid="10"/>
                                        </p:tgtEl>
                                        <p:attrNameLst>
                                          <p:attrName>style.visibility</p:attrName>
                                        </p:attrNameLst>
                                      </p:cBhvr>
                                    </p:anim>
                                  </p:childTnLst>
                                </p:cTn>
                              </p:par>
                            </p:childTnLst>
                          </p:cTn>
                        </p:par>
                        <p:par>
                          <p:cTn id="20" fill="hold">
                            <p:stCondLst>
                              <p:cond delay="0"/>
                            </p:stCondLst>
                            <p:childTnLst>
                              <p:par>
                                <p:cTn id="21" presetID="24"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to="" calcmode="lin" valueType="num">
                                      <p:cBhvr>
                                        <p:cTn id="23" dur="1" fill="hold"/>
                                        <p:tgtEl>
                                          <p:spTgt spid="11"/>
                                        </p:tgtEl>
                                        <p:attrNameLst>
                                          <p:attrName>style.visibility</p:attrName>
                                        </p:attrNameLst>
                                      </p:cBhvr>
                                    </p:anim>
                                  </p:childTnLst>
                                </p:cTn>
                              </p:par>
                            </p:childTnLst>
                          </p:cTn>
                        </p:par>
                        <p:par>
                          <p:cTn id="24" fill="hold">
                            <p:stCondLst>
                              <p:cond delay="0"/>
                            </p:stCondLst>
                            <p:childTnLst>
                              <p:par>
                                <p:cTn id="25" presetID="24"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to="" calcmode="lin" valueType="num">
                                      <p:cBhvr>
                                        <p:cTn id="27" dur="1" fill="hold"/>
                                        <p:tgtEl>
                                          <p:spTgt spid="12"/>
                                        </p:tgtEl>
                                        <p:attrNameLst>
                                          <p:attrName>style.visibility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5" name="Text Box 10"/>
          <p:cNvSpPr txBox="1">
            <a:spLocks noChangeArrowheads="1"/>
          </p:cNvSpPr>
          <p:nvPr/>
        </p:nvSpPr>
        <p:spPr bwMode="auto">
          <a:xfrm>
            <a:off x="551384" y="428343"/>
            <a:ext cx="48965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2800" b="1" dirty="0" smtClean="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土壤</a:t>
            </a:r>
            <a:r>
              <a:rPr lang="zh-CN" altLang="en-US" sz="2800" b="1" dirty="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中重金属形态划分</a:t>
            </a:r>
            <a:r>
              <a:rPr lang="zh-CN" altLang="en-US" sz="2800" b="1" dirty="0" smtClean="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举例</a:t>
            </a:r>
            <a:endParaRPr lang="zh-CN" altLang="en-US" sz="2800" b="1" dirty="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9" name="Object 16"/>
          <p:cNvGraphicFramePr>
            <a:graphicFrameLocks noChangeAspect="1"/>
          </p:cNvGraphicFramePr>
          <p:nvPr/>
        </p:nvGraphicFramePr>
        <p:xfrm>
          <a:off x="-614045" y="1840230"/>
          <a:ext cx="13292455" cy="5031740"/>
        </p:xfrm>
        <a:graphic>
          <a:graphicData uri="http://schemas.openxmlformats.org/presentationml/2006/ole">
            <mc:AlternateContent xmlns:mc="http://schemas.openxmlformats.org/markup-compatibility/2006">
              <mc:Choice xmlns:v="urn:schemas-microsoft-com:vml" Requires="v">
                <p:oleObj spid="_x0000_s2077" name="Document" r:id="rId1" imgW="9020175" imgH="3385820" progId="Word.Document.8">
                  <p:embed/>
                </p:oleObj>
              </mc:Choice>
              <mc:Fallback>
                <p:oleObj name="Document" r:id="rId1" imgW="9020175" imgH="3385820" progId="Word.Document.8">
                  <p:embed/>
                  <p:pic>
                    <p:nvPicPr>
                      <p:cNvPr id="0" name="Object 16"/>
                      <p:cNvPicPr>
                        <a:picLocks noChangeAspect="1" noChangeArrowheads="1"/>
                      </p:cNvPicPr>
                      <p:nvPr/>
                    </p:nvPicPr>
                    <p:blipFill>
                      <a:blip r:embed="rId2"/>
                      <a:srcRect/>
                      <a:stretch>
                        <a:fillRect/>
                      </a:stretch>
                    </p:blipFill>
                    <p:spPr bwMode="auto">
                      <a:xfrm>
                        <a:off x="-614045" y="1840230"/>
                        <a:ext cx="13292455" cy="5031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0" name="Text Box 18"/>
          <p:cNvSpPr txBox="1">
            <a:spLocks noChangeArrowheads="1"/>
          </p:cNvSpPr>
          <p:nvPr/>
        </p:nvSpPr>
        <p:spPr bwMode="auto">
          <a:xfrm>
            <a:off x="1127448" y="1191805"/>
            <a:ext cx="4464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BCR</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分级萃取方法（</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1 g </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土壤）</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6" name="Text Box 4"/>
          <p:cNvSpPr txBox="1">
            <a:spLocks noChangeArrowheads="1"/>
          </p:cNvSpPr>
          <p:nvPr/>
        </p:nvSpPr>
        <p:spPr bwMode="auto">
          <a:xfrm>
            <a:off x="395288" y="693103"/>
            <a:ext cx="10237216"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3000" b="1" dirty="0" smtClean="0">
                <a:solidFill>
                  <a:srgbClr val="0090E6"/>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a:t>
            </a:r>
            <a:r>
              <a:rPr lang="en-US" altLang="zh-CN" sz="3000" b="1" dirty="0" smtClean="0">
                <a:solidFill>
                  <a:srgbClr val="0090E6"/>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3</a:t>
            </a:r>
            <a:r>
              <a:rPr lang="zh-CN" altLang="en-US" sz="3000" b="1" dirty="0" smtClean="0">
                <a:solidFill>
                  <a:srgbClr val="0090E6"/>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a:t>
            </a:r>
            <a:r>
              <a:rPr lang="zh-CN" altLang="en-US" sz="3000" b="1" dirty="0" smtClean="0">
                <a:solidFill>
                  <a:srgbClr val="0090E6"/>
                </a:solidFill>
                <a:effectLst>
                  <a:outerShdw blurRad="38100" dist="38100" dir="2700000" algn="tl">
                    <a:srgbClr val="000000">
                      <a:alpha val="43137"/>
                    </a:srgbClr>
                  </a:outerShdw>
                </a:effectLst>
                <a:latin typeface="微软雅黑" panose="020B0503020204020204" charset="-122"/>
                <a:ea typeface="微软雅黑" panose="020B0503020204020204" charset="-122"/>
              </a:rPr>
              <a:t>路</a:t>
            </a:r>
            <a:r>
              <a:rPr lang="zh-CN" altLang="en-US" sz="3000" b="1" dirty="0">
                <a:solidFill>
                  <a:srgbClr val="0090E6"/>
                </a:solidFill>
                <a:effectLst>
                  <a:outerShdw blurRad="38100" dist="38100" dir="2700000" algn="tl">
                    <a:srgbClr val="000000">
                      <a:alpha val="43137"/>
                    </a:srgbClr>
                  </a:outerShdw>
                </a:effectLst>
                <a:latin typeface="微软雅黑" panose="020B0503020204020204" charset="-122"/>
                <a:ea typeface="微软雅黑" panose="020B0503020204020204" charset="-122"/>
              </a:rPr>
              <a:t>易斯软硬酸碱理论</a:t>
            </a:r>
            <a:r>
              <a:rPr lang="zh-CN" altLang="en-US" sz="3000" b="1" dirty="0">
                <a:solidFill>
                  <a:srgbClr val="0090E6"/>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a:t>
            </a:r>
            <a:r>
              <a:rPr lang="en-US" altLang="zh-CN" sz="3000" b="1" dirty="0">
                <a:solidFill>
                  <a:srgbClr val="0090E6"/>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SHAB</a:t>
            </a:r>
            <a:r>
              <a:rPr lang="zh-CN" altLang="en-US" sz="3000" b="1" dirty="0">
                <a:solidFill>
                  <a:srgbClr val="0090E6"/>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a:t>
            </a:r>
            <a:endParaRPr lang="zh-CN" altLang="en-US" sz="3000" b="1" dirty="0">
              <a:solidFill>
                <a:srgbClr val="0090E6"/>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endParaRPr>
          </a:p>
          <a:p>
            <a:pPr eaLnBrk="1" hangingPunct="1">
              <a:lnSpc>
                <a:spcPct val="100000"/>
              </a:lnSpc>
              <a:spcBef>
                <a:spcPts val="0"/>
              </a:spcBef>
              <a:spcAft>
                <a:spcPts val="0"/>
              </a:spcAft>
            </a:pPr>
            <a:r>
              <a:rPr lang="zh-CN" altLang="en-US"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zh-CN" altLang="en-US" sz="3000" b="1" dirty="0" smtClean="0">
                <a:latin typeface="Times New Roman" panose="02020603050405020304" pitchFamily="18" charset="0"/>
                <a:ea typeface="黑体" panose="02010609060101010101" pitchFamily="49" charset="-122"/>
                <a:cs typeface="Times New Roman" panose="02020603050405020304" pitchFamily="18" charset="0"/>
              </a:rPr>
              <a:t> </a:t>
            </a:r>
            <a:r>
              <a:rPr lang="en-US" altLang="zh-CN" sz="3000" b="1" dirty="0" smtClean="0">
                <a:latin typeface="Times New Roman" panose="02020603050405020304" pitchFamily="18" charset="0"/>
                <a:ea typeface="黑体" panose="02010609060101010101" pitchFamily="49" charset="-122"/>
                <a:cs typeface="Times New Roman" panose="02020603050405020304" pitchFamily="18" charset="0"/>
              </a:rPr>
              <a:t>Lewis </a:t>
            </a:r>
            <a:r>
              <a:rPr lang="en-US" altLang="zh-CN" sz="3000" b="1" dirty="0">
                <a:latin typeface="Times New Roman" panose="02020603050405020304" pitchFamily="18" charset="0"/>
                <a:ea typeface="黑体" panose="02010609060101010101" pitchFamily="49" charset="-122"/>
                <a:cs typeface="Times New Roman" panose="02020603050405020304" pitchFamily="18" charset="0"/>
              </a:rPr>
              <a:t>Soft Hard Acid and Base </a:t>
            </a:r>
            <a:r>
              <a:rPr lang="en-US" altLang="zh-CN" sz="3000" b="1" dirty="0" smtClean="0">
                <a:latin typeface="Times New Roman" panose="02020603050405020304" pitchFamily="18" charset="0"/>
                <a:ea typeface="黑体" panose="02010609060101010101" pitchFamily="49" charset="-122"/>
                <a:cs typeface="Times New Roman" panose="02020603050405020304" pitchFamily="18" charset="0"/>
              </a:rPr>
              <a:t>Theory</a:t>
            </a:r>
            <a:endParaRPr lang="en-US" altLang="zh-CN" sz="30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Text Box 3"/>
          <p:cNvSpPr txBox="1">
            <a:spLocks noChangeArrowheads="1"/>
          </p:cNvSpPr>
          <p:nvPr/>
        </p:nvSpPr>
        <p:spPr bwMode="auto">
          <a:xfrm>
            <a:off x="1344930" y="3170555"/>
            <a:ext cx="10459720" cy="313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6700" indent="-266700">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lnSpc>
                <a:spcPct val="150000"/>
              </a:lnSpc>
              <a:spcAft>
                <a:spcPts val="0"/>
              </a:spcAft>
              <a:buFont typeface="Wingdings" panose="05000000000000000000" pitchFamily="2" charset="2"/>
              <a:buChar char="u"/>
            </a:pPr>
            <a:r>
              <a:rPr lang="zh-CN" altLang="en-US" sz="2200" dirty="0">
                <a:solidFill>
                  <a:srgbClr val="FF0000"/>
                </a:solidFill>
                <a:latin typeface="Times New Roman" panose="02020603050405020304" pitchFamily="18" charset="0"/>
                <a:ea typeface="黑体" panose="02010609060101010101" pitchFamily="49" charset="-122"/>
              </a:rPr>
              <a:t>路易斯硬酸：</a:t>
            </a:r>
            <a:r>
              <a:rPr lang="en-US" altLang="zh-CN" sz="2200" b="1" dirty="0">
                <a:latin typeface="Times New Roman" panose="02020603050405020304" pitchFamily="18" charset="0"/>
                <a:ea typeface="黑体" panose="02010609060101010101" pitchFamily="49" charset="-122"/>
              </a:rPr>
              <a:t>H</a:t>
            </a:r>
            <a:r>
              <a:rPr lang="en-US" altLang="zh-CN" sz="2200" b="1" baseline="30000" dirty="0">
                <a:latin typeface="Times New Roman" panose="02020603050405020304" pitchFamily="18" charset="0"/>
                <a:ea typeface="黑体" panose="02010609060101010101" pitchFamily="49" charset="-122"/>
              </a:rPr>
              <a:t>+</a:t>
            </a:r>
            <a:r>
              <a:rPr lang="en-US" altLang="zh-CN" sz="2200" b="1" dirty="0">
                <a:latin typeface="Times New Roman" panose="02020603050405020304" pitchFamily="18" charset="0"/>
                <a:ea typeface="黑体" panose="02010609060101010101" pitchFamily="49" charset="-122"/>
              </a:rPr>
              <a:t>、Na</a:t>
            </a:r>
            <a:r>
              <a:rPr lang="en-US" altLang="zh-CN" sz="2200" b="1" baseline="30000" dirty="0">
                <a:latin typeface="Times New Roman" panose="02020603050405020304" pitchFamily="18" charset="0"/>
                <a:ea typeface="黑体" panose="02010609060101010101" pitchFamily="49" charset="-122"/>
              </a:rPr>
              <a:t>+</a:t>
            </a:r>
            <a:r>
              <a:rPr lang="en-US" altLang="zh-CN" sz="2200" b="1" dirty="0">
                <a:latin typeface="Times New Roman" panose="02020603050405020304" pitchFamily="18" charset="0"/>
                <a:ea typeface="黑体" panose="02010609060101010101" pitchFamily="49" charset="-122"/>
              </a:rPr>
              <a:t>、K</a:t>
            </a:r>
            <a:r>
              <a:rPr lang="en-US" altLang="zh-CN" sz="2200" b="1" baseline="30000" dirty="0">
                <a:latin typeface="Times New Roman" panose="02020603050405020304" pitchFamily="18" charset="0"/>
                <a:ea typeface="黑体" panose="02010609060101010101" pitchFamily="49" charset="-122"/>
              </a:rPr>
              <a:t>+</a:t>
            </a:r>
            <a:r>
              <a:rPr lang="en-US" altLang="zh-CN" sz="2200" b="1" dirty="0">
                <a:latin typeface="Times New Roman" panose="02020603050405020304" pitchFamily="18" charset="0"/>
                <a:ea typeface="黑体" panose="02010609060101010101" pitchFamily="49" charset="-122"/>
              </a:rPr>
              <a:t>、Be</a:t>
            </a:r>
            <a:r>
              <a:rPr lang="en-US" altLang="zh-CN" sz="2200" b="1" baseline="30000" dirty="0">
                <a:latin typeface="Times New Roman" panose="02020603050405020304" pitchFamily="18" charset="0"/>
                <a:ea typeface="黑体" panose="02010609060101010101" pitchFamily="49" charset="-122"/>
              </a:rPr>
              <a:t>2+</a:t>
            </a:r>
            <a:r>
              <a:rPr lang="en-US" altLang="zh-CN" sz="2200" b="1" dirty="0">
                <a:latin typeface="Times New Roman" panose="02020603050405020304" pitchFamily="18" charset="0"/>
                <a:ea typeface="黑体" panose="02010609060101010101" pitchFamily="49" charset="-122"/>
              </a:rPr>
              <a:t>、Mg</a:t>
            </a:r>
            <a:r>
              <a:rPr lang="en-US" altLang="zh-CN" sz="2200" b="1" baseline="30000" dirty="0">
                <a:latin typeface="Times New Roman" panose="02020603050405020304" pitchFamily="18" charset="0"/>
                <a:ea typeface="黑体" panose="02010609060101010101" pitchFamily="49" charset="-122"/>
              </a:rPr>
              <a:t>2+</a:t>
            </a:r>
            <a:r>
              <a:rPr lang="en-US" altLang="zh-CN" sz="2200" b="1" dirty="0">
                <a:latin typeface="Times New Roman" panose="02020603050405020304" pitchFamily="18" charset="0"/>
                <a:ea typeface="黑体" panose="02010609060101010101" pitchFamily="49" charset="-122"/>
              </a:rPr>
              <a:t>、Ca</a:t>
            </a:r>
            <a:r>
              <a:rPr lang="en-US" altLang="zh-CN" sz="2200" b="1" baseline="30000" dirty="0">
                <a:latin typeface="Times New Roman" panose="02020603050405020304" pitchFamily="18" charset="0"/>
                <a:ea typeface="黑体" panose="02010609060101010101" pitchFamily="49" charset="-122"/>
              </a:rPr>
              <a:t>2+</a:t>
            </a:r>
            <a:r>
              <a:rPr lang="en-US" altLang="zh-CN" sz="2200" b="1" dirty="0">
                <a:latin typeface="Times New Roman" panose="02020603050405020304" pitchFamily="18" charset="0"/>
                <a:ea typeface="黑体" panose="02010609060101010101" pitchFamily="49" charset="-122"/>
              </a:rPr>
              <a:t>、Mn</a:t>
            </a:r>
            <a:r>
              <a:rPr lang="en-US" altLang="zh-CN" sz="2200" b="1" baseline="30000" dirty="0">
                <a:latin typeface="Times New Roman" panose="02020603050405020304" pitchFamily="18" charset="0"/>
                <a:ea typeface="黑体" panose="02010609060101010101" pitchFamily="49" charset="-122"/>
              </a:rPr>
              <a:t>2+</a:t>
            </a:r>
            <a:r>
              <a:rPr lang="en-US" altLang="zh-CN" sz="2200" b="1" dirty="0">
                <a:latin typeface="Times New Roman" panose="02020603050405020304" pitchFamily="18" charset="0"/>
                <a:ea typeface="黑体" panose="02010609060101010101" pitchFamily="49" charset="-122"/>
              </a:rPr>
              <a:t>、Al</a:t>
            </a:r>
            <a:r>
              <a:rPr lang="en-US" altLang="zh-CN" sz="2200" b="1" baseline="30000" dirty="0">
                <a:latin typeface="Times New Roman" panose="02020603050405020304" pitchFamily="18" charset="0"/>
                <a:ea typeface="黑体" panose="02010609060101010101" pitchFamily="49" charset="-122"/>
              </a:rPr>
              <a:t>3+</a:t>
            </a:r>
            <a:r>
              <a:rPr lang="en-US" altLang="zh-CN" sz="2200" b="1" dirty="0">
                <a:latin typeface="Times New Roman" panose="02020603050405020304" pitchFamily="18" charset="0"/>
                <a:ea typeface="黑体" panose="02010609060101010101" pitchFamily="49" charset="-122"/>
              </a:rPr>
              <a:t>、Cr</a:t>
            </a:r>
            <a:r>
              <a:rPr lang="en-US" altLang="zh-CN" sz="2200" b="1" baseline="30000" dirty="0">
                <a:latin typeface="Times New Roman" panose="02020603050405020304" pitchFamily="18" charset="0"/>
                <a:ea typeface="黑体" panose="02010609060101010101" pitchFamily="49" charset="-122"/>
              </a:rPr>
              <a:t>3+</a:t>
            </a:r>
            <a:r>
              <a:rPr lang="en-US" altLang="zh-CN" sz="2200" b="1" dirty="0">
                <a:latin typeface="Times New Roman" panose="02020603050405020304" pitchFamily="18" charset="0"/>
                <a:ea typeface="黑体" panose="02010609060101010101" pitchFamily="49" charset="-122"/>
              </a:rPr>
              <a:t>、Fe</a:t>
            </a:r>
            <a:r>
              <a:rPr lang="en-US" altLang="zh-CN" sz="2200" b="1" baseline="30000" dirty="0">
                <a:latin typeface="Times New Roman" panose="02020603050405020304" pitchFamily="18" charset="0"/>
                <a:ea typeface="黑体" panose="02010609060101010101" pitchFamily="49" charset="-122"/>
              </a:rPr>
              <a:t>3+</a:t>
            </a:r>
            <a:r>
              <a:rPr lang="en-US" altLang="zh-CN" sz="2200" b="1" dirty="0">
                <a:latin typeface="Times New Roman" panose="02020603050405020304" pitchFamily="18" charset="0"/>
                <a:ea typeface="黑体" panose="02010609060101010101" pitchFamily="49" charset="-122"/>
              </a:rPr>
              <a:t>、As</a:t>
            </a:r>
            <a:r>
              <a:rPr lang="en-US" altLang="zh-CN" sz="2200" b="1" baseline="30000" dirty="0">
                <a:latin typeface="Times New Roman" panose="02020603050405020304" pitchFamily="18" charset="0"/>
                <a:ea typeface="黑体" panose="02010609060101010101" pitchFamily="49" charset="-122"/>
              </a:rPr>
              <a:t>3+</a:t>
            </a:r>
            <a:r>
              <a:rPr lang="en-US" altLang="zh-CN" sz="2200" b="1" dirty="0">
                <a:latin typeface="Times New Roman" panose="02020603050405020304" pitchFamily="18" charset="0"/>
                <a:ea typeface="黑体" panose="02010609060101010101" pitchFamily="49" charset="-122"/>
              </a:rPr>
              <a:t> </a:t>
            </a:r>
            <a:endParaRPr lang="en-US" altLang="zh-CN" sz="2200" b="1" dirty="0">
              <a:latin typeface="Times New Roman" panose="02020603050405020304" pitchFamily="18" charset="0"/>
              <a:ea typeface="黑体" panose="02010609060101010101" pitchFamily="49" charset="-122"/>
            </a:endParaRPr>
          </a:p>
          <a:p>
            <a:pPr eaLnBrk="1" hangingPunct="1">
              <a:lnSpc>
                <a:spcPct val="150000"/>
              </a:lnSpc>
              <a:spcAft>
                <a:spcPts val="0"/>
              </a:spcAft>
              <a:buFont typeface="Wingdings" panose="05000000000000000000" pitchFamily="2" charset="2"/>
              <a:buChar char="u"/>
            </a:pPr>
            <a:r>
              <a:rPr lang="en-US" altLang="zh-CN" sz="2200" b="1" dirty="0">
                <a:solidFill>
                  <a:srgbClr val="FF0000"/>
                </a:solidFill>
                <a:latin typeface="Times New Roman" panose="02020603050405020304" pitchFamily="18" charset="0"/>
                <a:ea typeface="黑体" panose="02010609060101010101" pitchFamily="49" charset="-122"/>
              </a:rPr>
              <a:t>Intermediate：</a:t>
            </a:r>
            <a:r>
              <a:rPr lang="en-US" altLang="zh-CN" sz="2200" b="1" dirty="0">
                <a:latin typeface="Times New Roman" panose="02020603050405020304" pitchFamily="18" charset="0"/>
                <a:ea typeface="黑体" panose="02010609060101010101" pitchFamily="49" charset="-122"/>
              </a:rPr>
              <a:t>Co</a:t>
            </a:r>
            <a:r>
              <a:rPr lang="en-US" altLang="zh-CN" sz="2200" b="1" baseline="30000" dirty="0">
                <a:latin typeface="Times New Roman" panose="02020603050405020304" pitchFamily="18" charset="0"/>
                <a:ea typeface="黑体" panose="02010609060101010101" pitchFamily="49" charset="-122"/>
              </a:rPr>
              <a:t>2+</a:t>
            </a:r>
            <a:r>
              <a:rPr lang="en-US" altLang="zh-CN" sz="2200" b="1" dirty="0">
                <a:latin typeface="Times New Roman" panose="02020603050405020304" pitchFamily="18" charset="0"/>
                <a:ea typeface="黑体" panose="02010609060101010101" pitchFamily="49" charset="-122"/>
              </a:rPr>
              <a:t>、Fe</a:t>
            </a:r>
            <a:r>
              <a:rPr lang="en-US" altLang="zh-CN" sz="2200" b="1" baseline="30000" dirty="0">
                <a:latin typeface="Times New Roman" panose="02020603050405020304" pitchFamily="18" charset="0"/>
                <a:ea typeface="黑体" panose="02010609060101010101" pitchFamily="49" charset="-122"/>
              </a:rPr>
              <a:t>2+</a:t>
            </a:r>
            <a:r>
              <a:rPr lang="en-US" altLang="zh-CN" sz="2200" b="1" dirty="0">
                <a:latin typeface="Times New Roman" panose="02020603050405020304" pitchFamily="18" charset="0"/>
                <a:ea typeface="黑体" panose="02010609060101010101" pitchFamily="49" charset="-122"/>
              </a:rPr>
              <a:t>、Ni</a:t>
            </a:r>
            <a:r>
              <a:rPr lang="en-US" altLang="zh-CN" sz="2200" b="1" baseline="30000" dirty="0">
                <a:latin typeface="Times New Roman" panose="02020603050405020304" pitchFamily="18" charset="0"/>
                <a:ea typeface="黑体" panose="02010609060101010101" pitchFamily="49" charset="-122"/>
              </a:rPr>
              <a:t>2+</a:t>
            </a:r>
            <a:r>
              <a:rPr lang="en-US" altLang="zh-CN" sz="2200" b="1" dirty="0">
                <a:latin typeface="Times New Roman" panose="02020603050405020304" pitchFamily="18" charset="0"/>
                <a:ea typeface="黑体" panose="02010609060101010101" pitchFamily="49" charset="-122"/>
              </a:rPr>
              <a:t>、Cu</a:t>
            </a:r>
            <a:r>
              <a:rPr lang="en-US" altLang="zh-CN" sz="2200" b="1" baseline="30000" dirty="0">
                <a:latin typeface="Times New Roman" panose="02020603050405020304" pitchFamily="18" charset="0"/>
                <a:ea typeface="黑体" panose="02010609060101010101" pitchFamily="49" charset="-122"/>
              </a:rPr>
              <a:t>2+</a:t>
            </a:r>
            <a:r>
              <a:rPr lang="en-US" altLang="zh-CN" sz="2200" b="1" dirty="0">
                <a:latin typeface="Times New Roman" panose="02020603050405020304" pitchFamily="18" charset="0"/>
                <a:ea typeface="黑体" panose="02010609060101010101" pitchFamily="49" charset="-122"/>
              </a:rPr>
              <a:t>、Zn</a:t>
            </a:r>
            <a:r>
              <a:rPr lang="en-US" altLang="zh-CN" sz="2200" b="1" baseline="30000" dirty="0">
                <a:latin typeface="Times New Roman" panose="02020603050405020304" pitchFamily="18" charset="0"/>
                <a:ea typeface="黑体" panose="02010609060101010101" pitchFamily="49" charset="-122"/>
              </a:rPr>
              <a:t>2+</a:t>
            </a:r>
            <a:r>
              <a:rPr lang="en-US" altLang="zh-CN" sz="2200" b="1" dirty="0">
                <a:latin typeface="Times New Roman" panose="02020603050405020304" pitchFamily="18" charset="0"/>
                <a:ea typeface="黑体" panose="02010609060101010101" pitchFamily="49" charset="-122"/>
              </a:rPr>
              <a:t>、Pb</a:t>
            </a:r>
            <a:r>
              <a:rPr lang="en-US" altLang="zh-CN" sz="2200" b="1" baseline="30000" dirty="0">
                <a:latin typeface="Times New Roman" panose="02020603050405020304" pitchFamily="18" charset="0"/>
                <a:ea typeface="黑体" panose="02010609060101010101" pitchFamily="49" charset="-122"/>
              </a:rPr>
              <a:t>2+</a:t>
            </a:r>
            <a:endParaRPr lang="en-US" altLang="zh-CN" sz="2200" b="1" baseline="30000" dirty="0">
              <a:latin typeface="Times New Roman" panose="02020603050405020304" pitchFamily="18" charset="0"/>
              <a:ea typeface="黑体" panose="02010609060101010101" pitchFamily="49" charset="-122"/>
            </a:endParaRPr>
          </a:p>
          <a:p>
            <a:pPr eaLnBrk="1" hangingPunct="1">
              <a:lnSpc>
                <a:spcPct val="150000"/>
              </a:lnSpc>
              <a:spcAft>
                <a:spcPts val="0"/>
              </a:spcAft>
              <a:buFont typeface="Wingdings" panose="05000000000000000000" pitchFamily="2" charset="2"/>
              <a:buChar char="u"/>
            </a:pPr>
            <a:r>
              <a:rPr lang="zh-CN" altLang="en-US" sz="2200" dirty="0">
                <a:solidFill>
                  <a:srgbClr val="FF0000"/>
                </a:solidFill>
                <a:latin typeface="Times New Roman" panose="02020603050405020304" pitchFamily="18" charset="0"/>
                <a:ea typeface="黑体" panose="02010609060101010101" pitchFamily="49" charset="-122"/>
              </a:rPr>
              <a:t>路易斯软酸：</a:t>
            </a:r>
            <a:r>
              <a:rPr lang="en-US" altLang="zh-CN" sz="2200" b="1" dirty="0">
                <a:latin typeface="Times New Roman" panose="02020603050405020304" pitchFamily="18" charset="0"/>
                <a:ea typeface="黑体" panose="02010609060101010101" pitchFamily="49" charset="-122"/>
              </a:rPr>
              <a:t>Cu</a:t>
            </a:r>
            <a:r>
              <a:rPr lang="en-US" altLang="zh-CN" sz="2200" b="1" baseline="30000" dirty="0">
                <a:latin typeface="Times New Roman" panose="02020603050405020304" pitchFamily="18" charset="0"/>
                <a:ea typeface="黑体" panose="02010609060101010101" pitchFamily="49" charset="-122"/>
              </a:rPr>
              <a:t>+</a:t>
            </a:r>
            <a:r>
              <a:rPr lang="en-US" altLang="zh-CN" sz="2200" b="1" dirty="0">
                <a:latin typeface="Times New Roman" panose="02020603050405020304" pitchFamily="18" charset="0"/>
                <a:ea typeface="黑体" panose="02010609060101010101" pitchFamily="49" charset="-122"/>
              </a:rPr>
              <a:t>、Ag</a:t>
            </a:r>
            <a:r>
              <a:rPr lang="en-US" altLang="zh-CN" sz="2200" b="1" baseline="30000" dirty="0">
                <a:latin typeface="Times New Roman" panose="02020603050405020304" pitchFamily="18" charset="0"/>
                <a:ea typeface="黑体" panose="02010609060101010101" pitchFamily="49" charset="-122"/>
              </a:rPr>
              <a:t>+</a:t>
            </a:r>
            <a:r>
              <a:rPr lang="en-US" altLang="zh-CN" sz="2200" b="1" dirty="0">
                <a:latin typeface="Times New Roman" panose="02020603050405020304" pitchFamily="18" charset="0"/>
                <a:ea typeface="黑体" panose="02010609060101010101" pitchFamily="49" charset="-122"/>
              </a:rPr>
              <a:t>、Hg</a:t>
            </a:r>
            <a:r>
              <a:rPr lang="en-US" altLang="zh-CN" sz="2200" b="1" baseline="-25000" dirty="0">
                <a:latin typeface="Times New Roman" panose="02020603050405020304" pitchFamily="18" charset="0"/>
                <a:ea typeface="黑体" panose="02010609060101010101" pitchFamily="49" charset="-122"/>
              </a:rPr>
              <a:t>2</a:t>
            </a:r>
            <a:r>
              <a:rPr lang="en-US" altLang="zh-CN" sz="2200" b="1" baseline="30000" dirty="0">
                <a:latin typeface="Times New Roman" panose="02020603050405020304" pitchFamily="18" charset="0"/>
                <a:ea typeface="黑体" panose="02010609060101010101" pitchFamily="49" charset="-122"/>
              </a:rPr>
              <a:t>2+</a:t>
            </a:r>
            <a:r>
              <a:rPr lang="en-US" altLang="zh-CN" sz="2200" b="1" dirty="0">
                <a:latin typeface="Times New Roman" panose="02020603050405020304" pitchFamily="18" charset="0"/>
                <a:ea typeface="黑体" panose="02010609060101010101" pitchFamily="49" charset="-122"/>
              </a:rPr>
              <a:t>、Pd</a:t>
            </a:r>
            <a:r>
              <a:rPr lang="en-US" altLang="zh-CN" sz="2200" b="1" baseline="30000" dirty="0">
                <a:latin typeface="Times New Roman" panose="02020603050405020304" pitchFamily="18" charset="0"/>
                <a:ea typeface="黑体" panose="02010609060101010101" pitchFamily="49" charset="-122"/>
              </a:rPr>
              <a:t>2+</a:t>
            </a:r>
            <a:r>
              <a:rPr lang="en-US" altLang="zh-CN" sz="2200" b="1" dirty="0">
                <a:latin typeface="Times New Roman" panose="02020603050405020304" pitchFamily="18" charset="0"/>
                <a:ea typeface="黑体" panose="02010609060101010101" pitchFamily="49" charset="-122"/>
              </a:rPr>
              <a:t>、Cd</a:t>
            </a:r>
            <a:r>
              <a:rPr lang="en-US" altLang="zh-CN" sz="2200" b="1" baseline="30000" dirty="0">
                <a:latin typeface="Times New Roman" panose="02020603050405020304" pitchFamily="18" charset="0"/>
                <a:ea typeface="黑体" panose="02010609060101010101" pitchFamily="49" charset="-122"/>
              </a:rPr>
              <a:t>2+</a:t>
            </a:r>
            <a:r>
              <a:rPr lang="en-US" altLang="zh-CN" sz="2200" b="1" dirty="0">
                <a:latin typeface="Times New Roman" panose="02020603050405020304" pitchFamily="18" charset="0"/>
                <a:ea typeface="黑体" panose="02010609060101010101" pitchFamily="49" charset="-122"/>
              </a:rPr>
              <a:t>、Hg</a:t>
            </a:r>
            <a:r>
              <a:rPr lang="en-US" altLang="zh-CN" sz="2200" b="1" baseline="30000" dirty="0">
                <a:latin typeface="Times New Roman" panose="02020603050405020304" pitchFamily="18" charset="0"/>
                <a:ea typeface="黑体" panose="02010609060101010101" pitchFamily="49" charset="-122"/>
              </a:rPr>
              <a:t>2+</a:t>
            </a:r>
            <a:r>
              <a:rPr lang="en-US" altLang="zh-CN" sz="2200" b="1" dirty="0">
                <a:latin typeface="Times New Roman" panose="02020603050405020304" pitchFamily="18" charset="0"/>
                <a:ea typeface="黑体" panose="02010609060101010101" pitchFamily="49" charset="-122"/>
              </a:rPr>
              <a:t>、CH</a:t>
            </a:r>
            <a:r>
              <a:rPr lang="en-US" altLang="zh-CN" sz="2200" b="1" baseline="-25000" dirty="0">
                <a:latin typeface="Times New Roman" panose="02020603050405020304" pitchFamily="18" charset="0"/>
                <a:ea typeface="黑体" panose="02010609060101010101" pitchFamily="49" charset="-122"/>
              </a:rPr>
              <a:t>3</a:t>
            </a:r>
            <a:r>
              <a:rPr lang="en-US" altLang="zh-CN" sz="2200" b="1" dirty="0">
                <a:latin typeface="Times New Roman" panose="02020603050405020304" pitchFamily="18" charset="0"/>
                <a:ea typeface="黑体" panose="02010609060101010101" pitchFamily="49" charset="-122"/>
              </a:rPr>
              <a:t>Hg</a:t>
            </a:r>
            <a:r>
              <a:rPr lang="en-US" altLang="zh-CN" sz="2200" b="1" baseline="30000" dirty="0">
                <a:latin typeface="Times New Roman" panose="02020603050405020304" pitchFamily="18" charset="0"/>
                <a:ea typeface="黑体" panose="02010609060101010101" pitchFamily="49" charset="-122"/>
              </a:rPr>
              <a:t>+</a:t>
            </a:r>
            <a:r>
              <a:rPr lang="en-US" altLang="zh-CN" sz="2200" dirty="0">
                <a:latin typeface="Times New Roman" panose="02020603050405020304" pitchFamily="18" charset="0"/>
                <a:ea typeface="黑体" panose="02010609060101010101" pitchFamily="49" charset="-122"/>
              </a:rPr>
              <a:t> </a:t>
            </a:r>
            <a:endParaRPr lang="en-US" altLang="zh-CN" sz="2200" dirty="0">
              <a:latin typeface="Times New Roman" panose="02020603050405020304" pitchFamily="18" charset="0"/>
              <a:ea typeface="黑体" panose="02010609060101010101" pitchFamily="49" charset="-122"/>
            </a:endParaRPr>
          </a:p>
          <a:p>
            <a:pPr eaLnBrk="1" hangingPunct="1">
              <a:lnSpc>
                <a:spcPct val="150000"/>
              </a:lnSpc>
              <a:spcAft>
                <a:spcPts val="0"/>
              </a:spcAft>
              <a:buFont typeface="Wingdings" panose="05000000000000000000" pitchFamily="2" charset="2"/>
              <a:buChar char="u"/>
            </a:pPr>
            <a:r>
              <a:rPr lang="zh-CN" altLang="en-US" sz="2200" dirty="0">
                <a:solidFill>
                  <a:srgbClr val="AA5C5C"/>
                </a:solidFill>
                <a:latin typeface="Times New Roman" panose="02020603050405020304" pitchFamily="18" charset="0"/>
                <a:ea typeface="黑体" panose="02010609060101010101" pitchFamily="49" charset="-122"/>
              </a:rPr>
              <a:t>路易斯硬碱：</a:t>
            </a:r>
            <a:r>
              <a:rPr lang="en-US" altLang="zh-CN" sz="2200" b="1" dirty="0">
                <a:latin typeface="Times New Roman" panose="02020603050405020304" pitchFamily="18" charset="0"/>
                <a:ea typeface="黑体" panose="02010609060101010101" pitchFamily="49" charset="-122"/>
              </a:rPr>
              <a:t>H</a:t>
            </a:r>
            <a:r>
              <a:rPr lang="en-US" altLang="zh-CN" sz="2200" b="1" baseline="-25000" dirty="0">
                <a:latin typeface="Times New Roman" panose="02020603050405020304" pitchFamily="18" charset="0"/>
                <a:ea typeface="黑体" panose="02010609060101010101" pitchFamily="49" charset="-122"/>
              </a:rPr>
              <a:t>2</a:t>
            </a:r>
            <a:r>
              <a:rPr lang="en-US" altLang="zh-CN" sz="2200" b="1" dirty="0">
                <a:latin typeface="Times New Roman" panose="02020603050405020304" pitchFamily="18" charset="0"/>
                <a:ea typeface="黑体" panose="02010609060101010101" pitchFamily="49" charset="-122"/>
              </a:rPr>
              <a:t>O、OH</a:t>
            </a:r>
            <a:r>
              <a:rPr lang="en-US" altLang="zh-CN" sz="2200" b="1" baseline="30000" dirty="0">
                <a:latin typeface="Times New Roman" panose="02020603050405020304" pitchFamily="18" charset="0"/>
                <a:ea typeface="黑体" panose="02010609060101010101" pitchFamily="49" charset="-122"/>
              </a:rPr>
              <a:t>-</a:t>
            </a:r>
            <a:r>
              <a:rPr lang="en-US" altLang="zh-CN" sz="2200" b="1" dirty="0">
                <a:latin typeface="Times New Roman" panose="02020603050405020304" pitchFamily="18" charset="0"/>
                <a:ea typeface="黑体" panose="02010609060101010101" pitchFamily="49" charset="-122"/>
              </a:rPr>
              <a:t>、F</a:t>
            </a:r>
            <a:r>
              <a:rPr lang="en-US" altLang="zh-CN" sz="2200" b="1" baseline="30000" dirty="0">
                <a:latin typeface="Times New Roman" panose="02020603050405020304" pitchFamily="18" charset="0"/>
                <a:ea typeface="黑体" panose="02010609060101010101" pitchFamily="49" charset="-122"/>
              </a:rPr>
              <a:t>-</a:t>
            </a:r>
            <a:r>
              <a:rPr lang="en-US" altLang="zh-CN" sz="2200" b="1" dirty="0">
                <a:latin typeface="Times New Roman" panose="02020603050405020304" pitchFamily="18" charset="0"/>
                <a:ea typeface="黑体" panose="02010609060101010101" pitchFamily="49" charset="-122"/>
              </a:rPr>
              <a:t>、Cl</a:t>
            </a:r>
            <a:r>
              <a:rPr lang="en-US" altLang="zh-CN" sz="2200" b="1" baseline="30000" dirty="0">
                <a:latin typeface="Times New Roman" panose="02020603050405020304" pitchFamily="18" charset="0"/>
                <a:ea typeface="黑体" panose="02010609060101010101" pitchFamily="49" charset="-122"/>
              </a:rPr>
              <a:t>-</a:t>
            </a:r>
            <a:r>
              <a:rPr lang="en-US" altLang="zh-CN" sz="2200" b="1" dirty="0">
                <a:latin typeface="Times New Roman" panose="02020603050405020304" pitchFamily="18" charset="0"/>
                <a:ea typeface="黑体" panose="02010609060101010101" pitchFamily="49" charset="-122"/>
              </a:rPr>
              <a:t>、PO</a:t>
            </a:r>
            <a:r>
              <a:rPr lang="en-US" altLang="zh-CN" sz="2200" b="1" baseline="-25000" dirty="0">
                <a:latin typeface="Times New Roman" panose="02020603050405020304" pitchFamily="18" charset="0"/>
                <a:ea typeface="黑体" panose="02010609060101010101" pitchFamily="49" charset="-122"/>
              </a:rPr>
              <a:t>4</a:t>
            </a:r>
            <a:r>
              <a:rPr lang="en-US" altLang="zh-CN" sz="2200" b="1" baseline="30000" dirty="0">
                <a:latin typeface="Times New Roman" panose="02020603050405020304" pitchFamily="18" charset="0"/>
                <a:ea typeface="黑体" panose="02010609060101010101" pitchFamily="49" charset="-122"/>
              </a:rPr>
              <a:t>3-</a:t>
            </a:r>
            <a:r>
              <a:rPr lang="en-US" altLang="zh-CN" sz="2200" b="1" dirty="0">
                <a:latin typeface="Times New Roman" panose="02020603050405020304" pitchFamily="18" charset="0"/>
                <a:ea typeface="黑体" panose="02010609060101010101" pitchFamily="49" charset="-122"/>
              </a:rPr>
              <a:t>、SO</a:t>
            </a:r>
            <a:r>
              <a:rPr lang="en-US" altLang="zh-CN" sz="2200" b="1" baseline="-25000" dirty="0">
                <a:latin typeface="Times New Roman" panose="02020603050405020304" pitchFamily="18" charset="0"/>
                <a:ea typeface="黑体" panose="02010609060101010101" pitchFamily="49" charset="-122"/>
              </a:rPr>
              <a:t>4</a:t>
            </a:r>
            <a:r>
              <a:rPr lang="en-US" altLang="zh-CN" sz="2200" b="1" baseline="30000" dirty="0">
                <a:latin typeface="Times New Roman" panose="02020603050405020304" pitchFamily="18" charset="0"/>
                <a:ea typeface="黑体" panose="02010609060101010101" pitchFamily="49" charset="-122"/>
              </a:rPr>
              <a:t>2-</a:t>
            </a:r>
            <a:r>
              <a:rPr lang="en-US" altLang="zh-CN" sz="2200" b="1" dirty="0">
                <a:latin typeface="Times New Roman" panose="02020603050405020304" pitchFamily="18" charset="0"/>
                <a:ea typeface="黑体" panose="02010609060101010101" pitchFamily="49" charset="-122"/>
              </a:rPr>
              <a:t>、CO</a:t>
            </a:r>
            <a:r>
              <a:rPr lang="en-US" altLang="zh-CN" sz="2200" b="1" baseline="-25000" dirty="0">
                <a:latin typeface="Times New Roman" panose="02020603050405020304" pitchFamily="18" charset="0"/>
                <a:ea typeface="黑体" panose="02010609060101010101" pitchFamily="49" charset="-122"/>
              </a:rPr>
              <a:t>3</a:t>
            </a:r>
            <a:r>
              <a:rPr lang="en-US" altLang="zh-CN" sz="2200" b="1" baseline="30000" dirty="0">
                <a:latin typeface="Times New Roman" panose="02020603050405020304" pitchFamily="18" charset="0"/>
                <a:ea typeface="黑体" panose="02010609060101010101" pitchFamily="49" charset="-122"/>
              </a:rPr>
              <a:t>2-</a:t>
            </a:r>
            <a:r>
              <a:rPr lang="en-US" altLang="zh-CN" sz="2200" b="1" dirty="0">
                <a:latin typeface="Times New Roman" panose="02020603050405020304" pitchFamily="18" charset="0"/>
                <a:ea typeface="黑体" panose="02010609060101010101" pitchFamily="49" charset="-122"/>
              </a:rPr>
              <a:t>、O</a:t>
            </a:r>
            <a:r>
              <a:rPr lang="en-US" altLang="zh-CN" sz="2200" b="1" baseline="30000" dirty="0">
                <a:latin typeface="Times New Roman" panose="02020603050405020304" pitchFamily="18" charset="0"/>
                <a:ea typeface="黑体" panose="02010609060101010101" pitchFamily="49" charset="-122"/>
              </a:rPr>
              <a:t>2-</a:t>
            </a:r>
            <a:r>
              <a:rPr lang="en-US" altLang="zh-CN" sz="2200" dirty="0">
                <a:latin typeface="Times New Roman" panose="02020603050405020304" pitchFamily="18" charset="0"/>
                <a:ea typeface="黑体" panose="02010609060101010101" pitchFamily="49" charset="-122"/>
              </a:rPr>
              <a:t> </a:t>
            </a:r>
            <a:endParaRPr lang="en-US" altLang="zh-CN" sz="2200" dirty="0">
              <a:latin typeface="Times New Roman" panose="02020603050405020304" pitchFamily="18" charset="0"/>
              <a:ea typeface="黑体" panose="02010609060101010101" pitchFamily="49" charset="-122"/>
            </a:endParaRPr>
          </a:p>
          <a:p>
            <a:pPr eaLnBrk="1" hangingPunct="1">
              <a:lnSpc>
                <a:spcPct val="150000"/>
              </a:lnSpc>
              <a:spcAft>
                <a:spcPts val="0"/>
              </a:spcAft>
              <a:buFont typeface="Wingdings" panose="05000000000000000000" pitchFamily="2" charset="2"/>
              <a:buChar char="u"/>
            </a:pPr>
            <a:r>
              <a:rPr lang="en-US" altLang="zh-CN" sz="2200" b="1" dirty="0" err="1">
                <a:solidFill>
                  <a:srgbClr val="AA5C5C"/>
                </a:solidFill>
                <a:latin typeface="Times New Roman" panose="02020603050405020304" pitchFamily="18" charset="0"/>
                <a:ea typeface="黑体" panose="02010609060101010101" pitchFamily="49" charset="-122"/>
              </a:rPr>
              <a:t>Intermediate：</a:t>
            </a:r>
            <a:r>
              <a:rPr lang="en-US" altLang="zh-CN" sz="2200" b="1" dirty="0" err="1">
                <a:latin typeface="Times New Roman" panose="02020603050405020304" pitchFamily="18" charset="0"/>
                <a:ea typeface="黑体" panose="02010609060101010101" pitchFamily="49" charset="-122"/>
              </a:rPr>
              <a:t>Br</a:t>
            </a:r>
            <a:r>
              <a:rPr lang="en-US" altLang="zh-CN" sz="2200" b="1" baseline="30000" dirty="0">
                <a:latin typeface="Times New Roman" panose="02020603050405020304" pitchFamily="18" charset="0"/>
                <a:ea typeface="黑体" panose="02010609060101010101" pitchFamily="49" charset="-122"/>
              </a:rPr>
              <a:t>-</a:t>
            </a:r>
            <a:r>
              <a:rPr lang="en-US" altLang="zh-CN" sz="2200" b="1" dirty="0">
                <a:latin typeface="Times New Roman" panose="02020603050405020304" pitchFamily="18" charset="0"/>
                <a:ea typeface="黑体" panose="02010609060101010101" pitchFamily="49" charset="-122"/>
              </a:rPr>
              <a:t>、NO</a:t>
            </a:r>
            <a:r>
              <a:rPr lang="en-US" altLang="zh-CN" sz="2200" b="1" baseline="-25000" dirty="0">
                <a:latin typeface="Times New Roman" panose="02020603050405020304" pitchFamily="18" charset="0"/>
                <a:ea typeface="黑体" panose="02010609060101010101" pitchFamily="49" charset="-122"/>
              </a:rPr>
              <a:t>2</a:t>
            </a:r>
            <a:r>
              <a:rPr lang="en-US" altLang="zh-CN" sz="2200" b="1" baseline="30000" dirty="0">
                <a:latin typeface="Times New Roman" panose="02020603050405020304" pitchFamily="18" charset="0"/>
                <a:ea typeface="黑体" panose="02010609060101010101" pitchFamily="49" charset="-122"/>
              </a:rPr>
              <a:t>-</a:t>
            </a:r>
            <a:r>
              <a:rPr lang="en-US" altLang="zh-CN" sz="2200" b="1" dirty="0">
                <a:latin typeface="Times New Roman" panose="02020603050405020304" pitchFamily="18" charset="0"/>
                <a:ea typeface="黑体" panose="02010609060101010101" pitchFamily="49" charset="-122"/>
              </a:rPr>
              <a:t>、SO</a:t>
            </a:r>
            <a:r>
              <a:rPr lang="en-US" altLang="zh-CN" sz="2200" b="1" baseline="-25000" dirty="0">
                <a:latin typeface="Times New Roman" panose="02020603050405020304" pitchFamily="18" charset="0"/>
                <a:ea typeface="黑体" panose="02010609060101010101" pitchFamily="49" charset="-122"/>
              </a:rPr>
              <a:t>3</a:t>
            </a:r>
            <a:r>
              <a:rPr lang="en-US" altLang="zh-CN" sz="2200" b="1" baseline="30000" dirty="0">
                <a:latin typeface="Times New Roman" panose="02020603050405020304" pitchFamily="18" charset="0"/>
                <a:ea typeface="黑体" panose="02010609060101010101" pitchFamily="49" charset="-122"/>
              </a:rPr>
              <a:t>2-</a:t>
            </a:r>
            <a:endParaRPr lang="en-US" altLang="zh-CN" sz="2200" b="1" baseline="30000" dirty="0">
              <a:latin typeface="Times New Roman" panose="02020603050405020304" pitchFamily="18" charset="0"/>
              <a:ea typeface="黑体" panose="02010609060101010101" pitchFamily="49" charset="-122"/>
            </a:endParaRPr>
          </a:p>
          <a:p>
            <a:pPr eaLnBrk="1" hangingPunct="1">
              <a:lnSpc>
                <a:spcPct val="150000"/>
              </a:lnSpc>
              <a:spcAft>
                <a:spcPts val="0"/>
              </a:spcAft>
              <a:buFont typeface="Wingdings" panose="05000000000000000000" pitchFamily="2" charset="2"/>
              <a:buChar char="u"/>
            </a:pPr>
            <a:r>
              <a:rPr lang="zh-CN" altLang="en-US" sz="2200" dirty="0">
                <a:solidFill>
                  <a:srgbClr val="AA5C5C"/>
                </a:solidFill>
                <a:latin typeface="Times New Roman" panose="02020603050405020304" pitchFamily="18" charset="0"/>
                <a:ea typeface="黑体" panose="02010609060101010101" pitchFamily="49" charset="-122"/>
              </a:rPr>
              <a:t>路易斯软碱：</a:t>
            </a:r>
            <a:r>
              <a:rPr lang="en-US" altLang="zh-CN" sz="2200" b="1" dirty="0">
                <a:latin typeface="Times New Roman" panose="02020603050405020304" pitchFamily="18" charset="0"/>
                <a:ea typeface="黑体" panose="02010609060101010101" pitchFamily="49" charset="-122"/>
              </a:rPr>
              <a:t>SH</a:t>
            </a:r>
            <a:r>
              <a:rPr lang="en-US" altLang="zh-CN" sz="2200" b="1" baseline="30000" dirty="0">
                <a:latin typeface="Times New Roman" panose="02020603050405020304" pitchFamily="18" charset="0"/>
                <a:ea typeface="黑体" panose="02010609060101010101" pitchFamily="49" charset="-122"/>
              </a:rPr>
              <a:t>-</a:t>
            </a:r>
            <a:r>
              <a:rPr lang="en-US" altLang="zh-CN" sz="2200" b="1" dirty="0">
                <a:latin typeface="Times New Roman" panose="02020603050405020304" pitchFamily="18" charset="0"/>
                <a:ea typeface="黑体" panose="02010609060101010101" pitchFamily="49" charset="-122"/>
              </a:rPr>
              <a:t>、S</a:t>
            </a:r>
            <a:r>
              <a:rPr lang="en-US" altLang="zh-CN" sz="2200" b="1" baseline="30000" dirty="0">
                <a:latin typeface="Times New Roman" panose="02020603050405020304" pitchFamily="18" charset="0"/>
                <a:ea typeface="黑体" panose="02010609060101010101" pitchFamily="49" charset="-122"/>
              </a:rPr>
              <a:t>2-</a:t>
            </a:r>
            <a:r>
              <a:rPr lang="en-US" altLang="zh-CN" sz="2200" b="1" dirty="0">
                <a:latin typeface="Times New Roman" panose="02020603050405020304" pitchFamily="18" charset="0"/>
                <a:ea typeface="黑体" panose="02010609060101010101" pitchFamily="49" charset="-122"/>
              </a:rPr>
              <a:t>、RS</a:t>
            </a:r>
            <a:r>
              <a:rPr lang="en-US" altLang="zh-CN" sz="2200" b="1" baseline="30000" dirty="0">
                <a:latin typeface="Times New Roman" panose="02020603050405020304" pitchFamily="18" charset="0"/>
                <a:ea typeface="黑体" panose="02010609060101010101" pitchFamily="49" charset="-122"/>
              </a:rPr>
              <a:t>-</a:t>
            </a:r>
            <a:r>
              <a:rPr lang="en-US" altLang="zh-CN" sz="2200" b="1" dirty="0">
                <a:latin typeface="Times New Roman" panose="02020603050405020304" pitchFamily="18" charset="0"/>
                <a:ea typeface="黑体" panose="02010609060101010101" pitchFamily="49" charset="-122"/>
              </a:rPr>
              <a:t>、CN</a:t>
            </a:r>
            <a:r>
              <a:rPr lang="en-US" altLang="zh-CN" sz="2200" b="1" baseline="30000" dirty="0">
                <a:latin typeface="Times New Roman" panose="02020603050405020304" pitchFamily="18" charset="0"/>
                <a:ea typeface="黑体" panose="02010609060101010101" pitchFamily="49" charset="-122"/>
              </a:rPr>
              <a:t>-</a:t>
            </a:r>
            <a:r>
              <a:rPr lang="en-US" altLang="zh-CN" sz="2200" b="1" dirty="0">
                <a:latin typeface="Times New Roman" panose="02020603050405020304" pitchFamily="18" charset="0"/>
                <a:ea typeface="黑体" panose="02010609060101010101" pitchFamily="49" charset="-122"/>
              </a:rPr>
              <a:t>、SCN</a:t>
            </a:r>
            <a:r>
              <a:rPr lang="en-US" altLang="zh-CN" sz="2200" b="1" baseline="30000" dirty="0">
                <a:latin typeface="Times New Roman" panose="02020603050405020304" pitchFamily="18" charset="0"/>
                <a:ea typeface="黑体" panose="02010609060101010101" pitchFamily="49" charset="-122"/>
              </a:rPr>
              <a:t>-</a:t>
            </a:r>
            <a:r>
              <a:rPr lang="en-US" altLang="zh-CN" sz="2200" b="1" dirty="0">
                <a:latin typeface="Times New Roman" panose="02020603050405020304" pitchFamily="18" charset="0"/>
                <a:ea typeface="黑体" panose="02010609060101010101" pitchFamily="49" charset="-122"/>
              </a:rPr>
              <a:t>、R</a:t>
            </a:r>
            <a:r>
              <a:rPr lang="en-US" altLang="zh-CN" sz="2200" b="1" baseline="-25000" dirty="0">
                <a:latin typeface="Times New Roman" panose="02020603050405020304" pitchFamily="18" charset="0"/>
                <a:ea typeface="黑体" panose="02010609060101010101" pitchFamily="49" charset="-122"/>
              </a:rPr>
              <a:t>2</a:t>
            </a:r>
            <a:r>
              <a:rPr lang="en-US" altLang="zh-CN" sz="2200" b="1" dirty="0">
                <a:latin typeface="Times New Roman" panose="02020603050405020304" pitchFamily="18" charset="0"/>
                <a:ea typeface="黑体" panose="02010609060101010101" pitchFamily="49" charset="-122"/>
              </a:rPr>
              <a:t>S、RSH、RS</a:t>
            </a:r>
            <a:r>
              <a:rPr lang="en-US" altLang="zh-CN" sz="2200" b="1" baseline="30000" dirty="0">
                <a:latin typeface="Times New Roman" panose="02020603050405020304" pitchFamily="18" charset="0"/>
                <a:ea typeface="黑体" panose="02010609060101010101" pitchFamily="49" charset="-122"/>
              </a:rPr>
              <a:t>-</a:t>
            </a:r>
            <a:endParaRPr lang="zh-CN" altLang="en-US" sz="2200" b="1" baseline="30000" dirty="0">
              <a:latin typeface="Times New Roman" panose="02020603050405020304" pitchFamily="18" charset="0"/>
              <a:ea typeface="黑体" panose="02010609060101010101" pitchFamily="49" charset="-122"/>
            </a:endParaRPr>
          </a:p>
        </p:txBody>
      </p:sp>
      <p:grpSp>
        <p:nvGrpSpPr>
          <p:cNvPr id="8" name="Group 12"/>
          <p:cNvGrpSpPr/>
          <p:nvPr/>
        </p:nvGrpSpPr>
        <p:grpSpPr bwMode="auto">
          <a:xfrm>
            <a:off x="3144962" y="4616432"/>
            <a:ext cx="7993063" cy="1368425"/>
            <a:chOff x="1427" y="3022"/>
            <a:chExt cx="5035" cy="862"/>
          </a:xfrm>
        </p:grpSpPr>
        <p:sp>
          <p:nvSpPr>
            <p:cNvPr id="9" name="Freeform 9"/>
            <p:cNvSpPr/>
            <p:nvPr/>
          </p:nvSpPr>
          <p:spPr bwMode="auto">
            <a:xfrm>
              <a:off x="1427" y="3022"/>
              <a:ext cx="1716" cy="862"/>
            </a:xfrm>
            <a:custGeom>
              <a:avLst/>
              <a:gdLst/>
              <a:ahLst/>
              <a:cxnLst>
                <a:cxn ang="0">
                  <a:pos x="0" y="0"/>
                </a:cxn>
                <a:cxn ang="0">
                  <a:pos x="680" y="590"/>
                </a:cxn>
                <a:cxn ang="0">
                  <a:pos x="0" y="1043"/>
                </a:cxn>
              </a:cxnLst>
              <a:rect l="0" t="0" r="r" b="b"/>
              <a:pathLst>
                <a:path w="680" h="1043">
                  <a:moveTo>
                    <a:pt x="0" y="0"/>
                  </a:moveTo>
                  <a:cubicBezTo>
                    <a:pt x="340" y="208"/>
                    <a:pt x="680" y="416"/>
                    <a:pt x="680" y="590"/>
                  </a:cubicBezTo>
                  <a:cubicBezTo>
                    <a:pt x="680" y="764"/>
                    <a:pt x="113" y="975"/>
                    <a:pt x="0" y="1043"/>
                  </a:cubicBezTo>
                </a:path>
              </a:pathLst>
            </a:custGeom>
            <a:noFill/>
            <a:ln w="38100" cmpd="sng">
              <a:solidFill>
                <a:schemeClr val="accent2"/>
              </a:solidFill>
              <a:round/>
            </a:ln>
            <a:effectLst/>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10" name="Text Box 10"/>
            <p:cNvSpPr txBox="1">
              <a:spLocks noChangeArrowheads="1"/>
            </p:cNvSpPr>
            <p:nvPr/>
          </p:nvSpPr>
          <p:spPr bwMode="auto">
            <a:xfrm>
              <a:off x="3151" y="3498"/>
              <a:ext cx="3311" cy="2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2000" b="1" dirty="0">
                  <a:solidFill>
                    <a:schemeClr val="bg1"/>
                  </a:solidFill>
                  <a:latin typeface="Garamond" panose="02020404030301010803" pitchFamily="18" charset="0"/>
                  <a:ea typeface="宋体" panose="02010600030101010101" pitchFamily="2" charset="-122"/>
                </a:rPr>
                <a:t>重金属与生物大分子结合，产生毒性机制</a:t>
              </a:r>
              <a:endParaRPr lang="zh-CN" altLang="en-US" sz="2000" b="1" dirty="0">
                <a:solidFill>
                  <a:schemeClr val="bg1"/>
                </a:solidFill>
                <a:latin typeface="Garamond" panose="02020404030301010803" pitchFamily="18" charset="0"/>
                <a:ea typeface="宋体" panose="02010600030101010101" pitchFamily="2" charset="-122"/>
              </a:endParaRPr>
            </a:p>
          </p:txBody>
        </p:sp>
      </p:grpSp>
      <p:grpSp>
        <p:nvGrpSpPr>
          <p:cNvPr id="11" name="Group 11"/>
          <p:cNvGrpSpPr/>
          <p:nvPr/>
        </p:nvGrpSpPr>
        <p:grpSpPr bwMode="auto">
          <a:xfrm>
            <a:off x="3217352" y="3555665"/>
            <a:ext cx="8426449" cy="1463675"/>
            <a:chOff x="1383" y="2459"/>
            <a:chExt cx="5308" cy="922"/>
          </a:xfrm>
        </p:grpSpPr>
        <p:sp>
          <p:nvSpPr>
            <p:cNvPr id="12" name="Freeform 7"/>
            <p:cNvSpPr/>
            <p:nvPr/>
          </p:nvSpPr>
          <p:spPr bwMode="auto">
            <a:xfrm>
              <a:off x="1383" y="2459"/>
              <a:ext cx="3020" cy="922"/>
            </a:xfrm>
            <a:custGeom>
              <a:avLst/>
              <a:gdLst/>
              <a:ahLst/>
              <a:cxnLst>
                <a:cxn ang="0">
                  <a:pos x="0" y="0"/>
                </a:cxn>
                <a:cxn ang="0">
                  <a:pos x="680" y="590"/>
                </a:cxn>
                <a:cxn ang="0">
                  <a:pos x="0" y="1043"/>
                </a:cxn>
              </a:cxnLst>
              <a:rect l="0" t="0" r="r" b="b"/>
              <a:pathLst>
                <a:path w="680" h="1043">
                  <a:moveTo>
                    <a:pt x="0" y="0"/>
                  </a:moveTo>
                  <a:cubicBezTo>
                    <a:pt x="340" y="208"/>
                    <a:pt x="680" y="416"/>
                    <a:pt x="680" y="590"/>
                  </a:cubicBezTo>
                  <a:cubicBezTo>
                    <a:pt x="680" y="764"/>
                    <a:pt x="113" y="975"/>
                    <a:pt x="0" y="1043"/>
                  </a:cubicBezTo>
                </a:path>
              </a:pathLst>
            </a:custGeom>
            <a:noFill/>
            <a:ln w="38100" cmpd="sng">
              <a:solidFill>
                <a:srgbClr val="92D050"/>
              </a:solidFill>
              <a:round/>
            </a:ln>
            <a:effectLst/>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13" name="Text Box 8"/>
            <p:cNvSpPr txBox="1">
              <a:spLocks noChangeArrowheads="1"/>
            </p:cNvSpPr>
            <p:nvPr/>
          </p:nvSpPr>
          <p:spPr bwMode="auto">
            <a:xfrm>
              <a:off x="4423" y="2741"/>
              <a:ext cx="2268" cy="250"/>
            </a:xfrm>
            <a:prstGeom prst="rect">
              <a:avLst/>
            </a:prstGeom>
            <a:solidFill>
              <a:srgbClr val="AED28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2000" b="1" dirty="0">
                  <a:solidFill>
                    <a:schemeClr val="bg1"/>
                  </a:solidFill>
                  <a:latin typeface="Garamond" panose="02020404030301010803" pitchFamily="18" charset="0"/>
                  <a:ea typeface="宋体" panose="02010600030101010101" pitchFamily="2" charset="-122"/>
                </a:rPr>
                <a:t>构成自然圈层，如岩石的成分</a:t>
              </a:r>
              <a:endParaRPr lang="zh-CN" altLang="en-US" sz="2000" b="1" dirty="0">
                <a:solidFill>
                  <a:schemeClr val="bg1"/>
                </a:solidFill>
                <a:latin typeface="Garamond" panose="02020404030301010803" pitchFamily="18" charset="0"/>
                <a:ea typeface="宋体" panose="02010600030101010101" pitchFamily="2" charset="-122"/>
              </a:endParaRPr>
            </a:p>
          </p:txBody>
        </p:sp>
      </p:grpSp>
      <p:sp>
        <p:nvSpPr>
          <p:cNvPr id="2" name="Text Box 3"/>
          <p:cNvSpPr txBox="1">
            <a:spLocks noChangeArrowheads="1"/>
          </p:cNvSpPr>
          <p:nvPr/>
        </p:nvSpPr>
        <p:spPr bwMode="auto">
          <a:xfrm>
            <a:off x="913130" y="1916430"/>
            <a:ext cx="894207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6700" indent="-266700">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lnSpc>
                <a:spcPct val="150000"/>
              </a:lnSpc>
              <a:spcAft>
                <a:spcPts val="0"/>
              </a:spcAft>
              <a:buFont typeface="Wingdings" panose="05000000000000000000" pitchFamily="2" charset="2"/>
              <a:buChar char="Ø"/>
            </a:pPr>
            <a:r>
              <a:rPr lang="zh-CN" altLang="en-US" sz="2400" dirty="0">
                <a:solidFill>
                  <a:srgbClr val="AA5C5C"/>
                </a:solidFill>
                <a:latin typeface="Times New Roman" panose="02020603050405020304" pitchFamily="18" charset="0"/>
                <a:ea typeface="黑体" panose="02010609060101010101" pitchFamily="49" charset="-122"/>
              </a:rPr>
              <a:t>半径小、电荷高或者较高的电负性、可极化度小：硬；离子化</a:t>
            </a:r>
            <a:endParaRPr lang="zh-CN" altLang="en-US" sz="2400" dirty="0">
              <a:solidFill>
                <a:srgbClr val="AA5C5C"/>
              </a:solidFill>
              <a:latin typeface="Times New Roman" panose="02020603050405020304" pitchFamily="18" charset="0"/>
              <a:ea typeface="黑体" panose="02010609060101010101" pitchFamily="49" charset="-122"/>
            </a:endParaRPr>
          </a:p>
          <a:p>
            <a:pPr eaLnBrk="1" hangingPunct="1">
              <a:lnSpc>
                <a:spcPct val="150000"/>
              </a:lnSpc>
              <a:spcAft>
                <a:spcPts val="0"/>
              </a:spcAft>
              <a:buFont typeface="Wingdings" panose="05000000000000000000" pitchFamily="2" charset="2"/>
              <a:buChar char="Ø"/>
            </a:pPr>
            <a:r>
              <a:rPr lang="zh-CN" altLang="en-US" sz="2400" dirty="0">
                <a:solidFill>
                  <a:srgbClr val="FF0000"/>
                </a:solidFill>
                <a:latin typeface="Times New Roman" panose="02020603050405020304" pitchFamily="18" charset="0"/>
                <a:ea typeface="黑体" panose="02010609060101010101" pitchFamily="49" charset="-122"/>
              </a:rPr>
              <a:t>半径大、电荷小或者较小的电负性、可极化度大：软；共价键</a:t>
            </a:r>
            <a:endParaRPr lang="zh-CN" altLang="en-US" sz="2400" b="1" baseline="30000" dirty="0">
              <a:latin typeface="Times New Roman" panose="02020603050405020304" pitchFamily="18" charset="0"/>
              <a:ea typeface="黑体" panose="02010609060101010101" pitchFamily="49" charset="-122"/>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3" presetClass="exit" presetSubtype="10" fill="hold" nodeType="afterEffect">
                                  <p:stCondLst>
                                    <p:cond delay="0"/>
                                  </p:stCondLst>
                                  <p:childTnLst>
                                    <p:animEffect transition="out" filter="blinds(horizontal)">
                                      <p:cBhvr>
                                        <p:cTn id="10" dur="5000"/>
                                        <p:tgtEl>
                                          <p:spTgt spid="8"/>
                                        </p:tgtEl>
                                      </p:cBhvr>
                                    </p:animEffect>
                                    <p:set>
                                      <p:cBhvr>
                                        <p:cTn id="11" dur="1" fill="hold">
                                          <p:stCondLst>
                                            <p:cond delay="499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childTnLst>
                          </p:cTn>
                        </p:par>
                        <p:par>
                          <p:cTn id="17" fill="hold">
                            <p:stCondLst>
                              <p:cond delay="500"/>
                            </p:stCondLst>
                            <p:childTnLst>
                              <p:par>
                                <p:cTn id="18" presetID="3" presetClass="exit" presetSubtype="10" fill="hold" nodeType="afterEffect">
                                  <p:stCondLst>
                                    <p:cond delay="0"/>
                                  </p:stCondLst>
                                  <p:childTnLst>
                                    <p:animEffect transition="out" filter="blinds(horizontal)">
                                      <p:cBhvr>
                                        <p:cTn id="19" dur="5000"/>
                                        <p:tgtEl>
                                          <p:spTgt spid="11"/>
                                        </p:tgtEl>
                                      </p:cBhvr>
                                    </p:animEffect>
                                    <p:set>
                                      <p:cBhvr>
                                        <p:cTn id="20" dur="1" fill="hold">
                                          <p:stCondLst>
                                            <p:cond delay="4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1-</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1507" name="Text Box 3"/>
          <p:cNvSpPr txBox="1"/>
          <p:nvPr/>
        </p:nvSpPr>
        <p:spPr>
          <a:xfrm>
            <a:off x="2590800" y="2133600"/>
            <a:ext cx="70866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67940" name="Text Box 4"/>
          <p:cNvSpPr txBox="1">
            <a:spLocks noChangeArrowheads="1"/>
          </p:cNvSpPr>
          <p:nvPr/>
        </p:nvSpPr>
        <p:spPr bwMode="auto">
          <a:xfrm>
            <a:off x="190818" y="260668"/>
            <a:ext cx="9793614" cy="1626279"/>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i="0" u="none" strike="noStrike" kern="1200" cap="none" spc="0" normalizeH="0" baseline="0" noProof="0" dirty="0" smtClean="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1.1</a:t>
            </a:r>
            <a:r>
              <a:rPr kumimoji="0" lang="en-US" altLang="zh-CN" sz="3000" b="1" i="0" u="none" strike="noStrike" kern="1200" cap="none" spc="0" normalizeH="0" baseline="0" noProof="0" dirty="0" smtClean="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smtClean="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环境污染 </a:t>
            </a:r>
            <a:r>
              <a:rPr lang="en-US" altLang="zh-CN" sz="3000" b="1" dirty="0" smtClean="0">
                <a:solidFill>
                  <a:srgbClr val="000000"/>
                </a:solidFill>
                <a:latin typeface="Times New Roman" panose="02020603050405020304" pitchFamily="18" charset="0"/>
                <a:cs typeface="Times New Roman" panose="02020603050405020304" pitchFamily="18" charset="0"/>
              </a:rPr>
              <a:t>Environmental </a:t>
            </a:r>
            <a:r>
              <a:rPr lang="en-US" altLang="zh-CN" sz="3000" b="1" dirty="0">
                <a:solidFill>
                  <a:srgbClr val="000000"/>
                </a:solidFill>
                <a:latin typeface="Times New Roman" panose="02020603050405020304" pitchFamily="18" charset="0"/>
                <a:cs typeface="Times New Roman" panose="02020603050405020304" pitchFamily="18" charset="0"/>
              </a:rPr>
              <a:t>Pollution</a:t>
            </a:r>
            <a:endParaRPr lang="zh-CN" altLang="en-US" sz="3000" b="1" dirty="0">
              <a:solidFill>
                <a:srgbClr val="000000"/>
              </a:solidFill>
              <a:latin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smtClean="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509" name="Text Box 5"/>
          <p:cNvSpPr txBox="1"/>
          <p:nvPr/>
        </p:nvSpPr>
        <p:spPr>
          <a:xfrm>
            <a:off x="6935470" y="44450"/>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第一章 绪论</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
        <p:nvSpPr>
          <p:cNvPr id="21510" name="Text Box 8"/>
          <p:cNvSpPr txBox="1"/>
          <p:nvPr/>
        </p:nvSpPr>
        <p:spPr>
          <a:xfrm>
            <a:off x="1397543" y="1210469"/>
            <a:ext cx="9473113" cy="516953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a:lnSpc>
                <a:spcPct val="150000"/>
              </a:lnSpc>
              <a:buClrTx/>
              <a:buSzPct val="100000"/>
              <a:buNone/>
            </a:pPr>
            <a:r>
              <a:rPr lang="en-US" altLang="zh-CN" sz="2000" b="1" dirty="0" smtClean="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1.1.1 </a:t>
            </a:r>
            <a:r>
              <a:rPr lang="zh-CN" altLang="en-US" sz="2000" b="1" dirty="0" smtClean="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人类</a:t>
            </a:r>
            <a:r>
              <a:rPr lang="zh-CN" altLang="en-US" sz="2000" b="1" dirty="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活动与环境互动</a:t>
            </a:r>
            <a:endParaRPr lang="zh-CN" altLang="en-US" sz="2000" dirty="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endParaRPr>
          </a:p>
          <a:p>
            <a:pPr marL="457200" lvl="1" indent="0">
              <a:buNone/>
            </a:pP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地球为人类提供阳光、空气、水、土地、生物及矿物资源，但人类生产生活持续影响并改变环境条件，甚至引发污染。</a:t>
            </a:r>
            <a:endPar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0">
              <a:lnSpc>
                <a:spcPct val="150000"/>
              </a:lnSpc>
              <a:buClrTx/>
              <a:buSzPct val="100000"/>
              <a:buNone/>
            </a:pPr>
            <a:r>
              <a:rPr lang="en-US" altLang="zh-CN" sz="2000" b="1" dirty="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1.1.2 </a:t>
            </a:r>
            <a:r>
              <a:rPr lang="zh-CN" altLang="en-US" sz="2000" b="1" dirty="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产业革命的双刃剑效应</a:t>
            </a:r>
            <a:endParaRPr lang="zh-CN" altLang="en-US" sz="2000" b="1" dirty="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endParaRPr>
          </a:p>
          <a:p>
            <a:pPr marL="457200" lvl="1" indent="0">
              <a:buNone/>
            </a:pP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18</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世纪末至</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20</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世纪初，产业革命大幅提升生产力，推动经济与自然改造，但因资源开发不当（如过度开采、污染排放），导致全球性环境污染与生态破坏。</a:t>
            </a:r>
            <a:endPar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0">
              <a:lnSpc>
                <a:spcPct val="150000"/>
              </a:lnSpc>
              <a:buClrTx/>
              <a:buSzPct val="100000"/>
              <a:buNone/>
            </a:pPr>
            <a:r>
              <a:rPr lang="en-US" altLang="zh-CN" sz="2000" b="1" dirty="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1.1.3 </a:t>
            </a:r>
            <a:r>
              <a:rPr lang="zh-CN" altLang="en-US" sz="2000" b="1" dirty="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当代环境危机表现</a:t>
            </a:r>
            <a:endParaRPr lang="zh-CN" altLang="en-US" sz="2000" b="1" dirty="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endParaRPr>
          </a:p>
          <a:p>
            <a:pPr marL="457200" lvl="1" indent="0">
              <a:buNone/>
            </a:pPr>
            <a:r>
              <a:rPr lang="zh-CN" altLang="en-US" sz="2000" dirty="0">
                <a:solidFill>
                  <a:srgbClr val="06071F"/>
                </a:solidFill>
                <a:latin typeface="黑体" panose="02010609060101010101" pitchFamily="49" charset="-122"/>
                <a:ea typeface="黑体" panose="02010609060101010101" pitchFamily="49" charset="-122"/>
              </a:rPr>
              <a:t>全球普遍存在空气</a:t>
            </a:r>
            <a:r>
              <a:rPr lang="en-US" altLang="zh-CN" sz="2000" dirty="0">
                <a:solidFill>
                  <a:srgbClr val="06071F"/>
                </a:solidFill>
                <a:latin typeface="黑体" panose="02010609060101010101" pitchFamily="49" charset="-122"/>
                <a:ea typeface="黑体" panose="02010609060101010101" pitchFamily="49" charset="-122"/>
              </a:rPr>
              <a:t>/</a:t>
            </a:r>
            <a:r>
              <a:rPr lang="zh-CN" altLang="en-US" sz="2000" dirty="0">
                <a:solidFill>
                  <a:srgbClr val="06071F"/>
                </a:solidFill>
                <a:latin typeface="黑体" panose="02010609060101010101" pitchFamily="49" charset="-122"/>
                <a:ea typeface="黑体" panose="02010609060101010101" pitchFamily="49" charset="-122"/>
              </a:rPr>
              <a:t>水</a:t>
            </a:r>
            <a:r>
              <a:rPr lang="en-US" altLang="zh-CN" sz="2000" dirty="0">
                <a:solidFill>
                  <a:srgbClr val="06071F"/>
                </a:solidFill>
                <a:latin typeface="黑体" panose="02010609060101010101" pitchFamily="49" charset="-122"/>
                <a:ea typeface="黑体" panose="02010609060101010101" pitchFamily="49" charset="-122"/>
              </a:rPr>
              <a:t>/</a:t>
            </a:r>
            <a:r>
              <a:rPr lang="zh-CN" altLang="en-US" sz="2000" dirty="0">
                <a:solidFill>
                  <a:srgbClr val="06071F"/>
                </a:solidFill>
                <a:latin typeface="黑体" panose="02010609060101010101" pitchFamily="49" charset="-122"/>
                <a:ea typeface="黑体" panose="02010609060101010101" pitchFamily="49" charset="-122"/>
              </a:rPr>
              <a:t>土壤污染、环境退化现象，典型问题包括：</a:t>
            </a:r>
            <a:endParaRPr lang="zh-CN" altLang="en-US" sz="2000" dirty="0">
              <a:solidFill>
                <a:srgbClr val="06071F"/>
              </a:solidFill>
              <a:latin typeface="黑体" panose="02010609060101010101" pitchFamily="49" charset="-122"/>
              <a:ea typeface="黑体" panose="02010609060101010101" pitchFamily="49" charset="-122"/>
            </a:endParaRPr>
          </a:p>
          <a:p>
            <a:pPr marL="914400" lvl="2" indent="0">
              <a:buNone/>
            </a:pPr>
            <a:r>
              <a:rPr lang="zh-CN" altLang="en-US" sz="2000" dirty="0" smtClean="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smtClean="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sz="2000" dirty="0" smtClean="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）臭氧层</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空洞、气候变化</a:t>
            </a:r>
            <a:endPar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914400" lvl="2" indent="0">
              <a:buNone/>
            </a:pPr>
            <a:r>
              <a:rPr lang="zh-CN" altLang="en-US" sz="2000" dirty="0" smtClean="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smtClean="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dirty="0" smtClean="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）水资源</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短缺与污染</a:t>
            </a:r>
            <a:endPar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914400" lvl="2" indent="0">
              <a:buNone/>
            </a:pPr>
            <a:r>
              <a:rPr lang="zh-CN" altLang="en-US" sz="2000" dirty="0" smtClean="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smtClean="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2000" dirty="0" smtClean="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）有毒</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化学品与固体废弃物危害</a:t>
            </a:r>
            <a:endPar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914400" lvl="2" indent="0">
              <a:buNone/>
            </a:pPr>
            <a:r>
              <a:rPr lang="zh-CN" altLang="en-US" sz="2000" dirty="0" smtClean="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smtClean="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4</a:t>
            </a:r>
            <a:r>
              <a:rPr lang="zh-CN" altLang="en-US" sz="2000" dirty="0" smtClean="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）生物多样性</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锐减</a:t>
            </a:r>
            <a:endPar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457200" lvl="1" indent="0">
              <a:buNone/>
            </a:pPr>
            <a:r>
              <a:rPr lang="zh-CN" altLang="en-US" sz="2000" dirty="0">
                <a:solidFill>
                  <a:srgbClr val="06071F"/>
                </a:solidFill>
                <a:latin typeface="黑体" panose="02010609060101010101" pitchFamily="49" charset="-122"/>
                <a:ea typeface="黑体" panose="02010609060101010101" pitchFamily="49" charset="-122"/>
              </a:rPr>
              <a:t>这些问题威胁人类生存，破坏人与自然和谐</a:t>
            </a:r>
            <a:r>
              <a:rPr lang="zh-CN" altLang="en-US" sz="2000" dirty="0" smtClean="0">
                <a:solidFill>
                  <a:srgbClr val="06071F"/>
                </a:solidFill>
                <a:latin typeface="黑体" panose="02010609060101010101" pitchFamily="49" charset="-122"/>
                <a:ea typeface="黑体" panose="02010609060101010101" pitchFamily="49" charset="-122"/>
              </a:rPr>
              <a:t>。</a:t>
            </a:r>
            <a:endParaRPr lang="zh-CN" altLang="en-US" sz="2000" dirty="0">
              <a:solidFill>
                <a:srgbClr val="06071F"/>
              </a:solidFill>
              <a:latin typeface="黑体" panose="02010609060101010101" pitchFamily="49" charset="-122"/>
              <a:ea typeface="黑体" panose="02010609060101010101" pitchFamily="49" charset="-122"/>
            </a:endParaRPr>
          </a:p>
        </p:txBody>
      </p:sp>
    </p:spTree>
  </p:cSld>
  <p:clrMapOvr>
    <a:masterClrMapping/>
  </p:clrMapOvr>
  <p:transition>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镭核Ra发生衰变放出一个粒子变为氡核Rn.已知镭核226质量为226.025 4 u.氡核222质量为222.016 3 u.放出粒子质量为4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44507" y="4647866"/>
            <a:ext cx="42862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科学网—辐射的物理化学基础 - 科学出版社的博文"/>
          <p:cNvPicPr>
            <a:picLocks noChangeAspect="1" noChangeArrowheads="1"/>
          </p:cNvPicPr>
          <p:nvPr/>
        </p:nvPicPr>
        <p:blipFill rotWithShape="1">
          <a:blip r:embed="rId2">
            <a:extLst>
              <a:ext uri="{28A0092B-C50C-407E-A947-70E740481C1C}">
                <a14:useLocalDpi xmlns:a14="http://schemas.microsoft.com/office/drawing/2010/main" val="0"/>
              </a:ext>
            </a:extLst>
          </a:blip>
          <a:srcRect t="22150" r="12279"/>
          <a:stretch>
            <a:fillRect/>
          </a:stretch>
        </p:blipFill>
        <p:spPr bwMode="auto">
          <a:xfrm>
            <a:off x="5904162" y="4207325"/>
            <a:ext cx="4915310" cy="2345541"/>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6" name="Text Box 4"/>
          <p:cNvSpPr txBox="1">
            <a:spLocks noChangeArrowheads="1"/>
          </p:cNvSpPr>
          <p:nvPr/>
        </p:nvSpPr>
        <p:spPr bwMode="auto">
          <a:xfrm>
            <a:off x="334963" y="637858"/>
            <a:ext cx="10237216"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3000" b="1" dirty="0" smtClean="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1.1.2</a:t>
            </a:r>
            <a:r>
              <a:rPr lang="en-US" altLang="zh-CN"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zh-CN" altLang="en-US"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放射性元素    </a:t>
            </a:r>
            <a:endParaRPr lang="en-US" altLang="zh-CN" sz="30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 name="矩形 1"/>
          <p:cNvSpPr/>
          <p:nvPr/>
        </p:nvSpPr>
        <p:spPr>
          <a:xfrm>
            <a:off x="1467297" y="1200395"/>
            <a:ext cx="9361040" cy="3364230"/>
          </a:xfrm>
          <a:prstGeom prst="rect">
            <a:avLst/>
          </a:prstGeom>
        </p:spPr>
        <p:txBody>
          <a:bodyPr wrap="square">
            <a:spAutoFit/>
          </a:bodyPr>
          <a:lstStyle/>
          <a:p>
            <a:pPr>
              <a:lnSpc>
                <a:spcPct val="135000"/>
              </a:lnSpc>
              <a:spcBef>
                <a:spcPts val="600"/>
              </a:spcBef>
              <a:spcAft>
                <a:spcPts val="0"/>
              </a:spcAft>
            </a:pPr>
            <a:r>
              <a:rPr lang="zh-CN" altLang="en-US" sz="2200" dirty="0" smtClean="0">
                <a:latin typeface="Times New Roman" panose="02020603050405020304" pitchFamily="18" charset="0"/>
                <a:ea typeface="黑体" panose="02010609060101010101" pitchFamily="49" charset="-122"/>
                <a:cs typeface="Times New Roman" panose="02020603050405020304" pitchFamily="18" charset="0"/>
              </a:rPr>
              <a:t>        放射性元素</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是指具有放射性的化学元素，一般包括放射性同位素和放射性核素。这些</a:t>
            </a:r>
            <a:r>
              <a:rPr lang="zh-CN" altLang="en-US" sz="2200" dirty="0" smtClean="0">
                <a:latin typeface="Times New Roman" panose="02020603050405020304" pitchFamily="18" charset="0"/>
                <a:ea typeface="黑体" panose="02010609060101010101" pitchFamily="49" charset="-122"/>
                <a:cs typeface="Times New Roman" panose="02020603050405020304" pitchFamily="18" charset="0"/>
              </a:rPr>
              <a:t>元素的</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原子核不稳定，会发生自发的放射性衰变，释放出粒子或电磁辐射，从而转变成其他</a:t>
            </a:r>
            <a:r>
              <a:rPr lang="zh-CN" altLang="en-US" sz="2200" dirty="0" smtClean="0">
                <a:latin typeface="Times New Roman" panose="02020603050405020304" pitchFamily="18" charset="0"/>
                <a:ea typeface="黑体" panose="02010609060101010101" pitchFamily="49" charset="-122"/>
                <a:cs typeface="Times New Roman" panose="02020603050405020304" pitchFamily="18" charset="0"/>
              </a:rPr>
              <a:t>元素。</a:t>
            </a:r>
            <a:endParaRPr lang="en-US" altLang="zh-CN" sz="2200" dirty="0" smtClean="0">
              <a:latin typeface="Times New Roman" panose="02020603050405020304" pitchFamily="18" charset="0"/>
              <a:ea typeface="黑体" panose="02010609060101010101" pitchFamily="49" charset="-122"/>
              <a:cs typeface="Times New Roman" panose="02020603050405020304" pitchFamily="18" charset="0"/>
            </a:endParaRPr>
          </a:p>
          <a:p>
            <a:pPr>
              <a:lnSpc>
                <a:spcPct val="135000"/>
              </a:lnSpc>
              <a:spcBef>
                <a:spcPts val="600"/>
              </a:spcBef>
              <a:spcAft>
                <a:spcPts val="0"/>
              </a:spcAft>
            </a:pPr>
            <a:r>
              <a:rPr lang="zh-CN" altLang="en-US" sz="2200" dirty="0" smtClean="0">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镭 </a:t>
            </a:r>
            <a:r>
              <a:rPr lang="en-US" altLang="zh-CN" sz="22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226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会</a:t>
            </a:r>
            <a:r>
              <a:rPr lang="zh-CN" altLang="en-US" sz="2200" dirty="0" smtClean="0">
                <a:latin typeface="Times New Roman" panose="02020603050405020304" pitchFamily="18" charset="0"/>
                <a:ea typeface="黑体" panose="02010609060101010101" pitchFamily="49" charset="-122"/>
                <a:cs typeface="Times New Roman" panose="02020603050405020304" pitchFamily="18" charset="0"/>
              </a:rPr>
              <a:t>通过 </a:t>
            </a:r>
            <a:r>
              <a:rPr lang="en-US" altLang="zh-CN" sz="22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α </a:t>
            </a:r>
            <a:r>
              <a:rPr lang="zh-CN" altLang="en-US" sz="22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衰变</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最终变成</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氡 </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- 222</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，这个过程还会</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释放能量和产生伽马射线</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。放射性元素</a:t>
            </a:r>
            <a:r>
              <a:rPr lang="zh-CN" altLang="en-US" sz="2200" dirty="0" smtClean="0">
                <a:latin typeface="Times New Roman" panose="02020603050405020304" pitchFamily="18" charset="0"/>
                <a:ea typeface="黑体" panose="02010609060101010101" pitchFamily="49" charset="-122"/>
                <a:cs typeface="Times New Roman" panose="02020603050405020304" pitchFamily="18" charset="0"/>
              </a:rPr>
              <a:t>的存在</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对环境和生命健康都具有潜在的危害，如果被摄入人体，这些放射性元素及其衰变产物</a:t>
            </a:r>
            <a:r>
              <a:rPr lang="zh-CN" altLang="en-US" sz="2200" dirty="0" smtClean="0">
                <a:latin typeface="Times New Roman" panose="02020603050405020304" pitchFamily="18" charset="0"/>
                <a:ea typeface="黑体" panose="02010609060101010101" pitchFamily="49" charset="-122"/>
                <a:cs typeface="Times New Roman" panose="02020603050405020304" pitchFamily="18" charset="0"/>
              </a:rPr>
              <a:t>可在人体</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组织中积累并释放</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α</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粒子，可能导致组织损伤和增加癌症</a:t>
            </a:r>
            <a:r>
              <a:rPr lang="zh-CN" altLang="en-US" sz="2200" dirty="0" smtClean="0">
                <a:latin typeface="Times New Roman" panose="02020603050405020304" pitchFamily="18" charset="0"/>
                <a:ea typeface="黑体" panose="02010609060101010101" pitchFamily="49" charset="-122"/>
                <a:cs typeface="Times New Roman" panose="02020603050405020304" pitchFamily="18" charset="0"/>
              </a:rPr>
              <a:t>风险。</a:t>
            </a: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6" name="Text Box 4"/>
          <p:cNvSpPr txBox="1">
            <a:spLocks noChangeArrowheads="1"/>
          </p:cNvSpPr>
          <p:nvPr/>
        </p:nvSpPr>
        <p:spPr bwMode="auto">
          <a:xfrm>
            <a:off x="334963" y="637858"/>
            <a:ext cx="10237216"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3000" b="1" dirty="0" smtClean="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1.1.2</a:t>
            </a:r>
            <a:r>
              <a:rPr lang="en-US" altLang="zh-CN"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zh-CN" altLang="en-US"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放射性元素    </a:t>
            </a:r>
            <a:endParaRPr lang="en-US" altLang="zh-CN" sz="30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矩形 1"/>
          <p:cNvSpPr/>
          <p:nvPr/>
        </p:nvSpPr>
        <p:spPr>
          <a:xfrm>
            <a:off x="839416" y="1165835"/>
            <a:ext cx="10221286" cy="2769989"/>
          </a:xfrm>
          <a:prstGeom prst="rect">
            <a:avLst/>
          </a:prstGeom>
        </p:spPr>
        <p:txBody>
          <a:bodyPr wrap="square">
            <a:spAutoFit/>
          </a:bodyPr>
          <a:lstStyle/>
          <a:p>
            <a:pPr algn="ctr">
              <a:lnSpc>
                <a:spcPct val="150000"/>
              </a:lnSpc>
            </a:pPr>
            <a:r>
              <a:rPr lang="zh-CN" altLang="en-US" sz="2000" b="1" dirty="0">
                <a:latin typeface="Times New Roman" panose="02020603050405020304" pitchFamily="18" charset="0"/>
                <a:ea typeface="黑体" panose="02010609060101010101" pitchFamily="49" charset="-122"/>
                <a:cs typeface="Times New Roman" panose="02020603050405020304" pitchFamily="18" charset="0"/>
              </a:rPr>
              <a:t>放射性元素在环境中的分布和迁移主要受到</a:t>
            </a:r>
            <a:r>
              <a:rPr lang="zh-CN" altLang="en-US" sz="20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地质情况、人类活动、气候条件</a:t>
            </a:r>
            <a:r>
              <a:rPr lang="zh-CN" altLang="en-US" sz="2000" b="1" dirty="0">
                <a:latin typeface="Times New Roman" panose="02020603050405020304" pitchFamily="18" charset="0"/>
                <a:ea typeface="黑体" panose="02010609060101010101" pitchFamily="49" charset="-122"/>
                <a:cs typeface="Times New Roman" panose="02020603050405020304" pitchFamily="18" charset="0"/>
              </a:rPr>
              <a:t>的影响</a:t>
            </a:r>
            <a:r>
              <a:rPr lang="zh-CN" altLang="en-US" sz="2000" b="1" dirty="0" smtClean="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b="1" dirty="0" smtClean="0">
              <a:latin typeface="Times New Roman" panose="02020603050405020304" pitchFamily="18" charset="0"/>
              <a:ea typeface="黑体" panose="02010609060101010101" pitchFamily="49" charset="-122"/>
              <a:cs typeface="Times New Roman" panose="02020603050405020304" pitchFamily="18" charset="0"/>
            </a:endParaRPr>
          </a:p>
          <a:p>
            <a:pPr marL="342900" indent="-342900">
              <a:buFont typeface="Wingdings" panose="05000000000000000000" pitchFamily="2" charset="2"/>
              <a:buChar char="n"/>
            </a:pPr>
            <a:r>
              <a:rPr lang="zh-CN" altLang="en-US" dirty="0" smtClean="0">
                <a:latin typeface="Times New Roman" panose="02020603050405020304" pitchFamily="18" charset="0"/>
                <a:ea typeface="黑体" panose="02010609060101010101" pitchFamily="49" charset="-122"/>
                <a:cs typeface="Times New Roman" panose="02020603050405020304" pitchFamily="18" charset="0"/>
              </a:rPr>
              <a:t>自然环境</a:t>
            </a:r>
            <a:r>
              <a:rPr lang="zh-CN" altLang="en-US" dirty="0">
                <a:latin typeface="Times New Roman" panose="02020603050405020304" pitchFamily="18" charset="0"/>
                <a:ea typeface="黑体" panose="02010609060101010101" pitchFamily="49" charset="-122"/>
                <a:cs typeface="Times New Roman" panose="02020603050405020304" pitchFamily="18" charset="0"/>
              </a:rPr>
              <a:t>中，如铀、钍和</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rPr>
              <a:t>钾 </a:t>
            </a:r>
            <a:r>
              <a:rPr lang="en-US" altLang="zh-CN" dirty="0" smtClean="0">
                <a:latin typeface="Times New Roman" panose="02020603050405020304" pitchFamily="18" charset="0"/>
                <a:ea typeface="黑体" panose="02010609060101010101" pitchFamily="49" charset="-122"/>
                <a:cs typeface="Times New Roman" panose="02020603050405020304" pitchFamily="18" charset="0"/>
              </a:rPr>
              <a:t>- 40</a:t>
            </a:r>
            <a:r>
              <a:rPr lang="zh-CN" altLang="en-US" dirty="0">
                <a:latin typeface="Times New Roman" panose="02020603050405020304" pitchFamily="18" charset="0"/>
                <a:ea typeface="黑体" panose="02010609060101010101" pitchFamily="49" charset="-122"/>
                <a:cs typeface="Times New Roman" panose="02020603050405020304" pitchFamily="18" charset="0"/>
              </a:rPr>
              <a:t>存在于地壳、土壤、水体以及生物体中，并可通过岩石的</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rPr>
              <a:t>风化</a:t>
            </a:r>
            <a:r>
              <a:rPr lang="zh-CN" altLang="en-US" dirty="0">
                <a:latin typeface="Times New Roman" panose="02020603050405020304" pitchFamily="18" charset="0"/>
                <a:ea typeface="黑体" panose="02010609060101010101" pitchFamily="49" charset="-122"/>
                <a:cs typeface="Times New Roman" panose="02020603050405020304" pitchFamily="18" charset="0"/>
              </a:rPr>
              <a:t>、地下水流动等途径在环境中转移</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rPr>
              <a:t>。</a:t>
            </a:r>
            <a:endParaRPr lang="en-US" altLang="zh-CN" dirty="0" smtClean="0">
              <a:latin typeface="Times New Roman" panose="02020603050405020304" pitchFamily="18" charset="0"/>
              <a:ea typeface="黑体" panose="02010609060101010101" pitchFamily="49" charset="-122"/>
              <a:cs typeface="Times New Roman" panose="02020603050405020304" pitchFamily="18" charset="0"/>
            </a:endParaRPr>
          </a:p>
          <a:p>
            <a:pPr marL="342900" indent="-342900">
              <a:buFont typeface="Wingdings" panose="05000000000000000000" pitchFamily="2" charset="2"/>
              <a:buChar char="n"/>
            </a:pPr>
            <a:r>
              <a:rPr lang="zh-CN" altLang="en-US" dirty="0" smtClean="0">
                <a:latin typeface="Times New Roman" panose="02020603050405020304" pitchFamily="18" charset="0"/>
                <a:ea typeface="黑体" panose="02010609060101010101" pitchFamily="49" charset="-122"/>
                <a:cs typeface="Times New Roman" panose="02020603050405020304" pitchFamily="18" charset="0"/>
              </a:rPr>
              <a:t>核工业</a:t>
            </a:r>
            <a:r>
              <a:rPr lang="zh-CN" altLang="en-US" dirty="0">
                <a:latin typeface="Times New Roman" panose="02020603050405020304" pitchFamily="18" charset="0"/>
                <a:ea typeface="黑体" panose="02010609060101010101" pitchFamily="49" charset="-122"/>
                <a:cs typeface="Times New Roman" panose="02020603050405020304" pitchFamily="18" charset="0"/>
              </a:rPr>
              <a:t>、煤矿开采、石油开采等人类活动会导致</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rPr>
              <a:t>放射性元素</a:t>
            </a:r>
            <a:r>
              <a:rPr lang="zh-CN" altLang="en-US" dirty="0">
                <a:latin typeface="Times New Roman" panose="02020603050405020304" pitchFamily="18" charset="0"/>
                <a:ea typeface="黑体" panose="02010609060101010101" pitchFamily="49" charset="-122"/>
                <a:cs typeface="Times New Roman" panose="02020603050405020304" pitchFamily="18" charset="0"/>
              </a:rPr>
              <a:t>的释放和扩散，同时也可能产生放射性废料，例如</a:t>
            </a:r>
            <a:r>
              <a:rPr lang="zh-CN" altLang="en-US"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钚 </a:t>
            </a:r>
            <a:r>
              <a:rPr lang="en-US" altLang="zh-CN"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239</a:t>
            </a:r>
            <a:r>
              <a:rPr lang="zh-CN" altLang="en-US"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、铯 </a:t>
            </a:r>
            <a:r>
              <a:rPr lang="en-US" altLang="zh-CN"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- 137</a:t>
            </a:r>
            <a:r>
              <a:rPr lang="zh-CN" altLang="en-US"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和碘 </a:t>
            </a:r>
            <a:r>
              <a:rPr lang="en-US" altLang="zh-CN"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131</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rPr>
              <a:t>。</a:t>
            </a:r>
            <a:endParaRPr lang="en-US" altLang="zh-CN" dirty="0" smtClean="0">
              <a:latin typeface="Times New Roman" panose="02020603050405020304" pitchFamily="18" charset="0"/>
              <a:ea typeface="黑体" panose="02010609060101010101" pitchFamily="49" charset="-122"/>
              <a:cs typeface="Times New Roman" panose="02020603050405020304" pitchFamily="18" charset="0"/>
            </a:endParaRPr>
          </a:p>
          <a:p>
            <a:pPr marL="342900" indent="-342900">
              <a:buFont typeface="Wingdings" panose="05000000000000000000" pitchFamily="2" charset="2"/>
              <a:buChar char="n"/>
            </a:pPr>
            <a:r>
              <a:rPr lang="zh-CN" altLang="en-US" dirty="0" smtClean="0">
                <a:latin typeface="Times New Roman" panose="02020603050405020304" pitchFamily="18" charset="0"/>
                <a:ea typeface="黑体" panose="02010609060101010101" pitchFamily="49" charset="-122"/>
                <a:cs typeface="Times New Roman" panose="02020603050405020304" pitchFamily="18" charset="0"/>
              </a:rPr>
              <a:t>核工业</a:t>
            </a:r>
            <a:r>
              <a:rPr lang="zh-CN" altLang="en-US" dirty="0">
                <a:latin typeface="Times New Roman" panose="02020603050405020304" pitchFamily="18" charset="0"/>
                <a:ea typeface="黑体" panose="02010609060101010101" pitchFamily="49" charset="-122"/>
                <a:cs typeface="Times New Roman" panose="02020603050405020304" pitchFamily="18" charset="0"/>
              </a:rPr>
              <a:t>利用放射性元素获得</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rPr>
              <a:t>核能，</a:t>
            </a:r>
            <a:r>
              <a:rPr lang="zh-CN" altLang="en-US" dirty="0">
                <a:latin typeface="Times New Roman" panose="02020603050405020304" pitchFamily="18" charset="0"/>
                <a:ea typeface="黑体" panose="02010609060101010101" pitchFamily="49" charset="-122"/>
                <a:cs typeface="Times New Roman" panose="02020603050405020304" pitchFamily="18" charset="0"/>
              </a:rPr>
              <a:t>核反应堆可实现零排放，是重要</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rPr>
              <a:t>的清洁</a:t>
            </a:r>
            <a:r>
              <a:rPr lang="zh-CN" altLang="en-US" dirty="0">
                <a:latin typeface="Times New Roman" panose="02020603050405020304" pitchFamily="18" charset="0"/>
                <a:ea typeface="黑体" panose="02010609060101010101" pitchFamily="49" charset="-122"/>
                <a:cs typeface="Times New Roman" panose="02020603050405020304" pitchFamily="18" charset="0"/>
              </a:rPr>
              <a:t>能源之一</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rPr>
              <a:t>。核能</a:t>
            </a:r>
            <a:r>
              <a:rPr lang="zh-CN" altLang="en-US" dirty="0">
                <a:latin typeface="Times New Roman" panose="02020603050405020304" pitchFamily="18" charset="0"/>
                <a:ea typeface="黑体" panose="02010609060101010101" pitchFamily="49" charset="-122"/>
                <a:cs typeface="Times New Roman" panose="02020603050405020304" pitchFamily="18" charset="0"/>
              </a:rPr>
              <a:t>提供了一种稳定、</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rPr>
              <a:t>高强度</a:t>
            </a:r>
            <a:r>
              <a:rPr lang="zh-CN" altLang="en-US" dirty="0">
                <a:latin typeface="Times New Roman" panose="02020603050405020304" pitchFamily="18" charset="0"/>
                <a:ea typeface="黑体" panose="02010609060101010101" pitchFamily="49" charset="-122"/>
                <a:cs typeface="Times New Roman" panose="02020603050405020304" pitchFamily="18" charset="0"/>
              </a:rPr>
              <a:t>的能源选择，为实现这些目标提供了重要支持。虽然现代第二代和第三代核反应堆设计有严格的安全控制措施，但仍存在事故发生的风险。如历史上著名的切尔诺贝利和福岛核事故，</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rPr>
              <a:t>这些</a:t>
            </a:r>
            <a:r>
              <a:rPr lang="zh-CN" altLang="en-US" dirty="0">
                <a:latin typeface="Times New Roman" panose="02020603050405020304" pitchFamily="18" charset="0"/>
                <a:ea typeface="黑体" panose="02010609060101010101" pitchFamily="49" charset="-122"/>
                <a:cs typeface="Times New Roman" panose="02020603050405020304" pitchFamily="18" charset="0"/>
              </a:rPr>
              <a:t>事故导致大量放射性物质如</a:t>
            </a:r>
            <a:r>
              <a:rPr lang="zh-CN" altLang="en-US"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碘 </a:t>
            </a:r>
            <a:r>
              <a:rPr lang="en-US" altLang="zh-CN"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- 131</a:t>
            </a:r>
            <a:r>
              <a:rPr lang="zh-CN" altLang="en-US"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、铯 </a:t>
            </a:r>
            <a:r>
              <a:rPr lang="en-US" altLang="zh-CN"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- 137</a:t>
            </a:r>
            <a:r>
              <a:rPr lang="zh-CN" altLang="en-US"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和锶 </a:t>
            </a:r>
            <a:r>
              <a:rPr lang="en-US" altLang="zh-CN"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- 90</a:t>
            </a:r>
            <a:r>
              <a:rPr lang="zh-CN" altLang="en-US" dirty="0">
                <a:latin typeface="Times New Roman" panose="02020603050405020304" pitchFamily="18" charset="0"/>
                <a:ea typeface="黑体" panose="02010609060101010101" pitchFamily="49" charset="-122"/>
                <a:cs typeface="Times New Roman" panose="02020603050405020304" pitchFamily="18" charset="0"/>
              </a:rPr>
              <a:t>释放到环境中</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rPr>
              <a:t>。</a:t>
            </a: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6146" name="Picture 2" descr="回到30年前切尔诺贝利核电站爆炸现场_手机凤凰网"/>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251940" y="4127539"/>
            <a:ext cx="3456383" cy="221208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日媒首次公开福岛核事故现场照片 冒死决战(图) - 青岛新闻网"/>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8711" y="4139314"/>
            <a:ext cx="3237408" cy="2212084"/>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2954834" y="6339623"/>
            <a:ext cx="2031325" cy="369332"/>
          </a:xfrm>
          <a:prstGeom prst="rect">
            <a:avLst/>
          </a:prstGeom>
        </p:spPr>
        <p:txBody>
          <a:bodyPr wrap="none">
            <a:spAutoFit/>
          </a:bodyPr>
          <a:lstStyle/>
          <a:p>
            <a:r>
              <a:rPr lang="zh-CN" altLang="en-US" dirty="0" smtClean="0">
                <a:latin typeface="Times New Roman" panose="02020603050405020304" pitchFamily="18" charset="0"/>
                <a:ea typeface="黑体" panose="02010609060101010101" pitchFamily="49" charset="-122"/>
                <a:cs typeface="Times New Roman" panose="02020603050405020304" pitchFamily="18" charset="0"/>
              </a:rPr>
              <a:t>切尔诺贝利核事故</a:t>
            </a:r>
            <a:endParaRPr lang="zh-CN" altLang="en-US" dirty="0"/>
          </a:p>
        </p:txBody>
      </p:sp>
      <p:sp>
        <p:nvSpPr>
          <p:cNvPr id="9" name="矩形 8"/>
          <p:cNvSpPr/>
          <p:nvPr/>
        </p:nvSpPr>
        <p:spPr>
          <a:xfrm>
            <a:off x="6742807" y="6339623"/>
            <a:ext cx="1338828" cy="369332"/>
          </a:xfrm>
          <a:prstGeom prst="rect">
            <a:avLst/>
          </a:prstGeom>
        </p:spPr>
        <p:txBody>
          <a:bodyPr wrap="none">
            <a:spAutoFit/>
          </a:bodyPr>
          <a:lstStyle/>
          <a:p>
            <a:r>
              <a:rPr lang="zh-CN" altLang="en-US" dirty="0">
                <a:latin typeface="Times New Roman" panose="02020603050405020304" pitchFamily="18" charset="0"/>
                <a:ea typeface="黑体" panose="02010609060101010101" pitchFamily="49" charset="-122"/>
                <a:cs typeface="Times New Roman" panose="02020603050405020304" pitchFamily="18" charset="0"/>
              </a:rPr>
              <a:t>福岛</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rPr>
              <a:t>核事故</a:t>
            </a:r>
            <a:endParaRPr lang="zh-CN" altLang="en-US" dirty="0"/>
          </a:p>
        </p:txBody>
      </p:sp>
    </p:spTree>
  </p:cSld>
  <p:clrMapOvr>
    <a:masterClrMapping/>
  </p:clrMapOvr>
  <p:transition spd="slow">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4" name="Text Box 4"/>
          <p:cNvSpPr txBox="1">
            <a:spLocks noChangeArrowheads="1"/>
          </p:cNvSpPr>
          <p:nvPr/>
        </p:nvSpPr>
        <p:spPr bwMode="auto">
          <a:xfrm>
            <a:off x="395288" y="693103"/>
            <a:ext cx="10237216"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3000" b="1" dirty="0" smtClean="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1.1.3</a:t>
            </a:r>
            <a:r>
              <a:rPr lang="en-US" altLang="zh-CN"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zh-CN" altLang="en-US"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营养元素    </a:t>
            </a:r>
            <a:r>
              <a:rPr lang="en-US" altLang="zh-CN" sz="3000" b="1" dirty="0" smtClean="0">
                <a:latin typeface="Times New Roman" panose="02020603050405020304" pitchFamily="18" charset="0"/>
                <a:ea typeface="黑体" panose="02010609060101010101" pitchFamily="49" charset="-122"/>
                <a:cs typeface="Times New Roman" panose="02020603050405020304" pitchFamily="18" charset="0"/>
              </a:rPr>
              <a:t>Nutrient </a:t>
            </a:r>
            <a:r>
              <a:rPr lang="en-US" altLang="zh-CN" sz="3000" b="1" dirty="0">
                <a:latin typeface="Times New Roman" panose="02020603050405020304" pitchFamily="18" charset="0"/>
                <a:ea typeface="黑体" panose="02010609060101010101" pitchFamily="49" charset="-122"/>
                <a:cs typeface="Times New Roman" panose="02020603050405020304" pitchFamily="18" charset="0"/>
              </a:rPr>
              <a:t>Elements</a:t>
            </a:r>
            <a:endParaRPr lang="en-US" altLang="zh-CN" sz="30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Rectangle 2"/>
          <p:cNvSpPr>
            <a:spLocks noChangeArrowheads="1"/>
          </p:cNvSpPr>
          <p:nvPr/>
        </p:nvSpPr>
        <p:spPr bwMode="auto">
          <a:xfrm>
            <a:off x="574397" y="1695723"/>
            <a:ext cx="10668371" cy="1727200"/>
          </a:xfrm>
          <a:prstGeom prst="rect">
            <a:avLst/>
          </a:prstGeom>
          <a:noFill/>
          <a:ln w="9525">
            <a:noFill/>
            <a:miter lim="800000"/>
          </a:ln>
          <a:effectLst/>
        </p:spPr>
        <p:txBody>
          <a:bodyPr anchor="ctr"/>
          <a:lstStyle/>
          <a:p>
            <a:pPr eaLnBrk="1" fontAlgn="auto" hangingPunct="1">
              <a:lnSpc>
                <a:spcPct val="115000"/>
              </a:lnSpc>
              <a:spcBef>
                <a:spcPts val="0"/>
              </a:spcBef>
              <a:spcAft>
                <a:spcPts val="0"/>
              </a:spcAft>
              <a:defRPr/>
            </a:pPr>
            <a:br>
              <a:rPr lang="zh-CN" altLang="en-US" sz="3400" dirty="0">
                <a:latin typeface="Times New Roman" panose="02020603050405020304" pitchFamily="18" charset="0"/>
                <a:ea typeface="黑体" panose="02010609060101010101" pitchFamily="49" charset="-122"/>
                <a:cs typeface="Times New Roman" panose="02020603050405020304" pitchFamily="18" charset="0"/>
              </a:rPr>
            </a:br>
            <a:r>
              <a:rPr lang="zh-CN" altLang="en-US" sz="30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水中的</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N</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P</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C</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O</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和微量元素如</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Fe</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err="1">
                <a:latin typeface="Times New Roman" panose="02020603050405020304" pitchFamily="18" charset="0"/>
                <a:ea typeface="黑体" panose="02010609060101010101" pitchFamily="49" charset="-122"/>
                <a:cs typeface="Times New Roman" panose="02020603050405020304" pitchFamily="18" charset="0"/>
              </a:rPr>
              <a:t>Mn</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Zn</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是湖泊等水体中生物的必需元素。营养元素丰富的水体通过光合作用，产生大量的植物生命体，构成水生态系统的初级生产力。但是当营养元素过剩时，导致藻类疯长，引起一系列水环境问题。</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水体</a:t>
            </a:r>
            <a:r>
              <a:rPr lang="zh-CN" altLang="en-US" sz="2400" b="1" dirty="0" smtClean="0">
                <a:latin typeface="Times New Roman" panose="02020603050405020304" pitchFamily="18" charset="0"/>
                <a:ea typeface="黑体" panose="02010609060101010101" pitchFamily="49" charset="-122"/>
                <a:cs typeface="Times New Roman" panose="02020603050405020304" pitchFamily="18" charset="0"/>
              </a:rPr>
              <a:t>富营养化</a:t>
            </a:r>
            <a:r>
              <a:rPr lang="zh-CN" altLang="en-US" sz="3000" dirty="0" smtClean="0">
                <a:latin typeface="Times New Roman" panose="02020603050405020304" pitchFamily="18" charset="0"/>
                <a:ea typeface="黑体" panose="02010609060101010101" pitchFamily="49" charset="-122"/>
                <a:cs typeface="Times New Roman" panose="02020603050405020304" pitchFamily="18" charset="0"/>
              </a:rPr>
              <a:t>    </a:t>
            </a:r>
            <a:br>
              <a:rPr lang="zh-CN" altLang="en-US" sz="3000" dirty="0">
                <a:latin typeface="Times New Roman" panose="02020603050405020304" pitchFamily="18" charset="0"/>
                <a:ea typeface="黑体" panose="02010609060101010101" pitchFamily="49" charset="-122"/>
                <a:cs typeface="Times New Roman" panose="02020603050405020304" pitchFamily="18" charset="0"/>
              </a:rPr>
            </a:br>
            <a:endParaRPr lang="zh-CN" altLang="en-US" sz="4400" b="1"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6" name="Picture 3" descr="孔繁翔提供 无锡太湖鼋头渚公园内工人正在打捞岸边聚集...">
            <a:hlinkClick r:id="rId1"/>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0" y="3645024"/>
            <a:ext cx="4284663"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DCP_02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2379" y="3644068"/>
            <a:ext cx="4248150"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
          <p:cNvSpPr txBox="1">
            <a:spLocks noChangeArrowheads="1"/>
          </p:cNvSpPr>
          <p:nvPr/>
        </p:nvSpPr>
        <p:spPr bwMode="auto">
          <a:xfrm>
            <a:off x="1991544" y="6015037"/>
            <a:ext cx="2663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b="1" dirty="0">
                <a:solidFill>
                  <a:srgbClr val="800000"/>
                </a:solidFill>
                <a:latin typeface="宋体" panose="02010600030101010101" pitchFamily="2" charset="-122"/>
                <a:ea typeface="宋体" panose="02010600030101010101" pitchFamily="2" charset="-122"/>
              </a:rPr>
              <a:t>2007</a:t>
            </a:r>
            <a:r>
              <a:rPr lang="zh-CN" altLang="en-US" b="1" dirty="0">
                <a:solidFill>
                  <a:srgbClr val="800000"/>
                </a:solidFill>
                <a:latin typeface="宋体" panose="02010600030101010101" pitchFamily="2" charset="-122"/>
                <a:ea typeface="宋体" panose="02010600030101010101" pitchFamily="2" charset="-122"/>
              </a:rPr>
              <a:t>年太湖蓝藻暴发</a:t>
            </a:r>
            <a:endParaRPr lang="zh-CN" altLang="en-US" b="1" dirty="0">
              <a:solidFill>
                <a:srgbClr val="800000"/>
              </a:solidFill>
              <a:latin typeface="宋体" panose="02010600030101010101" pitchFamily="2" charset="-122"/>
              <a:ea typeface="宋体" panose="02010600030101010101" pitchFamily="2" charset="-122"/>
            </a:endParaRPr>
          </a:p>
        </p:txBody>
      </p:sp>
      <p:sp>
        <p:nvSpPr>
          <p:cNvPr id="9" name="Text Box 11"/>
          <p:cNvSpPr txBox="1">
            <a:spLocks noChangeArrowheads="1"/>
          </p:cNvSpPr>
          <p:nvPr/>
        </p:nvSpPr>
        <p:spPr bwMode="auto">
          <a:xfrm>
            <a:off x="9696400" y="4697058"/>
            <a:ext cx="4587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b="1" dirty="0">
                <a:solidFill>
                  <a:srgbClr val="800000"/>
                </a:solidFill>
                <a:latin typeface="Garamond" panose="02020404030301010803" pitchFamily="18" charset="0"/>
                <a:ea typeface="宋体" panose="02010600030101010101" pitchFamily="2" charset="-122"/>
              </a:rPr>
              <a:t>水葫芦成为灾害</a:t>
            </a:r>
            <a:endParaRPr lang="zh-CN" altLang="en-US" b="1" dirty="0">
              <a:solidFill>
                <a:srgbClr val="800000"/>
              </a:solidFill>
              <a:latin typeface="Garamond" panose="02020404030301010803" pitchFamily="18" charset="0"/>
              <a:ea typeface="宋体" panose="02010600030101010101" pitchFamily="2" charset="-122"/>
            </a:endParaRPr>
          </a:p>
        </p:txBody>
      </p:sp>
    </p:spTree>
  </p:cSld>
  <p:clrMapOvr>
    <a:masterClrMapping/>
  </p:clrMapOvr>
  <p:transition spd="slow">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graphicFrame>
        <p:nvGraphicFramePr>
          <p:cNvPr id="7" name="Object 11"/>
          <p:cNvGraphicFramePr>
            <a:graphicFrameLocks noChangeAspect="1"/>
          </p:cNvGraphicFramePr>
          <p:nvPr/>
        </p:nvGraphicFramePr>
        <p:xfrm>
          <a:off x="623392" y="1229539"/>
          <a:ext cx="14101698" cy="4229189"/>
        </p:xfrm>
        <a:graphic>
          <a:graphicData uri="http://schemas.openxmlformats.org/presentationml/2006/ole">
            <mc:AlternateContent xmlns:mc="http://schemas.openxmlformats.org/markup-compatibility/2006">
              <mc:Choice xmlns:v="urn:schemas-microsoft-com:vml" Requires="v">
                <p:oleObj spid="_x0000_s3100" name="" r:id="rId1" imgW="9055735" imgH="2522855" progId="Word.Document.8">
                  <p:embed/>
                </p:oleObj>
              </mc:Choice>
              <mc:Fallback>
                <p:oleObj name="" r:id="rId1" imgW="9055735" imgH="2522855" progId="Word.Document.8">
                  <p:embed/>
                  <p:pic>
                    <p:nvPicPr>
                      <p:cNvPr id="0" name="Object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92" y="1229539"/>
                        <a:ext cx="14101698" cy="4229189"/>
                      </a:xfrm>
                      <a:prstGeom prst="rect">
                        <a:avLst/>
                      </a:prstGeom>
                      <a:noFill/>
                      <a:ln>
                        <a:noFill/>
                      </a:ln>
                    </p:spPr>
                  </p:pic>
                </p:oleObj>
              </mc:Fallback>
            </mc:AlternateContent>
          </a:graphicData>
        </a:graphic>
      </p:graphicFrame>
      <p:sp>
        <p:nvSpPr>
          <p:cNvPr id="8" name="Text Box 12"/>
          <p:cNvSpPr txBox="1">
            <a:spLocks noChangeArrowheads="1"/>
          </p:cNvSpPr>
          <p:nvPr/>
        </p:nvSpPr>
        <p:spPr bwMode="auto">
          <a:xfrm>
            <a:off x="623570" y="727075"/>
            <a:ext cx="10285730" cy="1291590"/>
          </a:xfrm>
          <a:prstGeom prst="rect">
            <a:avLst/>
          </a:prstGeom>
          <a:noFill/>
          <a:ln w="9525">
            <a:noFill/>
            <a:miter lim="800000"/>
          </a:ln>
          <a:effectLst/>
        </p:spPr>
        <p:txBody>
          <a:bodyPr wrap="square">
            <a:spAutoFit/>
          </a:bodyPr>
          <a:lstStyle/>
          <a:p>
            <a:pPr eaLnBrk="1" fontAlgn="auto" hangingPunct="1">
              <a:lnSpc>
                <a:spcPct val="150000"/>
              </a:lnSpc>
              <a:spcBef>
                <a:spcPct val="50000"/>
              </a:spcBef>
              <a:spcAft>
                <a:spcPts val="0"/>
              </a:spcAft>
              <a:defRPr/>
            </a:pPr>
            <a:r>
              <a:rPr lang="zh-CN" altLang="en-US" sz="2600" b="1" dirty="0">
                <a:solidFill>
                  <a:schemeClr val="accent1">
                    <a:lumMod val="50000"/>
                  </a:schemeClr>
                </a:solidFill>
                <a:latin typeface="微软雅黑" panose="020B0503020204020204" charset="-122"/>
                <a:ea typeface="微软雅黑" panose="020B0503020204020204" charset="-122"/>
              </a:rPr>
              <a:t>上个世纪后半叶，由于经济高速发展，环保措施滞后，</a:t>
            </a:r>
            <a:endParaRPr lang="zh-CN" altLang="en-US" sz="2600" b="1" dirty="0">
              <a:solidFill>
                <a:schemeClr val="accent1">
                  <a:lumMod val="50000"/>
                </a:schemeClr>
              </a:solidFill>
              <a:latin typeface="微软雅黑" panose="020B0503020204020204" charset="-122"/>
              <a:ea typeface="微软雅黑" panose="020B0503020204020204" charset="-122"/>
            </a:endParaRPr>
          </a:p>
          <a:p>
            <a:pPr eaLnBrk="1" fontAlgn="auto" hangingPunct="1">
              <a:lnSpc>
                <a:spcPct val="100000"/>
              </a:lnSpc>
              <a:spcBef>
                <a:spcPct val="50000"/>
              </a:spcBef>
              <a:spcAft>
                <a:spcPts val="0"/>
              </a:spcAft>
              <a:defRPr/>
            </a:pPr>
            <a:r>
              <a:rPr lang="zh-CN" altLang="en-US" sz="2600" b="1" dirty="0">
                <a:solidFill>
                  <a:schemeClr val="accent1">
                    <a:lumMod val="50000"/>
                  </a:schemeClr>
                </a:solidFill>
                <a:latin typeface="微软雅黑" panose="020B0503020204020204" charset="-122"/>
                <a:ea typeface="微软雅黑" panose="020B0503020204020204" charset="-122"/>
              </a:rPr>
              <a:t>中国主要水域的水质等级变化呈现持续恶化趋势 </a:t>
            </a:r>
            <a:endParaRPr lang="zh-CN" altLang="en-US" sz="2600" b="1" dirty="0">
              <a:solidFill>
                <a:schemeClr val="accent1">
                  <a:lumMod val="50000"/>
                </a:schemeClr>
              </a:solidFill>
              <a:latin typeface="微软雅黑" panose="020B0503020204020204" charset="-122"/>
              <a:ea typeface="微软雅黑" panose="020B0503020204020204" charset="-122"/>
            </a:endParaRPr>
          </a:p>
        </p:txBody>
      </p:sp>
      <p:sp>
        <p:nvSpPr>
          <p:cNvPr id="11" name="Text Box 13"/>
          <p:cNvSpPr txBox="1">
            <a:spLocks noChangeArrowheads="1"/>
          </p:cNvSpPr>
          <p:nvPr/>
        </p:nvSpPr>
        <p:spPr bwMode="auto">
          <a:xfrm>
            <a:off x="911027" y="5516612"/>
            <a:ext cx="7920880" cy="368300"/>
          </a:xfrm>
          <a:prstGeom prst="rect">
            <a:avLst/>
          </a:prstGeom>
          <a:noFill/>
          <a:ln w="9525">
            <a:noFill/>
            <a:miter lim="800000"/>
          </a:ln>
          <a:effectLst/>
        </p:spPr>
        <p:txBody>
          <a:bodyPr wrap="square">
            <a:spAutoFit/>
          </a:bodyPr>
          <a:lstStyle/>
          <a:p>
            <a:pPr eaLnBrk="1" fontAlgn="auto" hangingPunct="1">
              <a:spcBef>
                <a:spcPct val="50000"/>
              </a:spcBef>
              <a:spcAft>
                <a:spcPts val="0"/>
              </a:spcAft>
              <a:defRPr/>
            </a:pPr>
            <a:r>
              <a:rPr lang="zh-CN" altLang="en-US" sz="1800" b="1" dirty="0">
                <a:latin typeface="黑体" panose="02010609060101010101" pitchFamily="49" charset="-122"/>
                <a:ea typeface="黑体" panose="02010609060101010101" pitchFamily="49" charset="-122"/>
              </a:rPr>
              <a:t>依据中华人民共和国环境保护部制定的水质标准</a:t>
            </a:r>
            <a:endParaRPr lang="zh-CN" altLang="en-US" sz="1800" b="1" dirty="0">
              <a:latin typeface="黑体" panose="02010609060101010101" pitchFamily="49" charset="-122"/>
              <a:ea typeface="黑体" panose="02010609060101010101" pitchFamily="49" charset="-122"/>
            </a:endParaRPr>
          </a:p>
        </p:txBody>
      </p:sp>
    </p:spTree>
  </p:cSld>
  <p:clrMapOvr>
    <a:masterClrMapping/>
  </p:clrMapOvr>
  <p:transition spd="slow">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l="36609" t="28147" r="36813" b="48732"/>
          <a:stretch>
            <a:fillRect/>
          </a:stretch>
        </p:blipFill>
        <p:spPr>
          <a:xfrm>
            <a:off x="981710" y="1557655"/>
            <a:ext cx="4832350" cy="2470150"/>
          </a:xfrm>
          <a:prstGeom prst="rect">
            <a:avLst/>
          </a:prstGeom>
        </p:spPr>
      </p:pic>
      <p:sp>
        <p:nvSpPr>
          <p:cNvPr id="8" name="Text Box 12"/>
          <p:cNvSpPr txBox="1">
            <a:spLocks noChangeArrowheads="1"/>
          </p:cNvSpPr>
          <p:nvPr/>
        </p:nvSpPr>
        <p:spPr bwMode="auto">
          <a:xfrm>
            <a:off x="623570" y="765175"/>
            <a:ext cx="11496675" cy="491490"/>
          </a:xfrm>
          <a:prstGeom prst="rect">
            <a:avLst/>
          </a:prstGeom>
          <a:noFill/>
          <a:ln w="9525">
            <a:noFill/>
            <a:miter lim="800000"/>
          </a:ln>
          <a:effectLst/>
        </p:spPr>
        <p:txBody>
          <a:bodyPr wrap="square">
            <a:spAutoFit/>
          </a:bodyPr>
          <a:lstStyle/>
          <a:p>
            <a:pPr eaLnBrk="1" fontAlgn="auto" hangingPunct="1">
              <a:spcBef>
                <a:spcPct val="50000"/>
              </a:spcBef>
              <a:spcAft>
                <a:spcPts val="0"/>
              </a:spcAft>
              <a:defRPr/>
            </a:pPr>
            <a:r>
              <a:rPr lang="zh-CN" altLang="en-US" sz="2600" b="1" dirty="0">
                <a:solidFill>
                  <a:schemeClr val="accent1">
                    <a:lumMod val="50000"/>
                  </a:schemeClr>
                </a:solidFill>
                <a:latin typeface="微软雅黑" panose="020B0503020204020204" charset="-122"/>
                <a:ea typeface="微软雅黑" panose="020B0503020204020204" charset="-122"/>
              </a:rPr>
              <a:t>党的十八大以来，生态文明理念深入人心，环境保护攻坚战取得明显成效 </a:t>
            </a:r>
            <a:endParaRPr lang="zh-CN" altLang="en-US" sz="2600" b="1" dirty="0">
              <a:solidFill>
                <a:schemeClr val="accent1">
                  <a:lumMod val="50000"/>
                </a:schemeClr>
              </a:solidFill>
              <a:effectLst>
                <a:outerShdw blurRad="38100" dist="38100" dir="2700000" algn="tl">
                  <a:srgbClr val="000000"/>
                </a:outerShdw>
              </a:effectLst>
              <a:latin typeface="微软雅黑" panose="020B0503020204020204" charset="-122"/>
              <a:ea typeface="微软雅黑" panose="020B0503020204020204" charset="-122"/>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5" name="Text Box 13"/>
          <p:cNvSpPr txBox="1">
            <a:spLocks noChangeArrowheads="1"/>
          </p:cNvSpPr>
          <p:nvPr/>
        </p:nvSpPr>
        <p:spPr bwMode="auto">
          <a:xfrm>
            <a:off x="348615" y="4293870"/>
            <a:ext cx="10768330" cy="368300"/>
          </a:xfrm>
          <a:prstGeom prst="rect">
            <a:avLst/>
          </a:prstGeom>
          <a:noFill/>
          <a:ln w="9525">
            <a:noFill/>
            <a:miter lim="800000"/>
          </a:ln>
          <a:effectLst/>
        </p:spPr>
        <p:txBody>
          <a:bodyPr wrap="square">
            <a:spAutoFit/>
          </a:bodyPr>
          <a:lstStyle/>
          <a:p>
            <a:pPr eaLnBrk="1" fontAlgn="auto" hangingPunct="1">
              <a:spcBef>
                <a:spcPct val="50000"/>
              </a:spcBef>
              <a:spcAft>
                <a:spcPts val="0"/>
              </a:spcAft>
              <a:defRPr/>
            </a:pPr>
            <a:r>
              <a:rPr lang="en-US" altLang="zh-CN" sz="1800" b="1" dirty="0">
                <a:latin typeface="黑体" panose="02010609060101010101" pitchFamily="49" charset="-122"/>
                <a:ea typeface="黑体" panose="02010609060101010101" pitchFamily="49" charset="-122"/>
              </a:rPr>
              <a:t>2025</a:t>
            </a:r>
            <a:r>
              <a:rPr lang="zh-CN" altLang="en-US" sz="1800" b="1" dirty="0">
                <a:latin typeface="黑体" panose="02010609060101010101" pitchFamily="49" charset="-122"/>
                <a:ea typeface="黑体" panose="02010609060101010101" pitchFamily="49" charset="-122"/>
              </a:rPr>
              <a:t>年第一季度</a:t>
            </a:r>
            <a:r>
              <a:rPr lang="en-US" altLang="zh-CN" sz="1800" b="1" dirty="0">
                <a:latin typeface="黑体" panose="02010609060101010101" pitchFamily="49" charset="-122"/>
                <a:ea typeface="黑体" panose="02010609060101010101" pitchFamily="49" charset="-122"/>
              </a:rPr>
              <a:t>,  </a:t>
            </a:r>
            <a:r>
              <a:rPr lang="zh-CN" altLang="en-US" sz="1800" b="1" dirty="0">
                <a:latin typeface="黑体" panose="02010609060101010101" pitchFamily="49" charset="-122"/>
                <a:ea typeface="黑体" panose="02010609060101010101" pitchFamily="49" charset="-122"/>
              </a:rPr>
              <a:t>全国地表水水质类别比例</a:t>
            </a:r>
            <a:r>
              <a:rPr lang="en-US" altLang="zh-CN" sz="1800" b="1" dirty="0">
                <a:latin typeface="黑体" panose="02010609060101010101" pitchFamily="49" charset="-122"/>
                <a:ea typeface="黑体" panose="02010609060101010101" pitchFamily="49" charset="-122"/>
              </a:rPr>
              <a:t>                     6</a:t>
            </a:r>
            <a:r>
              <a:rPr lang="zh-CN" altLang="en-US" sz="1800" b="1" dirty="0">
                <a:latin typeface="黑体" panose="02010609060101010101" pitchFamily="49" charset="-122"/>
                <a:ea typeface="黑体" panose="02010609060101010101" pitchFamily="49" charset="-122"/>
              </a:rPr>
              <a:t>个湖（库）水质类别及营养状态</a:t>
            </a:r>
            <a:endParaRPr lang="zh-CN" altLang="en-US" sz="1800" b="1" dirty="0">
              <a:latin typeface="黑体" panose="02010609060101010101" pitchFamily="49" charset="-122"/>
              <a:ea typeface="黑体" panose="02010609060101010101" pitchFamily="49" charset="-122"/>
            </a:endParaRPr>
          </a:p>
        </p:txBody>
      </p:sp>
      <p:graphicFrame>
        <p:nvGraphicFramePr>
          <p:cNvPr id="7" name="表格 6"/>
          <p:cNvGraphicFramePr/>
          <p:nvPr>
            <p:custDataLst>
              <p:tags r:id="rId2"/>
            </p:custDataLst>
          </p:nvPr>
        </p:nvGraphicFramePr>
        <p:xfrm>
          <a:off x="6842760" y="1511300"/>
          <a:ext cx="4200525" cy="2732405"/>
        </p:xfrm>
        <a:graphic>
          <a:graphicData uri="http://schemas.openxmlformats.org/drawingml/2006/table">
            <a:tbl>
              <a:tblPr firstRow="1" bandRow="1">
                <a:tableStyleId>{5C22544A-7EE6-4342-B048-85BDC9FD1C3A}</a:tableStyleId>
              </a:tblPr>
              <a:tblGrid>
                <a:gridCol w="1214120"/>
                <a:gridCol w="1562735"/>
                <a:gridCol w="1423670"/>
              </a:tblGrid>
              <a:tr h="408305">
                <a:tc>
                  <a:txBody>
                    <a:bodyPr/>
                    <a:lstStyle/>
                    <a:p>
                      <a:pPr algn="ctr">
                        <a:buNone/>
                      </a:pPr>
                      <a:r>
                        <a:rPr lang="zh-CN" altLang="en-US" sz="1600">
                          <a:solidFill>
                            <a:schemeClr val="tx1"/>
                          </a:solidFill>
                        </a:rPr>
                        <a:t>湖（库）</a:t>
                      </a:r>
                      <a:endParaRPr lang="zh-CN" altLang="en-US" sz="1600">
                        <a:solidFill>
                          <a:schemeClr val="tx1"/>
                        </a:solidFill>
                      </a:endParaRPr>
                    </a:p>
                  </a:txBody>
                  <a:tcPr anchor="ctr"/>
                </a:tc>
                <a:tc>
                  <a:txBody>
                    <a:bodyPr/>
                    <a:lstStyle/>
                    <a:p>
                      <a:pPr algn="ctr">
                        <a:buNone/>
                      </a:pPr>
                      <a:r>
                        <a:rPr lang="zh-CN" altLang="en-US" sz="1600">
                          <a:solidFill>
                            <a:schemeClr val="tx1"/>
                          </a:solidFill>
                        </a:rPr>
                        <a:t>营养状态指数</a:t>
                      </a:r>
                      <a:endParaRPr lang="zh-CN" altLang="en-US" sz="1600">
                        <a:solidFill>
                          <a:schemeClr val="tx1"/>
                        </a:solidFill>
                      </a:endParaRPr>
                    </a:p>
                  </a:txBody>
                  <a:tcPr/>
                </a:tc>
                <a:tc>
                  <a:txBody>
                    <a:bodyPr/>
                    <a:lstStyle/>
                    <a:p>
                      <a:pPr algn="ctr">
                        <a:buNone/>
                      </a:pPr>
                      <a:r>
                        <a:rPr lang="zh-CN" altLang="en-US" sz="1600">
                          <a:solidFill>
                            <a:schemeClr val="tx1"/>
                          </a:solidFill>
                        </a:rPr>
                        <a:t>水质类别</a:t>
                      </a:r>
                      <a:endParaRPr lang="zh-CN" altLang="en-US" sz="1600">
                        <a:solidFill>
                          <a:schemeClr val="tx1"/>
                        </a:solidFill>
                      </a:endParaRPr>
                    </a:p>
                  </a:txBody>
                  <a:tcPr/>
                </a:tc>
              </a:tr>
              <a:tr h="376555">
                <a:tc>
                  <a:txBody>
                    <a:bodyPr/>
                    <a:lstStyle/>
                    <a:p>
                      <a:pPr>
                        <a:buNone/>
                      </a:pPr>
                      <a:r>
                        <a:rPr lang="zh-CN" altLang="en-US" sz="1600">
                          <a:solidFill>
                            <a:schemeClr val="tx1"/>
                          </a:solidFill>
                        </a:rPr>
                        <a:t>太湖</a:t>
                      </a:r>
                      <a:endParaRPr lang="zh-CN" altLang="en-US" sz="1600">
                        <a:solidFill>
                          <a:schemeClr val="tx1"/>
                        </a:solidFill>
                      </a:endParaRPr>
                    </a:p>
                  </a:txBody>
                  <a:tcPr/>
                </a:tc>
                <a:tc>
                  <a:txBody>
                    <a:bodyPr/>
                    <a:lstStyle/>
                    <a:p>
                      <a:pPr algn="ctr">
                        <a:buNone/>
                      </a:pPr>
                      <a:r>
                        <a:rPr lang="en-US" altLang="zh-CN" sz="1600">
                          <a:solidFill>
                            <a:schemeClr val="tx1"/>
                          </a:solidFill>
                        </a:rPr>
                        <a:t>51.2</a:t>
                      </a:r>
                      <a:endParaRPr lang="en-US" altLang="zh-CN" sz="1600">
                        <a:solidFill>
                          <a:schemeClr val="tx1"/>
                        </a:solidFill>
                      </a:endParaRPr>
                    </a:p>
                  </a:txBody>
                  <a:tcPr anchor="ctr"/>
                </a:tc>
                <a:tc>
                  <a:txBody>
                    <a:bodyPr/>
                    <a:lstStyle/>
                    <a:p>
                      <a:pPr algn="ctr">
                        <a:buNone/>
                      </a:pPr>
                      <a:r>
                        <a:rPr lang="en-US" altLang="zh-CN" sz="1600">
                          <a:solidFill>
                            <a:schemeClr val="tx1"/>
                          </a:solidFill>
                        </a:rPr>
                        <a:t>III</a:t>
                      </a:r>
                      <a:endParaRPr lang="en-US" altLang="zh-CN" sz="1600">
                        <a:solidFill>
                          <a:schemeClr val="tx1"/>
                        </a:solidFill>
                      </a:endParaRPr>
                    </a:p>
                  </a:txBody>
                  <a:tcPr anchor="ctr"/>
                </a:tc>
              </a:tr>
              <a:tr h="376555">
                <a:tc>
                  <a:txBody>
                    <a:bodyPr/>
                    <a:lstStyle/>
                    <a:p>
                      <a:pPr>
                        <a:buNone/>
                      </a:pPr>
                      <a:r>
                        <a:rPr lang="zh-CN" altLang="en-US" sz="1600">
                          <a:solidFill>
                            <a:schemeClr val="tx1"/>
                          </a:solidFill>
                        </a:rPr>
                        <a:t>巢湖</a:t>
                      </a:r>
                      <a:endParaRPr lang="zh-CN" altLang="en-US" sz="1600">
                        <a:solidFill>
                          <a:schemeClr val="tx1"/>
                        </a:solidFill>
                      </a:endParaRPr>
                    </a:p>
                  </a:txBody>
                  <a:tcPr/>
                </a:tc>
                <a:tc>
                  <a:txBody>
                    <a:bodyPr/>
                    <a:lstStyle/>
                    <a:p>
                      <a:pPr algn="ctr">
                        <a:buNone/>
                      </a:pPr>
                      <a:r>
                        <a:rPr lang="en-US" altLang="zh-CN" sz="1600">
                          <a:solidFill>
                            <a:schemeClr val="tx1"/>
                          </a:solidFill>
                        </a:rPr>
                        <a:t>48.5</a:t>
                      </a:r>
                      <a:endParaRPr lang="en-US" altLang="zh-CN" sz="1600">
                        <a:solidFill>
                          <a:schemeClr val="tx1"/>
                        </a:solidFill>
                      </a:endParaRPr>
                    </a:p>
                  </a:txBody>
                  <a:tcPr anchor="ctr"/>
                </a:tc>
                <a:tc>
                  <a:txBody>
                    <a:bodyPr/>
                    <a:lstStyle/>
                    <a:p>
                      <a:pPr algn="ctr">
                        <a:buNone/>
                      </a:pPr>
                      <a:r>
                        <a:rPr lang="en-US" altLang="zh-CN" sz="1600">
                          <a:solidFill>
                            <a:schemeClr val="tx1"/>
                          </a:solidFill>
                        </a:rPr>
                        <a:t>III</a:t>
                      </a:r>
                      <a:endParaRPr lang="en-US" altLang="zh-CN" sz="1600">
                        <a:solidFill>
                          <a:schemeClr val="tx1"/>
                        </a:solidFill>
                      </a:endParaRPr>
                    </a:p>
                  </a:txBody>
                  <a:tcPr anchor="ctr"/>
                </a:tc>
              </a:tr>
              <a:tr h="376555">
                <a:tc>
                  <a:txBody>
                    <a:bodyPr/>
                    <a:lstStyle/>
                    <a:p>
                      <a:pPr>
                        <a:buNone/>
                      </a:pPr>
                      <a:r>
                        <a:rPr lang="zh-CN" altLang="en-US" sz="1600">
                          <a:solidFill>
                            <a:schemeClr val="tx1"/>
                          </a:solidFill>
                        </a:rPr>
                        <a:t>滇池</a:t>
                      </a:r>
                      <a:endParaRPr lang="zh-CN" altLang="en-US" sz="1600">
                        <a:solidFill>
                          <a:schemeClr val="tx1"/>
                        </a:solidFill>
                      </a:endParaRPr>
                    </a:p>
                  </a:txBody>
                  <a:tcPr/>
                </a:tc>
                <a:tc>
                  <a:txBody>
                    <a:bodyPr/>
                    <a:lstStyle/>
                    <a:p>
                      <a:pPr algn="ctr">
                        <a:buNone/>
                      </a:pPr>
                      <a:r>
                        <a:rPr lang="en-US" altLang="zh-CN" sz="1600">
                          <a:solidFill>
                            <a:schemeClr val="tx1"/>
                          </a:solidFill>
                        </a:rPr>
                        <a:t>55.8</a:t>
                      </a:r>
                      <a:endParaRPr lang="en-US" altLang="zh-CN" sz="1600">
                        <a:solidFill>
                          <a:schemeClr val="tx1"/>
                        </a:solidFill>
                      </a:endParaRPr>
                    </a:p>
                  </a:txBody>
                  <a:tcPr anchor="ctr"/>
                </a:tc>
                <a:tc>
                  <a:txBody>
                    <a:bodyPr/>
                    <a:lstStyle/>
                    <a:p>
                      <a:pPr algn="ctr">
                        <a:buNone/>
                      </a:pPr>
                      <a:r>
                        <a:rPr lang="en-US" altLang="zh-CN" sz="1600">
                          <a:solidFill>
                            <a:schemeClr val="tx1"/>
                          </a:solidFill>
                        </a:rPr>
                        <a:t>IV</a:t>
                      </a:r>
                      <a:endParaRPr lang="en-US" altLang="zh-CN" sz="1600">
                        <a:solidFill>
                          <a:schemeClr val="tx1"/>
                        </a:solidFill>
                      </a:endParaRPr>
                    </a:p>
                  </a:txBody>
                  <a:tcPr anchor="ctr"/>
                </a:tc>
              </a:tr>
              <a:tr h="376555">
                <a:tc>
                  <a:txBody>
                    <a:bodyPr/>
                    <a:lstStyle/>
                    <a:p>
                      <a:pPr>
                        <a:buNone/>
                      </a:pPr>
                      <a:r>
                        <a:rPr lang="zh-CN" altLang="en-US" sz="1600">
                          <a:solidFill>
                            <a:schemeClr val="tx1"/>
                          </a:solidFill>
                        </a:rPr>
                        <a:t>洱海</a:t>
                      </a:r>
                      <a:endParaRPr lang="zh-CN" altLang="en-US" sz="1600">
                        <a:solidFill>
                          <a:schemeClr val="tx1"/>
                        </a:solidFill>
                      </a:endParaRPr>
                    </a:p>
                  </a:txBody>
                  <a:tcPr/>
                </a:tc>
                <a:tc>
                  <a:txBody>
                    <a:bodyPr/>
                    <a:lstStyle/>
                    <a:p>
                      <a:pPr algn="ctr">
                        <a:buNone/>
                      </a:pPr>
                      <a:r>
                        <a:rPr lang="en-US" altLang="zh-CN" sz="1600">
                          <a:solidFill>
                            <a:schemeClr val="tx1"/>
                          </a:solidFill>
                        </a:rPr>
                        <a:t>41.3</a:t>
                      </a:r>
                      <a:endParaRPr lang="en-US" altLang="zh-CN" sz="1600">
                        <a:solidFill>
                          <a:schemeClr val="tx1"/>
                        </a:solidFill>
                      </a:endParaRPr>
                    </a:p>
                  </a:txBody>
                  <a:tcPr anchor="ctr"/>
                </a:tc>
                <a:tc>
                  <a:txBody>
                    <a:bodyPr/>
                    <a:lstStyle/>
                    <a:p>
                      <a:pPr algn="ctr">
                        <a:buNone/>
                      </a:pPr>
                      <a:r>
                        <a:rPr lang="en-US" altLang="zh-CN" sz="1600">
                          <a:solidFill>
                            <a:schemeClr val="tx1"/>
                          </a:solidFill>
                        </a:rPr>
                        <a:t>III</a:t>
                      </a:r>
                      <a:endParaRPr lang="en-US" altLang="zh-CN" sz="1600">
                        <a:solidFill>
                          <a:schemeClr val="tx1"/>
                        </a:solidFill>
                      </a:endParaRPr>
                    </a:p>
                  </a:txBody>
                  <a:tcPr anchor="ctr"/>
                </a:tc>
              </a:tr>
              <a:tr h="441325">
                <a:tc>
                  <a:txBody>
                    <a:bodyPr/>
                    <a:lstStyle/>
                    <a:p>
                      <a:pPr>
                        <a:buNone/>
                      </a:pPr>
                      <a:r>
                        <a:rPr lang="zh-CN" altLang="en-US" sz="1600">
                          <a:solidFill>
                            <a:schemeClr val="tx1"/>
                          </a:solidFill>
                        </a:rPr>
                        <a:t>丹江口水库</a:t>
                      </a:r>
                      <a:endParaRPr lang="zh-CN" altLang="en-US" sz="1600">
                        <a:solidFill>
                          <a:schemeClr val="tx1"/>
                        </a:solidFill>
                      </a:endParaRPr>
                    </a:p>
                  </a:txBody>
                  <a:tcPr/>
                </a:tc>
                <a:tc>
                  <a:txBody>
                    <a:bodyPr/>
                    <a:lstStyle/>
                    <a:p>
                      <a:pPr algn="ctr">
                        <a:buNone/>
                      </a:pPr>
                      <a:r>
                        <a:rPr lang="en-US" altLang="zh-CN" sz="1600">
                          <a:solidFill>
                            <a:schemeClr val="tx1"/>
                          </a:solidFill>
                        </a:rPr>
                        <a:t>32.3</a:t>
                      </a:r>
                      <a:endParaRPr lang="en-US" altLang="zh-CN" sz="1600">
                        <a:solidFill>
                          <a:schemeClr val="tx1"/>
                        </a:solidFill>
                      </a:endParaRPr>
                    </a:p>
                  </a:txBody>
                  <a:tcPr anchor="ctr"/>
                </a:tc>
                <a:tc>
                  <a:txBody>
                    <a:bodyPr/>
                    <a:lstStyle/>
                    <a:p>
                      <a:pPr algn="ctr">
                        <a:buNone/>
                      </a:pPr>
                      <a:r>
                        <a:rPr lang="en-US" altLang="zh-CN" sz="1600">
                          <a:solidFill>
                            <a:schemeClr val="tx1"/>
                          </a:solidFill>
                        </a:rPr>
                        <a:t>I</a:t>
                      </a:r>
                      <a:endParaRPr lang="en-US" altLang="zh-CN" sz="1600">
                        <a:solidFill>
                          <a:schemeClr val="tx1"/>
                        </a:solidFill>
                      </a:endParaRPr>
                    </a:p>
                  </a:txBody>
                  <a:tcPr anchor="ctr"/>
                </a:tc>
              </a:tr>
              <a:tr h="376555">
                <a:tc>
                  <a:txBody>
                    <a:bodyPr/>
                    <a:lstStyle/>
                    <a:p>
                      <a:pPr>
                        <a:buNone/>
                      </a:pPr>
                      <a:r>
                        <a:rPr lang="zh-CN" altLang="en-US" sz="1600">
                          <a:solidFill>
                            <a:schemeClr val="tx1"/>
                          </a:solidFill>
                        </a:rPr>
                        <a:t>白洋淀</a:t>
                      </a:r>
                      <a:endParaRPr lang="zh-CN" altLang="en-US" sz="1600">
                        <a:solidFill>
                          <a:schemeClr val="tx1"/>
                        </a:solidFill>
                      </a:endParaRPr>
                    </a:p>
                  </a:txBody>
                  <a:tcPr/>
                </a:tc>
                <a:tc>
                  <a:txBody>
                    <a:bodyPr/>
                    <a:lstStyle/>
                    <a:p>
                      <a:pPr algn="ctr">
                        <a:buNone/>
                      </a:pPr>
                      <a:r>
                        <a:rPr lang="en-US" altLang="zh-CN" sz="1600">
                          <a:solidFill>
                            <a:schemeClr val="tx1"/>
                          </a:solidFill>
                        </a:rPr>
                        <a:t>44.8</a:t>
                      </a:r>
                      <a:endParaRPr lang="en-US" altLang="zh-CN" sz="1600">
                        <a:solidFill>
                          <a:schemeClr val="tx1"/>
                        </a:solidFill>
                      </a:endParaRPr>
                    </a:p>
                  </a:txBody>
                  <a:tcPr anchor="ctr"/>
                </a:tc>
                <a:tc>
                  <a:txBody>
                    <a:bodyPr/>
                    <a:lstStyle/>
                    <a:p>
                      <a:pPr algn="ctr">
                        <a:buNone/>
                      </a:pPr>
                      <a:r>
                        <a:rPr lang="en-US" altLang="zh-CN" sz="1600">
                          <a:solidFill>
                            <a:schemeClr val="tx1"/>
                          </a:solidFill>
                        </a:rPr>
                        <a:t>II</a:t>
                      </a:r>
                      <a:endParaRPr lang="en-US" altLang="zh-CN" sz="1600">
                        <a:solidFill>
                          <a:schemeClr val="tx1"/>
                        </a:solidFill>
                      </a:endParaRPr>
                    </a:p>
                  </a:txBody>
                  <a:tcPr anchor="ctr"/>
                </a:tc>
              </a:tr>
            </a:tbl>
          </a:graphicData>
        </a:graphic>
      </p:graphicFrame>
      <p:pic>
        <p:nvPicPr>
          <p:cNvPr id="9" name="图片 8"/>
          <p:cNvPicPr>
            <a:picLocks noChangeAspect="1"/>
          </p:cNvPicPr>
          <p:nvPr/>
        </p:nvPicPr>
        <p:blipFill>
          <a:blip r:embed="rId3"/>
          <a:srcRect l="37052" t="22659" r="42865" b="65017"/>
          <a:stretch>
            <a:fillRect/>
          </a:stretch>
        </p:blipFill>
        <p:spPr>
          <a:xfrm>
            <a:off x="337820" y="5156835"/>
            <a:ext cx="2469515" cy="1146175"/>
          </a:xfrm>
          <a:prstGeom prst="rect">
            <a:avLst/>
          </a:prstGeom>
        </p:spPr>
      </p:pic>
      <p:pic>
        <p:nvPicPr>
          <p:cNvPr id="10" name="图片 9"/>
          <p:cNvPicPr>
            <a:picLocks noChangeAspect="1"/>
          </p:cNvPicPr>
          <p:nvPr/>
        </p:nvPicPr>
        <p:blipFill>
          <a:blip r:embed="rId3"/>
          <a:srcRect l="35823" t="35847" r="39375" b="54683"/>
          <a:stretch>
            <a:fillRect/>
          </a:stretch>
        </p:blipFill>
        <p:spPr>
          <a:xfrm>
            <a:off x="2566670" y="5332095"/>
            <a:ext cx="2846705" cy="822325"/>
          </a:xfrm>
          <a:prstGeom prst="rect">
            <a:avLst/>
          </a:prstGeom>
        </p:spPr>
      </p:pic>
      <p:pic>
        <p:nvPicPr>
          <p:cNvPr id="12" name="图片 11"/>
          <p:cNvPicPr>
            <a:picLocks noChangeAspect="1"/>
          </p:cNvPicPr>
          <p:nvPr/>
        </p:nvPicPr>
        <p:blipFill>
          <a:blip r:embed="rId3"/>
          <a:srcRect l="38188" t="47031" r="36871" b="41773"/>
          <a:stretch>
            <a:fillRect/>
          </a:stretch>
        </p:blipFill>
        <p:spPr>
          <a:xfrm>
            <a:off x="5158740" y="5332095"/>
            <a:ext cx="2664460" cy="904875"/>
          </a:xfrm>
          <a:prstGeom prst="rect">
            <a:avLst/>
          </a:prstGeom>
        </p:spPr>
      </p:pic>
      <p:pic>
        <p:nvPicPr>
          <p:cNvPr id="14" name="图片 13"/>
          <p:cNvPicPr>
            <a:picLocks noChangeAspect="1"/>
          </p:cNvPicPr>
          <p:nvPr/>
        </p:nvPicPr>
        <p:blipFill>
          <a:blip r:embed="rId4"/>
          <a:srcRect l="35271" t="31253" r="35823" b="42190"/>
          <a:stretch>
            <a:fillRect/>
          </a:stretch>
        </p:blipFill>
        <p:spPr>
          <a:xfrm>
            <a:off x="8328025" y="4754880"/>
            <a:ext cx="2964815" cy="2059305"/>
          </a:xfrm>
          <a:prstGeom prst="rect">
            <a:avLst/>
          </a:prstGeom>
        </p:spPr>
      </p:pic>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graphicFrame>
        <p:nvGraphicFramePr>
          <p:cNvPr id="6" name="Object 125"/>
          <p:cNvGraphicFramePr>
            <a:graphicFrameLocks noChangeAspect="1"/>
          </p:cNvGraphicFramePr>
          <p:nvPr/>
        </p:nvGraphicFramePr>
        <p:xfrm>
          <a:off x="2063552" y="1700237"/>
          <a:ext cx="7272808" cy="2937625"/>
        </p:xfrm>
        <a:graphic>
          <a:graphicData uri="http://schemas.openxmlformats.org/presentationml/2006/ole">
            <mc:AlternateContent xmlns:mc="http://schemas.openxmlformats.org/markup-compatibility/2006">
              <mc:Choice xmlns:v="urn:schemas-microsoft-com:vml" Requires="v">
                <p:oleObj spid="_x0000_s4123" name="" r:id="rId1" imgW="6717030" imgH="2709545" progId="Excel.Chart.8">
                  <p:embed/>
                </p:oleObj>
              </mc:Choice>
              <mc:Fallback>
                <p:oleObj name="" r:id="rId1" imgW="6717030" imgH="2709545" progId="Excel.Chart.8">
                  <p:embed/>
                  <p:pic>
                    <p:nvPicPr>
                      <p:cNvPr id="0" name="Object 1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552" y="1700237"/>
                        <a:ext cx="7272808" cy="2937625"/>
                      </a:xfrm>
                      <a:prstGeom prst="rect">
                        <a:avLst/>
                      </a:prstGeom>
                      <a:noFill/>
                      <a:ln>
                        <a:noFill/>
                      </a:ln>
                    </p:spPr>
                  </p:pic>
                </p:oleObj>
              </mc:Fallback>
            </mc:AlternateContent>
          </a:graphicData>
        </a:graphic>
      </p:graphicFrame>
      <p:sp>
        <p:nvSpPr>
          <p:cNvPr id="8" name="Text Box 11"/>
          <p:cNvSpPr txBox="1">
            <a:spLocks noChangeArrowheads="1"/>
          </p:cNvSpPr>
          <p:nvPr/>
        </p:nvSpPr>
        <p:spPr bwMode="auto">
          <a:xfrm>
            <a:off x="335360" y="639586"/>
            <a:ext cx="103091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3000" b="1" dirty="0">
                <a:solidFill>
                  <a:schemeClr val="accent1">
                    <a:lumMod val="50000"/>
                  </a:schemeClr>
                </a:solidFill>
                <a:latin typeface="微软雅黑" panose="020B0503020204020204" charset="-122"/>
                <a:ea typeface="微软雅黑" panose="020B0503020204020204" charset="-122"/>
              </a:rPr>
              <a:t>化肥的过度使用成为水体营养元素污染的一个主要原因</a:t>
            </a:r>
            <a:endParaRPr lang="zh-CN" altLang="en-US" sz="3000" b="1" dirty="0">
              <a:solidFill>
                <a:schemeClr val="accent1">
                  <a:lumMod val="50000"/>
                </a:schemeClr>
              </a:solidFill>
              <a:latin typeface="微软雅黑" panose="020B0503020204020204" charset="-122"/>
              <a:ea typeface="微软雅黑" panose="020B0503020204020204" charset="-122"/>
            </a:endParaRPr>
          </a:p>
        </p:txBody>
      </p:sp>
      <p:sp>
        <p:nvSpPr>
          <p:cNvPr id="9" name="Text Box 16"/>
          <p:cNvSpPr txBox="1">
            <a:spLocks noChangeArrowheads="1"/>
          </p:cNvSpPr>
          <p:nvPr/>
        </p:nvSpPr>
        <p:spPr bwMode="auto">
          <a:xfrm>
            <a:off x="2603575" y="1278249"/>
            <a:ext cx="6192762" cy="461665"/>
          </a:xfrm>
          <a:prstGeom prst="rect">
            <a:avLst/>
          </a:prstGeom>
          <a:noFill/>
          <a:ln>
            <a:noFill/>
          </a:ln>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spcBef>
                <a:spcPct val="50000"/>
              </a:spcBef>
            </a:pP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1978</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1999</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年我国化肥使用量变化情况</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Text Box 127"/>
          <p:cNvSpPr txBox="1">
            <a:spLocks noChangeArrowheads="1"/>
          </p:cNvSpPr>
          <p:nvPr/>
        </p:nvSpPr>
        <p:spPr bwMode="auto">
          <a:xfrm>
            <a:off x="5376106" y="4107778"/>
            <a:ext cx="2016125" cy="645160"/>
          </a:xfrm>
          <a:prstGeom prst="rect">
            <a:avLst/>
          </a:prstGeom>
          <a:noFill/>
          <a:ln w="9525">
            <a:noFill/>
            <a:miter lim="800000"/>
          </a:ln>
          <a:effectLst/>
        </p:spPr>
        <p:txBody>
          <a:bodyPr>
            <a:spAutoFit/>
          </a:bodyPr>
          <a:lstStyle/>
          <a:p>
            <a:pPr eaLnBrk="1" fontAlgn="auto" hangingPunct="1">
              <a:spcBef>
                <a:spcPct val="50000"/>
              </a:spcBef>
              <a:spcAft>
                <a:spcPts val="0"/>
              </a:spcAft>
              <a:defRPr/>
            </a:pPr>
            <a:r>
              <a:rPr lang="zh-CN" altLang="en-US" sz="1800" dirty="0">
                <a:effectLst>
                  <a:outerShdw blurRad="38100" dist="38100" dir="2700000" algn="tl">
                    <a:srgbClr val="000000"/>
                  </a:outerShdw>
                </a:effectLst>
                <a:latin typeface="黑体" panose="02010609060101010101" pitchFamily="49" charset="-122"/>
                <a:ea typeface="黑体" panose="02010609060101010101" pitchFamily="49" charset="-122"/>
              </a:rPr>
              <a:t>               </a:t>
            </a:r>
            <a:r>
              <a:rPr lang="zh-CN" altLang="en-US" sz="1800" dirty="0">
                <a:latin typeface="黑体" panose="02010609060101010101" pitchFamily="49" charset="-122"/>
                <a:ea typeface="黑体" panose="02010609060101010101" pitchFamily="49" charset="-122"/>
              </a:rPr>
              <a:t>年    </a:t>
            </a:r>
            <a:r>
              <a:rPr lang="zh-CN" altLang="en-US" sz="1800" dirty="0" smtClean="0">
                <a:latin typeface="黑体" panose="02010609060101010101" pitchFamily="49" charset="-122"/>
                <a:ea typeface="黑体" panose="02010609060101010101" pitchFamily="49" charset="-122"/>
              </a:rPr>
              <a:t>份</a:t>
            </a:r>
            <a:endParaRPr lang="zh-CN" altLang="en-US" sz="1800" dirty="0">
              <a:latin typeface="黑体" panose="02010609060101010101" pitchFamily="49" charset="-122"/>
              <a:ea typeface="黑体" panose="02010609060101010101" pitchFamily="49" charset="-122"/>
            </a:endParaRPr>
          </a:p>
        </p:txBody>
      </p:sp>
      <p:pic>
        <p:nvPicPr>
          <p:cNvPr id="2" name="图片 1"/>
          <p:cNvPicPr>
            <a:picLocks noChangeAspect="1"/>
          </p:cNvPicPr>
          <p:nvPr/>
        </p:nvPicPr>
        <p:blipFill>
          <a:blip r:embed="rId3"/>
          <a:stretch>
            <a:fillRect/>
          </a:stretch>
        </p:blipFill>
        <p:spPr>
          <a:xfrm>
            <a:off x="2279650" y="4939030"/>
            <a:ext cx="14940915" cy="1842770"/>
          </a:xfrm>
          <a:prstGeom prst="rect">
            <a:avLst/>
          </a:prstGeom>
        </p:spPr>
      </p:pic>
      <p:sp>
        <p:nvSpPr>
          <p:cNvPr id="13" name="Text Box 14"/>
          <p:cNvSpPr txBox="1">
            <a:spLocks noChangeArrowheads="1"/>
          </p:cNvSpPr>
          <p:nvPr/>
        </p:nvSpPr>
        <p:spPr bwMode="auto">
          <a:xfrm>
            <a:off x="325016" y="4848665"/>
            <a:ext cx="195456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2400" dirty="0">
                <a:latin typeface="黑体" panose="02010609060101010101" pitchFamily="49" charset="-122"/>
                <a:ea typeface="黑体" panose="02010609060101010101" pitchFamily="49" charset="-122"/>
              </a:rPr>
              <a:t>中国与世界一些国家和地区耕地化肥用量比较</a:t>
            </a:r>
            <a:endParaRPr lang="en-US" altLang="zh-CN" sz="2400" dirty="0">
              <a:latin typeface="黑体" panose="02010609060101010101" pitchFamily="49" charset="-122"/>
              <a:ea typeface="黑体" panose="02010609060101010101" pitchFamily="49" charset="-122"/>
            </a:endParaRPr>
          </a:p>
        </p:txBody>
      </p:sp>
    </p:spTree>
  </p:cSld>
  <p:clrMapOvr>
    <a:masterClrMapping/>
  </p:clrMapOvr>
  <p:transition spd="slow">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6" name="Rectangle 5"/>
          <p:cNvSpPr>
            <a:spLocks noGrp="1" noChangeArrowheads="1"/>
          </p:cNvSpPr>
          <p:nvPr>
            <p:ph type="subTitle" idx="1"/>
          </p:nvPr>
        </p:nvSpPr>
        <p:spPr>
          <a:xfrm>
            <a:off x="2139950" y="3241675"/>
            <a:ext cx="8714105" cy="2407920"/>
          </a:xfrm>
        </p:spPr>
        <p:txBody>
          <a:bodyPr/>
          <a:lstStyle/>
          <a:p>
            <a:pPr marL="342900" indent="-342900" algn="l" eaLnBrk="1" hangingPunct="1">
              <a:buFont typeface="Wingdings" panose="05000000000000000000" pitchFamily="2" charset="2"/>
              <a:buChar char="n"/>
            </a:pPr>
            <a:endParaRPr lang="zh-CN" altLang="en-US" sz="2800" dirty="0" smtClea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l" eaLnBrk="1" hangingPunct="1"/>
            <a:endParaRPr lang="zh-CN" altLang="en-US" sz="2800" dirty="0" smtClea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l" eaLnBrk="1" hangingPunct="1">
              <a:buFont typeface="Wingdings" panose="05000000000000000000" pitchFamily="2" charset="2"/>
              <a:buChar char="n"/>
            </a:pPr>
            <a:endParaRPr lang="zh-CN" altLang="en-US" sz="2800" dirty="0" smtClea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l" eaLnBrk="1" hangingPunct="1"/>
            <a:r>
              <a:rPr lang="zh-CN" altLang="en-US" sz="2800" dirty="0" smtClea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dirty="0" smtClea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NH</a:t>
            </a:r>
            <a:r>
              <a:rPr lang="en-US" altLang="zh-CN" sz="2800" baseline="-25000" dirty="0" smtClea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a:t>
            </a:r>
            <a:r>
              <a:rPr lang="en-US" altLang="zh-CN" sz="2800" baseline="30000" dirty="0" smtClea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800" dirty="0" smtClea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—N</a:t>
            </a:r>
            <a:r>
              <a:rPr lang="en-US" altLang="zh-CN" sz="2800" baseline="-25000" dirty="0" smtClea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  </a:t>
            </a:r>
            <a:r>
              <a:rPr lang="en-US" altLang="zh-CN" sz="2800" dirty="0" smtClea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—N</a:t>
            </a:r>
            <a:r>
              <a:rPr lang="en-US" altLang="zh-CN" sz="2800" baseline="-25000" dirty="0" smtClea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800" dirty="0" smtClea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 —NO —NO</a:t>
            </a:r>
            <a:r>
              <a:rPr lang="en-US" altLang="zh-CN" sz="2800" baseline="-25000" dirty="0" smtClea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800" baseline="30000" dirty="0" smtClea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800" dirty="0" smtClea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—NO</a:t>
            </a:r>
            <a:r>
              <a:rPr lang="en-US" altLang="zh-CN" sz="2800" baseline="-25000" dirty="0" smtClea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 </a:t>
            </a:r>
            <a:r>
              <a:rPr lang="en-US" altLang="zh-CN" sz="2800" dirty="0" smtClea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—NO</a:t>
            </a:r>
            <a:r>
              <a:rPr lang="en-US" altLang="zh-CN" sz="2800" baseline="-25000" dirty="0" smtClea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a:t>
            </a:r>
            <a:r>
              <a:rPr lang="en-US" altLang="zh-CN" sz="2800" baseline="30000" dirty="0" smtClea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800" baseline="30000" dirty="0" smtClea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Text Box 17"/>
          <p:cNvSpPr txBox="1">
            <a:spLocks noChangeArrowheads="1"/>
          </p:cNvSpPr>
          <p:nvPr/>
        </p:nvSpPr>
        <p:spPr bwMode="auto">
          <a:xfrm>
            <a:off x="2908772" y="3003198"/>
            <a:ext cx="63373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2800" b="1" dirty="0">
                <a:solidFill>
                  <a:schemeClr val="accent1">
                    <a:lumMod val="50000"/>
                  </a:schemeClr>
                </a:solidFill>
                <a:latin typeface="Garamond" panose="02020404030301010803" pitchFamily="18" charset="0"/>
                <a:ea typeface="宋体" panose="02010600030101010101" pitchFamily="2" charset="-122"/>
              </a:rPr>
              <a:t>氮具有复杂的形态及生物地球化学过程</a:t>
            </a:r>
            <a:endParaRPr lang="zh-CN" altLang="en-US" sz="2800" b="1" dirty="0">
              <a:solidFill>
                <a:schemeClr val="accent1">
                  <a:lumMod val="50000"/>
                </a:schemeClr>
              </a:solidFill>
              <a:latin typeface="Garamond" panose="02020404030301010803" pitchFamily="18" charset="0"/>
              <a:ea typeface="宋体" panose="02010600030101010101" pitchFamily="2" charset="-122"/>
            </a:endParaRPr>
          </a:p>
        </p:txBody>
      </p:sp>
      <p:sp>
        <p:nvSpPr>
          <p:cNvPr id="8" name="AutoShape 7"/>
          <p:cNvSpPr>
            <a:spLocks noChangeArrowheads="1"/>
          </p:cNvSpPr>
          <p:nvPr/>
        </p:nvSpPr>
        <p:spPr bwMode="auto">
          <a:xfrm rot="10800000">
            <a:off x="2332510" y="4227160"/>
            <a:ext cx="1223962" cy="504825"/>
          </a:xfrm>
          <a:prstGeom prst="curvedUpArrow">
            <a:avLst>
              <a:gd name="adj1" fmla="val 12639"/>
              <a:gd name="adj2" fmla="val 61219"/>
              <a:gd name="adj3" fmla="val 20093"/>
            </a:avLst>
          </a:prstGeom>
          <a:solidFill>
            <a:srgbClr val="FFCCCC"/>
          </a:solidFill>
          <a:ln w="9525">
            <a:solidFill>
              <a:schemeClr val="tx1"/>
            </a:solidFill>
            <a:miter lim="800000"/>
          </a:ln>
        </p:spPr>
        <p:txBody>
          <a:bodyPr rot="10800000"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9" name="AutoShape 8"/>
          <p:cNvSpPr>
            <a:spLocks noChangeArrowheads="1"/>
          </p:cNvSpPr>
          <p:nvPr/>
        </p:nvSpPr>
        <p:spPr bwMode="auto">
          <a:xfrm>
            <a:off x="2403947" y="5451123"/>
            <a:ext cx="6985000" cy="576262"/>
          </a:xfrm>
          <a:prstGeom prst="curvedUpArrow">
            <a:avLst>
              <a:gd name="adj1" fmla="val 14366"/>
              <a:gd name="adj2" fmla="val 82379"/>
              <a:gd name="adj3" fmla="val 12579"/>
            </a:avLst>
          </a:prstGeom>
          <a:solidFill>
            <a:srgbClr val="FF6600"/>
          </a:solidFill>
          <a:ln w="3175">
            <a:solidFill>
              <a:srgbClr val="FF6600"/>
            </a:solidFill>
            <a:miter lim="800000"/>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10" name="AutoShape 10"/>
          <p:cNvSpPr/>
          <p:nvPr/>
        </p:nvSpPr>
        <p:spPr bwMode="auto">
          <a:xfrm rot="10800000">
            <a:off x="2692555" y="3651533"/>
            <a:ext cx="663575" cy="433387"/>
          </a:xfrm>
          <a:prstGeom prst="callout1">
            <a:avLst>
              <a:gd name="adj1" fmla="val 26370"/>
              <a:gd name="adj2" fmla="val -11486"/>
              <a:gd name="adj3" fmla="val 284981"/>
              <a:gd name="adj4" fmla="val -11486"/>
            </a:avLst>
          </a:prstGeom>
          <a:solidFill>
            <a:schemeClr val="bg1"/>
          </a:solidFill>
          <a:ln w="9525">
            <a:solidFill>
              <a:schemeClr val="bg1"/>
            </a:solidFill>
            <a:miter lim="800000"/>
          </a:ln>
        </p:spPr>
        <p:txBody>
          <a:bodyPr rot="10800000" lIns="7200" tIns="7200" rIns="7200" bIns="7200" anchor="b"/>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zh-CN" altLang="en-US" sz="2400" dirty="0">
                <a:solidFill>
                  <a:srgbClr val="AE6464"/>
                </a:solidFill>
                <a:latin typeface="Arial" panose="020B0604020202020204" pitchFamily="34" charset="0"/>
                <a:ea typeface="黑体" panose="02010609060101010101" pitchFamily="49" charset="-122"/>
              </a:rPr>
              <a:t>固氮</a:t>
            </a:r>
            <a:endParaRPr lang="zh-CN" altLang="en-US" sz="2400" dirty="0">
              <a:solidFill>
                <a:srgbClr val="AE6464"/>
              </a:solidFill>
              <a:latin typeface="Arial" panose="020B0604020202020204" pitchFamily="34" charset="0"/>
              <a:ea typeface="黑体" panose="02010609060101010101" pitchFamily="49" charset="-122"/>
            </a:endParaRPr>
          </a:p>
        </p:txBody>
      </p:sp>
      <p:sp>
        <p:nvSpPr>
          <p:cNvPr id="11" name="AutoShape 11"/>
          <p:cNvSpPr>
            <a:spLocks noChangeArrowheads="1"/>
          </p:cNvSpPr>
          <p:nvPr/>
        </p:nvSpPr>
        <p:spPr bwMode="auto">
          <a:xfrm rot="10800000">
            <a:off x="7156922" y="4082698"/>
            <a:ext cx="2303463" cy="576262"/>
          </a:xfrm>
          <a:prstGeom prst="curvedUpArrow">
            <a:avLst>
              <a:gd name="adj1" fmla="val 14768"/>
              <a:gd name="adj2" fmla="val 47967"/>
              <a:gd name="adj3" fmla="val 23032"/>
            </a:avLst>
          </a:prstGeom>
          <a:solidFill>
            <a:srgbClr val="00FFCC"/>
          </a:solidFill>
          <a:ln w="3175">
            <a:solidFill>
              <a:schemeClr val="tx2"/>
            </a:solidFill>
            <a:miter lim="800000"/>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12" name="AutoShape 12"/>
          <p:cNvSpPr>
            <a:spLocks noChangeArrowheads="1"/>
          </p:cNvSpPr>
          <p:nvPr/>
        </p:nvSpPr>
        <p:spPr bwMode="auto">
          <a:xfrm rot="10800000">
            <a:off x="4491510" y="4154135"/>
            <a:ext cx="2305050" cy="647700"/>
          </a:xfrm>
          <a:prstGeom prst="curvedUpArrow">
            <a:avLst>
              <a:gd name="adj1" fmla="val 12291"/>
              <a:gd name="adj2" fmla="val 33347"/>
              <a:gd name="adj3" fmla="val 26907"/>
            </a:avLst>
          </a:prstGeom>
          <a:solidFill>
            <a:srgbClr val="00FFCC"/>
          </a:solidFill>
          <a:ln w="3175">
            <a:solidFill>
              <a:schemeClr val="tx1"/>
            </a:solidFill>
            <a:miter lim="800000"/>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13" name="AutoShape 13"/>
          <p:cNvSpPr/>
          <p:nvPr/>
        </p:nvSpPr>
        <p:spPr bwMode="auto">
          <a:xfrm rot="10800000">
            <a:off x="6461597" y="3785835"/>
            <a:ext cx="1079500" cy="360363"/>
          </a:xfrm>
          <a:prstGeom prst="callout1">
            <a:avLst>
              <a:gd name="adj1" fmla="val 121144"/>
              <a:gd name="adj2" fmla="val 89407"/>
              <a:gd name="adj3" fmla="val 121144"/>
              <a:gd name="adj4" fmla="val 49116"/>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lIns="7200" tIns="7200" rIns="7200" bIns="7200" anchor="b"/>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zh-CN" altLang="en-US" sz="2400" dirty="0">
                <a:solidFill>
                  <a:srgbClr val="00B050"/>
                </a:solidFill>
                <a:latin typeface="Arial" panose="020B0604020202020204" pitchFamily="34" charset="0"/>
                <a:ea typeface="黑体" panose="02010609060101010101" pitchFamily="49" charset="-122"/>
              </a:rPr>
              <a:t>反硝化</a:t>
            </a:r>
            <a:endParaRPr lang="zh-CN" altLang="en-US" sz="2400" dirty="0">
              <a:solidFill>
                <a:srgbClr val="00B050"/>
              </a:solidFill>
              <a:latin typeface="Arial" panose="020B0604020202020204" pitchFamily="34" charset="0"/>
              <a:ea typeface="黑体" panose="02010609060101010101" pitchFamily="49" charset="-122"/>
            </a:endParaRPr>
          </a:p>
        </p:txBody>
      </p:sp>
      <p:sp>
        <p:nvSpPr>
          <p:cNvPr id="14" name="Rectangle 14"/>
          <p:cNvSpPr>
            <a:spLocks noChangeArrowheads="1"/>
          </p:cNvSpPr>
          <p:nvPr/>
        </p:nvSpPr>
        <p:spPr bwMode="auto">
          <a:xfrm>
            <a:off x="7588722" y="5954360"/>
            <a:ext cx="17081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lnSpc>
                <a:spcPct val="110000"/>
              </a:lnSpc>
              <a:spcBef>
                <a:spcPct val="20000"/>
              </a:spcBef>
              <a:buClr>
                <a:schemeClr val="accent1"/>
              </a:buClr>
              <a:buFont typeface="Wingdings" panose="05000000000000000000" pitchFamily="2" charset="2"/>
              <a:buNone/>
            </a:pPr>
            <a:r>
              <a:rPr lang="zh-CN" altLang="en-US" sz="2000">
                <a:solidFill>
                  <a:schemeClr val="bg1"/>
                </a:solidFill>
                <a:latin typeface="Times New Roman" panose="02020603050405020304" pitchFamily="18" charset="0"/>
                <a:ea typeface="黑体" panose="02010609060101010101" pitchFamily="49" charset="-122"/>
              </a:rPr>
              <a:t>○ ○ ○ ○ ○</a:t>
            </a:r>
            <a:endParaRPr lang="zh-CN" altLang="en-US" sz="2000">
              <a:solidFill>
                <a:schemeClr val="bg1"/>
              </a:solidFill>
              <a:latin typeface="Times New Roman" panose="02020603050405020304" pitchFamily="18" charset="0"/>
              <a:ea typeface="黑体" panose="02010609060101010101" pitchFamily="49" charset="-122"/>
            </a:endParaRPr>
          </a:p>
        </p:txBody>
      </p:sp>
      <p:sp>
        <p:nvSpPr>
          <p:cNvPr id="15" name="AutoShape 16"/>
          <p:cNvSpPr>
            <a:spLocks noChangeArrowheads="1"/>
          </p:cNvSpPr>
          <p:nvPr/>
        </p:nvSpPr>
        <p:spPr bwMode="auto">
          <a:xfrm rot="10800000">
            <a:off x="3700935" y="4011260"/>
            <a:ext cx="3311525" cy="647700"/>
          </a:xfrm>
          <a:prstGeom prst="curvedUpArrow">
            <a:avLst>
              <a:gd name="adj1" fmla="val 17658"/>
              <a:gd name="adj2" fmla="val 47908"/>
              <a:gd name="adj3" fmla="val 26907"/>
            </a:avLst>
          </a:prstGeom>
          <a:solidFill>
            <a:srgbClr val="00FFCC"/>
          </a:solidFill>
          <a:ln w="3175">
            <a:solidFill>
              <a:schemeClr val="tx1"/>
            </a:solidFill>
            <a:miter lim="800000"/>
          </a:ln>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17" name="Text Box 18"/>
          <p:cNvSpPr txBox="1">
            <a:spLocks noChangeArrowheads="1"/>
          </p:cNvSpPr>
          <p:nvPr/>
        </p:nvSpPr>
        <p:spPr bwMode="auto">
          <a:xfrm>
            <a:off x="5140797" y="5451123"/>
            <a:ext cx="1223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2400" b="1">
                <a:solidFill>
                  <a:srgbClr val="FF6600"/>
                </a:solidFill>
                <a:latin typeface="Garamond" panose="02020404030301010803" pitchFamily="18" charset="0"/>
                <a:ea typeface="宋体" panose="02010600030101010101" pitchFamily="2" charset="-122"/>
              </a:rPr>
              <a:t>硝   化</a:t>
            </a:r>
            <a:endParaRPr lang="zh-CN" altLang="en-US" sz="2400" b="1">
              <a:solidFill>
                <a:srgbClr val="FF6600"/>
              </a:solidFill>
              <a:latin typeface="Garamond" panose="02020404030301010803" pitchFamily="18" charset="0"/>
              <a:ea typeface="宋体" panose="02010600030101010101" pitchFamily="2" charset="-122"/>
            </a:endParaRPr>
          </a:p>
        </p:txBody>
      </p:sp>
      <p:sp>
        <p:nvSpPr>
          <p:cNvPr id="2" name="Rectangle 5"/>
          <p:cNvSpPr>
            <a:spLocks noGrp="1" noChangeArrowheads="1"/>
          </p:cNvSpPr>
          <p:nvPr/>
        </p:nvSpPr>
        <p:spPr>
          <a:xfrm>
            <a:off x="1127760" y="836295"/>
            <a:ext cx="8714105" cy="1826260"/>
          </a:xfrm>
          <a:prstGeom prst="rect">
            <a:avLst/>
          </a:prstGeom>
          <a:noFill/>
          <a:ln w="9525">
            <a:noFill/>
            <a:miter lim="800000"/>
          </a:ln>
          <a:effectLst/>
        </p:spPr>
        <p:txBody>
          <a:bodyPr vert="horz" wrap="square" lIns="91440" tIns="45720" rIns="91440" bIns="45720" numCol="1" anchor="t" anchorCtr="0" compatLnSpc="1"/>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342900" indent="-342900" algn="l" eaLnBrk="1" hangingPunct="1">
              <a:lnSpc>
                <a:spcPct val="120000"/>
              </a:lnSpc>
              <a:spcBef>
                <a:spcPts val="20"/>
              </a:spcBef>
              <a:spcAft>
                <a:spcPts val="0"/>
              </a:spcAft>
              <a:buFont typeface="Wingdings" panose="05000000000000000000" pitchFamily="2" charset="2"/>
              <a:buChar char="n"/>
            </a:pPr>
            <a:r>
              <a:rPr lang="zh-CN" altLang="en-US" sz="2800" b="1" dirty="0" smtClean="0">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rPr>
              <a:t>固氮：</a:t>
            </a:r>
            <a:r>
              <a:rPr lang="zh-CN" altLang="en-US" sz="2800" dirty="0" smtClea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将气态氮转化为铵根离子</a:t>
            </a:r>
            <a:endParaRPr lang="zh-CN" altLang="en-US" sz="2800" b="1" dirty="0" smtClea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l" eaLnBrk="1" hangingPunct="1">
              <a:lnSpc>
                <a:spcPct val="120000"/>
              </a:lnSpc>
              <a:spcBef>
                <a:spcPts val="20"/>
              </a:spcBef>
              <a:spcAft>
                <a:spcPts val="0"/>
              </a:spcAft>
              <a:buFont typeface="Wingdings" panose="05000000000000000000" pitchFamily="2" charset="2"/>
              <a:buChar char="n"/>
            </a:pPr>
            <a:r>
              <a:rPr lang="zh-CN" altLang="en-US" sz="2800" b="1" dirty="0" smtClean="0">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rPr>
              <a:t>硝化：</a:t>
            </a:r>
            <a:r>
              <a:rPr lang="zh-CN" altLang="en-US" sz="2800" dirty="0" smtClea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由铵根离子转化为硝酸盐</a:t>
            </a:r>
            <a:endParaRPr lang="zh-CN" altLang="en-US" sz="2800" b="1" dirty="0" smtClea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l" eaLnBrk="1" hangingPunct="1">
              <a:lnSpc>
                <a:spcPct val="120000"/>
              </a:lnSpc>
              <a:spcBef>
                <a:spcPts val="20"/>
              </a:spcBef>
              <a:spcAft>
                <a:spcPts val="0"/>
              </a:spcAft>
              <a:buFont typeface="Wingdings" panose="05000000000000000000" pitchFamily="2" charset="2"/>
              <a:buChar char="n"/>
            </a:pPr>
            <a:r>
              <a:rPr lang="zh-CN" altLang="en-US" sz="2800" b="1" dirty="0" smtClean="0">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rPr>
              <a:t>反硝化：</a:t>
            </a:r>
            <a:r>
              <a:rPr lang="zh-CN" altLang="en-US" sz="2800" dirty="0" smtClea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由硝酸盐经亚硝酸盐转化为氮气</a:t>
            </a:r>
            <a:endParaRPr lang="en-US" altLang="zh-CN" sz="2800" baseline="30000" dirty="0" smtClea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5" name="Text Box 10"/>
          <p:cNvSpPr txBox="1">
            <a:spLocks noChangeArrowheads="1"/>
          </p:cNvSpPr>
          <p:nvPr/>
        </p:nvSpPr>
        <p:spPr bwMode="auto">
          <a:xfrm>
            <a:off x="551384" y="428343"/>
            <a:ext cx="66247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2800" b="1" dirty="0" smtClean="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水土</a:t>
            </a:r>
            <a:r>
              <a:rPr lang="zh-CN" altLang="en-US" sz="2800" b="1" dirty="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环境中无机氮主要形态</a:t>
            </a:r>
            <a:r>
              <a:rPr lang="zh-CN" altLang="en-US" sz="2800" b="1" dirty="0" smtClean="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分布</a:t>
            </a:r>
            <a:endParaRPr lang="zh-CN" altLang="en-US" sz="2800" b="1" dirty="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6" name="Picture 4" descr="fi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3176" y="1844824"/>
            <a:ext cx="6480720" cy="4206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6684129" y="2419866"/>
            <a:ext cx="4931331"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lnSpc>
                <a:spcPct val="150000"/>
              </a:lnSpc>
              <a:spcBef>
                <a:spcPct val="20000"/>
              </a:spcBef>
              <a:buClr>
                <a:srgbClr val="FF0066"/>
              </a:buClr>
              <a:buSzPct val="70000"/>
              <a:buFont typeface="Wingdings" panose="05000000000000000000" pitchFamily="2" charset="2"/>
              <a:buChar char="n"/>
            </a:pPr>
            <a:r>
              <a:rPr lang="en-US" altLang="zh-CN" sz="2400" dirty="0" err="1">
                <a:latin typeface="Times New Roman" panose="02020603050405020304" pitchFamily="18" charset="0"/>
                <a:ea typeface="黑体" panose="02010609060101010101" pitchFamily="49" charset="-122"/>
                <a:cs typeface="Times New Roman" panose="02020603050405020304" pitchFamily="18" charset="0"/>
              </a:rPr>
              <a:t>p</a:t>
            </a:r>
            <a:r>
              <a:rPr lang="en-US" altLang="zh-CN" sz="2400" i="1" dirty="0" err="1">
                <a:latin typeface="Times New Roman" panose="02020603050405020304" pitchFamily="18" charset="0"/>
                <a:ea typeface="黑体" panose="02010609060101010101" pitchFamily="49" charset="-122"/>
                <a:cs typeface="Times New Roman" panose="02020603050405020304" pitchFamily="18" charset="0"/>
              </a:rPr>
              <a:t>E</a:t>
            </a:r>
            <a:r>
              <a:rPr lang="en-US" altLang="zh-CN" sz="2400" i="1"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&lt; 5</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时，</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NH</a:t>
            </a:r>
            <a:r>
              <a:rPr lang="en-US" altLang="zh-CN" sz="2400" baseline="-25000" dirty="0">
                <a:latin typeface="Times New Roman" panose="02020603050405020304" pitchFamily="18" charset="0"/>
                <a:ea typeface="黑体" panose="02010609060101010101" pitchFamily="49" charset="-122"/>
                <a:cs typeface="Times New Roman" panose="02020603050405020304" pitchFamily="18" charset="0"/>
              </a:rPr>
              <a:t>4</a:t>
            </a:r>
            <a:r>
              <a:rPr lang="en-US" altLang="zh-CN" sz="2400" baseline="300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是主要的氮形态；</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lnSpc>
                <a:spcPct val="150000"/>
              </a:lnSpc>
              <a:spcBef>
                <a:spcPct val="20000"/>
              </a:spcBef>
              <a:buClr>
                <a:srgbClr val="0000CC"/>
              </a:buClr>
              <a:buSzPct val="70000"/>
              <a:buFont typeface="Wingdings" panose="05000000000000000000" pitchFamily="2" charset="2"/>
              <a:buChar char="n"/>
            </a:pPr>
            <a:r>
              <a:rPr lang="en-US" altLang="zh-CN" sz="2400" dirty="0" err="1" smtClean="0">
                <a:latin typeface="Times New Roman" panose="02020603050405020304" pitchFamily="18" charset="0"/>
                <a:ea typeface="黑体" panose="02010609060101010101" pitchFamily="49" charset="-122"/>
                <a:cs typeface="Times New Roman" panose="02020603050405020304" pitchFamily="18" charset="0"/>
              </a:rPr>
              <a:t>p</a:t>
            </a:r>
            <a:r>
              <a:rPr lang="en-US" altLang="zh-CN" sz="2400" i="1" dirty="0" err="1" smtClean="0">
                <a:latin typeface="Times New Roman" panose="02020603050405020304" pitchFamily="18" charset="0"/>
                <a:ea typeface="黑体" panose="02010609060101010101" pitchFamily="49" charset="-122"/>
                <a:cs typeface="Times New Roman" panose="02020603050405020304" pitchFamily="18" charset="0"/>
              </a:rPr>
              <a:t>E</a:t>
            </a:r>
            <a:r>
              <a:rPr lang="en-US" altLang="zh-CN" sz="2400" i="1" dirty="0" smtClean="0">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dirty="0" smtClean="0">
                <a:latin typeface="Times New Roman" panose="02020603050405020304" pitchFamily="18" charset="0"/>
                <a:ea typeface="黑体" panose="02010609060101010101" pitchFamily="49" charset="-122"/>
                <a:cs typeface="Times New Roman" panose="02020603050405020304" pitchFamily="18" charset="0"/>
              </a:rPr>
              <a:t>在</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5 – 7</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时，</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NO</a:t>
            </a:r>
            <a:r>
              <a:rPr lang="en-US" altLang="zh-CN" sz="2400"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400" baseline="300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是主要形态；</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lnSpc>
                <a:spcPct val="150000"/>
              </a:lnSpc>
              <a:spcBef>
                <a:spcPct val="20000"/>
              </a:spcBef>
              <a:buClr>
                <a:srgbClr val="FF6600"/>
              </a:buClr>
              <a:buSzPct val="70000"/>
              <a:buFont typeface="Wingdings" panose="05000000000000000000" pitchFamily="2" charset="2"/>
              <a:buChar char="n"/>
            </a:pPr>
            <a:r>
              <a:rPr lang="en-US" altLang="zh-CN" sz="2400" dirty="0" err="1">
                <a:latin typeface="Times New Roman" panose="02020603050405020304" pitchFamily="18" charset="0"/>
                <a:ea typeface="黑体" panose="02010609060101010101" pitchFamily="49" charset="-122"/>
                <a:cs typeface="Times New Roman" panose="02020603050405020304" pitchFamily="18" charset="0"/>
              </a:rPr>
              <a:t>p</a:t>
            </a:r>
            <a:r>
              <a:rPr lang="en-US" altLang="zh-CN" sz="2400" i="1" dirty="0" err="1">
                <a:latin typeface="Times New Roman" panose="02020603050405020304" pitchFamily="18" charset="0"/>
                <a:ea typeface="黑体" panose="02010609060101010101" pitchFamily="49" charset="-122"/>
                <a:cs typeface="Times New Roman" panose="02020603050405020304" pitchFamily="18" charset="0"/>
              </a:rPr>
              <a:t>E</a:t>
            </a:r>
            <a:r>
              <a:rPr lang="en-US" altLang="zh-CN" sz="2400" i="1"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&gt; 7</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时，</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NO</a:t>
            </a:r>
            <a:r>
              <a:rPr lang="en-US" altLang="zh-CN" sz="2400" baseline="-25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400" baseline="300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是主要形态。</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repeatCount="3000" fill="remove" nodeType="withEffect">
                                  <p:stCondLst>
                                    <p:cond delay="2000"/>
                                  </p:stCondLst>
                                  <p:childTnLst>
                                    <p:animClr clrSpc="rgb" dir="cw">
                                      <p:cBhvr override="childStyle">
                                        <p:cTn id="6" dur="1900" fill="hold">
                                          <p:stCondLst>
                                            <p:cond delay="100"/>
                                          </p:stCondLst>
                                        </p:cTn>
                                        <p:tgtEl>
                                          <p:spTgt spid="7">
                                            <p:txEl>
                                              <p:pRg st="0" end="0"/>
                                            </p:txEl>
                                          </p:spTgt>
                                        </p:tgtEl>
                                        <p:attrNameLst>
                                          <p:attrName>style.color</p:attrName>
                                        </p:attrNameLst>
                                      </p:cBhvr>
                                      <p:to>
                                        <a:srgbClr val="FF0066"/>
                                      </p:to>
                                    </p:animClr>
                                    <p:animClr clrSpc="rgb" dir="cw">
                                      <p:cBhvr>
                                        <p:cTn id="7" dur="1900" fill="hold">
                                          <p:stCondLst>
                                            <p:cond delay="100"/>
                                          </p:stCondLst>
                                        </p:cTn>
                                        <p:tgtEl>
                                          <p:spTgt spid="7">
                                            <p:txEl>
                                              <p:pRg st="0" end="0"/>
                                            </p:txEl>
                                          </p:spTgt>
                                        </p:tgtEl>
                                        <p:attrNameLst>
                                          <p:attrName>fillcolor</p:attrName>
                                        </p:attrNameLst>
                                      </p:cBhvr>
                                      <p:to>
                                        <a:srgbClr val="FF0066"/>
                                      </p:to>
                                    </p:animClr>
                                    <p:set>
                                      <p:cBhvr>
                                        <p:cTn id="8" dur="1900" fill="hold">
                                          <p:stCondLst>
                                            <p:cond delay="100"/>
                                          </p:stCondLst>
                                        </p:cTn>
                                        <p:tgtEl>
                                          <p:spTgt spid="7">
                                            <p:txEl>
                                              <p:pRg st="0" end="0"/>
                                            </p:txEl>
                                          </p:spTgt>
                                        </p:tgtEl>
                                        <p:attrNameLst>
                                          <p:attrName>fill.type</p:attrName>
                                        </p:attrNameLst>
                                      </p:cBhvr>
                                      <p:to>
                                        <p:strVal val="solid"/>
                                      </p:to>
                                    </p:set>
                                    <p:set>
                                      <p:cBhvr>
                                        <p:cTn id="9" dur="1900" fill="hold">
                                          <p:stCondLst>
                                            <p:cond delay="100"/>
                                          </p:stCondLst>
                                        </p:cTn>
                                        <p:tgtEl>
                                          <p:spTgt spid="7">
                                            <p:txEl>
                                              <p:pRg st="0" end="0"/>
                                            </p:txEl>
                                          </p:spTgt>
                                        </p:tgtEl>
                                        <p:attrNameLst>
                                          <p:attrName>fill.on</p:attrName>
                                        </p:attrNameLst>
                                      </p:cBhvr>
                                      <p:to>
                                        <p:strVal val="true"/>
                                      </p:to>
                                    </p:set>
                                    <p:animScale>
                                      <p:cBhvr>
                                        <p:cTn id="10" dur="200" fill="hold">
                                          <p:stCondLst>
                                            <p:cond delay="0"/>
                                          </p:stCondLst>
                                        </p:cTn>
                                        <p:tgtEl>
                                          <p:spTgt spid="7">
                                            <p:txEl>
                                              <p:pRg st="0" end="0"/>
                                            </p:txEl>
                                          </p:spTgt>
                                        </p:tgtEl>
                                      </p:cBhvr>
                                      <p:from x="100000" y="100000"/>
                                      <p:to x="100000" y="5000"/>
                                    </p:animScale>
                                    <p:animScale>
                                      <p:cBhvr>
                                        <p:cTn id="11" dur="200" fill="hold">
                                          <p:stCondLst>
                                            <p:cond delay="200"/>
                                          </p:stCondLst>
                                        </p:cTn>
                                        <p:tgtEl>
                                          <p:spTgt spid="7">
                                            <p:txEl>
                                              <p:pRg st="0" end="0"/>
                                            </p:txEl>
                                          </p:spTgt>
                                        </p:tgtEl>
                                      </p:cBhvr>
                                      <p:from x="100000" y="5000"/>
                                      <p:to x="120000" y="150000"/>
                                    </p:animScale>
                                    <p:animScale>
                                      <p:cBhvr>
                                        <p:cTn id="12" dur="600" fill="hold">
                                          <p:stCondLst>
                                            <p:cond delay="1400"/>
                                          </p:stCondLst>
                                        </p:cTn>
                                        <p:tgtEl>
                                          <p:spTgt spid="7">
                                            <p:txEl>
                                              <p:pRg st="0" end="0"/>
                                            </p:txEl>
                                          </p:spTgt>
                                        </p:tgtEl>
                                      </p:cBhvr>
                                      <p:to x="120000" y="150000"/>
                                    </p:animScale>
                                  </p:childTnLst>
                                </p:cTn>
                              </p:par>
                            </p:childTnLst>
                          </p:cTn>
                        </p:par>
                        <p:par>
                          <p:cTn id="13" fill="hold">
                            <p:stCondLst>
                              <p:cond delay="4000"/>
                            </p:stCondLst>
                            <p:childTnLst>
                              <p:par>
                                <p:cTn id="14" presetID="14" presetClass="emph" presetSubtype="0" repeatCount="3000" fill="remove" nodeType="afterEffect">
                                  <p:stCondLst>
                                    <p:cond delay="0"/>
                                  </p:stCondLst>
                                  <p:childTnLst>
                                    <p:animClr clrSpc="rgb" dir="cw">
                                      <p:cBhvr override="childStyle">
                                        <p:cTn id="15" dur="1900" fill="hold">
                                          <p:stCondLst>
                                            <p:cond delay="100"/>
                                          </p:stCondLst>
                                        </p:cTn>
                                        <p:tgtEl>
                                          <p:spTgt spid="7">
                                            <p:txEl>
                                              <p:pRg st="1" end="1"/>
                                            </p:txEl>
                                          </p:spTgt>
                                        </p:tgtEl>
                                        <p:attrNameLst>
                                          <p:attrName>style.color</p:attrName>
                                        </p:attrNameLst>
                                      </p:cBhvr>
                                      <p:to>
                                        <a:srgbClr val="0000CC"/>
                                      </p:to>
                                    </p:animClr>
                                    <p:animClr clrSpc="rgb" dir="cw">
                                      <p:cBhvr>
                                        <p:cTn id="16" dur="1900" fill="hold">
                                          <p:stCondLst>
                                            <p:cond delay="100"/>
                                          </p:stCondLst>
                                        </p:cTn>
                                        <p:tgtEl>
                                          <p:spTgt spid="7">
                                            <p:txEl>
                                              <p:pRg st="1" end="1"/>
                                            </p:txEl>
                                          </p:spTgt>
                                        </p:tgtEl>
                                        <p:attrNameLst>
                                          <p:attrName>fillcolor</p:attrName>
                                        </p:attrNameLst>
                                      </p:cBhvr>
                                      <p:to>
                                        <a:srgbClr val="0000CC"/>
                                      </p:to>
                                    </p:animClr>
                                    <p:set>
                                      <p:cBhvr>
                                        <p:cTn id="17" dur="1900" fill="hold">
                                          <p:stCondLst>
                                            <p:cond delay="100"/>
                                          </p:stCondLst>
                                        </p:cTn>
                                        <p:tgtEl>
                                          <p:spTgt spid="7">
                                            <p:txEl>
                                              <p:pRg st="1" end="1"/>
                                            </p:txEl>
                                          </p:spTgt>
                                        </p:tgtEl>
                                        <p:attrNameLst>
                                          <p:attrName>fill.type</p:attrName>
                                        </p:attrNameLst>
                                      </p:cBhvr>
                                      <p:to>
                                        <p:strVal val="solid"/>
                                      </p:to>
                                    </p:set>
                                    <p:set>
                                      <p:cBhvr>
                                        <p:cTn id="18" dur="1900" fill="hold">
                                          <p:stCondLst>
                                            <p:cond delay="100"/>
                                          </p:stCondLst>
                                        </p:cTn>
                                        <p:tgtEl>
                                          <p:spTgt spid="7">
                                            <p:txEl>
                                              <p:pRg st="1" end="1"/>
                                            </p:txEl>
                                          </p:spTgt>
                                        </p:tgtEl>
                                        <p:attrNameLst>
                                          <p:attrName>fill.on</p:attrName>
                                        </p:attrNameLst>
                                      </p:cBhvr>
                                      <p:to>
                                        <p:strVal val="true"/>
                                      </p:to>
                                    </p:set>
                                    <p:animScale>
                                      <p:cBhvr>
                                        <p:cTn id="19" dur="200" fill="hold">
                                          <p:stCondLst>
                                            <p:cond delay="0"/>
                                          </p:stCondLst>
                                        </p:cTn>
                                        <p:tgtEl>
                                          <p:spTgt spid="7">
                                            <p:txEl>
                                              <p:pRg st="1" end="1"/>
                                            </p:txEl>
                                          </p:spTgt>
                                        </p:tgtEl>
                                      </p:cBhvr>
                                      <p:from x="100000" y="100000"/>
                                      <p:to x="100000" y="5000"/>
                                    </p:animScale>
                                    <p:animScale>
                                      <p:cBhvr>
                                        <p:cTn id="20" dur="200" fill="hold">
                                          <p:stCondLst>
                                            <p:cond delay="200"/>
                                          </p:stCondLst>
                                        </p:cTn>
                                        <p:tgtEl>
                                          <p:spTgt spid="7">
                                            <p:txEl>
                                              <p:pRg st="1" end="1"/>
                                            </p:txEl>
                                          </p:spTgt>
                                        </p:tgtEl>
                                      </p:cBhvr>
                                      <p:from x="100000" y="5000"/>
                                      <p:to x="120000" y="150000"/>
                                    </p:animScale>
                                    <p:animScale>
                                      <p:cBhvr>
                                        <p:cTn id="21" dur="600" fill="hold">
                                          <p:stCondLst>
                                            <p:cond delay="1400"/>
                                          </p:stCondLst>
                                        </p:cTn>
                                        <p:tgtEl>
                                          <p:spTgt spid="7">
                                            <p:txEl>
                                              <p:pRg st="1" end="1"/>
                                            </p:txEl>
                                          </p:spTgt>
                                        </p:tgtEl>
                                      </p:cBhvr>
                                      <p:to x="120000" y="150000"/>
                                    </p:animScale>
                                  </p:childTnLst>
                                </p:cTn>
                              </p:par>
                            </p:childTnLst>
                          </p:cTn>
                        </p:par>
                        <p:par>
                          <p:cTn id="22" fill="hold">
                            <p:stCondLst>
                              <p:cond delay="6000"/>
                            </p:stCondLst>
                            <p:childTnLst>
                              <p:par>
                                <p:cTn id="23" presetID="14" presetClass="emph" presetSubtype="0" repeatCount="3000" fill="remove" nodeType="afterEffect">
                                  <p:stCondLst>
                                    <p:cond delay="0"/>
                                  </p:stCondLst>
                                  <p:childTnLst>
                                    <p:animClr clrSpc="rgb" dir="cw">
                                      <p:cBhvr override="childStyle">
                                        <p:cTn id="24" dur="1900" fill="hold">
                                          <p:stCondLst>
                                            <p:cond delay="100"/>
                                          </p:stCondLst>
                                        </p:cTn>
                                        <p:tgtEl>
                                          <p:spTgt spid="7">
                                            <p:txEl>
                                              <p:pRg st="2" end="2"/>
                                            </p:txEl>
                                          </p:spTgt>
                                        </p:tgtEl>
                                        <p:attrNameLst>
                                          <p:attrName>style.color</p:attrName>
                                        </p:attrNameLst>
                                      </p:cBhvr>
                                      <p:to>
                                        <a:srgbClr val="FF6600"/>
                                      </p:to>
                                    </p:animClr>
                                    <p:animClr clrSpc="rgb" dir="cw">
                                      <p:cBhvr>
                                        <p:cTn id="25" dur="1900" fill="hold">
                                          <p:stCondLst>
                                            <p:cond delay="100"/>
                                          </p:stCondLst>
                                        </p:cTn>
                                        <p:tgtEl>
                                          <p:spTgt spid="7">
                                            <p:txEl>
                                              <p:pRg st="2" end="2"/>
                                            </p:txEl>
                                          </p:spTgt>
                                        </p:tgtEl>
                                        <p:attrNameLst>
                                          <p:attrName>fillcolor</p:attrName>
                                        </p:attrNameLst>
                                      </p:cBhvr>
                                      <p:to>
                                        <a:srgbClr val="FF6600"/>
                                      </p:to>
                                    </p:animClr>
                                    <p:set>
                                      <p:cBhvr>
                                        <p:cTn id="26" dur="1900" fill="hold">
                                          <p:stCondLst>
                                            <p:cond delay="100"/>
                                          </p:stCondLst>
                                        </p:cTn>
                                        <p:tgtEl>
                                          <p:spTgt spid="7">
                                            <p:txEl>
                                              <p:pRg st="2" end="2"/>
                                            </p:txEl>
                                          </p:spTgt>
                                        </p:tgtEl>
                                        <p:attrNameLst>
                                          <p:attrName>fill.type</p:attrName>
                                        </p:attrNameLst>
                                      </p:cBhvr>
                                      <p:to>
                                        <p:strVal val="solid"/>
                                      </p:to>
                                    </p:set>
                                    <p:set>
                                      <p:cBhvr>
                                        <p:cTn id="27" dur="1900" fill="hold">
                                          <p:stCondLst>
                                            <p:cond delay="100"/>
                                          </p:stCondLst>
                                        </p:cTn>
                                        <p:tgtEl>
                                          <p:spTgt spid="7">
                                            <p:txEl>
                                              <p:pRg st="2" end="2"/>
                                            </p:txEl>
                                          </p:spTgt>
                                        </p:tgtEl>
                                        <p:attrNameLst>
                                          <p:attrName>fill.on</p:attrName>
                                        </p:attrNameLst>
                                      </p:cBhvr>
                                      <p:to>
                                        <p:strVal val="true"/>
                                      </p:to>
                                    </p:set>
                                    <p:animScale>
                                      <p:cBhvr>
                                        <p:cTn id="28" dur="200" fill="hold">
                                          <p:stCondLst>
                                            <p:cond delay="0"/>
                                          </p:stCondLst>
                                        </p:cTn>
                                        <p:tgtEl>
                                          <p:spTgt spid="7">
                                            <p:txEl>
                                              <p:pRg st="2" end="2"/>
                                            </p:txEl>
                                          </p:spTgt>
                                        </p:tgtEl>
                                      </p:cBhvr>
                                      <p:from x="100000" y="100000"/>
                                      <p:to x="100000" y="5000"/>
                                    </p:animScale>
                                    <p:animScale>
                                      <p:cBhvr>
                                        <p:cTn id="29" dur="200" fill="hold">
                                          <p:stCondLst>
                                            <p:cond delay="200"/>
                                          </p:stCondLst>
                                        </p:cTn>
                                        <p:tgtEl>
                                          <p:spTgt spid="7">
                                            <p:txEl>
                                              <p:pRg st="2" end="2"/>
                                            </p:txEl>
                                          </p:spTgt>
                                        </p:tgtEl>
                                      </p:cBhvr>
                                      <p:from x="100000" y="5000"/>
                                      <p:to x="120000" y="150000"/>
                                    </p:animScale>
                                    <p:animScale>
                                      <p:cBhvr>
                                        <p:cTn id="30" dur="600" fill="hold">
                                          <p:stCondLst>
                                            <p:cond delay="1400"/>
                                          </p:stCondLst>
                                        </p:cTn>
                                        <p:tgtEl>
                                          <p:spTgt spid="7">
                                            <p:txEl>
                                              <p:pRg st="2" end="2"/>
                                            </p:txEl>
                                          </p:spTgt>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5" name="Text Box 10"/>
          <p:cNvSpPr txBox="1">
            <a:spLocks noChangeArrowheads="1"/>
          </p:cNvSpPr>
          <p:nvPr/>
        </p:nvSpPr>
        <p:spPr bwMode="auto">
          <a:xfrm>
            <a:off x="551384" y="428343"/>
            <a:ext cx="43924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2800" b="1" dirty="0" smtClean="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陆</a:t>
            </a:r>
            <a:r>
              <a:rPr lang="zh-CN" altLang="en-US" sz="2800" b="1" dirty="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生生态系统中氮的</a:t>
            </a:r>
            <a:r>
              <a:rPr lang="zh-CN" altLang="en-US" sz="2800" b="1" dirty="0" smtClean="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循环</a:t>
            </a:r>
            <a:endParaRPr lang="zh-CN" altLang="en-US" sz="2800" b="1" dirty="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6" name="Picture 3" descr="12"/>
          <p:cNvPicPr>
            <a:picLocks noChangeAspect="1" noChangeArrowheads="1"/>
          </p:cNvPicPr>
          <p:nvPr/>
        </p:nvPicPr>
        <p:blipFill>
          <a:blip r:embed="rId1">
            <a:extLst>
              <a:ext uri="{28A0092B-C50C-407E-A947-70E740481C1C}">
                <a14:useLocalDpi xmlns:a14="http://schemas.microsoft.com/office/drawing/2010/main" val="0"/>
              </a:ext>
            </a:extLst>
          </a:blip>
          <a:srcRect l="3219"/>
          <a:stretch>
            <a:fillRect/>
          </a:stretch>
        </p:blipFill>
        <p:spPr bwMode="auto">
          <a:xfrm>
            <a:off x="2135505" y="1628775"/>
            <a:ext cx="864870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圆角矩形 1"/>
          <p:cNvSpPr/>
          <p:nvPr/>
        </p:nvSpPr>
        <p:spPr>
          <a:xfrm>
            <a:off x="1775460" y="1556385"/>
            <a:ext cx="8424545" cy="4608195"/>
          </a:xfrm>
          <a:prstGeom prst="roundRect">
            <a:avLst/>
          </a:prstGeom>
          <a:noFill/>
          <a:ln w="38100" cap="flat" cmpd="sng" algn="ctr">
            <a:solidFill>
              <a:srgbClr val="0090E6"/>
            </a:solidFill>
            <a:prstDash val="sysDash"/>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non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Tree>
  </p:cSld>
  <p:clrMapOvr>
    <a:masterClrMapping/>
  </p:clrMapOvr>
  <p:transition spd="slow">
    <p:zo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11605" y="1457325"/>
            <a:ext cx="9292590" cy="4203700"/>
          </a:xfrm>
          <a:prstGeom prst="rect">
            <a:avLst/>
          </a:prstGeom>
          <a:solidFill>
            <a:srgbClr val="0090E6"/>
          </a:solidFill>
          <a:ln w="9525" cap="flat" cmpd="sng" algn="ctr">
            <a:noFill/>
            <a:prstDash val="solid"/>
            <a:round/>
            <a:headEnd type="none" w="med" len="med"/>
            <a:tailEnd type="none" w="med" len="med"/>
          </a:ln>
        </p:spPr>
        <p:txBody>
          <a:bodyPr vert="horz" wrap="non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5" name="Text Box 10"/>
          <p:cNvSpPr txBox="1">
            <a:spLocks noChangeArrowheads="1"/>
          </p:cNvSpPr>
          <p:nvPr/>
        </p:nvSpPr>
        <p:spPr bwMode="auto">
          <a:xfrm>
            <a:off x="551384" y="428343"/>
            <a:ext cx="46805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2800" b="1" dirty="0" smtClean="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大气</a:t>
            </a:r>
            <a:r>
              <a:rPr lang="zh-CN" altLang="en-US" sz="2800" b="1" dirty="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中无机氮氧化物的</a:t>
            </a:r>
            <a:r>
              <a:rPr lang="zh-CN" altLang="en-US" sz="2800" b="1" dirty="0" smtClean="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转化</a:t>
            </a:r>
            <a:endParaRPr lang="zh-CN" altLang="en-US" sz="2800" b="1" dirty="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7"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15480" y="1457734"/>
            <a:ext cx="9224124" cy="4104456"/>
          </a:xfrm>
          <a:prstGeom prst="rect">
            <a:avLst/>
          </a:prstGeom>
          <a:noFill/>
          <a:ln w="9525">
            <a:solidFill>
              <a:srgbClr val="0090E6"/>
            </a:solidFill>
            <a:prstDash val="solid"/>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1-</a:t>
            </a:r>
            <a:fld id="{9A0DB2DC-4C9A-4742-B13C-FB6460FD3503}" type="slidenum">
              <a:rPr lang="en-US" altLang="zh-CN" sz="1800" dirty="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21507" name="Text Box 3"/>
          <p:cNvSpPr txBox="1"/>
          <p:nvPr/>
        </p:nvSpPr>
        <p:spPr>
          <a:xfrm>
            <a:off x="2490022" y="3015135"/>
            <a:ext cx="70866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eaLnBrk="1" hangingPunct="1">
              <a:spcBef>
                <a:spcPct val="50000"/>
              </a:spcBef>
              <a:buClrTx/>
              <a:buSzTx/>
              <a:buFontTx/>
              <a:buNone/>
            </a:pPr>
            <a:endParaRPr lang="zh-CN" altLang="en-US" sz="1800" dirty="0">
              <a:solidFill>
                <a:schemeClr val="tx1"/>
              </a:solidFill>
              <a:ea typeface="宋体" panose="02010600030101010101" pitchFamily="2" charset="-122"/>
            </a:endParaRPr>
          </a:p>
        </p:txBody>
      </p:sp>
      <p:sp>
        <p:nvSpPr>
          <p:cNvPr id="167940" name="Text Box 4"/>
          <p:cNvSpPr txBox="1">
            <a:spLocks noChangeArrowheads="1"/>
          </p:cNvSpPr>
          <p:nvPr/>
        </p:nvSpPr>
        <p:spPr bwMode="auto">
          <a:xfrm>
            <a:off x="190818" y="260668"/>
            <a:ext cx="9793614" cy="702949"/>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en-US" altLang="zh-CN" sz="3000" b="1" kern="1200" cap="none" spc="0" normalizeH="0" baseline="0" noProof="0" dirty="0" smtClean="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1.1</a:t>
            </a:r>
            <a:r>
              <a:rPr lang="zh-CN" altLang="en-US" sz="3000" b="1" dirty="0" smtClean="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环境污染 </a:t>
            </a:r>
            <a:r>
              <a:rPr lang="en-US" altLang="zh-CN" sz="3000" b="1" dirty="0" smtClean="0">
                <a:solidFill>
                  <a:srgbClr val="000000"/>
                </a:solidFill>
                <a:latin typeface="Times New Roman" panose="02020603050405020304" pitchFamily="18" charset="0"/>
                <a:cs typeface="Times New Roman" panose="02020603050405020304" pitchFamily="18" charset="0"/>
              </a:rPr>
              <a:t>Environmental </a:t>
            </a:r>
            <a:r>
              <a:rPr lang="en-US" altLang="zh-CN" sz="3000" b="1" dirty="0">
                <a:solidFill>
                  <a:srgbClr val="000000"/>
                </a:solidFill>
                <a:latin typeface="Times New Roman" panose="02020603050405020304" pitchFamily="18" charset="0"/>
                <a:cs typeface="Times New Roman" panose="02020603050405020304" pitchFamily="18" charset="0"/>
              </a:rPr>
              <a:t>Pollution</a:t>
            </a:r>
            <a:endParaRPr kumimoji="0" lang="zh-CN" altLang="en-US" sz="3000" b="1" kern="1200" cap="none" spc="0" normalizeH="0" baseline="0" noProof="0" dirty="0">
              <a:latin typeface="Times New Roman" panose="02020603050405020304" pitchFamily="18" charset="0"/>
              <a:cs typeface="Times New Roman" panose="02020603050405020304" pitchFamily="18" charset="0"/>
            </a:endParaRPr>
          </a:p>
        </p:txBody>
      </p:sp>
      <p:sp>
        <p:nvSpPr>
          <p:cNvPr id="21509" name="Text Box 5"/>
          <p:cNvSpPr txBox="1"/>
          <p:nvPr/>
        </p:nvSpPr>
        <p:spPr>
          <a:xfrm>
            <a:off x="6935470" y="44450"/>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pic>
        <p:nvPicPr>
          <p:cNvPr id="8194" name="Picture 2" descr="大气污染源图册_360百科"/>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807325" y="2134235"/>
            <a:ext cx="3497580" cy="1669415"/>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2"/>
          <a:stretch>
            <a:fillRect/>
          </a:stretch>
        </p:blipFill>
        <p:spPr>
          <a:xfrm>
            <a:off x="9192260" y="3803650"/>
            <a:ext cx="2466975" cy="1666875"/>
          </a:xfrm>
          <a:prstGeom prst="rect">
            <a:avLst/>
          </a:prstGeom>
        </p:spPr>
      </p:pic>
      <p:pic>
        <p:nvPicPr>
          <p:cNvPr id="8196" name="Picture 4" descr="土壤污染是什么？污染物有哪些？ - 土壤改良 - 新农资360网|土壤改良|果树种植|蔬菜种植|种植示范田|品牌展播|农资微专栏"/>
          <p:cNvPicPr>
            <a:picLocks noChangeAspect="1" noChangeArrowheads="1"/>
          </p:cNvPicPr>
          <p:nvPr/>
        </p:nvPicPr>
        <p:blipFill>
          <a:blip r:embed="rId3">
            <a:extLst>
              <a:ext uri="{28A0092B-C50C-407E-A947-70E740481C1C}">
                <a14:useLocalDpi xmlns:a14="http://schemas.microsoft.com/office/drawing/2010/main" val="0"/>
              </a:ext>
            </a:extLst>
          </a:blip>
          <a:srcRect l="17529" b="1929"/>
          <a:stretch>
            <a:fillRect/>
          </a:stretch>
        </p:blipFill>
        <p:spPr bwMode="auto">
          <a:xfrm>
            <a:off x="7464425" y="3799840"/>
            <a:ext cx="2034540" cy="1646555"/>
          </a:xfrm>
          <a:prstGeom prst="rect">
            <a:avLst/>
          </a:prstGeom>
          <a:noFill/>
          <a:extLst>
            <a:ext uri="{909E8E84-426E-40DD-AFC4-6F175D3DCCD1}">
              <a14:hiddenFill xmlns:a14="http://schemas.microsoft.com/office/drawing/2010/main">
                <a:solidFill>
                  <a:srgbClr val="FFFFFF"/>
                </a:solidFill>
              </a14:hiddenFill>
            </a:ext>
          </a:extLst>
        </p:spPr>
      </p:pic>
      <p:sp>
        <p:nvSpPr>
          <p:cNvPr id="6" name="同心圆 5"/>
          <p:cNvSpPr/>
          <p:nvPr/>
        </p:nvSpPr>
        <p:spPr>
          <a:xfrm>
            <a:off x="6845300" y="1184275"/>
            <a:ext cx="5373370" cy="5257165"/>
          </a:xfrm>
          <a:prstGeom prst="donut">
            <a:avLst>
              <a:gd name="adj" fmla="val 18297"/>
            </a:avLst>
          </a:prstGeom>
          <a:solidFill>
            <a:schemeClr val="bg1"/>
          </a:solidFill>
          <a:ln w="9525" cap="flat" cmpd="sng" algn="ctr">
            <a:noFill/>
            <a:prstDash val="solid"/>
            <a:round/>
            <a:headEnd type="none" w="med" len="med"/>
            <a:tailEnd type="none" w="med" len="med"/>
          </a:ln>
        </p:spPr>
        <p:txBody>
          <a:bodyPr vert="horz" wrap="non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3" name="矩形 2"/>
          <p:cNvSpPr/>
          <p:nvPr/>
        </p:nvSpPr>
        <p:spPr>
          <a:xfrm>
            <a:off x="335280" y="984885"/>
            <a:ext cx="11273155" cy="1476375"/>
          </a:xfrm>
          <a:prstGeom prst="rect">
            <a:avLst/>
          </a:prstGeom>
        </p:spPr>
        <p:txBody>
          <a:bodyPr wrap="square">
            <a:spAutoFit/>
          </a:bodyPr>
          <a:lstStyle/>
          <a:p>
            <a:pPr lvl="0">
              <a:lnSpc>
                <a:spcPct val="150000"/>
              </a:lnSpc>
            </a:pPr>
            <a:r>
              <a:rPr lang="en-US" altLang="zh-CN" sz="2000" b="1" dirty="0" smtClean="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1.1.4 </a:t>
            </a:r>
            <a:r>
              <a:rPr lang="zh-CN" altLang="en-US" sz="2000" b="1" dirty="0" smtClean="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环境污染</a:t>
            </a:r>
            <a:r>
              <a:rPr lang="zh-CN" altLang="en-US" sz="2000" b="1" dirty="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的科学定义</a:t>
            </a:r>
            <a:endParaRPr lang="zh-CN" altLang="en-US" sz="2000" dirty="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endParaRPr>
          </a:p>
          <a:p>
            <a:pPr lvl="1">
              <a:lnSpc>
                <a:spcPct val="150000"/>
              </a:lnSpc>
            </a:pPr>
            <a:r>
              <a:rPr lang="zh-CN" altLang="en-US" sz="2000" dirty="0">
                <a:solidFill>
                  <a:srgbClr val="06071F"/>
                </a:solidFill>
                <a:latin typeface="黑体" panose="02010609060101010101" pitchFamily="49" charset="-122"/>
                <a:ea typeface="黑体" panose="02010609060101010101" pitchFamily="49" charset="-122"/>
              </a:rPr>
              <a:t>  由于人为因素使环境的构成或状态发生变化、环境质量下降，从而扰乱和破坏了生态系统和人们的正常生活和生产条件，称之为环境污染。具体是指：</a:t>
            </a:r>
            <a:endParaRPr lang="en-US" altLang="zh-CN" sz="2000" dirty="0">
              <a:solidFill>
                <a:srgbClr val="06071F"/>
              </a:solidFill>
              <a:latin typeface="黑体" panose="02010609060101010101" pitchFamily="49" charset="-122"/>
              <a:ea typeface="黑体" panose="02010609060101010101" pitchFamily="49" charset="-122"/>
            </a:endParaRPr>
          </a:p>
        </p:txBody>
      </p:sp>
      <p:sp>
        <p:nvSpPr>
          <p:cNvPr id="21510" name="Text Box 8"/>
          <p:cNvSpPr txBox="1"/>
          <p:nvPr/>
        </p:nvSpPr>
        <p:spPr>
          <a:xfrm>
            <a:off x="1172210" y="2458085"/>
            <a:ext cx="6454140" cy="304419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eaLnBrk="1" hangingPunct="1">
              <a:lnSpc>
                <a:spcPct val="180000"/>
              </a:lnSpc>
              <a:spcBef>
                <a:spcPts val="0"/>
              </a:spcBef>
              <a:spcAft>
                <a:spcPts val="0"/>
              </a:spcAft>
              <a:buClrTx/>
              <a:buSzTx/>
              <a:buFont typeface="Wingdings" panose="05000000000000000000" pitchFamily="2" charset="2"/>
              <a:buChar char="u"/>
            </a:pPr>
            <a:r>
              <a:rPr lang="zh-CN" altLang="en-US" sz="1800" b="1" dirty="0" smtClean="0">
                <a:solidFill>
                  <a:schemeClr val="tx1"/>
                </a:solidFill>
                <a:latin typeface="黑体" panose="02010609060101010101" pitchFamily="49" charset="-122"/>
                <a:ea typeface="黑体" panose="02010609060101010101" pitchFamily="49" charset="-122"/>
                <a:cs typeface="黑体" panose="02010609060101010101" pitchFamily="49" charset="-122"/>
              </a:rPr>
              <a:t>大气污染</a:t>
            </a:r>
            <a:r>
              <a:rPr lang="zh-CN" altLang="en-US" sz="1800" b="1" dirty="0">
                <a:solidFill>
                  <a:schemeClr val="tx1"/>
                </a:solidFill>
                <a:latin typeface="黑体" panose="02010609060101010101" pitchFamily="49" charset="-122"/>
                <a:ea typeface="黑体" panose="02010609060101010101" pitchFamily="49" charset="-122"/>
                <a:cs typeface="黑体" panose="02010609060101010101" pitchFamily="49" charset="-122"/>
              </a:rPr>
              <a:t>：雾霾、酸雨、温室气体排放等。</a:t>
            </a:r>
            <a:endParaRPr lang="zh-CN" altLang="en-US" sz="1800" b="1"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eaLnBrk="1" hangingPunct="1">
              <a:lnSpc>
                <a:spcPct val="180000"/>
              </a:lnSpc>
              <a:spcBef>
                <a:spcPts val="0"/>
              </a:spcBef>
              <a:spcAft>
                <a:spcPts val="0"/>
              </a:spcAft>
              <a:buClrTx/>
              <a:buSzTx/>
              <a:buFont typeface="Wingdings" panose="05000000000000000000" pitchFamily="2" charset="2"/>
              <a:buChar char="u"/>
            </a:pPr>
            <a:r>
              <a:rPr lang="zh-CN" altLang="en-US" sz="1800" b="1" dirty="0">
                <a:solidFill>
                  <a:schemeClr val="tx1"/>
                </a:solidFill>
                <a:latin typeface="黑体" panose="02010609060101010101" pitchFamily="49" charset="-122"/>
                <a:ea typeface="黑体" panose="02010609060101010101" pitchFamily="49" charset="-122"/>
                <a:cs typeface="黑体" panose="02010609060101010101" pitchFamily="49" charset="-122"/>
              </a:rPr>
              <a:t>水污染：工业废水、农业面源污染、生活污水等。</a:t>
            </a:r>
            <a:endParaRPr lang="zh-CN" altLang="en-US" sz="1800" b="1"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eaLnBrk="1" hangingPunct="1">
              <a:lnSpc>
                <a:spcPct val="180000"/>
              </a:lnSpc>
              <a:spcBef>
                <a:spcPts val="0"/>
              </a:spcBef>
              <a:spcAft>
                <a:spcPts val="0"/>
              </a:spcAft>
              <a:buClrTx/>
              <a:buSzTx/>
              <a:buFont typeface="Wingdings" panose="05000000000000000000" pitchFamily="2" charset="2"/>
              <a:buChar char="u"/>
            </a:pPr>
            <a:r>
              <a:rPr lang="zh-CN" altLang="en-US" sz="1800" b="1" dirty="0">
                <a:solidFill>
                  <a:schemeClr val="tx1"/>
                </a:solidFill>
                <a:latin typeface="黑体" panose="02010609060101010101" pitchFamily="49" charset="-122"/>
                <a:ea typeface="黑体" panose="02010609060101010101" pitchFamily="49" charset="-122"/>
                <a:cs typeface="黑体" panose="02010609060101010101" pitchFamily="49" charset="-122"/>
              </a:rPr>
              <a:t>土壤污染：重金属污染、农药残留、固体废弃物等。</a:t>
            </a:r>
            <a:endParaRPr lang="zh-CN" altLang="en-US" sz="1800" b="1"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eaLnBrk="1" hangingPunct="1">
              <a:lnSpc>
                <a:spcPct val="180000"/>
              </a:lnSpc>
              <a:spcBef>
                <a:spcPts val="0"/>
              </a:spcBef>
              <a:spcAft>
                <a:spcPts val="0"/>
              </a:spcAft>
              <a:buClrTx/>
              <a:buSzTx/>
              <a:buFont typeface="Wingdings" panose="05000000000000000000" pitchFamily="2" charset="2"/>
              <a:buChar char="u"/>
            </a:pPr>
            <a:r>
              <a:rPr lang="zh-CN" altLang="en-US" sz="1800" b="1" dirty="0">
                <a:solidFill>
                  <a:schemeClr val="tx1"/>
                </a:solidFill>
                <a:latin typeface="黑体" panose="02010609060101010101" pitchFamily="49" charset="-122"/>
                <a:ea typeface="黑体" panose="02010609060101010101" pitchFamily="49" charset="-122"/>
                <a:cs typeface="黑体" panose="02010609060101010101" pitchFamily="49" charset="-122"/>
              </a:rPr>
              <a:t>生态系统破坏：森林砍伐、生物多样性丧失、土地退化等。</a:t>
            </a:r>
            <a:endParaRPr lang="zh-CN" altLang="en-US" sz="1800" b="1"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eaLnBrk="1" hangingPunct="1">
              <a:lnSpc>
                <a:spcPct val="180000"/>
              </a:lnSpc>
              <a:spcBef>
                <a:spcPts val="0"/>
              </a:spcBef>
              <a:spcAft>
                <a:spcPts val="0"/>
              </a:spcAft>
              <a:buClrTx/>
              <a:buSzTx/>
              <a:buFont typeface="Wingdings" panose="05000000000000000000" pitchFamily="2" charset="2"/>
              <a:buChar char="u"/>
            </a:pPr>
            <a:r>
              <a:rPr lang="zh-CN" altLang="en-US" sz="1800" b="1" dirty="0">
                <a:solidFill>
                  <a:schemeClr val="tx1"/>
                </a:solidFill>
                <a:latin typeface="黑体" panose="02010609060101010101" pitchFamily="49" charset="-122"/>
                <a:ea typeface="黑体" panose="02010609060101010101" pitchFamily="49" charset="-122"/>
                <a:cs typeface="黑体" panose="02010609060101010101" pitchFamily="49" charset="-122"/>
              </a:rPr>
              <a:t>资源短缺：水资源短缺、能源危机、矿产资源枯竭等。</a:t>
            </a:r>
            <a:endParaRPr lang="en-US" altLang="zh-CN" sz="1800" b="1" dirty="0" smtClean="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marL="0" lvl="0" indent="0" eaLnBrk="1" hangingPunct="1">
              <a:lnSpc>
                <a:spcPct val="150000"/>
              </a:lnSpc>
              <a:spcBef>
                <a:spcPct val="0"/>
              </a:spcBef>
              <a:buClrTx/>
              <a:buSzTx/>
              <a:buFontTx/>
              <a:buNone/>
            </a:pPr>
            <a:endParaRPr lang="zh-CN" altLang="en-US" sz="2000" b="1" dirty="0">
              <a:solidFill>
                <a:schemeClr val="tx1"/>
              </a:solidFill>
              <a:latin typeface="黑体" panose="02010609060101010101" pitchFamily="49" charset="-122"/>
              <a:ea typeface="黑体" panose="02010609060101010101" pitchFamily="49" charset="-122"/>
              <a:cs typeface="黑体" panose="02010609060101010101" pitchFamily="49" charset="-122"/>
            </a:endParaRPr>
          </a:p>
        </p:txBody>
      </p:sp>
      <p:sp>
        <p:nvSpPr>
          <p:cNvPr id="4" name="矩形 3"/>
          <p:cNvSpPr/>
          <p:nvPr/>
        </p:nvSpPr>
        <p:spPr>
          <a:xfrm>
            <a:off x="892810" y="5651500"/>
            <a:ext cx="9980930" cy="922020"/>
          </a:xfrm>
          <a:prstGeom prst="rect">
            <a:avLst/>
          </a:prstGeom>
        </p:spPr>
        <p:txBody>
          <a:bodyPr wrap="square">
            <a:spAutoFit/>
          </a:bodyPr>
          <a:lstStyle/>
          <a:p>
            <a:pPr lvl="1">
              <a:lnSpc>
                <a:spcPct val="150000"/>
              </a:lnSpc>
            </a:pPr>
            <a:r>
              <a:rPr lang="zh-CN" altLang="en-US" dirty="0">
                <a:solidFill>
                  <a:srgbClr val="06071F"/>
                </a:solidFill>
                <a:latin typeface="黑体" panose="02010609060101010101" pitchFamily="49" charset="-122"/>
                <a:ea typeface="黑体" panose="02010609060101010101" pitchFamily="49" charset="-122"/>
              </a:rPr>
              <a:t>物理、化学、生物三重因素中，</a:t>
            </a:r>
            <a:r>
              <a:rPr lang="zh-CN" altLang="en-US" b="1" dirty="0">
                <a:solidFill>
                  <a:srgbClr val="06071F"/>
                </a:solidFill>
                <a:latin typeface="黑体" panose="02010609060101010101" pitchFamily="49" charset="-122"/>
                <a:ea typeface="黑体" panose="02010609060101010101" pitchFamily="49" charset="-122"/>
              </a:rPr>
              <a:t>化学污染占比</a:t>
            </a:r>
            <a:r>
              <a:rPr lang="en-US" altLang="zh-CN"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80%-90%</a:t>
            </a:r>
            <a:r>
              <a:rPr lang="zh-CN" altLang="en-US" dirty="0">
                <a:solidFill>
                  <a:srgbClr val="06071F"/>
                </a:solidFill>
                <a:latin typeface="黑体" panose="02010609060101010101" pitchFamily="49" charset="-122"/>
                <a:ea typeface="黑体" panose="02010609060101010101" pitchFamily="49" charset="-122"/>
              </a:rPr>
              <a:t>（如工业废气、农药、重金属、环境内分泌干扰物等），是环境治理的核心靶标。</a:t>
            </a:r>
            <a:endParaRPr lang="zh-CN" altLang="en-US" dirty="0">
              <a:solidFill>
                <a:srgbClr val="06071F"/>
              </a:solidFill>
              <a:latin typeface="黑体" panose="02010609060101010101" pitchFamily="49" charset="-122"/>
              <a:ea typeface="黑体" panose="02010609060101010101" pitchFamily="49" charset="-122"/>
            </a:endParaRPr>
          </a:p>
        </p:txBody>
      </p:sp>
      <p:sp>
        <p:nvSpPr>
          <p:cNvPr id="5" name="矩形 4"/>
          <p:cNvSpPr/>
          <p:nvPr/>
        </p:nvSpPr>
        <p:spPr bwMode="auto">
          <a:xfrm>
            <a:off x="1244600" y="5661660"/>
            <a:ext cx="9532620" cy="940435"/>
          </a:xfrm>
          <a:prstGeom prst="rect">
            <a:avLst/>
          </a:prstGeom>
          <a:noFill/>
          <a:ln w="28575" cap="flat" cmpd="sng" algn="ctr">
            <a:solidFill>
              <a:srgbClr val="7030A0"/>
            </a:solidFill>
            <a:prstDash val="dash"/>
            <a:round/>
            <a:headEnd type="none" w="med" len="med"/>
            <a:tailEnd type="none" w="med" len="med"/>
          </a:ln>
        </p:spPr>
        <p:txBody>
          <a:bodyPr vert="horz" wrap="non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Tree>
  </p:cSld>
  <p:clrMapOvr>
    <a:masterClrMapping/>
  </p:clrMapOvr>
  <p:transition>
    <p:rand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4" name="Text Box 4"/>
          <p:cNvSpPr txBox="1">
            <a:spLocks noChangeArrowheads="1"/>
          </p:cNvSpPr>
          <p:nvPr/>
        </p:nvSpPr>
        <p:spPr bwMode="auto">
          <a:xfrm>
            <a:off x="395288" y="693103"/>
            <a:ext cx="10237216"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3000" b="1" dirty="0" smtClean="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1.1.4</a:t>
            </a:r>
            <a:r>
              <a:rPr lang="en-US" altLang="zh-CN"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zh-CN" altLang="en-US"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其它无机污染物    </a:t>
            </a:r>
            <a:endParaRPr lang="en-US" altLang="zh-CN" sz="30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矩形 1"/>
          <p:cNvSpPr/>
          <p:nvPr/>
        </p:nvSpPr>
        <p:spPr>
          <a:xfrm>
            <a:off x="1127448" y="1556792"/>
            <a:ext cx="10297144" cy="4662815"/>
          </a:xfrm>
          <a:prstGeom prst="rect">
            <a:avLst/>
          </a:prstGeom>
        </p:spPr>
        <p:txBody>
          <a:bodyPr wrap="square">
            <a:spAutoFit/>
          </a:bodyPr>
          <a:lstStyle/>
          <a:p>
            <a:pPr marL="342900" indent="-342900">
              <a:lnSpc>
                <a:spcPct val="150000"/>
              </a:lnSpc>
              <a:buFont typeface="Wingdings" panose="05000000000000000000" pitchFamily="2" charset="2"/>
              <a:buChar char="n"/>
            </a:pPr>
            <a:r>
              <a:rPr lang="zh-CN" altLang="en-US" sz="2200" dirty="0" smtClean="0">
                <a:latin typeface="黑体" panose="02010609060101010101" pitchFamily="49" charset="-122"/>
                <a:ea typeface="黑体" panose="02010609060101010101" pitchFamily="49" charset="-122"/>
              </a:rPr>
              <a:t>碳</a:t>
            </a:r>
            <a:r>
              <a:rPr lang="zh-CN" altLang="en-US" sz="2200" dirty="0">
                <a:latin typeface="黑体" panose="02010609060101010101" pitchFamily="49" charset="-122"/>
                <a:ea typeface="黑体" panose="02010609060101010101" pitchFamily="49" charset="-122"/>
              </a:rPr>
              <a:t>的</a:t>
            </a:r>
            <a:r>
              <a:rPr lang="zh-CN" altLang="en-US" sz="2200" dirty="0" smtClean="0">
                <a:latin typeface="黑体" panose="02010609060101010101" pitchFamily="49" charset="-122"/>
                <a:ea typeface="黑体" panose="02010609060101010101" pitchFamily="49" charset="-122"/>
              </a:rPr>
              <a:t>无机化合物</a:t>
            </a:r>
            <a:r>
              <a:rPr lang="zh-CN" altLang="en-US" sz="2200" dirty="0">
                <a:latin typeface="黑体" panose="02010609060101010101" pitchFamily="49" charset="-122"/>
                <a:ea typeface="黑体" panose="02010609060101010101" pitchFamily="49" charset="-122"/>
              </a:rPr>
              <a:t>：</a:t>
            </a:r>
            <a:r>
              <a:rPr lang="zh-CN" altLang="en-US" sz="2200" dirty="0" smtClean="0">
                <a:latin typeface="黑体" panose="02010609060101010101" pitchFamily="49" charset="-122"/>
                <a:ea typeface="黑体" panose="02010609060101010101" pitchFamily="49" charset="-122"/>
              </a:rPr>
              <a:t>一氧化碳</a:t>
            </a:r>
            <a:r>
              <a:rPr lang="zh-CN" altLang="en-US" sz="2200" dirty="0">
                <a:latin typeface="黑体" panose="02010609060101010101" pitchFamily="49" charset="-122"/>
                <a:ea typeface="黑体" panose="02010609060101010101" pitchFamily="49" charset="-122"/>
              </a:rPr>
              <a:t>、</a:t>
            </a:r>
            <a:r>
              <a:rPr lang="zh-CN" altLang="en-US" sz="2200" dirty="0" smtClean="0">
                <a:latin typeface="黑体" panose="02010609060101010101" pitchFamily="49" charset="-122"/>
                <a:ea typeface="黑体" panose="02010609060101010101" pitchFamily="49" charset="-122"/>
              </a:rPr>
              <a:t>二氧化碳</a:t>
            </a:r>
            <a:endParaRPr lang="en-US" altLang="zh-CN" sz="2200" dirty="0" smtClean="0">
              <a:latin typeface="黑体" panose="02010609060101010101" pitchFamily="49" charset="-122"/>
              <a:ea typeface="黑体" panose="02010609060101010101" pitchFamily="49" charset="-122"/>
            </a:endParaRPr>
          </a:p>
          <a:p>
            <a:pPr marL="342900" indent="-342900">
              <a:lnSpc>
                <a:spcPct val="150000"/>
              </a:lnSpc>
              <a:buFont typeface="Wingdings" panose="05000000000000000000" pitchFamily="2" charset="2"/>
              <a:buChar char="n"/>
            </a:pPr>
            <a:r>
              <a:rPr lang="zh-CN" altLang="en-US" sz="2200" dirty="0" smtClean="0">
                <a:latin typeface="黑体" panose="02010609060101010101" pitchFamily="49" charset="-122"/>
                <a:ea typeface="黑体" panose="02010609060101010101" pitchFamily="49" charset="-122"/>
              </a:rPr>
              <a:t>氮</a:t>
            </a:r>
            <a:r>
              <a:rPr lang="zh-CN" altLang="en-US" sz="2200" dirty="0">
                <a:latin typeface="黑体" panose="02010609060101010101" pitchFamily="49" charset="-122"/>
                <a:ea typeface="黑体" panose="02010609060101010101" pitchFamily="49" charset="-122"/>
              </a:rPr>
              <a:t>的</a:t>
            </a:r>
            <a:r>
              <a:rPr lang="zh-CN" altLang="en-US" sz="2200" dirty="0" smtClean="0">
                <a:latin typeface="黑体" panose="02010609060101010101" pitchFamily="49" charset="-122"/>
                <a:ea typeface="黑体" panose="02010609060101010101" pitchFamily="49" charset="-122"/>
              </a:rPr>
              <a:t>无机化合物：如</a:t>
            </a:r>
            <a:r>
              <a:rPr lang="zh-CN" altLang="en-US" sz="2200" dirty="0">
                <a:latin typeface="黑体" panose="02010609060101010101" pitchFamily="49" charset="-122"/>
                <a:ea typeface="黑体" panose="02010609060101010101" pitchFamily="49" charset="-122"/>
              </a:rPr>
              <a:t>氨、氰化物、氮氧化物、</a:t>
            </a:r>
            <a:r>
              <a:rPr lang="zh-CN" altLang="en-US" sz="2200" dirty="0" smtClean="0">
                <a:latin typeface="黑体" panose="02010609060101010101" pitchFamily="49" charset="-122"/>
                <a:ea typeface="黑体" panose="02010609060101010101" pitchFamily="49" charset="-122"/>
              </a:rPr>
              <a:t>亚硝酸</a:t>
            </a:r>
            <a:r>
              <a:rPr lang="zh-CN" altLang="en-US" sz="2200" dirty="0">
                <a:latin typeface="黑体" panose="02010609060101010101" pitchFamily="49" charset="-122"/>
                <a:ea typeface="黑体" panose="02010609060101010101" pitchFamily="49" charset="-122"/>
              </a:rPr>
              <a:t>和硝酸及其</a:t>
            </a:r>
            <a:r>
              <a:rPr lang="zh-CN" altLang="en-US" sz="2200" dirty="0" smtClean="0">
                <a:latin typeface="黑体" panose="02010609060101010101" pitchFamily="49" charset="-122"/>
                <a:ea typeface="黑体" panose="02010609060101010101" pitchFamily="49" charset="-122"/>
              </a:rPr>
              <a:t>盐</a:t>
            </a:r>
            <a:endParaRPr lang="en-US" altLang="zh-CN" sz="2200" dirty="0" smtClean="0">
              <a:latin typeface="黑体" panose="02010609060101010101" pitchFamily="49" charset="-122"/>
              <a:ea typeface="黑体" panose="02010609060101010101" pitchFamily="49" charset="-122"/>
            </a:endParaRPr>
          </a:p>
          <a:p>
            <a:pPr marL="342900" indent="-342900">
              <a:lnSpc>
                <a:spcPct val="150000"/>
              </a:lnSpc>
              <a:buFont typeface="Wingdings" panose="05000000000000000000" pitchFamily="2" charset="2"/>
              <a:buChar char="n"/>
            </a:pPr>
            <a:r>
              <a:rPr lang="zh-CN" altLang="en-US" sz="2200" dirty="0" smtClean="0">
                <a:latin typeface="黑体" panose="02010609060101010101" pitchFamily="49" charset="-122"/>
                <a:ea typeface="黑体" panose="02010609060101010101" pitchFamily="49" charset="-122"/>
              </a:rPr>
              <a:t>硅</a:t>
            </a:r>
            <a:r>
              <a:rPr lang="zh-CN" altLang="en-US" sz="2200" dirty="0">
                <a:latin typeface="黑体" panose="02010609060101010101" pitchFamily="49" charset="-122"/>
                <a:ea typeface="黑体" panose="02010609060101010101" pitchFamily="49" charset="-122"/>
              </a:rPr>
              <a:t>的</a:t>
            </a:r>
            <a:r>
              <a:rPr lang="zh-CN" altLang="en-US" sz="2200" dirty="0" smtClean="0">
                <a:latin typeface="黑体" panose="02010609060101010101" pitchFamily="49" charset="-122"/>
                <a:ea typeface="黑体" panose="02010609060101010101" pitchFamily="49" charset="-122"/>
              </a:rPr>
              <a:t>无机化合物：如</a:t>
            </a:r>
            <a:r>
              <a:rPr lang="zh-CN" altLang="en-US" sz="2200" dirty="0">
                <a:latin typeface="黑体" panose="02010609060101010101" pitchFamily="49" charset="-122"/>
                <a:ea typeface="黑体" panose="02010609060101010101" pitchFamily="49" charset="-122"/>
              </a:rPr>
              <a:t>石棉</a:t>
            </a:r>
            <a:r>
              <a:rPr lang="zh-CN" altLang="en-US" sz="2200" dirty="0" smtClean="0">
                <a:latin typeface="黑体" panose="02010609060101010101" pitchFamily="49" charset="-122"/>
                <a:ea typeface="黑体" panose="02010609060101010101" pitchFamily="49" charset="-122"/>
              </a:rPr>
              <a:t>）</a:t>
            </a:r>
            <a:endParaRPr lang="en-US" altLang="zh-CN" sz="2200" dirty="0" smtClean="0">
              <a:latin typeface="黑体" panose="02010609060101010101" pitchFamily="49" charset="-122"/>
              <a:ea typeface="黑体" panose="02010609060101010101" pitchFamily="49" charset="-122"/>
            </a:endParaRPr>
          </a:p>
          <a:p>
            <a:pPr marL="342900" indent="-342900">
              <a:lnSpc>
                <a:spcPct val="150000"/>
              </a:lnSpc>
              <a:buFont typeface="Wingdings" panose="05000000000000000000" pitchFamily="2" charset="2"/>
              <a:buChar char="n"/>
            </a:pPr>
            <a:r>
              <a:rPr lang="zh-CN" altLang="en-US" sz="2200" dirty="0" smtClean="0">
                <a:latin typeface="黑体" panose="02010609060101010101" pitchFamily="49" charset="-122"/>
                <a:ea typeface="黑体" panose="02010609060101010101" pitchFamily="49" charset="-122"/>
              </a:rPr>
              <a:t>磷</a:t>
            </a:r>
            <a:r>
              <a:rPr lang="zh-CN" altLang="en-US" sz="2200" dirty="0">
                <a:latin typeface="黑体" panose="02010609060101010101" pitchFamily="49" charset="-122"/>
                <a:ea typeface="黑体" panose="02010609060101010101" pitchFamily="49" charset="-122"/>
              </a:rPr>
              <a:t>的</a:t>
            </a:r>
            <a:r>
              <a:rPr lang="zh-CN" altLang="en-US" sz="2200" dirty="0" smtClean="0">
                <a:latin typeface="黑体" panose="02010609060101010101" pitchFamily="49" charset="-122"/>
                <a:ea typeface="黑体" panose="02010609060101010101" pitchFamily="49" charset="-122"/>
              </a:rPr>
              <a:t>无机化合物：如</a:t>
            </a:r>
            <a:r>
              <a:rPr lang="zh-CN" altLang="en-US" sz="2200" dirty="0">
                <a:latin typeface="黑体" panose="02010609060101010101" pitchFamily="49" charset="-122"/>
                <a:ea typeface="黑体" panose="02010609060101010101" pitchFamily="49" charset="-122"/>
              </a:rPr>
              <a:t>膦、卤化磷、</a:t>
            </a:r>
            <a:r>
              <a:rPr lang="zh-CN" altLang="en-US" sz="2200" dirty="0" smtClean="0">
                <a:latin typeface="黑体" panose="02010609060101010101" pitchFamily="49" charset="-122"/>
                <a:ea typeface="黑体" panose="02010609060101010101" pitchFamily="49" charset="-122"/>
              </a:rPr>
              <a:t>磷酸盐</a:t>
            </a:r>
            <a:endParaRPr lang="en-US" altLang="zh-CN" sz="2200" dirty="0" smtClean="0">
              <a:latin typeface="黑体" panose="02010609060101010101" pitchFamily="49" charset="-122"/>
              <a:ea typeface="黑体" panose="02010609060101010101" pitchFamily="49" charset="-122"/>
            </a:endParaRPr>
          </a:p>
          <a:p>
            <a:pPr marL="342900" indent="-342900">
              <a:lnSpc>
                <a:spcPct val="150000"/>
              </a:lnSpc>
              <a:buFont typeface="Wingdings" panose="05000000000000000000" pitchFamily="2" charset="2"/>
              <a:buChar char="n"/>
            </a:pPr>
            <a:r>
              <a:rPr lang="zh-CN" altLang="en-US" sz="2200" dirty="0" smtClean="0">
                <a:latin typeface="黑体" panose="02010609060101010101" pitchFamily="49" charset="-122"/>
                <a:ea typeface="黑体" panose="02010609060101010101" pitchFamily="49" charset="-122"/>
              </a:rPr>
              <a:t>硫</a:t>
            </a:r>
            <a:r>
              <a:rPr lang="zh-CN" altLang="en-US" sz="2200" dirty="0">
                <a:latin typeface="黑体" panose="02010609060101010101" pitchFamily="49" charset="-122"/>
                <a:ea typeface="黑体" panose="02010609060101010101" pitchFamily="49" charset="-122"/>
              </a:rPr>
              <a:t>的</a:t>
            </a:r>
            <a:r>
              <a:rPr lang="zh-CN" altLang="en-US" sz="2200" dirty="0" smtClean="0">
                <a:latin typeface="黑体" panose="02010609060101010101" pitchFamily="49" charset="-122"/>
                <a:ea typeface="黑体" panose="02010609060101010101" pitchFamily="49" charset="-122"/>
              </a:rPr>
              <a:t>无机化合物：如</a:t>
            </a:r>
            <a:r>
              <a:rPr lang="zh-CN" altLang="en-US" sz="2200" dirty="0">
                <a:latin typeface="黑体" panose="02010609060101010101" pitchFamily="49" charset="-122"/>
                <a:ea typeface="黑体" panose="02010609060101010101" pitchFamily="49" charset="-122"/>
              </a:rPr>
              <a:t>硫化氢、硫氧化物、亚硫酸和硫酸及其</a:t>
            </a:r>
            <a:r>
              <a:rPr lang="zh-CN" altLang="en-US" sz="2200" dirty="0" smtClean="0">
                <a:latin typeface="黑体" panose="02010609060101010101" pitchFamily="49" charset="-122"/>
                <a:ea typeface="黑体" panose="02010609060101010101" pitchFamily="49" charset="-122"/>
              </a:rPr>
              <a:t>盐</a:t>
            </a:r>
            <a:endParaRPr lang="en-US" altLang="zh-CN" sz="2200" dirty="0" smtClean="0">
              <a:latin typeface="黑体" panose="02010609060101010101" pitchFamily="49" charset="-122"/>
              <a:ea typeface="黑体" panose="02010609060101010101" pitchFamily="49" charset="-122"/>
            </a:endParaRPr>
          </a:p>
          <a:p>
            <a:pPr marL="342900" indent="-342900">
              <a:lnSpc>
                <a:spcPct val="150000"/>
              </a:lnSpc>
              <a:buFont typeface="Wingdings" panose="05000000000000000000" pitchFamily="2" charset="2"/>
              <a:buChar char="n"/>
            </a:pPr>
            <a:r>
              <a:rPr lang="zh-CN" altLang="en-US" sz="2200" dirty="0" smtClean="0">
                <a:latin typeface="黑体" panose="02010609060101010101" pitchFamily="49" charset="-122"/>
                <a:ea typeface="黑体" panose="02010609060101010101" pitchFamily="49" charset="-122"/>
              </a:rPr>
              <a:t>含</a:t>
            </a:r>
            <a:r>
              <a:rPr lang="zh-CN" altLang="en-US" sz="2200" dirty="0">
                <a:latin typeface="黑体" panose="02010609060101010101" pitchFamily="49" charset="-122"/>
                <a:ea typeface="黑体" panose="02010609060101010101" pitchFamily="49" charset="-122"/>
              </a:rPr>
              <a:t>卤</a:t>
            </a:r>
            <a:r>
              <a:rPr lang="zh-CN" altLang="en-US" sz="2200" dirty="0" smtClean="0">
                <a:latin typeface="黑体" panose="02010609060101010101" pitchFamily="49" charset="-122"/>
                <a:ea typeface="黑体" panose="02010609060101010101" pitchFamily="49" charset="-122"/>
              </a:rPr>
              <a:t>化合物：如</a:t>
            </a:r>
            <a:r>
              <a:rPr lang="zh-CN" altLang="en-US" sz="2200" dirty="0">
                <a:latin typeface="黑体" panose="02010609060101010101" pitchFamily="49" charset="-122"/>
                <a:ea typeface="黑体" panose="02010609060101010101" pitchFamily="49" charset="-122"/>
              </a:rPr>
              <a:t>卤化氢、卤间化合物、卤氧 化合物、含卤酸及其</a:t>
            </a:r>
            <a:r>
              <a:rPr lang="zh-CN" altLang="en-US" sz="2200" dirty="0" smtClean="0">
                <a:latin typeface="黑体" panose="02010609060101010101" pitchFamily="49" charset="-122"/>
                <a:ea typeface="黑体" panose="02010609060101010101" pitchFamily="49" charset="-122"/>
              </a:rPr>
              <a:t>盐</a:t>
            </a:r>
            <a:endParaRPr lang="en-US" altLang="zh-CN" sz="2200" dirty="0">
              <a:latin typeface="黑体" panose="02010609060101010101" pitchFamily="49" charset="-122"/>
              <a:ea typeface="黑体" panose="02010609060101010101" pitchFamily="49" charset="-122"/>
            </a:endParaRPr>
          </a:p>
          <a:p>
            <a:pPr>
              <a:lnSpc>
                <a:spcPct val="150000"/>
              </a:lnSpc>
            </a:pPr>
            <a:r>
              <a:rPr lang="zh-CN" altLang="en-US" sz="2200" dirty="0" smtClean="0">
                <a:latin typeface="黑体" panose="02010609060101010101" pitchFamily="49" charset="-122"/>
                <a:ea typeface="黑体" panose="02010609060101010101" pitchFamily="49" charset="-122"/>
              </a:rPr>
              <a:t>    氮</a:t>
            </a:r>
            <a:r>
              <a:rPr lang="zh-CN" altLang="en-US" sz="2200" dirty="0">
                <a:latin typeface="黑体" panose="02010609060101010101" pitchFamily="49" charset="-122"/>
                <a:ea typeface="黑体" panose="02010609060101010101" pitchFamily="49" charset="-122"/>
              </a:rPr>
              <a:t>氧化物和硫氧化物是大气中主要污染物，石棉本身无毒，但是</a:t>
            </a:r>
            <a:r>
              <a:rPr lang="zh-CN" altLang="en-US" sz="2200" dirty="0" smtClean="0">
                <a:latin typeface="黑体" panose="02010609060101010101" pitchFamily="49" charset="-122"/>
                <a:ea typeface="黑体" panose="02010609060101010101" pitchFamily="49" charset="-122"/>
              </a:rPr>
              <a:t>石棉纤维</a:t>
            </a:r>
            <a:r>
              <a:rPr lang="zh-CN" altLang="en-US" sz="2200" dirty="0">
                <a:latin typeface="黑体" panose="02010609060101010101" pitchFamily="49" charset="-122"/>
                <a:ea typeface="黑体" panose="02010609060101010101" pitchFamily="49" charset="-122"/>
              </a:rPr>
              <a:t>可造成肺损伤</a:t>
            </a:r>
            <a:r>
              <a:rPr lang="zh-CN" altLang="en-US" sz="2200" dirty="0" smtClean="0">
                <a:latin typeface="黑体" panose="02010609060101010101" pitchFamily="49" charset="-122"/>
                <a:ea typeface="黑体" panose="02010609060101010101" pitchFamily="49" charset="-122"/>
              </a:rPr>
              <a:t>。人类</a:t>
            </a:r>
            <a:r>
              <a:rPr lang="zh-CN" altLang="en-US" sz="2200" dirty="0">
                <a:latin typeface="黑体" panose="02010609060101010101" pitchFamily="49" charset="-122"/>
                <a:ea typeface="黑体" panose="02010609060101010101" pitchFamily="49" charset="-122"/>
              </a:rPr>
              <a:t>活动产生的高氯酸盐进入水体后可能对水生生物造成直接毒性，</a:t>
            </a:r>
            <a:r>
              <a:rPr lang="zh-CN" altLang="en-US" sz="2200" dirty="0" smtClean="0">
                <a:latin typeface="黑体" panose="02010609060101010101" pitchFamily="49" charset="-122"/>
                <a:ea typeface="黑体" panose="02010609060101010101" pitchFamily="49" charset="-122"/>
              </a:rPr>
              <a:t>人体暴露</a:t>
            </a:r>
            <a:r>
              <a:rPr lang="zh-CN" altLang="en-US" sz="2200" dirty="0">
                <a:latin typeface="黑体" panose="02010609060101010101" pitchFamily="49" charset="-122"/>
                <a:ea typeface="黑体" panose="02010609060101010101" pitchFamily="49" charset="-122"/>
              </a:rPr>
              <a:t>后具有甲状腺内分泌干扰风险。</a:t>
            </a:r>
            <a:endParaRPr lang="zh-CN" altLang="en-US" sz="2200" dirty="0">
              <a:latin typeface="黑体" panose="02010609060101010101" pitchFamily="49" charset="-122"/>
              <a:ea typeface="黑体" panose="02010609060101010101" pitchFamily="49" charset="-122"/>
            </a:endParaRPr>
          </a:p>
        </p:txBody>
      </p:sp>
    </p:spTree>
  </p:cSld>
  <p:clrMapOvr>
    <a:masterClrMapping/>
  </p:clrMapOvr>
  <p:transition spd="slow">
    <p:zo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4" name="Text Box 4"/>
          <p:cNvSpPr txBox="1">
            <a:spLocks noChangeArrowheads="1"/>
          </p:cNvSpPr>
          <p:nvPr/>
        </p:nvSpPr>
        <p:spPr bwMode="auto">
          <a:xfrm>
            <a:off x="479376" y="466725"/>
            <a:ext cx="10237216" cy="1799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3000" b="1" dirty="0" smtClean="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1.2</a:t>
            </a:r>
            <a:r>
              <a:rPr lang="en-US" altLang="zh-CN"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zh-CN" altLang="en-US"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有机污染物    </a:t>
            </a:r>
            <a:r>
              <a:rPr lang="en-US" altLang="zh-CN" sz="3000" b="1" dirty="0" smtClean="0">
                <a:latin typeface="Times New Roman" panose="02020603050405020304" pitchFamily="18" charset="0"/>
                <a:ea typeface="黑体" panose="02010609060101010101" pitchFamily="49" charset="-122"/>
                <a:cs typeface="Times New Roman" panose="02020603050405020304" pitchFamily="18" charset="0"/>
              </a:rPr>
              <a:t>Organic Contaminants</a:t>
            </a:r>
            <a:endParaRPr lang="en-US" altLang="zh-CN" sz="3000" b="1" dirty="0" smtClean="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r>
              <a:rPr lang="zh-CN" altLang="en-US" sz="3000" b="1"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1.</a:t>
            </a:r>
            <a:r>
              <a:rPr lang="en-US" altLang="zh-CN" sz="3000" b="1"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2</a:t>
            </a:r>
            <a:r>
              <a:rPr lang="zh-CN" altLang="en-US" sz="3000" b="1"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.1 基本特性</a:t>
            </a:r>
            <a:endParaRPr lang="zh-CN" altLang="en-US" sz="3000" b="1"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1</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 电负性  </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(Electronic Negativity</a:t>
            </a:r>
            <a:r>
              <a:rPr lang="en-US" altLang="zh-CN" sz="2400" b="1" dirty="0" smtClean="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4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Text Box 3"/>
          <p:cNvSpPr txBox="1">
            <a:spLocks noChangeArrowheads="1"/>
          </p:cNvSpPr>
          <p:nvPr/>
        </p:nvSpPr>
        <p:spPr bwMode="auto">
          <a:xfrm>
            <a:off x="4871720" y="909320"/>
            <a:ext cx="5163820"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lnSpc>
                <a:spcPct val="150000"/>
              </a:lnSpc>
              <a:spcBef>
                <a:spcPct val="50000"/>
              </a:spcBef>
            </a:pPr>
            <a:r>
              <a:rPr lang="zh-CN" altLang="en-US" sz="2000" dirty="0">
                <a:solidFill>
                  <a:srgbClr val="FF0000"/>
                </a:solidFill>
                <a:latin typeface="黑体" panose="02010609060101010101" pitchFamily="49" charset="-122"/>
                <a:ea typeface="黑体" panose="02010609060101010101" pitchFamily="49" charset="-122"/>
              </a:rPr>
              <a:t>有限的元素</a:t>
            </a:r>
            <a:r>
              <a:rPr lang="en-US" altLang="zh-CN" sz="2000" dirty="0">
                <a:solidFill>
                  <a:srgbClr val="FF0000"/>
                </a:solidFill>
                <a:latin typeface="黑体" panose="02010609060101010101" pitchFamily="49" charset="-122"/>
                <a:ea typeface="黑体" panose="02010609060101010101" pitchFamily="49" charset="-122"/>
              </a:rPr>
              <a:t>: </a:t>
            </a:r>
            <a:r>
              <a:rPr lang="zh-CN" altLang="en-US" sz="2000" dirty="0">
                <a:solidFill>
                  <a:srgbClr val="FF0000"/>
                </a:solidFill>
                <a:latin typeface="黑体" panose="02010609060101010101" pitchFamily="49" charset="-122"/>
                <a:ea typeface="黑体" panose="02010609060101010101" pitchFamily="49" charset="-122"/>
              </a:rPr>
              <a:t>碳、氢、氧、氮、硫、磷和</a:t>
            </a:r>
            <a:endParaRPr lang="zh-CN" altLang="en-US" sz="2000" dirty="0">
              <a:solidFill>
                <a:srgbClr val="FF0000"/>
              </a:solidFill>
              <a:latin typeface="黑体" panose="02010609060101010101" pitchFamily="49" charset="-122"/>
              <a:ea typeface="黑体" panose="02010609060101010101" pitchFamily="49" charset="-122"/>
            </a:endParaRPr>
          </a:p>
          <a:p>
            <a:pPr eaLnBrk="1" hangingPunct="1">
              <a:lnSpc>
                <a:spcPct val="100000"/>
              </a:lnSpc>
              <a:spcBef>
                <a:spcPct val="50000"/>
              </a:spcBef>
            </a:pPr>
            <a:r>
              <a:rPr lang="zh-CN" altLang="en-US" sz="2000" dirty="0">
                <a:solidFill>
                  <a:srgbClr val="FF0000"/>
                </a:solidFill>
                <a:latin typeface="黑体" panose="02010609060101010101" pitchFamily="49" charset="-122"/>
                <a:ea typeface="黑体" panose="02010609060101010101" pitchFamily="49" charset="-122"/>
              </a:rPr>
              <a:t>卤素（氟、氯、溴、碘）等通过共价键组成。</a:t>
            </a:r>
            <a:endParaRPr lang="zh-CN" altLang="en-US" sz="2000" dirty="0">
              <a:solidFill>
                <a:srgbClr val="FF0000"/>
              </a:solidFill>
              <a:latin typeface="黑体" panose="02010609060101010101" pitchFamily="49" charset="-122"/>
              <a:ea typeface="黑体" panose="02010609060101010101" pitchFamily="49" charset="-122"/>
            </a:endParaRPr>
          </a:p>
        </p:txBody>
      </p:sp>
      <p:graphicFrame>
        <p:nvGraphicFramePr>
          <p:cNvPr id="7" name="表格 6"/>
          <p:cNvGraphicFramePr/>
          <p:nvPr/>
        </p:nvGraphicFramePr>
        <p:xfrm>
          <a:off x="1775520" y="2346746"/>
          <a:ext cx="8713205" cy="4358442"/>
        </p:xfrm>
        <a:graphic>
          <a:graphicData uri="http://schemas.openxmlformats.org/drawingml/2006/table">
            <a:tbl>
              <a:tblPr/>
              <a:tblGrid>
                <a:gridCol w="1318626"/>
                <a:gridCol w="1072026"/>
                <a:gridCol w="1070313"/>
                <a:gridCol w="1075450"/>
                <a:gridCol w="1070313"/>
                <a:gridCol w="1072026"/>
                <a:gridCol w="2034451"/>
              </a:tblGrid>
              <a:tr h="3207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eaLnBrk="1" hangingPunct="1">
                        <a:buClr>
                          <a:schemeClr val="hlink"/>
                        </a:buClr>
                        <a:buSzPct val="70000"/>
                        <a:buFont typeface="Wingdings" panose="05000000000000000000" pitchFamily="2" charset="2"/>
                        <a:buNone/>
                      </a:pPr>
                      <a:r>
                        <a:rPr lang="zh-CN" altLang="en-US" sz="2000" b="1" dirty="0">
                          <a:effectLst/>
                          <a:latin typeface="Times New Roman" panose="02020603050405020304" pitchFamily="18" charset="0"/>
                          <a:ea typeface="黑体" panose="02010609060101010101" pitchFamily="49" charset="-122"/>
                        </a:rPr>
                        <a:t>内层电荷</a:t>
                      </a:r>
                      <a:endParaRPr lang="zh-CN" altLang="en-US" sz="2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25400"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buClr>
                          <a:schemeClr val="hlink"/>
                        </a:buClr>
                        <a:buSzPct val="70000"/>
                        <a:buFont typeface="Wingdings" panose="05000000000000000000" pitchFamily="2" charset="2"/>
                        <a:buNone/>
                      </a:pPr>
                      <a:r>
                        <a:rPr lang="zh-CN" altLang="en-US" sz="2000" b="1" dirty="0">
                          <a:effectLst/>
                          <a:latin typeface="Times New Roman" panose="02020603050405020304" pitchFamily="18" charset="0"/>
                          <a:ea typeface="黑体" panose="02010609060101010101" pitchFamily="49" charset="-122"/>
                        </a:rPr>
                        <a:t>+1</a:t>
                      </a:r>
                      <a:endParaRPr lang="zh-CN" altLang="en-US" sz="2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25400"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buClr>
                          <a:schemeClr val="hlink"/>
                        </a:buClr>
                        <a:buSzPct val="70000"/>
                        <a:buFont typeface="Wingdings" panose="05000000000000000000" pitchFamily="2" charset="2"/>
                        <a:buNone/>
                      </a:pPr>
                      <a:r>
                        <a:rPr lang="zh-CN" altLang="en-US" sz="2000" b="1" dirty="0">
                          <a:effectLst/>
                          <a:latin typeface="Times New Roman" panose="02020603050405020304" pitchFamily="18" charset="0"/>
                          <a:ea typeface="黑体" panose="02010609060101010101" pitchFamily="49" charset="-122"/>
                        </a:rPr>
                        <a:t>+4</a:t>
                      </a:r>
                      <a:endParaRPr lang="zh-CN" altLang="en-US" sz="2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25400"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buClr>
                          <a:schemeClr val="hlink"/>
                        </a:buClr>
                        <a:buSzPct val="70000"/>
                        <a:buFont typeface="Wingdings" panose="05000000000000000000" pitchFamily="2" charset="2"/>
                        <a:buNone/>
                      </a:pPr>
                      <a:r>
                        <a:rPr lang="zh-CN" altLang="en-US" sz="2000" b="1" dirty="0">
                          <a:effectLst/>
                          <a:latin typeface="Times New Roman" panose="02020603050405020304" pitchFamily="18" charset="0"/>
                          <a:ea typeface="黑体" panose="02010609060101010101" pitchFamily="49" charset="-122"/>
                        </a:rPr>
                        <a:t>+5</a:t>
                      </a:r>
                      <a:endParaRPr lang="zh-CN" altLang="en-US" sz="2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25400"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buClr>
                          <a:schemeClr val="hlink"/>
                        </a:buClr>
                        <a:buSzPct val="70000"/>
                        <a:buFont typeface="Wingdings" panose="05000000000000000000" pitchFamily="2" charset="2"/>
                        <a:buNone/>
                      </a:pPr>
                      <a:r>
                        <a:rPr lang="zh-CN" altLang="en-US" sz="2000" b="1" dirty="0">
                          <a:effectLst/>
                          <a:latin typeface="Times New Roman" panose="02020603050405020304" pitchFamily="18" charset="0"/>
                          <a:ea typeface="黑体" panose="02010609060101010101" pitchFamily="49" charset="-122"/>
                        </a:rPr>
                        <a:t>+6</a:t>
                      </a:r>
                      <a:endParaRPr lang="zh-CN" altLang="en-US" sz="2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25400"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buClr>
                          <a:schemeClr val="hlink"/>
                        </a:buClr>
                        <a:buSzPct val="70000"/>
                        <a:buFont typeface="Wingdings" panose="05000000000000000000" pitchFamily="2" charset="2"/>
                        <a:buNone/>
                      </a:pPr>
                      <a:r>
                        <a:rPr lang="zh-CN" altLang="en-US" sz="2000" b="1" dirty="0">
                          <a:effectLst/>
                          <a:latin typeface="Times New Roman" panose="02020603050405020304" pitchFamily="18" charset="0"/>
                          <a:ea typeface="黑体" panose="02010609060101010101" pitchFamily="49" charset="-122"/>
                        </a:rPr>
                        <a:t>+7</a:t>
                      </a:r>
                      <a:endParaRPr lang="zh-CN" altLang="en-US" sz="2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25400"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eaLnBrk="1" hangingPunct="1">
                        <a:buClr>
                          <a:schemeClr val="hlink"/>
                        </a:buClr>
                        <a:buSzPct val="70000"/>
                        <a:buFont typeface="Wingdings" panose="05000000000000000000" pitchFamily="2" charset="2"/>
                        <a:buNone/>
                      </a:pPr>
                      <a:r>
                        <a:rPr lang="zh-CN" altLang="en-US" sz="2000" b="1" dirty="0">
                          <a:effectLst/>
                          <a:latin typeface="Times New Roman" panose="02020603050405020304" pitchFamily="18" charset="0"/>
                          <a:ea typeface="黑体" panose="02010609060101010101" pitchFamily="49" charset="-122"/>
                        </a:rPr>
                        <a:t>内层体积增大</a:t>
                      </a:r>
                      <a:endParaRPr lang="zh-CN" altLang="en-US" sz="2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25400"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tr>
              <a:tr h="320763">
                <a:tc rowSpan="10">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eaLnBrk="1" hangingPunct="1">
                        <a:spcBef>
                          <a:spcPct val="20000"/>
                        </a:spcBef>
                        <a:buClr>
                          <a:schemeClr val="hlink"/>
                        </a:buClr>
                        <a:buSzPct val="70000"/>
                        <a:buFont typeface="Wingdings" panose="05000000000000000000" pitchFamily="2" charset="2"/>
                        <a:buNone/>
                      </a:pPr>
                      <a:endParaRPr lang="zh-CN" altLang="en-US" sz="2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25400"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buClr>
                          <a:schemeClr val="hlink"/>
                        </a:buClr>
                        <a:buSzPct val="70000"/>
                        <a:buFont typeface="Wingdings" panose="05000000000000000000" pitchFamily="2" charset="2"/>
                        <a:buNone/>
                      </a:pPr>
                      <a:r>
                        <a:rPr lang="en-US" altLang="zh-CN" sz="2000" b="1" dirty="0">
                          <a:effectLst/>
                          <a:latin typeface="Times New Roman" panose="02020603050405020304" pitchFamily="18" charset="0"/>
                          <a:ea typeface="黑体" panose="02010609060101010101" pitchFamily="49" charset="-122"/>
                        </a:rPr>
                        <a:t>H</a:t>
                      </a:r>
                      <a:endParaRPr lang="en-US" altLang="zh-CN" sz="2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2540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rowSpan="2" gridSpan="4">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spcBef>
                          <a:spcPct val="20000"/>
                        </a:spcBef>
                        <a:buClr>
                          <a:schemeClr val="hlink"/>
                        </a:buClr>
                        <a:buSzPct val="70000"/>
                        <a:buFont typeface="Wingdings" panose="05000000000000000000" pitchFamily="2" charset="2"/>
                        <a:buNone/>
                      </a:pPr>
                      <a:endParaRPr lang="zh-CN" altLang="en-US" sz="2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2540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rowSpan="2" hMerge="1">
                  <a:tcPr>
                    <a:lnT w="25400" cap="flat" cmpd="sng">
                      <a:solidFill>
                        <a:srgbClr val="000000"/>
                      </a:solidFill>
                      <a:prstDash val="solid"/>
                      <a:headEnd type="none" w="med" len="med"/>
                      <a:tailEnd type="none" w="med" len="med"/>
                    </a:lnT>
                  </a:tcPr>
                </a:tc>
                <a:tc rowSpan="2" hMerge="1">
                  <a:tcPr>
                    <a:lnT w="25400" cap="flat" cmpd="sng">
                      <a:solidFill>
                        <a:srgbClr val="000000"/>
                      </a:solidFill>
                      <a:prstDash val="solid"/>
                      <a:headEnd type="none" w="med" len="med"/>
                      <a:tailEnd type="none" w="med" len="med"/>
                    </a:lnT>
                  </a:tcPr>
                </a:tc>
                <a:tc rowSpan="2" hMerge="1">
                  <a:tcPr>
                    <a:lnR w="9525" cap="flat" cmpd="sng">
                      <a:solidFill>
                        <a:srgbClr val="000000"/>
                      </a:solidFill>
                      <a:prstDash val="solid"/>
                      <a:headEnd type="none" w="med" len="med"/>
                      <a:tailEnd type="none" w="med" len="med"/>
                    </a:lnR>
                    <a:lnT w="25400" cap="flat" cmpd="sng">
                      <a:solidFill>
                        <a:srgbClr val="000000"/>
                      </a:solidFill>
                      <a:prstDash val="solid"/>
                      <a:headEnd type="none" w="med" len="med"/>
                      <a:tailEnd type="none" w="med" len="med"/>
                    </a:lnT>
                  </a:tcPr>
                </a:tc>
                <a:tc rowSpan="10">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eaLnBrk="1" hangingPunct="1">
                        <a:buClr>
                          <a:schemeClr val="hlink"/>
                        </a:buClr>
                        <a:buSzPct val="70000"/>
                        <a:buFont typeface="Wingdings" panose="05000000000000000000" pitchFamily="2" charset="2"/>
                        <a:buNone/>
                      </a:pPr>
                      <a:r>
                        <a:rPr lang="zh-CN" altLang="en-US" sz="2000" b="1" dirty="0">
                          <a:effectLst/>
                          <a:latin typeface="Times New Roman" panose="02020603050405020304" pitchFamily="18" charset="0"/>
                          <a:ea typeface="黑体" panose="02010609060101010101" pitchFamily="49" charset="-122"/>
                        </a:rPr>
                        <a:t>    </a:t>
                      </a:r>
                      <a:endParaRPr lang="zh-CN" altLang="en-US" sz="2000" b="1" dirty="0">
                        <a:effectLst/>
                        <a:latin typeface="Times New Roman" panose="02020603050405020304" pitchFamily="18" charset="0"/>
                        <a:ea typeface="黑体" panose="02010609060101010101" pitchFamily="49" charset="-122"/>
                      </a:endParaRPr>
                    </a:p>
                    <a:p>
                      <a:pPr lvl="0" eaLnBrk="1" hangingPunct="1">
                        <a:buClr>
                          <a:schemeClr val="hlink"/>
                        </a:buClr>
                        <a:buSzPct val="70000"/>
                        <a:buFont typeface="Wingdings" panose="05000000000000000000" pitchFamily="2" charset="2"/>
                        <a:buNone/>
                      </a:pPr>
                      <a:endParaRPr lang="zh-CN" altLang="en-US" sz="2000" b="1" dirty="0">
                        <a:effectLst/>
                        <a:latin typeface="Times New Roman" panose="02020603050405020304" pitchFamily="18" charset="0"/>
                        <a:ea typeface="黑体" panose="02010609060101010101" pitchFamily="49" charset="-122"/>
                      </a:endParaRPr>
                    </a:p>
                    <a:p>
                      <a:pPr lvl="0" eaLnBrk="1" hangingPunct="1">
                        <a:buClr>
                          <a:schemeClr val="hlink"/>
                        </a:buClr>
                        <a:buSzPct val="70000"/>
                        <a:buFont typeface="Wingdings" panose="05000000000000000000" pitchFamily="2" charset="2"/>
                        <a:buNone/>
                      </a:pPr>
                      <a:r>
                        <a:rPr lang="en-US" altLang="zh-CN" sz="15000" b="1" dirty="0">
                          <a:effectLst/>
                          <a:latin typeface="Times New Roman" panose="02020603050405020304" pitchFamily="18" charset="0"/>
                          <a:ea typeface="黑体" panose="02010609060101010101" pitchFamily="49" charset="-122"/>
                        </a:rPr>
                        <a:t> </a:t>
                      </a:r>
                      <a:r>
                        <a:rPr lang="zh-CN" altLang="en-US" sz="15000" b="1" dirty="0">
                          <a:effectLst/>
                          <a:latin typeface="Times New Roman" panose="02020603050405020304" pitchFamily="18" charset="0"/>
                          <a:ea typeface="黑体" panose="02010609060101010101" pitchFamily="49" charset="-122"/>
                        </a:rPr>
                        <a:t>↓</a:t>
                      </a:r>
                      <a:endParaRPr lang="zh-CN" altLang="en-US" sz="15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25400"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tr>
              <a:tr h="320763">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buClr>
                          <a:schemeClr val="hlink"/>
                        </a:buClr>
                        <a:buSzPct val="70000"/>
                        <a:buFont typeface="Wingdings" panose="05000000000000000000" pitchFamily="2" charset="2"/>
                        <a:buNone/>
                      </a:pPr>
                      <a:r>
                        <a:rPr lang="zh-CN" altLang="en-US" sz="2000" b="1" dirty="0">
                          <a:effectLst/>
                          <a:latin typeface="Times New Roman" panose="02020603050405020304" pitchFamily="18" charset="0"/>
                          <a:ea typeface="黑体" panose="02010609060101010101" pitchFamily="49" charset="-122"/>
                        </a:rPr>
                        <a:t>2.2</a:t>
                      </a:r>
                      <a:endParaRPr lang="zh-CN" altLang="en-US" sz="2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vMerge="1" gridSpan="4">
                  <a:tcPr>
                    <a:lnL w="9525" cap="flat" cmpd="sng">
                      <a:solidFill>
                        <a:srgbClr val="000000"/>
                      </a:solidFill>
                      <a:prstDash val="solid"/>
                      <a:headEnd type="none" w="med" len="med"/>
                      <a:tailEnd type="none" w="med" len="med"/>
                    </a:lnL>
                    <a:lnB w="9525" cap="flat" cmpd="sng">
                      <a:solidFill>
                        <a:srgbClr val="000000"/>
                      </a:solidFill>
                      <a:prstDash val="solid"/>
                      <a:headEnd type="none" w="med" len="med"/>
                      <a:tailEnd type="none" w="med" len="med"/>
                    </a:lnB>
                  </a:tcPr>
                </a:tc>
                <a:tc vMerge="1" hMerge="1">
                  <a:tcPr>
                    <a:lnB w="9525" cap="flat" cmpd="sng">
                      <a:solidFill>
                        <a:srgbClr val="000000"/>
                      </a:solidFill>
                      <a:prstDash val="solid"/>
                      <a:headEnd type="none" w="med" len="med"/>
                      <a:tailEnd type="none" w="med" len="med"/>
                    </a:lnB>
                  </a:tcPr>
                </a:tc>
                <a:tc vMerge="1" hMerge="1">
                  <a:tcPr>
                    <a:lnB w="9525" cap="flat" cmpd="sng">
                      <a:solidFill>
                        <a:srgbClr val="000000"/>
                      </a:solidFill>
                      <a:prstDash val="solid"/>
                      <a:headEnd type="none" w="med" len="med"/>
                      <a:tailEnd type="none" w="med" len="med"/>
                    </a:lnB>
                  </a:tcPr>
                </a:tc>
                <a:tc vMerge="1" hMerge="1">
                  <a:tcPr>
                    <a:lnR w="9525" cap="flat" cmpd="sng">
                      <a:solidFill>
                        <a:srgbClr val="000000"/>
                      </a:solidFill>
                      <a:prstDash val="solid"/>
                      <a:headEnd type="none" w="med" len="med"/>
                      <a:tailEnd type="none" w="med" len="med"/>
                    </a:lnR>
                    <a:lnB w="9525" cap="flat" cmpd="sng">
                      <a:solidFill>
                        <a:srgbClr val="000000"/>
                      </a:solidFill>
                      <a:prstDash val="solid"/>
                      <a:headEnd type="none" w="med" len="med"/>
                      <a:tailEnd type="none" w="med" len="med"/>
                    </a:lnB>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r>
              <a:tr h="320763">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rowSpan="8">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spcBef>
                          <a:spcPct val="20000"/>
                        </a:spcBef>
                        <a:buClr>
                          <a:schemeClr val="hlink"/>
                        </a:buClr>
                        <a:buSzPct val="70000"/>
                        <a:buFont typeface="Wingdings" panose="05000000000000000000" pitchFamily="2" charset="2"/>
                        <a:buNone/>
                      </a:pPr>
                      <a:endParaRPr lang="zh-CN" altLang="en-US" sz="2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buClr>
                          <a:schemeClr val="hlink"/>
                        </a:buClr>
                        <a:buSzPct val="70000"/>
                        <a:buFont typeface="Wingdings" panose="05000000000000000000" pitchFamily="2" charset="2"/>
                        <a:buNone/>
                      </a:pPr>
                      <a:r>
                        <a:rPr lang="en-US" altLang="zh-CN" sz="2000" b="1" dirty="0">
                          <a:effectLst/>
                          <a:latin typeface="Times New Roman" panose="02020603050405020304" pitchFamily="18" charset="0"/>
                          <a:ea typeface="黑体" panose="02010609060101010101" pitchFamily="49" charset="-122"/>
                        </a:rPr>
                        <a:t>C</a:t>
                      </a:r>
                      <a:endParaRPr lang="en-US" altLang="zh-CN" sz="2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buClr>
                          <a:schemeClr val="hlink"/>
                        </a:buClr>
                        <a:buSzPct val="70000"/>
                        <a:buFont typeface="Wingdings" panose="05000000000000000000" pitchFamily="2" charset="2"/>
                        <a:buNone/>
                      </a:pPr>
                      <a:r>
                        <a:rPr lang="en-US" altLang="zh-CN" sz="2000" b="1" dirty="0">
                          <a:effectLst/>
                          <a:latin typeface="Times New Roman" panose="02020603050405020304" pitchFamily="18" charset="0"/>
                          <a:ea typeface="黑体" panose="02010609060101010101" pitchFamily="49" charset="-122"/>
                        </a:rPr>
                        <a:t>N</a:t>
                      </a:r>
                      <a:endParaRPr lang="en-US" altLang="zh-CN" sz="2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buClr>
                          <a:schemeClr val="hlink"/>
                        </a:buClr>
                        <a:buSzPct val="70000"/>
                        <a:buFont typeface="Wingdings" panose="05000000000000000000" pitchFamily="2" charset="2"/>
                        <a:buNone/>
                      </a:pPr>
                      <a:r>
                        <a:rPr lang="en-US" altLang="zh-CN" sz="2000" b="1" dirty="0">
                          <a:effectLst/>
                          <a:latin typeface="Times New Roman" panose="02020603050405020304" pitchFamily="18" charset="0"/>
                          <a:ea typeface="黑体" panose="02010609060101010101" pitchFamily="49" charset="-122"/>
                        </a:rPr>
                        <a:t>O</a:t>
                      </a:r>
                      <a:endParaRPr lang="en-US" altLang="zh-CN" sz="2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buClr>
                          <a:schemeClr val="hlink"/>
                        </a:buClr>
                        <a:buSzPct val="70000"/>
                        <a:buFont typeface="Wingdings" panose="05000000000000000000" pitchFamily="2" charset="2"/>
                        <a:buNone/>
                      </a:pPr>
                      <a:r>
                        <a:rPr lang="en-US" altLang="zh-CN" sz="2000" b="1" dirty="0">
                          <a:effectLst/>
                          <a:latin typeface="Times New Roman" panose="02020603050405020304" pitchFamily="18" charset="0"/>
                          <a:ea typeface="黑体" panose="02010609060101010101" pitchFamily="49" charset="-122"/>
                        </a:rPr>
                        <a:t>F</a:t>
                      </a:r>
                      <a:endParaRPr lang="en-US" altLang="zh-CN" sz="2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r>
              <a:tr h="320763">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buClr>
                          <a:schemeClr val="hlink"/>
                        </a:buClr>
                        <a:buSzPct val="70000"/>
                        <a:buFont typeface="Wingdings" panose="05000000000000000000" pitchFamily="2" charset="2"/>
                        <a:buNone/>
                      </a:pPr>
                      <a:r>
                        <a:rPr lang="zh-CN" altLang="en-US" sz="2000" b="1" dirty="0">
                          <a:effectLst/>
                          <a:latin typeface="Times New Roman" panose="02020603050405020304" pitchFamily="18" charset="0"/>
                          <a:ea typeface="黑体" panose="02010609060101010101" pitchFamily="49" charset="-122"/>
                        </a:rPr>
                        <a:t>2.5</a:t>
                      </a:r>
                      <a:endParaRPr lang="zh-CN" altLang="en-US" sz="2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buClr>
                          <a:schemeClr val="hlink"/>
                        </a:buClr>
                        <a:buSzPct val="70000"/>
                        <a:buFont typeface="Wingdings" panose="05000000000000000000" pitchFamily="2" charset="2"/>
                        <a:buNone/>
                      </a:pPr>
                      <a:r>
                        <a:rPr lang="zh-CN" altLang="en-US" sz="2000" b="1" dirty="0">
                          <a:effectLst/>
                          <a:latin typeface="Times New Roman" panose="02020603050405020304" pitchFamily="18" charset="0"/>
                          <a:ea typeface="黑体" panose="02010609060101010101" pitchFamily="49" charset="-122"/>
                        </a:rPr>
                        <a:t>3.0</a:t>
                      </a:r>
                      <a:endParaRPr lang="zh-CN" altLang="en-US" sz="2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buClr>
                          <a:schemeClr val="hlink"/>
                        </a:buClr>
                        <a:buSzPct val="70000"/>
                        <a:buFont typeface="Wingdings" panose="05000000000000000000" pitchFamily="2" charset="2"/>
                        <a:buNone/>
                      </a:pPr>
                      <a:r>
                        <a:rPr lang="zh-CN" altLang="en-US" sz="2000" b="1" dirty="0">
                          <a:effectLst/>
                          <a:latin typeface="Times New Roman" panose="02020603050405020304" pitchFamily="18" charset="0"/>
                          <a:ea typeface="黑体" panose="02010609060101010101" pitchFamily="49" charset="-122"/>
                        </a:rPr>
                        <a:t>3.5</a:t>
                      </a:r>
                      <a:endParaRPr lang="zh-CN" altLang="en-US" sz="2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buClr>
                          <a:schemeClr val="hlink"/>
                        </a:buClr>
                        <a:buSzPct val="70000"/>
                        <a:buFont typeface="Wingdings" panose="05000000000000000000" pitchFamily="2" charset="2"/>
                        <a:buNone/>
                      </a:pPr>
                      <a:r>
                        <a:rPr lang="zh-CN" altLang="en-US" sz="2000" b="1" dirty="0">
                          <a:effectLst/>
                          <a:latin typeface="Times New Roman" panose="02020603050405020304" pitchFamily="18" charset="0"/>
                          <a:ea typeface="黑体" panose="02010609060101010101" pitchFamily="49" charset="-122"/>
                        </a:rPr>
                        <a:t>4.0</a:t>
                      </a:r>
                      <a:endParaRPr lang="zh-CN" altLang="en-US" sz="2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r>
              <a:tr h="320763">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rowSpan="6">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spcBef>
                          <a:spcPct val="20000"/>
                        </a:spcBef>
                        <a:buClr>
                          <a:schemeClr val="hlink"/>
                        </a:buClr>
                        <a:buSzPct val="70000"/>
                        <a:buFont typeface="Wingdings" panose="05000000000000000000" pitchFamily="2" charset="2"/>
                        <a:buNone/>
                      </a:pPr>
                      <a:endParaRPr lang="zh-CN" altLang="en-US" sz="2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buClr>
                          <a:schemeClr val="hlink"/>
                        </a:buClr>
                        <a:buSzPct val="70000"/>
                        <a:buFont typeface="Wingdings" panose="05000000000000000000" pitchFamily="2" charset="2"/>
                        <a:buNone/>
                      </a:pPr>
                      <a:r>
                        <a:rPr lang="en-US" altLang="zh-CN" sz="2000" b="1" dirty="0">
                          <a:effectLst/>
                          <a:latin typeface="Times New Roman" panose="02020603050405020304" pitchFamily="18" charset="0"/>
                          <a:ea typeface="黑体" panose="02010609060101010101" pitchFamily="49" charset="-122"/>
                        </a:rPr>
                        <a:t>P</a:t>
                      </a:r>
                      <a:endParaRPr lang="en-US" altLang="zh-CN" sz="2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buClr>
                          <a:schemeClr val="hlink"/>
                        </a:buClr>
                        <a:buSzPct val="70000"/>
                        <a:buFont typeface="Wingdings" panose="05000000000000000000" pitchFamily="2" charset="2"/>
                        <a:buNone/>
                      </a:pPr>
                      <a:r>
                        <a:rPr lang="en-US" altLang="zh-CN" sz="2000" b="1" dirty="0">
                          <a:effectLst/>
                          <a:latin typeface="Times New Roman" panose="02020603050405020304" pitchFamily="18" charset="0"/>
                          <a:ea typeface="黑体" panose="02010609060101010101" pitchFamily="49" charset="-122"/>
                        </a:rPr>
                        <a:t>S</a:t>
                      </a:r>
                      <a:endParaRPr lang="en-US" altLang="zh-CN" sz="2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buClr>
                          <a:schemeClr val="hlink"/>
                        </a:buClr>
                        <a:buSzPct val="70000"/>
                        <a:buFont typeface="Wingdings" panose="05000000000000000000" pitchFamily="2" charset="2"/>
                        <a:buNone/>
                      </a:pPr>
                      <a:r>
                        <a:rPr lang="en-US" altLang="zh-CN" sz="2000" b="1" dirty="0">
                          <a:effectLst/>
                          <a:latin typeface="Times New Roman" panose="02020603050405020304" pitchFamily="18" charset="0"/>
                          <a:ea typeface="黑体" panose="02010609060101010101" pitchFamily="49" charset="-122"/>
                        </a:rPr>
                        <a:t>Cl</a:t>
                      </a:r>
                      <a:endParaRPr lang="en-US" altLang="zh-CN" sz="2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r>
              <a:tr h="320763">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buClr>
                          <a:schemeClr val="hlink"/>
                        </a:buClr>
                        <a:buSzPct val="70000"/>
                        <a:buFont typeface="Wingdings" panose="05000000000000000000" pitchFamily="2" charset="2"/>
                        <a:buNone/>
                      </a:pPr>
                      <a:r>
                        <a:rPr lang="zh-CN" altLang="en-US" sz="2000" b="1" dirty="0">
                          <a:effectLst/>
                          <a:latin typeface="Times New Roman" panose="02020603050405020304" pitchFamily="18" charset="0"/>
                          <a:ea typeface="黑体" panose="02010609060101010101" pitchFamily="49" charset="-122"/>
                        </a:rPr>
                        <a:t>2.2</a:t>
                      </a:r>
                      <a:endParaRPr lang="zh-CN" altLang="en-US" sz="2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buClr>
                          <a:schemeClr val="hlink"/>
                        </a:buClr>
                        <a:buSzPct val="70000"/>
                        <a:buFont typeface="Wingdings" panose="05000000000000000000" pitchFamily="2" charset="2"/>
                        <a:buNone/>
                      </a:pPr>
                      <a:r>
                        <a:rPr lang="zh-CN" altLang="en-US" sz="2000" b="1" dirty="0">
                          <a:effectLst/>
                          <a:latin typeface="Times New Roman" panose="02020603050405020304" pitchFamily="18" charset="0"/>
                          <a:ea typeface="黑体" panose="02010609060101010101" pitchFamily="49" charset="-122"/>
                        </a:rPr>
                        <a:t>2.5</a:t>
                      </a:r>
                      <a:endParaRPr lang="zh-CN" altLang="en-US" sz="2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buClr>
                          <a:schemeClr val="hlink"/>
                        </a:buClr>
                        <a:buSzPct val="70000"/>
                        <a:buFont typeface="Wingdings" panose="05000000000000000000" pitchFamily="2" charset="2"/>
                        <a:buNone/>
                      </a:pPr>
                      <a:r>
                        <a:rPr lang="zh-CN" altLang="en-US" sz="2000" b="1" dirty="0">
                          <a:effectLst/>
                          <a:latin typeface="Times New Roman" panose="02020603050405020304" pitchFamily="18" charset="0"/>
                          <a:ea typeface="黑体" panose="02010609060101010101" pitchFamily="49" charset="-122"/>
                        </a:rPr>
                        <a:t>3.0</a:t>
                      </a:r>
                      <a:endParaRPr lang="zh-CN" altLang="en-US" sz="2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r>
              <a:tr h="320763">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rowSpan="4" gridSpan="2">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spcBef>
                          <a:spcPct val="20000"/>
                        </a:spcBef>
                        <a:buClr>
                          <a:schemeClr val="hlink"/>
                        </a:buClr>
                        <a:buSzPct val="70000"/>
                        <a:buFont typeface="Wingdings" panose="05000000000000000000" pitchFamily="2" charset="2"/>
                        <a:buNone/>
                      </a:pPr>
                      <a:endParaRPr lang="zh-CN" altLang="en-US" sz="2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tc rowSpan="4" hMerge="1">
                  <a:tcPr>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buClr>
                          <a:schemeClr val="hlink"/>
                        </a:buClr>
                        <a:buSzPct val="70000"/>
                        <a:buFont typeface="Wingdings" panose="05000000000000000000" pitchFamily="2" charset="2"/>
                        <a:buNone/>
                      </a:pPr>
                      <a:r>
                        <a:rPr lang="en-US" altLang="zh-CN" sz="2000" b="1" dirty="0">
                          <a:effectLst/>
                          <a:latin typeface="Times New Roman" panose="02020603050405020304" pitchFamily="18" charset="0"/>
                          <a:ea typeface="黑体" panose="02010609060101010101" pitchFamily="49" charset="-122"/>
                        </a:rPr>
                        <a:t>Br</a:t>
                      </a:r>
                      <a:endParaRPr lang="en-US" altLang="zh-CN" sz="2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r>
              <a:tr h="320763">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gridSpan="2">
                  <a:tcPr>
                    <a:lnL w="9525" cap="flat" cmpd="sng">
                      <a:solidFill>
                        <a:srgbClr val="000000"/>
                      </a:solidFill>
                      <a:prstDash val="solid"/>
                      <a:headEnd type="none" w="med" len="med"/>
                      <a:tailEnd type="none" w="med" len="med"/>
                    </a:lnL>
                  </a:tcPr>
                </a:tc>
                <a:tc vMerge="1" hMerge="1">
                  <a:tcPr>
                    <a:lnR w="9525" cap="flat" cmpd="sng">
                      <a:solidFill>
                        <a:srgbClr val="000000"/>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buClr>
                          <a:schemeClr val="hlink"/>
                        </a:buClr>
                        <a:buSzPct val="70000"/>
                        <a:buFont typeface="Wingdings" panose="05000000000000000000" pitchFamily="2" charset="2"/>
                        <a:buNone/>
                      </a:pPr>
                      <a:r>
                        <a:rPr lang="zh-CN" altLang="en-US" sz="2000" b="1" dirty="0">
                          <a:effectLst/>
                          <a:latin typeface="Times New Roman" panose="02020603050405020304" pitchFamily="18" charset="0"/>
                          <a:ea typeface="黑体" panose="02010609060101010101" pitchFamily="49" charset="-122"/>
                        </a:rPr>
                        <a:t>2.8</a:t>
                      </a:r>
                      <a:endParaRPr lang="zh-CN" altLang="en-US" sz="2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r>
              <a:tr h="320763">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c vMerge="1" gridSpan="2">
                  <a:tcPr>
                    <a:lnL w="9525" cap="flat" cmpd="sng">
                      <a:solidFill>
                        <a:srgbClr val="000000"/>
                      </a:solidFill>
                      <a:prstDash val="solid"/>
                      <a:headEnd type="none" w="med" len="med"/>
                      <a:tailEnd type="none" w="med" len="med"/>
                    </a:lnL>
                  </a:tcPr>
                </a:tc>
                <a:tc vMerge="1" hMerge="1">
                  <a:tcPr>
                    <a:lnR w="9525" cap="flat" cmpd="sng">
                      <a:solidFill>
                        <a:srgbClr val="000000"/>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buClr>
                          <a:schemeClr val="hlink"/>
                        </a:buClr>
                        <a:buSzPct val="70000"/>
                        <a:buFont typeface="Wingdings" panose="05000000000000000000" pitchFamily="2" charset="2"/>
                        <a:buNone/>
                      </a:pPr>
                      <a:r>
                        <a:rPr lang="en-US" altLang="zh-CN" sz="2000" b="1" dirty="0">
                          <a:effectLst/>
                          <a:latin typeface="Times New Roman" panose="02020603050405020304" pitchFamily="18" charset="0"/>
                          <a:ea typeface="黑体" panose="02010609060101010101" pitchFamily="49" charset="-122"/>
                        </a:rPr>
                        <a:t>I</a:t>
                      </a:r>
                      <a:endParaRPr lang="en-US" altLang="zh-CN" sz="2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r>
              <a:tr h="320763">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w="25400" cap="flat" cmpd="sng">
                      <a:solidFill>
                        <a:srgbClr val="000000"/>
                      </a:solidFill>
                      <a:prstDash val="solid"/>
                      <a:headEnd type="none" w="med" len="med"/>
                      <a:tailEnd type="none" w="med" len="med"/>
                    </a:lnB>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w="25400" cap="flat" cmpd="sng">
                      <a:solidFill>
                        <a:srgbClr val="000000"/>
                      </a:solidFill>
                      <a:prstDash val="solid"/>
                      <a:headEnd type="none" w="med" len="med"/>
                      <a:tailEnd type="none" w="med" len="med"/>
                    </a:lnB>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w="25400" cap="flat" cmpd="sng">
                      <a:solidFill>
                        <a:srgbClr val="000000"/>
                      </a:solidFill>
                      <a:prstDash val="solid"/>
                      <a:headEnd type="none" w="med" len="med"/>
                      <a:tailEnd type="none" w="med" len="med"/>
                    </a:lnB>
                  </a:tcPr>
                </a:tc>
                <a:tc vMerge="1" gridSpan="2">
                  <a:tcPr>
                    <a:lnL w="9525" cap="flat" cmpd="sng">
                      <a:solidFill>
                        <a:srgbClr val="000000"/>
                      </a:solidFill>
                      <a:prstDash val="solid"/>
                      <a:headEnd type="none" w="med" len="med"/>
                      <a:tailEnd type="none" w="med" len="med"/>
                    </a:lnL>
                    <a:lnB w="25400" cap="flat" cmpd="sng">
                      <a:solidFill>
                        <a:srgbClr val="000000"/>
                      </a:solidFill>
                      <a:prstDash val="solid"/>
                      <a:headEnd type="none" w="med" len="med"/>
                      <a:tailEnd type="none" w="med" len="med"/>
                    </a:lnB>
                  </a:tcPr>
                </a:tc>
                <a:tc vMerge="1" hMerge="1">
                  <a:tcPr>
                    <a:lnR w="9525" cap="flat" cmpd="sng">
                      <a:solidFill>
                        <a:srgbClr val="000000"/>
                      </a:solidFill>
                      <a:prstDash val="solid"/>
                      <a:headEnd type="none" w="med" len="med"/>
                      <a:tailEnd type="none" w="med" len="med"/>
                    </a:lnR>
                    <a:lnB w="25400" cap="flat" cmpd="sng">
                      <a:solidFill>
                        <a:srgbClr val="000000"/>
                      </a:solidFill>
                      <a:prstDash val="solid"/>
                      <a:headEnd type="none" w="med" len="med"/>
                      <a:tailEnd type="none" w="med" len="med"/>
                    </a:lnB>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stStyle>
                    <a:p>
                      <a:pPr lvl="0" algn="ctr" eaLnBrk="1" hangingPunct="1">
                        <a:buClr>
                          <a:schemeClr val="hlink"/>
                        </a:buClr>
                        <a:buSzPct val="70000"/>
                        <a:buFont typeface="Wingdings" panose="05000000000000000000" pitchFamily="2" charset="2"/>
                        <a:buNone/>
                      </a:pPr>
                      <a:r>
                        <a:rPr lang="zh-CN" altLang="en-US" sz="2000" b="1" dirty="0">
                          <a:effectLst/>
                          <a:latin typeface="Times New Roman" panose="02020603050405020304" pitchFamily="18" charset="0"/>
                          <a:ea typeface="黑体" panose="02010609060101010101" pitchFamily="49" charset="-122"/>
                        </a:rPr>
                        <a:t>2.5 </a:t>
                      </a:r>
                      <a:endParaRPr lang="zh-CN" altLang="en-US" sz="2000" b="1" dirty="0">
                        <a:effectLst/>
                        <a:latin typeface="Times New Roman" panose="02020603050405020304" pitchFamily="18" charset="0"/>
                        <a:ea typeface="黑体" panose="02010609060101010101" pitchFamily="49" charset="-122"/>
                      </a:endParaRPr>
                    </a:p>
                  </a:txBody>
                  <a:tcPr marT="45711" marB="4571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w="25400" cap="flat" cmpd="sng">
                      <a:solidFill>
                        <a:srgbClr val="000000"/>
                      </a:solidFill>
                      <a:prstDash val="solid"/>
                      <a:headEnd type="none" w="med" len="med"/>
                      <a:tailEnd type="none" w="med" len="med"/>
                    </a:lnB>
                  </a:tcPr>
                </a:tc>
              </a:tr>
            </a:tbl>
          </a:graphicData>
        </a:graphic>
      </p:graphicFrame>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6" name="Text Box 3"/>
          <p:cNvSpPr txBox="1">
            <a:spLocks noChangeArrowheads="1"/>
          </p:cNvSpPr>
          <p:nvPr/>
        </p:nvSpPr>
        <p:spPr bwMode="auto">
          <a:xfrm>
            <a:off x="985203" y="1053905"/>
            <a:ext cx="10214882" cy="491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2</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）成键</a:t>
            </a:r>
            <a:r>
              <a:rPr lang="zh-CN" altLang="en-US" sz="28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(Bond)</a:t>
            </a:r>
            <a:endParaRPr lang="en-US" altLang="zh-CN" sz="2800" b="1" dirty="0">
              <a:latin typeface="Times New Roman" panose="02020603050405020304" pitchFamily="18" charset="0"/>
              <a:ea typeface="黑体" panose="02010609060101010101" pitchFamily="49" charset="-122"/>
              <a:cs typeface="Times New Roman" panose="02020603050405020304" pitchFamily="18" charset="0"/>
            </a:endParaRPr>
          </a:p>
          <a:p>
            <a:pPr lvl="1" eaLnBrk="1" hangingPunct="1">
              <a:lnSpc>
                <a:spcPct val="110000"/>
              </a:lnSpc>
              <a:spcBef>
                <a:spcPct val="30000"/>
              </a:spcBef>
              <a:buFontTx/>
              <a:buBlip>
                <a:blip r:embed="rId1"/>
              </a:buBlip>
            </a:pPr>
            <a:r>
              <a:rPr lang="zh-CN" altLang="en-US" sz="2400" dirty="0">
                <a:latin typeface="黑体" panose="02010609060101010101" pitchFamily="49" charset="-122"/>
                <a:ea typeface="黑体" panose="02010609060101010101" pitchFamily="49" charset="-122"/>
              </a:rPr>
              <a:t>单键：饱和键</a:t>
            </a:r>
            <a:endParaRPr lang="zh-CN" altLang="en-US" sz="2400" dirty="0">
              <a:latin typeface="黑体" panose="02010609060101010101" pitchFamily="49" charset="-122"/>
              <a:ea typeface="黑体" panose="02010609060101010101" pitchFamily="49" charset="-122"/>
            </a:endParaRPr>
          </a:p>
          <a:p>
            <a:pPr lvl="1" eaLnBrk="1" hangingPunct="1">
              <a:lnSpc>
                <a:spcPct val="110000"/>
              </a:lnSpc>
              <a:spcBef>
                <a:spcPct val="30000"/>
              </a:spcBef>
              <a:buFontTx/>
              <a:buBlip>
                <a:blip r:embed="rId1"/>
              </a:buBlip>
            </a:pPr>
            <a:r>
              <a:rPr lang="zh-CN" altLang="en-US" sz="2400" dirty="0">
                <a:latin typeface="黑体" panose="02010609060101010101" pitchFamily="49" charset="-122"/>
                <a:ea typeface="黑体" panose="02010609060101010101" pitchFamily="49" charset="-122"/>
              </a:rPr>
              <a:t>双键、三键：不饱和键</a:t>
            </a:r>
            <a:endParaRPr lang="zh-CN" altLang="en-US" sz="2400" dirty="0">
              <a:latin typeface="黑体" panose="02010609060101010101" pitchFamily="49" charset="-122"/>
              <a:ea typeface="黑体" panose="02010609060101010101" pitchFamily="49" charset="-122"/>
            </a:endParaRPr>
          </a:p>
          <a:p>
            <a:pPr lvl="1" eaLnBrk="1" hangingPunct="1">
              <a:lnSpc>
                <a:spcPct val="110000"/>
              </a:lnSpc>
              <a:spcBef>
                <a:spcPct val="30000"/>
              </a:spcBef>
              <a:buFontTx/>
              <a:buBlip>
                <a:blip r:embed="rId1"/>
              </a:buBlip>
            </a:pPr>
            <a:r>
              <a:rPr lang="zh-CN" altLang="en-US" sz="2400" dirty="0">
                <a:latin typeface="黑体" panose="02010609060101010101" pitchFamily="49" charset="-122"/>
                <a:ea typeface="黑体" panose="02010609060101010101" pitchFamily="49" charset="-122"/>
              </a:rPr>
              <a:t>离域键：芳香结构</a:t>
            </a:r>
            <a:endParaRPr lang="zh-CN" altLang="en-US" sz="2400" dirty="0">
              <a:latin typeface="黑体" panose="02010609060101010101" pitchFamily="49" charset="-122"/>
              <a:ea typeface="黑体" panose="02010609060101010101" pitchFamily="49" charset="-122"/>
            </a:endParaRPr>
          </a:p>
          <a:p>
            <a:pPr lvl="1" eaLnBrk="1" hangingPunct="1">
              <a:lnSpc>
                <a:spcPct val="110000"/>
              </a:lnSpc>
              <a:spcBef>
                <a:spcPct val="30000"/>
              </a:spcBef>
              <a:buFontTx/>
              <a:buBlip>
                <a:blip r:embed="rId1"/>
              </a:buBlip>
            </a:pPr>
            <a:r>
              <a:rPr lang="zh-CN" altLang="en-US" sz="2400" dirty="0">
                <a:latin typeface="黑体" panose="02010609060101010101" pitchFamily="49" charset="-122"/>
                <a:ea typeface="黑体" panose="02010609060101010101" pitchFamily="49" charset="-122"/>
              </a:rPr>
              <a:t>氢键</a:t>
            </a:r>
            <a:endParaRPr lang="zh-CN" altLang="en-US" sz="2400" dirty="0">
              <a:latin typeface="黑体" panose="02010609060101010101" pitchFamily="49" charset="-122"/>
              <a:ea typeface="黑体" panose="02010609060101010101" pitchFamily="49" charset="-122"/>
            </a:endParaRPr>
          </a:p>
          <a:p>
            <a:pPr eaLnBrk="1" hangingPunct="1"/>
            <a:endParaRPr lang="zh-CN" altLang="en-US" sz="2200" b="1" dirty="0">
              <a:latin typeface="宋体" panose="02010600030101010101" pitchFamily="2" charset="-122"/>
            </a:endParaRPr>
          </a:p>
          <a:p>
            <a:pPr eaLnBrk="1" hangingPunct="1"/>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3</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）立体异构与构象</a:t>
            </a:r>
            <a:r>
              <a:rPr lang="zh-CN" altLang="en-US" sz="28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(Stereo Isomers and Conformation)</a:t>
            </a:r>
            <a:endParaRPr lang="en-US" altLang="zh-CN" sz="2800" b="1" dirty="0">
              <a:latin typeface="Times New Roman" panose="02020603050405020304" pitchFamily="18" charset="0"/>
              <a:ea typeface="黑体" panose="02010609060101010101" pitchFamily="49" charset="-122"/>
              <a:cs typeface="Times New Roman" panose="02020603050405020304" pitchFamily="18" charset="0"/>
            </a:endParaRPr>
          </a:p>
          <a:p>
            <a:pPr lvl="1" eaLnBrk="1" hangingPunct="1">
              <a:lnSpc>
                <a:spcPct val="110000"/>
              </a:lnSpc>
              <a:spcBef>
                <a:spcPct val="30000"/>
              </a:spcBef>
              <a:buFontTx/>
              <a:buBlip>
                <a:blip r:embed="rId2"/>
              </a:buBlip>
            </a:pPr>
            <a:r>
              <a:rPr lang="zh-CN" altLang="en-US" sz="2400" dirty="0">
                <a:latin typeface="黑体" panose="02010609060101010101" pitchFamily="49" charset="-122"/>
                <a:ea typeface="黑体" panose="02010609060101010101" pitchFamily="49" charset="-122"/>
              </a:rPr>
              <a:t>手性异构</a:t>
            </a:r>
            <a:endParaRPr lang="zh-CN" altLang="en-US" sz="2400" dirty="0">
              <a:latin typeface="黑体" panose="02010609060101010101" pitchFamily="49" charset="-122"/>
              <a:ea typeface="黑体" panose="02010609060101010101" pitchFamily="49" charset="-122"/>
            </a:endParaRPr>
          </a:p>
          <a:p>
            <a:pPr lvl="1" eaLnBrk="1" hangingPunct="1">
              <a:lnSpc>
                <a:spcPct val="110000"/>
              </a:lnSpc>
              <a:spcBef>
                <a:spcPct val="30000"/>
              </a:spcBef>
              <a:buFontTx/>
              <a:buBlip>
                <a:blip r:embed="rId2"/>
              </a:buBlip>
            </a:pPr>
            <a:r>
              <a:rPr lang="zh-CN" altLang="en-US" sz="2400" dirty="0">
                <a:latin typeface="黑体" panose="02010609060101010101" pitchFamily="49" charset="-122"/>
                <a:ea typeface="黑体" panose="02010609060101010101" pitchFamily="49" charset="-122"/>
              </a:rPr>
              <a:t>非手性异构</a:t>
            </a:r>
            <a:endParaRPr lang="zh-CN" altLang="en-US" sz="2400" dirty="0">
              <a:latin typeface="黑体" panose="02010609060101010101" pitchFamily="49" charset="-122"/>
              <a:ea typeface="黑体" panose="02010609060101010101" pitchFamily="49" charset="-122"/>
            </a:endParaRPr>
          </a:p>
          <a:p>
            <a:pPr lvl="1" eaLnBrk="1" hangingPunct="1">
              <a:lnSpc>
                <a:spcPct val="110000"/>
              </a:lnSpc>
              <a:spcBef>
                <a:spcPct val="30000"/>
              </a:spcBef>
              <a:buFontTx/>
              <a:buBlip>
                <a:blip r:embed="rId2"/>
              </a:buBlip>
            </a:pPr>
            <a:r>
              <a:rPr lang="zh-CN" altLang="en-US" sz="2400" dirty="0">
                <a:latin typeface="黑体" panose="02010609060101010101" pitchFamily="49" charset="-122"/>
                <a:ea typeface="黑体" panose="02010609060101010101" pitchFamily="49" charset="-122"/>
              </a:rPr>
              <a:t>构象：椅式异构、船式异构</a:t>
            </a:r>
            <a:endParaRPr lang="en-US" altLang="zh-CN" sz="2400" dirty="0">
              <a:latin typeface="黑体" panose="02010609060101010101" pitchFamily="49" charset="-122"/>
              <a:ea typeface="黑体" panose="02010609060101010101" pitchFamily="49" charset="-122"/>
            </a:endParaRPr>
          </a:p>
        </p:txBody>
      </p:sp>
    </p:spTree>
  </p:cSld>
  <p:clrMapOvr>
    <a:masterClrMapping/>
  </p:clrMapOvr>
  <p:transition spd="slow">
    <p:zo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5" name="Text Box 10"/>
          <p:cNvSpPr txBox="1">
            <a:spLocks noChangeArrowheads="1"/>
          </p:cNvSpPr>
          <p:nvPr/>
        </p:nvSpPr>
        <p:spPr bwMode="auto">
          <a:xfrm>
            <a:off x="551384" y="428343"/>
            <a:ext cx="468052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2800" b="1" dirty="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立体异构体</a:t>
            </a:r>
            <a:endParaRPr lang="zh-CN" altLang="en-US" sz="2800" b="1" dirty="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6" name="Picture 7" descr="Chirality diagra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8594" y="1268760"/>
            <a:ext cx="4643438" cy="3346450"/>
          </a:xfrm>
          <a:prstGeom prst="rect">
            <a:avLst/>
          </a:prstGeom>
          <a:solidFill>
            <a:schemeClr val="bg1"/>
          </a:solidFill>
          <a:ln w="9525">
            <a:noFill/>
            <a:miter lim="800000"/>
            <a:headEnd/>
            <a:tailEnd/>
          </a:ln>
        </p:spPr>
      </p:pic>
      <p:sp>
        <p:nvSpPr>
          <p:cNvPr id="8" name="Rectangle 3"/>
          <p:cNvSpPr>
            <a:spLocks noChangeArrowheads="1"/>
          </p:cNvSpPr>
          <p:nvPr/>
        </p:nvSpPr>
        <p:spPr bwMode="auto">
          <a:xfrm>
            <a:off x="551384" y="4701575"/>
            <a:ext cx="4572000" cy="461665"/>
          </a:xfrm>
          <a:prstGeom prst="rect">
            <a:avLst/>
          </a:prstGeom>
          <a:noFill/>
          <a:ln w="9525">
            <a:noFill/>
            <a:miter lim="800000"/>
          </a:ln>
        </p:spPr>
        <p:txBody>
          <a:bodyPr anchor="ctr">
            <a:spAutoFit/>
          </a:bodyPr>
          <a:lstStyle/>
          <a:p>
            <a:pPr algn="ctr" eaLnBrk="1" fontAlgn="auto" hangingPunct="1">
              <a:spcBef>
                <a:spcPts val="0"/>
              </a:spcBef>
              <a:spcAft>
                <a:spcPts val="0"/>
              </a:spcAft>
              <a:defRPr/>
            </a:pPr>
            <a:r>
              <a:rPr kumimoji="1" lang="zh-CN" altLang="en-US" sz="2400" b="1" dirty="0">
                <a:solidFill>
                  <a:srgbClr val="FF0000"/>
                </a:solidFill>
                <a:latin typeface="黑体" panose="02010609060101010101" pitchFamily="49" charset="-122"/>
                <a:ea typeface="黑体" panose="02010609060101010101" pitchFamily="49" charset="-122"/>
                <a:cs typeface="Times New Roman" panose="02020603050405020304" pitchFamily="18" charset="0"/>
              </a:rPr>
              <a:t>手性化合物</a:t>
            </a:r>
            <a:endParaRPr kumimoji="1" lang="zh-CN" altLang="en-US" sz="2400" b="1" dirty="0">
              <a:solidFill>
                <a:srgbClr val="FF0000"/>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9" name="Text Box 1026"/>
          <p:cNvSpPr txBox="1">
            <a:spLocks noChangeArrowheads="1"/>
          </p:cNvSpPr>
          <p:nvPr/>
        </p:nvSpPr>
        <p:spPr bwMode="auto">
          <a:xfrm>
            <a:off x="18648" y="5661248"/>
            <a:ext cx="7385099" cy="461665"/>
          </a:xfrm>
          <a:prstGeom prst="rect">
            <a:avLst/>
          </a:prstGeom>
          <a:noFill/>
          <a:ln w="9525">
            <a:noFill/>
            <a:miter lim="800000"/>
          </a:ln>
        </p:spPr>
        <p:txBody>
          <a:bodyPr wrap="square">
            <a:spAutoFit/>
          </a:bodyPr>
          <a:lstStyle/>
          <a:p>
            <a:pPr marL="457200" indent="-457200" eaLnBrk="1" fontAlgn="auto" hangingPunct="1">
              <a:spcBef>
                <a:spcPts val="0"/>
              </a:spcBef>
              <a:spcAft>
                <a:spcPts val="0"/>
              </a:spcAft>
              <a:defRPr/>
            </a:pPr>
            <a:r>
              <a:rPr kumimoji="1" lang="en-US" altLang="zh-CN" sz="2400" b="1" dirty="0">
                <a:latin typeface="黑体" panose="02010609060101010101" pitchFamily="49" charset="-122"/>
                <a:ea typeface="黑体" panose="02010609060101010101" pitchFamily="49" charset="-122"/>
                <a:cs typeface="Times New Roman" panose="02020603050405020304" pitchFamily="18" charset="0"/>
              </a:rPr>
              <a:t> </a:t>
            </a:r>
            <a:r>
              <a:rPr kumimoji="1" lang="zh-CN" altLang="en-US" sz="2400" b="1" dirty="0">
                <a:latin typeface="黑体" panose="02010609060101010101" pitchFamily="49" charset="-122"/>
                <a:ea typeface="黑体" panose="02010609060101010101" pitchFamily="49" charset="-122"/>
                <a:cs typeface="Times New Roman" panose="02020603050405020304" pitchFamily="18" charset="0"/>
              </a:rPr>
              <a:t>物理化学性质一致</a:t>
            </a:r>
            <a:r>
              <a:rPr kumimoji="1" lang="zh-CN" altLang="en-US" sz="2400" b="1" dirty="0" smtClean="0">
                <a:latin typeface="黑体" panose="02010609060101010101" pitchFamily="49" charset="-122"/>
                <a:ea typeface="黑体" panose="02010609060101010101" pitchFamily="49" charset="-122"/>
                <a:cs typeface="Times New Roman" panose="02020603050405020304" pitchFamily="18" charset="0"/>
              </a:rPr>
              <a:t>，与生物</a:t>
            </a:r>
            <a:r>
              <a:rPr kumimoji="1" lang="zh-CN" altLang="en-US" sz="2400" b="1" dirty="0">
                <a:latin typeface="黑体" panose="02010609060101010101" pitchFamily="49" charset="-122"/>
                <a:ea typeface="黑体" panose="02010609060101010101" pitchFamily="49" charset="-122"/>
                <a:cs typeface="Times New Roman" panose="02020603050405020304" pitchFamily="18" charset="0"/>
              </a:rPr>
              <a:t>相关过程不一致</a:t>
            </a:r>
            <a:endParaRPr kumimoji="1" lang="en-US" altLang="zh-CN" sz="2400" b="1" dirty="0">
              <a:latin typeface="黑体" panose="02010609060101010101" pitchFamily="49" charset="-122"/>
              <a:ea typeface="黑体" panose="02010609060101010101" pitchFamily="49" charset="-122"/>
              <a:cs typeface="Times New Roman" panose="02020603050405020304" pitchFamily="18" charset="0"/>
            </a:endParaRPr>
          </a:p>
        </p:txBody>
      </p:sp>
      <p:pic>
        <p:nvPicPr>
          <p:cNvPr id="1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3267" y="766513"/>
            <a:ext cx="2883846" cy="160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a:spLocks noChangeArrowheads="1"/>
          </p:cNvSpPr>
          <p:nvPr/>
        </p:nvSpPr>
        <p:spPr bwMode="auto">
          <a:xfrm>
            <a:off x="6863715" y="2548226"/>
            <a:ext cx="3282950" cy="461665"/>
          </a:xfrm>
          <a:prstGeom prst="rect">
            <a:avLst/>
          </a:prstGeom>
          <a:noFill/>
          <a:ln w="9525">
            <a:noFill/>
            <a:miter lim="800000"/>
          </a:ln>
        </p:spPr>
        <p:txBody>
          <a:bodyPr anchor="ctr">
            <a:spAutoFit/>
          </a:bodyPr>
          <a:lstStyle/>
          <a:p>
            <a:pPr algn="r" eaLnBrk="1" fontAlgn="auto" hangingPunct="1">
              <a:spcBef>
                <a:spcPts val="0"/>
              </a:spcBef>
              <a:spcAft>
                <a:spcPts val="0"/>
              </a:spcAft>
              <a:defRPr/>
            </a:pPr>
            <a:r>
              <a:rPr kumimoji="1" lang="zh-CN" altLang="en-US" sz="2400" b="1" dirty="0">
                <a:latin typeface="Times New Roman" panose="02020603050405020304" pitchFamily="18" charset="0"/>
                <a:ea typeface="黑体" panose="02010609060101010101" pitchFamily="49" charset="-122"/>
                <a:cs typeface="Times New Roman" panose="02020603050405020304" pitchFamily="18" charset="0"/>
              </a:rPr>
              <a:t>反应停</a:t>
            </a:r>
            <a:r>
              <a:rPr kumimoji="1" lang="en-US" altLang="zh-CN" sz="2400" b="1" dirty="0">
                <a:solidFill>
                  <a:srgbClr val="333399"/>
                </a:solidFill>
                <a:latin typeface="Times New Roman" panose="02020603050405020304" pitchFamily="18" charset="0"/>
                <a:ea typeface="黑体" panose="02010609060101010101" pitchFamily="49" charset="-122"/>
                <a:cs typeface="Times New Roman" panose="02020603050405020304" pitchFamily="18" charset="0"/>
              </a:rPr>
              <a:t>  </a:t>
            </a:r>
            <a:r>
              <a:rPr kumimoji="1" lang="en-US" altLang="zh-CN" sz="2400" b="1" dirty="0">
                <a:latin typeface="Times New Roman" panose="02020603050405020304" pitchFamily="18" charset="0"/>
                <a:ea typeface="黑体" panose="02010609060101010101" pitchFamily="49" charset="-122"/>
                <a:cs typeface="Times New Roman" panose="02020603050405020304" pitchFamily="18" charset="0"/>
              </a:rPr>
              <a:t>(S-thalidomide)</a:t>
            </a:r>
            <a:endParaRPr kumimoji="1" lang="zh-CN" altLang="en-US" sz="2400" b="1"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2" name="Picture 2" descr="Some thalidomide bab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4623" y="3289532"/>
            <a:ext cx="2798248" cy="19339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0493" y="4551130"/>
            <a:ext cx="2910274" cy="21146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zo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6" name="Rectangle 8"/>
          <p:cNvSpPr>
            <a:spLocks noGrp="1" noChangeArrowheads="1"/>
          </p:cNvSpPr>
          <p:nvPr>
            <p:ph type="subTitle" idx="1"/>
          </p:nvPr>
        </p:nvSpPr>
        <p:spPr>
          <a:xfrm>
            <a:off x="2495600" y="2170038"/>
            <a:ext cx="6059487" cy="3384550"/>
          </a:xfrm>
        </p:spPr>
        <p:txBody>
          <a:bodyPr/>
          <a:lstStyle/>
          <a:p>
            <a:pPr marL="609600" indent="-609600" algn="l" eaLnBrk="1" hangingPunct="1">
              <a:buFont typeface="Wingdings" panose="05000000000000000000" pitchFamily="2" charset="2"/>
              <a:buChar char="n"/>
            </a:pPr>
            <a:r>
              <a:rPr lang="zh-CN" altLang="en-US" sz="2800" b="1" dirty="0" smtClean="0">
                <a:effectLst/>
                <a:latin typeface="黑体" panose="02010609060101010101" pitchFamily="49" charset="-122"/>
                <a:ea typeface="黑体" panose="02010609060101010101" pitchFamily="49" charset="-122"/>
              </a:rPr>
              <a:t>高持久性 </a:t>
            </a:r>
            <a:endParaRPr lang="zh-CN" altLang="en-US" sz="2800" b="1" dirty="0" smtClean="0">
              <a:effectLst/>
              <a:latin typeface="黑体" panose="02010609060101010101" pitchFamily="49" charset="-122"/>
              <a:ea typeface="黑体" panose="02010609060101010101" pitchFamily="49" charset="-122"/>
            </a:endParaRPr>
          </a:p>
          <a:p>
            <a:pPr marL="609600" indent="-609600" algn="l" eaLnBrk="1" hangingPunct="1">
              <a:buFont typeface="Wingdings" panose="05000000000000000000" pitchFamily="2" charset="2"/>
              <a:buChar char="n"/>
            </a:pPr>
            <a:r>
              <a:rPr lang="zh-CN" altLang="en-US" sz="2800" b="1" dirty="0" smtClean="0">
                <a:effectLst/>
                <a:latin typeface="黑体" panose="02010609060101010101" pitchFamily="49" charset="-122"/>
                <a:ea typeface="黑体" panose="02010609060101010101" pitchFamily="49" charset="-122"/>
              </a:rPr>
              <a:t>高生物蓄积性 </a:t>
            </a:r>
            <a:endParaRPr lang="zh-CN" altLang="en-US" sz="2800" b="1" dirty="0" smtClean="0">
              <a:effectLst/>
              <a:latin typeface="黑体" panose="02010609060101010101" pitchFamily="49" charset="-122"/>
              <a:ea typeface="黑体" panose="02010609060101010101" pitchFamily="49" charset="-122"/>
            </a:endParaRPr>
          </a:p>
          <a:p>
            <a:pPr marL="609600" indent="-609600" algn="l" eaLnBrk="1" hangingPunct="1">
              <a:buFont typeface="Wingdings" panose="05000000000000000000" pitchFamily="2" charset="2"/>
              <a:buChar char="n"/>
            </a:pPr>
            <a:r>
              <a:rPr lang="zh-CN" altLang="en-US" sz="2800" b="1" dirty="0" smtClean="0">
                <a:effectLst/>
                <a:latin typeface="黑体" panose="02010609060101010101" pitchFamily="49" charset="-122"/>
                <a:ea typeface="黑体" panose="02010609060101010101" pitchFamily="49" charset="-122"/>
              </a:rPr>
              <a:t>高毒性 </a:t>
            </a:r>
            <a:endParaRPr lang="zh-CN" altLang="en-US" sz="2800" b="1" dirty="0" smtClean="0">
              <a:effectLst/>
              <a:latin typeface="黑体" panose="02010609060101010101" pitchFamily="49" charset="-122"/>
              <a:ea typeface="黑体" panose="02010609060101010101" pitchFamily="49" charset="-122"/>
            </a:endParaRPr>
          </a:p>
          <a:p>
            <a:pPr marL="609600" indent="-609600" algn="l" eaLnBrk="1" hangingPunct="1">
              <a:buFont typeface="Wingdings" panose="05000000000000000000" pitchFamily="2" charset="2"/>
              <a:buChar char="n"/>
            </a:pPr>
            <a:r>
              <a:rPr lang="zh-CN" altLang="en-US" sz="2800" b="1" dirty="0" smtClean="0">
                <a:effectLst/>
                <a:latin typeface="黑体" panose="02010609060101010101" pitchFamily="49" charset="-122"/>
                <a:ea typeface="黑体" panose="02010609060101010101" pitchFamily="49" charset="-122"/>
              </a:rPr>
              <a:t>半挥发性       全球迁移</a:t>
            </a:r>
            <a:endParaRPr lang="en-US" altLang="zh-CN" sz="2800" b="1" dirty="0" smtClean="0">
              <a:effectLst/>
              <a:latin typeface="黑体" panose="02010609060101010101" pitchFamily="49" charset="-122"/>
              <a:ea typeface="黑体" panose="02010609060101010101" pitchFamily="49" charset="-122"/>
            </a:endParaRPr>
          </a:p>
          <a:p>
            <a:pPr marL="609600" indent="-609600" algn="l" eaLnBrk="1" hangingPunct="1">
              <a:buFont typeface="Wingdings" panose="05000000000000000000" pitchFamily="2" charset="2"/>
              <a:buChar char="n"/>
            </a:pPr>
            <a:r>
              <a:rPr lang="zh-CN" altLang="en-US" sz="2800" b="1" dirty="0" smtClean="0">
                <a:effectLst/>
                <a:latin typeface="黑体" panose="02010609060101010101" pitchFamily="49" charset="-122"/>
                <a:ea typeface="黑体" panose="02010609060101010101" pitchFamily="49" charset="-122"/>
              </a:rPr>
              <a:t>在远距离区域对化学品的测定 </a:t>
            </a:r>
            <a:endParaRPr lang="zh-CN" altLang="en-US" sz="2800" b="1" dirty="0" smtClean="0">
              <a:effectLst/>
              <a:latin typeface="黑体" panose="02010609060101010101" pitchFamily="49" charset="-122"/>
              <a:ea typeface="黑体" panose="02010609060101010101" pitchFamily="49" charset="-122"/>
            </a:endParaRPr>
          </a:p>
          <a:p>
            <a:pPr marL="609600" indent="-609600" algn="l" eaLnBrk="1" hangingPunct="1">
              <a:buFont typeface="Wingdings" panose="05000000000000000000" pitchFamily="2" charset="2"/>
              <a:buChar char="n"/>
            </a:pPr>
            <a:r>
              <a:rPr lang="zh-CN" altLang="en-US" sz="2800" b="1" dirty="0" smtClean="0">
                <a:effectLst/>
                <a:latin typeface="黑体" panose="02010609060101010101" pitchFamily="49" charset="-122"/>
                <a:ea typeface="黑体" panose="02010609060101010101" pitchFamily="49" charset="-122"/>
              </a:rPr>
              <a:t>生物有效性 </a:t>
            </a:r>
            <a:endParaRPr lang="zh-CN" altLang="en-US" sz="2800" b="1" dirty="0" smtClean="0">
              <a:effectLst/>
              <a:latin typeface="黑体" panose="02010609060101010101" pitchFamily="49" charset="-122"/>
              <a:ea typeface="黑体" panose="02010609060101010101" pitchFamily="49" charset="-122"/>
            </a:endParaRPr>
          </a:p>
          <a:p>
            <a:pPr marL="609600" indent="-609600" algn="l" eaLnBrk="1" hangingPunct="1">
              <a:buFont typeface="Wingdings" panose="05000000000000000000" pitchFamily="2" charset="2"/>
              <a:buChar char="n"/>
            </a:pPr>
            <a:r>
              <a:rPr lang="zh-CN" altLang="en-US" sz="2800" b="1" dirty="0" smtClean="0">
                <a:effectLst/>
                <a:latin typeface="黑体" panose="02010609060101010101" pitchFamily="49" charset="-122"/>
                <a:ea typeface="黑体" panose="02010609060101010101" pitchFamily="49" charset="-122"/>
              </a:rPr>
              <a:t>社会 - 经济和其他因素</a:t>
            </a:r>
            <a:r>
              <a:rPr lang="zh-CN" altLang="en-US" sz="2800" dirty="0" smtClean="0">
                <a:effectLst/>
                <a:latin typeface="黑体" panose="02010609060101010101" pitchFamily="49" charset="-122"/>
                <a:ea typeface="黑体" panose="02010609060101010101" pitchFamily="49" charset="-122"/>
              </a:rPr>
              <a:t> </a:t>
            </a:r>
            <a:endParaRPr lang="zh-CN" altLang="en-US" sz="2800" dirty="0" smtClean="0">
              <a:effectLst/>
              <a:latin typeface="黑体" panose="02010609060101010101" pitchFamily="49" charset="-122"/>
              <a:ea typeface="黑体" panose="02010609060101010101" pitchFamily="49" charset="-122"/>
            </a:endParaRPr>
          </a:p>
        </p:txBody>
      </p:sp>
      <p:sp>
        <p:nvSpPr>
          <p:cNvPr id="8" name="Rectangle 7"/>
          <p:cNvSpPr>
            <a:spLocks noRot="1" noChangeArrowheads="1"/>
          </p:cNvSpPr>
          <p:nvPr/>
        </p:nvSpPr>
        <p:spPr bwMode="auto">
          <a:xfrm>
            <a:off x="1106781" y="1168357"/>
            <a:ext cx="8229600" cy="609600"/>
          </a:xfrm>
          <a:prstGeom prst="rect">
            <a:avLst/>
          </a:prstGeom>
          <a:noFill/>
          <a:ln w="9525">
            <a:noFill/>
            <a:miter lim="800000"/>
          </a:ln>
          <a:effectLst/>
        </p:spPr>
        <p:txBody>
          <a:bodyPr anchor="ctr"/>
          <a:lstStyle/>
          <a:p>
            <a:pPr algn="ctr" eaLnBrk="1" fontAlgn="auto" hangingPunct="1">
              <a:spcBef>
                <a:spcPts val="0"/>
              </a:spcBef>
              <a:spcAft>
                <a:spcPts val="0"/>
              </a:spcAft>
              <a:defRPr/>
            </a:pPr>
            <a:r>
              <a:rPr lang="zh-CN" altLang="en-US" sz="2800" dirty="0">
                <a:solidFill>
                  <a:srgbClr val="FF0000"/>
                </a:solidFill>
                <a:effectLst>
                  <a:outerShdw blurRad="38100" dist="38100" dir="2700000" algn="tl">
                    <a:srgbClr val="000000"/>
                  </a:outerShdw>
                </a:effectLst>
                <a:latin typeface="黑体" panose="02010609060101010101" pitchFamily="49" charset="-122"/>
                <a:ea typeface="黑体" panose="02010609060101010101" pitchFamily="49" charset="-122"/>
              </a:rPr>
              <a:t>判定</a:t>
            </a:r>
            <a:r>
              <a:rPr lang="zh-CN" altLang="en-US" sz="2800" dirty="0" smtClean="0">
                <a:solidFill>
                  <a:srgbClr val="FF0000"/>
                </a:solidFill>
                <a:effectLst>
                  <a:outerShdw blurRad="38100" dist="38100" dir="2700000" algn="tl">
                    <a:srgbClr val="000000"/>
                  </a:outerShdw>
                </a:effectLst>
                <a:latin typeface="黑体" panose="02010609060101010101" pitchFamily="49" charset="-122"/>
                <a:ea typeface="黑体" panose="02010609060101010101" pitchFamily="49" charset="-122"/>
              </a:rPr>
              <a:t>标准</a:t>
            </a:r>
            <a:endParaRPr lang="zh-CN" altLang="en-US" sz="2800" dirty="0">
              <a:solidFill>
                <a:srgbClr val="FF0000"/>
              </a:solidFill>
              <a:effectLst>
                <a:outerShdw blurRad="38100" dist="38100" dir="2700000" algn="tl">
                  <a:srgbClr val="000000"/>
                </a:outerShdw>
              </a:effectLst>
              <a:latin typeface="黑体" panose="02010609060101010101" pitchFamily="49" charset="-122"/>
              <a:ea typeface="黑体" panose="02010609060101010101" pitchFamily="49" charset="-122"/>
            </a:endParaRPr>
          </a:p>
        </p:txBody>
      </p:sp>
      <p:sp>
        <p:nvSpPr>
          <p:cNvPr id="9" name="Line 9"/>
          <p:cNvSpPr>
            <a:spLocks noChangeShapeType="1"/>
          </p:cNvSpPr>
          <p:nvPr/>
        </p:nvSpPr>
        <p:spPr bwMode="auto">
          <a:xfrm>
            <a:off x="4799856" y="4005064"/>
            <a:ext cx="863600" cy="0"/>
          </a:xfrm>
          <a:prstGeom prst="line">
            <a:avLst/>
          </a:prstGeom>
          <a:noFill/>
          <a:ln w="38100">
            <a:solidFill>
              <a:srgbClr val="FF3300"/>
            </a:solidFill>
            <a:round/>
            <a:tailEnd type="triangle" w="med" len="med"/>
          </a:ln>
          <a:effectLst/>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2" name="文本框 1"/>
          <p:cNvSpPr txBox="1"/>
          <p:nvPr/>
        </p:nvSpPr>
        <p:spPr>
          <a:xfrm>
            <a:off x="269240" y="475615"/>
            <a:ext cx="10549890" cy="1245235"/>
          </a:xfrm>
          <a:prstGeom prst="rect">
            <a:avLst/>
          </a:prstGeom>
          <a:noFill/>
        </p:spPr>
        <p:txBody>
          <a:bodyPr wrap="square" rtlCol="0" anchor="t">
            <a:spAutoFit/>
          </a:bodyPr>
          <a:lstStyle/>
          <a:p>
            <a:pPr eaLnBrk="1" hangingPunct="1">
              <a:spcBef>
                <a:spcPct val="50000"/>
              </a:spcBef>
            </a:pPr>
            <a:r>
              <a:rPr lang="zh-CN" altLang="en-US" sz="3000" b="1"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sym typeface="+mn-ea"/>
              </a:rPr>
              <a:t>1.</a:t>
            </a:r>
            <a:r>
              <a:rPr lang="en-US" altLang="zh-CN" sz="3000" b="1"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sym typeface="+mn-ea"/>
              </a:rPr>
              <a:t>2</a:t>
            </a:r>
            <a:r>
              <a:rPr lang="zh-CN" altLang="en-US" sz="3000" b="1"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sz="3000" b="1"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sym typeface="+mn-ea"/>
              </a:rPr>
              <a:t>2</a:t>
            </a:r>
            <a:r>
              <a:rPr lang="zh-CN" altLang="en-US" sz="3000" b="1"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sym typeface="+mn-ea"/>
              </a:rPr>
              <a:t> 持久性有机污染物</a:t>
            </a:r>
            <a:r>
              <a:rPr lang="en-US" altLang="zh-CN" sz="3000"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a:t>
            </a:r>
            <a:r>
              <a:rPr lang="en-US" altLang="zh-CN" sz="30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POPs </a:t>
            </a:r>
            <a:r>
              <a:rPr lang="zh-CN" altLang="en-US" sz="30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sz="30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Persistent Organic Pollutants </a:t>
            </a:r>
            <a:endParaRPr lang="zh-CN" altLang="en-US" sz="30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endParaRPr lang="zh-CN" altLang="en-US" sz="3000" b="1"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Tree>
  </p:cSld>
  <p:clrMapOvr>
    <a:masterClrMapping/>
  </p:clrMapOvr>
  <p:transition spd="slow">
    <p:zo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4" name="Rectangle 2"/>
          <p:cNvSpPr>
            <a:spLocks noGrp="1" noRot="1" noChangeArrowheads="1"/>
          </p:cNvSpPr>
          <p:nvPr>
            <p:ph type="ctrTitle"/>
          </p:nvPr>
        </p:nvSpPr>
        <p:spPr>
          <a:xfrm>
            <a:off x="983432" y="404336"/>
            <a:ext cx="7931150" cy="685800"/>
          </a:xfrm>
        </p:spPr>
        <p:txBody>
          <a:bodyPr/>
          <a:lstStyle/>
          <a:p>
            <a:pPr algn="l" eaLnBrk="1" hangingPunct="1"/>
            <a:r>
              <a:rPr lang="zh-CN" altLang="en-US" sz="3000" dirty="0" smtClean="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首批</a:t>
            </a:r>
            <a:r>
              <a:rPr lang="en-US" altLang="zh-CN" sz="3000"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POPs</a:t>
            </a:r>
            <a:r>
              <a:rPr lang="zh-CN" altLang="en-US" sz="3000"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名单</a:t>
            </a:r>
            <a:endParaRPr lang="zh-CN" altLang="en-US" sz="3000" dirty="0" smtClean="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 name="AutoShape 8"/>
          <p:cNvSpPr>
            <a:spLocks noChangeArrowheads="1"/>
          </p:cNvSpPr>
          <p:nvPr/>
        </p:nvSpPr>
        <p:spPr bwMode="auto">
          <a:xfrm>
            <a:off x="478607" y="638175"/>
            <a:ext cx="504825" cy="647700"/>
          </a:xfrm>
          <a:prstGeom prst="star4">
            <a:avLst>
              <a:gd name="adj" fmla="val 12500"/>
            </a:avLst>
          </a:prstGeom>
          <a:solidFill>
            <a:srgbClr val="FFFF00"/>
          </a:solidFill>
          <a:ln w="9525">
            <a:solidFill>
              <a:srgbClr val="FF3300"/>
            </a:solidFill>
            <a:miter lim="800000"/>
          </a:ln>
          <a:effectLst/>
        </p:spPr>
        <p:txBody>
          <a:bodyPr wrap="none" anchor="ctr"/>
          <a:lstStyle/>
          <a:p>
            <a:pPr eaLnBrk="1" fontAlgn="auto" hangingPunct="1">
              <a:spcBef>
                <a:spcPts val="0"/>
              </a:spcBef>
              <a:spcAft>
                <a:spcPts val="0"/>
              </a:spcAft>
              <a:defRPr/>
            </a:pPr>
            <a:endParaRPr lang="zh-CN" altLang="en-US" sz="300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11" name="Rectangle 3"/>
          <p:cNvSpPr txBox="1">
            <a:spLocks noChangeArrowheads="1"/>
          </p:cNvSpPr>
          <p:nvPr/>
        </p:nvSpPr>
        <p:spPr bwMode="auto">
          <a:xfrm>
            <a:off x="2278936" y="1196816"/>
            <a:ext cx="6635750"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0" indent="0" algn="ctr" defTabSz="685800" rtl="0" eaLnBrk="0" fontAlgn="base" hangingPunct="0">
              <a:lnSpc>
                <a:spcPct val="90000"/>
              </a:lnSpc>
              <a:spcBef>
                <a:spcPts val="75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defTabSz="685800" rtl="0" eaLnBrk="0" fontAlgn="base" hangingPunct="0">
              <a:lnSpc>
                <a:spcPct val="90000"/>
              </a:lnSpc>
              <a:spcBef>
                <a:spcPts val="375"/>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defTabSz="685800" rtl="0" eaLnBrk="0" fontAlgn="base" hangingPunct="0">
              <a:lnSpc>
                <a:spcPct val="90000"/>
              </a:lnSpc>
              <a:spcBef>
                <a:spcPts val="375"/>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0" fontAlgn="base" hangingPunct="0">
              <a:lnSpc>
                <a:spcPct val="90000"/>
              </a:lnSpc>
              <a:spcBef>
                <a:spcPts val="375"/>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0" fontAlgn="base" hangingPunct="0">
              <a:lnSpc>
                <a:spcPct val="90000"/>
              </a:lnSpc>
              <a:spcBef>
                <a:spcPts val="375"/>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609600" indent="-609600" algn="l" eaLnBrk="1" hangingPunct="1">
              <a:buClr>
                <a:srgbClr val="076514"/>
              </a:buClr>
              <a:buFont typeface="Wingdings" panose="05000000000000000000" pitchFamily="2" charset="2"/>
              <a:buNone/>
            </a:pPr>
            <a:r>
              <a:rPr lang="zh-CN" altLang="en-US" sz="2600" b="1" dirty="0" smtClean="0">
                <a:latin typeface="Times New Roman" panose="02020603050405020304" pitchFamily="18" charset="0"/>
                <a:ea typeface="黑体" panose="02010609060101010101" pitchFamily="49" charset="-122"/>
                <a:cs typeface="Times New Roman" panose="02020603050405020304" pitchFamily="18" charset="0"/>
              </a:rPr>
              <a:t>滴滴涕　　 </a:t>
            </a:r>
            <a:r>
              <a:rPr lang="en-US" altLang="zh-CN" sz="2600" b="1" dirty="0" smtClean="0">
                <a:latin typeface="Times New Roman" panose="02020603050405020304" pitchFamily="18" charset="0"/>
                <a:ea typeface="黑体" panose="02010609060101010101" pitchFamily="49" charset="-122"/>
                <a:cs typeface="Times New Roman" panose="02020603050405020304" pitchFamily="18" charset="0"/>
              </a:rPr>
              <a:t>DDT</a:t>
            </a:r>
            <a:endParaRPr lang="en-US" altLang="zh-CN" sz="2600" b="1" dirty="0" smtClean="0">
              <a:latin typeface="Times New Roman" panose="02020603050405020304" pitchFamily="18" charset="0"/>
              <a:ea typeface="黑体" panose="02010609060101010101" pitchFamily="49" charset="-122"/>
              <a:cs typeface="Times New Roman" panose="02020603050405020304" pitchFamily="18" charset="0"/>
            </a:endParaRPr>
          </a:p>
          <a:p>
            <a:pPr marL="609600" indent="-609600" algn="l" eaLnBrk="1" hangingPunct="1">
              <a:buClr>
                <a:srgbClr val="076514"/>
              </a:buClr>
              <a:buFont typeface="Wingdings" panose="05000000000000000000" pitchFamily="2" charset="2"/>
              <a:buNone/>
            </a:pPr>
            <a:r>
              <a:rPr lang="zh-CN" altLang="en-US" sz="2600" b="1" dirty="0" smtClean="0">
                <a:latin typeface="Times New Roman" panose="02020603050405020304" pitchFamily="18" charset="0"/>
                <a:ea typeface="黑体" panose="02010609060101010101" pitchFamily="49" charset="-122"/>
                <a:cs typeface="Times New Roman" panose="02020603050405020304" pitchFamily="18" charset="0"/>
              </a:rPr>
              <a:t>狄氏剂　　 </a:t>
            </a:r>
            <a:r>
              <a:rPr lang="en-US" altLang="zh-CN" sz="2600" b="1" dirty="0" err="1" smtClean="0">
                <a:latin typeface="Times New Roman" panose="02020603050405020304" pitchFamily="18" charset="0"/>
                <a:ea typeface="黑体" panose="02010609060101010101" pitchFamily="49" charset="-122"/>
                <a:cs typeface="Times New Roman" panose="02020603050405020304" pitchFamily="18" charset="0"/>
              </a:rPr>
              <a:t>dieldrin</a:t>
            </a:r>
            <a:endParaRPr lang="en-US" altLang="zh-CN" sz="2600" b="1" dirty="0" smtClean="0">
              <a:latin typeface="Times New Roman" panose="02020603050405020304" pitchFamily="18" charset="0"/>
              <a:ea typeface="黑体" panose="02010609060101010101" pitchFamily="49" charset="-122"/>
              <a:cs typeface="Times New Roman" panose="02020603050405020304" pitchFamily="18" charset="0"/>
            </a:endParaRPr>
          </a:p>
          <a:p>
            <a:pPr marL="609600" indent="-609600" algn="l" eaLnBrk="1" hangingPunct="1">
              <a:buClr>
                <a:srgbClr val="076514"/>
              </a:buClr>
              <a:buFont typeface="Wingdings" panose="05000000000000000000" pitchFamily="2" charset="2"/>
              <a:buNone/>
            </a:pPr>
            <a:r>
              <a:rPr lang="zh-CN" altLang="en-US" sz="2600" b="1" dirty="0" smtClean="0">
                <a:latin typeface="Times New Roman" panose="02020603050405020304" pitchFamily="18" charset="0"/>
                <a:ea typeface="黑体" panose="02010609060101010101" pitchFamily="49" charset="-122"/>
                <a:cs typeface="Times New Roman" panose="02020603050405020304" pitchFamily="18" charset="0"/>
              </a:rPr>
              <a:t>异狄氏剂    </a:t>
            </a:r>
            <a:r>
              <a:rPr lang="en-US" altLang="zh-CN" sz="2600" b="1" dirty="0" err="1" smtClean="0">
                <a:latin typeface="Times New Roman" panose="02020603050405020304" pitchFamily="18" charset="0"/>
                <a:ea typeface="黑体" panose="02010609060101010101" pitchFamily="49" charset="-122"/>
                <a:cs typeface="Times New Roman" panose="02020603050405020304" pitchFamily="18" charset="0"/>
              </a:rPr>
              <a:t>endrin</a:t>
            </a:r>
            <a:endParaRPr lang="en-US" altLang="zh-CN" sz="2600" b="1" dirty="0" smtClean="0">
              <a:latin typeface="Times New Roman" panose="02020603050405020304" pitchFamily="18" charset="0"/>
              <a:ea typeface="黑体" panose="02010609060101010101" pitchFamily="49" charset="-122"/>
              <a:cs typeface="Times New Roman" panose="02020603050405020304" pitchFamily="18" charset="0"/>
            </a:endParaRPr>
          </a:p>
          <a:p>
            <a:pPr marL="609600" indent="-609600" algn="l" eaLnBrk="1" hangingPunct="1">
              <a:buClr>
                <a:srgbClr val="076514"/>
              </a:buClr>
              <a:buFont typeface="Wingdings" panose="05000000000000000000" pitchFamily="2" charset="2"/>
              <a:buNone/>
            </a:pPr>
            <a:r>
              <a:rPr lang="zh-CN" altLang="en-US" sz="2600" b="1" dirty="0" smtClean="0">
                <a:latin typeface="Times New Roman" panose="02020603050405020304" pitchFamily="18" charset="0"/>
                <a:ea typeface="黑体" panose="02010609060101010101" pitchFamily="49" charset="-122"/>
                <a:cs typeface="Times New Roman" panose="02020603050405020304" pitchFamily="18" charset="0"/>
              </a:rPr>
              <a:t>艾氏剂　　 </a:t>
            </a:r>
            <a:r>
              <a:rPr lang="en-US" altLang="zh-CN" sz="2600" b="1" dirty="0" err="1" smtClean="0">
                <a:latin typeface="Times New Roman" panose="02020603050405020304" pitchFamily="18" charset="0"/>
                <a:ea typeface="黑体" panose="02010609060101010101" pitchFamily="49" charset="-122"/>
                <a:cs typeface="Times New Roman" panose="02020603050405020304" pitchFamily="18" charset="0"/>
              </a:rPr>
              <a:t>aldrin</a:t>
            </a:r>
            <a:endParaRPr lang="en-US" altLang="zh-CN" sz="2600" b="1" dirty="0" smtClean="0">
              <a:latin typeface="Times New Roman" panose="02020603050405020304" pitchFamily="18" charset="0"/>
              <a:ea typeface="黑体" panose="02010609060101010101" pitchFamily="49" charset="-122"/>
              <a:cs typeface="Times New Roman" panose="02020603050405020304" pitchFamily="18" charset="0"/>
            </a:endParaRPr>
          </a:p>
          <a:p>
            <a:pPr marL="609600" indent="-609600" algn="l" eaLnBrk="1" hangingPunct="1">
              <a:buClr>
                <a:srgbClr val="076514"/>
              </a:buClr>
              <a:buFont typeface="Wingdings" panose="05000000000000000000" pitchFamily="2" charset="2"/>
              <a:buNone/>
            </a:pPr>
            <a:r>
              <a:rPr lang="zh-CN" altLang="en-US" sz="2600" b="1" dirty="0" smtClean="0">
                <a:latin typeface="Times New Roman" panose="02020603050405020304" pitchFamily="18" charset="0"/>
                <a:ea typeface="黑体" panose="02010609060101010101" pitchFamily="49" charset="-122"/>
                <a:cs typeface="Times New Roman" panose="02020603050405020304" pitchFamily="18" charset="0"/>
              </a:rPr>
              <a:t>氯丹　　　 </a:t>
            </a:r>
            <a:r>
              <a:rPr lang="en-US" altLang="zh-CN" sz="2600" b="1" dirty="0" smtClean="0">
                <a:latin typeface="Times New Roman" panose="02020603050405020304" pitchFamily="18" charset="0"/>
                <a:ea typeface="黑体" panose="02010609060101010101" pitchFamily="49" charset="-122"/>
                <a:cs typeface="Times New Roman" panose="02020603050405020304" pitchFamily="18" charset="0"/>
              </a:rPr>
              <a:t>chlordane</a:t>
            </a:r>
            <a:endParaRPr lang="en-US" altLang="zh-CN" sz="2600" b="1" dirty="0" smtClean="0">
              <a:latin typeface="Times New Roman" panose="02020603050405020304" pitchFamily="18" charset="0"/>
              <a:ea typeface="黑体" panose="02010609060101010101" pitchFamily="49" charset="-122"/>
              <a:cs typeface="Times New Roman" panose="02020603050405020304" pitchFamily="18" charset="0"/>
            </a:endParaRPr>
          </a:p>
          <a:p>
            <a:pPr marL="609600" indent="-609600" algn="l" eaLnBrk="1" hangingPunct="1">
              <a:buClr>
                <a:srgbClr val="076514"/>
              </a:buClr>
              <a:buFont typeface="Wingdings" panose="05000000000000000000" pitchFamily="2" charset="2"/>
              <a:buNone/>
            </a:pPr>
            <a:r>
              <a:rPr lang="zh-CN" altLang="en-US" sz="2600" b="1" dirty="0" smtClean="0">
                <a:latin typeface="Times New Roman" panose="02020603050405020304" pitchFamily="18" charset="0"/>
                <a:ea typeface="黑体" panose="02010609060101010101" pitchFamily="49" charset="-122"/>
                <a:cs typeface="Times New Roman" panose="02020603050405020304" pitchFamily="18" charset="0"/>
              </a:rPr>
              <a:t>七氯　　　 </a:t>
            </a:r>
            <a:r>
              <a:rPr lang="en-US" altLang="zh-CN" sz="2600" b="1" dirty="0" smtClean="0">
                <a:latin typeface="Times New Roman" panose="02020603050405020304" pitchFamily="18" charset="0"/>
                <a:ea typeface="黑体" panose="02010609060101010101" pitchFamily="49" charset="-122"/>
                <a:cs typeface="Times New Roman" panose="02020603050405020304" pitchFamily="18" charset="0"/>
              </a:rPr>
              <a:t>heptachlor</a:t>
            </a:r>
            <a:endParaRPr lang="en-US" altLang="zh-CN" sz="2600" b="1" dirty="0" smtClean="0">
              <a:latin typeface="Times New Roman" panose="02020603050405020304" pitchFamily="18" charset="0"/>
              <a:ea typeface="黑体" panose="02010609060101010101" pitchFamily="49" charset="-122"/>
              <a:cs typeface="Times New Roman" panose="02020603050405020304" pitchFamily="18" charset="0"/>
            </a:endParaRPr>
          </a:p>
          <a:p>
            <a:pPr marL="609600" indent="-609600" algn="l" eaLnBrk="1" hangingPunct="1">
              <a:buClr>
                <a:srgbClr val="076514"/>
              </a:buClr>
              <a:buFont typeface="Wingdings" panose="05000000000000000000" pitchFamily="2" charset="2"/>
              <a:buNone/>
            </a:pPr>
            <a:r>
              <a:rPr lang="zh-CN" altLang="en-US" sz="2600" b="1" dirty="0" smtClean="0">
                <a:latin typeface="Times New Roman" panose="02020603050405020304" pitchFamily="18" charset="0"/>
                <a:ea typeface="黑体" panose="02010609060101010101" pitchFamily="49" charset="-122"/>
                <a:cs typeface="Times New Roman" panose="02020603050405020304" pitchFamily="18" charset="0"/>
              </a:rPr>
              <a:t>六氯苯　　 </a:t>
            </a:r>
            <a:r>
              <a:rPr lang="en-US" altLang="zh-CN" sz="2600" b="1" dirty="0" err="1" smtClean="0">
                <a:latin typeface="Times New Roman" panose="02020603050405020304" pitchFamily="18" charset="0"/>
                <a:ea typeface="黑体" panose="02010609060101010101" pitchFamily="49" charset="-122"/>
                <a:cs typeface="Times New Roman" panose="02020603050405020304" pitchFamily="18" charset="0"/>
              </a:rPr>
              <a:t>hexachlorobenzene</a:t>
            </a:r>
            <a:r>
              <a:rPr lang="en-US" altLang="zh-CN" sz="2600" b="1" dirty="0" smtClean="0">
                <a:latin typeface="Times New Roman" panose="02020603050405020304" pitchFamily="18" charset="0"/>
                <a:ea typeface="黑体" panose="02010609060101010101" pitchFamily="49" charset="-122"/>
                <a:cs typeface="Times New Roman" panose="02020603050405020304" pitchFamily="18" charset="0"/>
              </a:rPr>
              <a:t> (HCB)</a:t>
            </a:r>
            <a:endParaRPr lang="en-US" altLang="zh-CN" sz="2600" b="1" dirty="0" smtClean="0">
              <a:latin typeface="Times New Roman" panose="02020603050405020304" pitchFamily="18" charset="0"/>
              <a:ea typeface="黑体" panose="02010609060101010101" pitchFamily="49" charset="-122"/>
              <a:cs typeface="Times New Roman" panose="02020603050405020304" pitchFamily="18" charset="0"/>
            </a:endParaRPr>
          </a:p>
          <a:p>
            <a:pPr marL="609600" indent="-609600" algn="l" eaLnBrk="1" hangingPunct="1">
              <a:buClr>
                <a:srgbClr val="076514"/>
              </a:buClr>
              <a:buFont typeface="Wingdings" panose="05000000000000000000" pitchFamily="2" charset="2"/>
              <a:buNone/>
            </a:pPr>
            <a:r>
              <a:rPr lang="zh-CN" altLang="en-US" sz="2600" b="1" dirty="0" smtClean="0">
                <a:latin typeface="Times New Roman" panose="02020603050405020304" pitchFamily="18" charset="0"/>
                <a:ea typeface="黑体" panose="02010609060101010101" pitchFamily="49" charset="-122"/>
                <a:cs typeface="Times New Roman" panose="02020603050405020304" pitchFamily="18" charset="0"/>
              </a:rPr>
              <a:t>灭蚁灵　　 </a:t>
            </a:r>
            <a:r>
              <a:rPr lang="en-US" altLang="zh-CN" sz="2600" b="1" dirty="0" err="1" smtClean="0">
                <a:latin typeface="Times New Roman" panose="02020603050405020304" pitchFamily="18" charset="0"/>
                <a:ea typeface="黑体" panose="02010609060101010101" pitchFamily="49" charset="-122"/>
                <a:cs typeface="Times New Roman" panose="02020603050405020304" pitchFamily="18" charset="0"/>
              </a:rPr>
              <a:t>mirex</a:t>
            </a:r>
            <a:endParaRPr lang="en-US" altLang="zh-CN" sz="2600" b="1" dirty="0" smtClean="0">
              <a:latin typeface="Times New Roman" panose="02020603050405020304" pitchFamily="18" charset="0"/>
              <a:ea typeface="黑体" panose="02010609060101010101" pitchFamily="49" charset="-122"/>
              <a:cs typeface="Times New Roman" panose="02020603050405020304" pitchFamily="18" charset="0"/>
            </a:endParaRPr>
          </a:p>
          <a:p>
            <a:pPr marL="609600" indent="-609600" algn="l" eaLnBrk="1" hangingPunct="1">
              <a:buClr>
                <a:srgbClr val="076514"/>
              </a:buClr>
              <a:buFont typeface="Wingdings" panose="05000000000000000000" pitchFamily="2" charset="2"/>
              <a:buNone/>
            </a:pPr>
            <a:r>
              <a:rPr lang="zh-CN" altLang="en-US" sz="2600" b="1" dirty="0" smtClean="0">
                <a:latin typeface="Times New Roman" panose="02020603050405020304" pitchFamily="18" charset="0"/>
                <a:ea typeface="黑体" panose="02010609060101010101" pitchFamily="49" charset="-122"/>
                <a:cs typeface="Times New Roman" panose="02020603050405020304" pitchFamily="18" charset="0"/>
              </a:rPr>
              <a:t>毒杀芬　　 </a:t>
            </a:r>
            <a:r>
              <a:rPr lang="en-US" altLang="zh-CN" sz="2600" b="1" dirty="0" err="1" smtClean="0">
                <a:latin typeface="Times New Roman" panose="02020603050405020304" pitchFamily="18" charset="0"/>
                <a:ea typeface="黑体" panose="02010609060101010101" pitchFamily="49" charset="-122"/>
                <a:cs typeface="Times New Roman" panose="02020603050405020304" pitchFamily="18" charset="0"/>
              </a:rPr>
              <a:t>camphechlor</a:t>
            </a:r>
            <a:endParaRPr lang="en-US" altLang="zh-CN" sz="2600" b="1" dirty="0" smtClean="0">
              <a:latin typeface="Times New Roman" panose="02020603050405020304" pitchFamily="18" charset="0"/>
              <a:ea typeface="黑体" panose="02010609060101010101" pitchFamily="49" charset="-122"/>
              <a:cs typeface="Times New Roman" panose="02020603050405020304" pitchFamily="18" charset="0"/>
            </a:endParaRPr>
          </a:p>
          <a:p>
            <a:pPr marL="609600" indent="-609600" algn="l" eaLnBrk="1" hangingPunct="1">
              <a:buClr>
                <a:srgbClr val="076514"/>
              </a:buClr>
              <a:buFont typeface="Wingdings" panose="05000000000000000000" pitchFamily="2" charset="2"/>
              <a:buNone/>
            </a:pPr>
            <a:r>
              <a:rPr lang="zh-CN" altLang="en-US" sz="2600" b="1" dirty="0" smtClean="0">
                <a:latin typeface="Times New Roman" panose="02020603050405020304" pitchFamily="18" charset="0"/>
                <a:ea typeface="黑体" panose="02010609060101010101" pitchFamily="49" charset="-122"/>
                <a:cs typeface="Times New Roman" panose="02020603050405020304" pitchFamily="18" charset="0"/>
              </a:rPr>
              <a:t>多氯联苯  </a:t>
            </a:r>
            <a:r>
              <a:rPr lang="en-US" altLang="zh-CN" sz="2600" b="1" dirty="0" smtClean="0">
                <a:latin typeface="Times New Roman" panose="02020603050405020304" pitchFamily="18" charset="0"/>
                <a:ea typeface="黑体" panose="02010609060101010101" pitchFamily="49" charset="-122"/>
                <a:cs typeface="Times New Roman" panose="02020603050405020304" pitchFamily="18" charset="0"/>
              </a:rPr>
              <a:t>polychlorinated biphenyls (PCBs)</a:t>
            </a:r>
            <a:endParaRPr lang="en-US" altLang="zh-CN" sz="2600" b="1" dirty="0" smtClean="0">
              <a:latin typeface="Times New Roman" panose="02020603050405020304" pitchFamily="18" charset="0"/>
              <a:ea typeface="黑体" panose="02010609060101010101" pitchFamily="49" charset="-122"/>
              <a:cs typeface="Times New Roman" panose="02020603050405020304" pitchFamily="18" charset="0"/>
            </a:endParaRPr>
          </a:p>
          <a:p>
            <a:pPr marL="609600" indent="-609600" algn="l" eaLnBrk="1" hangingPunct="1">
              <a:buClr>
                <a:srgbClr val="076514"/>
              </a:buClr>
              <a:buFont typeface="Wingdings" panose="05000000000000000000" pitchFamily="2" charset="2"/>
              <a:buNone/>
            </a:pPr>
            <a:r>
              <a:rPr lang="zh-CN" altLang="en-US" sz="2600" b="1" dirty="0" smtClean="0">
                <a:latin typeface="Times New Roman" panose="02020603050405020304" pitchFamily="18" charset="0"/>
                <a:ea typeface="黑体" panose="02010609060101010101" pitchFamily="49" charset="-122"/>
                <a:cs typeface="Times New Roman" panose="02020603050405020304" pitchFamily="18" charset="0"/>
              </a:rPr>
              <a:t>二噁英　  </a:t>
            </a:r>
            <a:r>
              <a:rPr lang="en-US" altLang="zh-CN" sz="2600" b="1" dirty="0" smtClean="0">
                <a:latin typeface="Times New Roman" panose="02020603050405020304" pitchFamily="18" charset="0"/>
                <a:ea typeface="黑体" panose="02010609060101010101" pitchFamily="49" charset="-122"/>
                <a:cs typeface="Times New Roman" panose="02020603050405020304" pitchFamily="18" charset="0"/>
              </a:rPr>
              <a:t>dioxins</a:t>
            </a:r>
            <a:endParaRPr lang="en-US" altLang="zh-CN" sz="2600" b="1" dirty="0" smtClean="0">
              <a:latin typeface="Times New Roman" panose="02020603050405020304" pitchFamily="18" charset="0"/>
              <a:ea typeface="黑体" panose="02010609060101010101" pitchFamily="49" charset="-122"/>
              <a:cs typeface="Times New Roman" panose="02020603050405020304" pitchFamily="18" charset="0"/>
            </a:endParaRPr>
          </a:p>
          <a:p>
            <a:pPr marL="609600" indent="-609600" algn="l" eaLnBrk="1" hangingPunct="1">
              <a:buClr>
                <a:srgbClr val="076514"/>
              </a:buClr>
              <a:buFont typeface="Wingdings" panose="05000000000000000000" pitchFamily="2" charset="2"/>
              <a:buNone/>
            </a:pPr>
            <a:r>
              <a:rPr lang="zh-CN" altLang="en-US" sz="2600" b="1" dirty="0" smtClean="0">
                <a:latin typeface="Times New Roman" panose="02020603050405020304" pitchFamily="18" charset="0"/>
                <a:ea typeface="黑体" panose="02010609060101010101" pitchFamily="49" charset="-122"/>
                <a:cs typeface="Times New Roman" panose="02020603050405020304" pitchFamily="18" charset="0"/>
              </a:rPr>
              <a:t>呋喃　　  </a:t>
            </a:r>
            <a:r>
              <a:rPr lang="en-US" altLang="zh-CN" sz="2600" b="1" dirty="0" smtClean="0">
                <a:latin typeface="Times New Roman" panose="02020603050405020304" pitchFamily="18" charset="0"/>
                <a:ea typeface="黑体" panose="02010609060101010101" pitchFamily="49" charset="-122"/>
                <a:cs typeface="Times New Roman" panose="02020603050405020304" pitchFamily="18" charset="0"/>
              </a:rPr>
              <a:t>furans</a:t>
            </a:r>
            <a:endParaRPr lang="en-US" altLang="zh-CN" sz="2600" b="1" dirty="0" smtClean="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Rectangle 4"/>
          <p:cNvSpPr>
            <a:spLocks noChangeArrowheads="1"/>
          </p:cNvSpPr>
          <p:nvPr/>
        </p:nvSpPr>
        <p:spPr bwMode="auto">
          <a:xfrm>
            <a:off x="7591876" y="2371779"/>
            <a:ext cx="3877985" cy="8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lnSpc>
                <a:spcPct val="110000"/>
              </a:lnSpc>
            </a:pPr>
            <a:r>
              <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2001年</a:t>
            </a:r>
            <a:r>
              <a:rPr lang="en-US" altLang="zh-CN"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斯德哥尔摩公约</a:t>
            </a:r>
            <a:r>
              <a:rPr lang="en-US" altLang="zh-CN"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pPr eaLnBrk="1" hangingPunct="1">
              <a:lnSpc>
                <a:spcPct val="110000"/>
              </a:lnSpc>
            </a:pPr>
            <a:r>
              <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2005年在我国生效</a:t>
            </a:r>
            <a:endPar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4" name="Rectangle 2"/>
          <p:cNvSpPr>
            <a:spLocks noGrp="1" noRot="1" noChangeArrowheads="1"/>
          </p:cNvSpPr>
          <p:nvPr>
            <p:ph type="ctrTitle"/>
          </p:nvPr>
        </p:nvSpPr>
        <p:spPr>
          <a:xfrm>
            <a:off x="983615" y="652145"/>
            <a:ext cx="11011535" cy="685800"/>
          </a:xfrm>
        </p:spPr>
        <p:txBody>
          <a:bodyPr/>
          <a:lstStyle/>
          <a:p>
            <a:pPr algn="l" eaLnBrk="1" hangingPunct="1"/>
            <a:r>
              <a:rPr lang="en-US" altLang="zh-CN" sz="2600" dirty="0" smtClean="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2009</a:t>
            </a:r>
            <a:r>
              <a:rPr lang="zh-CN" altLang="en-US" sz="2600" dirty="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年</a:t>
            </a:r>
            <a:r>
              <a:rPr lang="en-US" altLang="zh-CN" sz="2600" dirty="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5</a:t>
            </a:r>
            <a:r>
              <a:rPr lang="zh-CN" altLang="en-US" sz="2600" dirty="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月在第四次缔约国大会上又新增</a:t>
            </a:r>
            <a:r>
              <a:rPr lang="en-US" altLang="zh-CN" sz="2600" dirty="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9</a:t>
            </a:r>
            <a:r>
              <a:rPr lang="zh-CN" altLang="en-US" sz="2600" dirty="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种</a:t>
            </a:r>
            <a:r>
              <a:rPr lang="en-US" altLang="zh-CN" sz="2600" dirty="0" smtClean="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POPs</a:t>
            </a:r>
            <a:r>
              <a:rPr lang="zh-CN" altLang="en-US" sz="2600" dirty="0" smtClean="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，目前已经有</a:t>
            </a:r>
            <a:r>
              <a:rPr lang="en-US" altLang="zh-CN" sz="2600" dirty="0" smtClean="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40</a:t>
            </a:r>
            <a:r>
              <a:rPr lang="zh-CN" altLang="en-US" sz="2600" dirty="0" smtClean="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rPr>
              <a:t>余种</a:t>
            </a:r>
            <a:endParaRPr lang="zh-CN" altLang="en-US" sz="2600" dirty="0" smtClean="0">
              <a:solidFill>
                <a:schemeClr val="accent1">
                  <a:lumMod val="50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AutoShape 8"/>
          <p:cNvSpPr>
            <a:spLocks noChangeArrowheads="1"/>
          </p:cNvSpPr>
          <p:nvPr/>
        </p:nvSpPr>
        <p:spPr bwMode="auto">
          <a:xfrm>
            <a:off x="478607" y="638175"/>
            <a:ext cx="504825" cy="647700"/>
          </a:xfrm>
          <a:prstGeom prst="star4">
            <a:avLst>
              <a:gd name="adj" fmla="val 12500"/>
            </a:avLst>
          </a:prstGeom>
          <a:solidFill>
            <a:srgbClr val="FFFF00"/>
          </a:solidFill>
          <a:ln w="9525">
            <a:solidFill>
              <a:srgbClr val="FF3300"/>
            </a:solidFill>
            <a:miter lim="800000"/>
          </a:ln>
          <a:effectLst/>
        </p:spPr>
        <p:txBody>
          <a:bodyPr wrap="none" anchor="ctr"/>
          <a:lstStyle/>
          <a:p>
            <a:pPr eaLnBrk="1" fontAlgn="auto" hangingPunct="1">
              <a:spcBef>
                <a:spcPts val="0"/>
              </a:spcBef>
              <a:spcAft>
                <a:spcPts val="0"/>
              </a:spcAft>
              <a:defRPr/>
            </a:pPr>
            <a:endParaRPr lang="zh-CN" altLang="en-US" sz="300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10" name="Text Box 2"/>
          <p:cNvSpPr txBox="1">
            <a:spLocks noChangeArrowheads="1"/>
          </p:cNvSpPr>
          <p:nvPr/>
        </p:nvSpPr>
        <p:spPr bwMode="auto">
          <a:xfrm>
            <a:off x="2509293" y="1484784"/>
            <a:ext cx="7776864" cy="5521512"/>
          </a:xfrm>
          <a:prstGeom prst="rect">
            <a:avLst/>
          </a:prstGeom>
          <a:noFill/>
          <a:ln w="9525">
            <a:noFill/>
            <a:miter lim="800000"/>
          </a:ln>
          <a:effectLst/>
        </p:spPr>
        <p:txBody>
          <a:bodyPr wrap="square">
            <a:spAutoFit/>
          </a:bodyPr>
          <a:lstStyle/>
          <a:p>
            <a:pPr eaLnBrk="1" fontAlgn="auto" hangingPunct="1">
              <a:spcBef>
                <a:spcPct val="40000"/>
              </a:spcBef>
              <a:spcAft>
                <a:spcPts val="0"/>
              </a:spcAft>
              <a:defRPr/>
            </a:pPr>
            <a:r>
              <a:rPr lang="zh-CN" altLang="en-US" sz="2400" b="1" dirty="0" smtClean="0">
                <a:latin typeface="Times New Roman" panose="02020603050405020304" pitchFamily="18" charset="0"/>
                <a:ea typeface="黑体" panose="02010609060101010101" pitchFamily="49" charset="-122"/>
                <a:cs typeface="Times New Roman" panose="02020603050405020304" pitchFamily="18" charset="0"/>
              </a:rPr>
              <a:t>林丹</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六氯环己烷）</a:t>
            </a:r>
            <a:endParaRPr lang="zh-CN" altLang="en-US" sz="2400" b="1" dirty="0">
              <a:latin typeface="Times New Roman" panose="02020603050405020304" pitchFamily="18" charset="0"/>
              <a:ea typeface="黑体" panose="02010609060101010101" pitchFamily="49" charset="-122"/>
              <a:cs typeface="Times New Roman" panose="02020603050405020304" pitchFamily="18" charset="0"/>
            </a:endParaRPr>
          </a:p>
          <a:p>
            <a:pPr eaLnBrk="1" fontAlgn="auto" hangingPunct="1">
              <a:spcBef>
                <a:spcPct val="40000"/>
              </a:spcBef>
              <a:spcAft>
                <a:spcPts val="0"/>
              </a:spcAft>
              <a:defRPr/>
            </a:pP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六氯环己烷</a:t>
            </a:r>
            <a:endPar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eaLnBrk="1" fontAlgn="auto" hangingPunct="1">
              <a:spcBef>
                <a:spcPct val="40000"/>
              </a:spcBef>
              <a:spcAft>
                <a:spcPts val="0"/>
              </a:spcAft>
              <a:defRPr/>
            </a:pP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六氯环己烷</a:t>
            </a:r>
            <a:endPar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eaLnBrk="1" fontAlgn="auto" hangingPunct="1">
              <a:spcBef>
                <a:spcPct val="40000"/>
              </a:spcBef>
              <a:spcAft>
                <a:spcPts val="0"/>
              </a:spcAft>
              <a:defRPr/>
            </a:pP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商用五溴联苯醚</a:t>
            </a:r>
            <a:endPar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eaLnBrk="1" fontAlgn="auto" hangingPunct="1">
              <a:spcBef>
                <a:spcPct val="40000"/>
              </a:spcBef>
              <a:spcAft>
                <a:spcPts val="0"/>
              </a:spcAft>
              <a:defRPr/>
            </a:pP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商用六溴代二苯</a:t>
            </a:r>
            <a:endPar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eaLnBrk="1" fontAlgn="auto" hangingPunct="1">
              <a:spcBef>
                <a:spcPct val="40000"/>
              </a:spcBef>
              <a:spcAft>
                <a:spcPts val="0"/>
              </a:spcAft>
              <a:defRPr/>
            </a:pP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开蓬 </a:t>
            </a:r>
            <a:r>
              <a:rPr lang="en-US" altLang="zh-CN" sz="2400" b="1" dirty="0" err="1">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Kepone</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；又名 </a:t>
            </a:r>
            <a:r>
              <a:rPr lang="en-US" altLang="zh-CN" sz="2400" b="1" dirty="0" err="1">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Chlordecone</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endPar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eaLnBrk="1" fontAlgn="auto" hangingPunct="1">
              <a:spcBef>
                <a:spcPct val="40000"/>
              </a:spcBef>
              <a:spcAft>
                <a:spcPts val="0"/>
              </a:spcAft>
              <a:defRPr/>
            </a:pP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lang="zh-CN" altLang="en-US" sz="20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中文全称：十氯代八氢</a:t>
            </a:r>
            <a:r>
              <a:rPr lang="en-US" altLang="zh-CN" sz="20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zh-CN" altLang="en-US" sz="20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亚甲基</a:t>
            </a:r>
            <a:r>
              <a:rPr lang="en-US" altLang="zh-CN" sz="20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zh-CN" altLang="en-US" sz="20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环丁异</a:t>
            </a:r>
            <a:r>
              <a:rPr lang="en-US" altLang="zh-CN" sz="20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【cd】</a:t>
            </a:r>
            <a:r>
              <a:rPr lang="zh-CN" altLang="en-US" sz="20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戊搭烯</a:t>
            </a:r>
            <a:r>
              <a:rPr lang="en-US" altLang="zh-CN" sz="20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a:t>
            </a:r>
            <a:r>
              <a:rPr lang="zh-CN" altLang="en-US" sz="20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酮</a:t>
            </a:r>
            <a:b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b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商用八溴联苯醚</a:t>
            </a:r>
            <a:endPar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eaLnBrk="1" fontAlgn="auto" hangingPunct="1">
              <a:spcBef>
                <a:spcPct val="40000"/>
              </a:spcBef>
              <a:spcAft>
                <a:spcPts val="0"/>
              </a:spcAft>
              <a:defRPr/>
            </a:pP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五氯苯</a:t>
            </a:r>
            <a:endPar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eaLnBrk="1" fontAlgn="auto" hangingPunct="1">
              <a:spcBef>
                <a:spcPct val="40000"/>
              </a:spcBef>
              <a:spcAft>
                <a:spcPts val="0"/>
              </a:spcAft>
              <a:defRPr/>
            </a:pPr>
            <a:r>
              <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PFOS</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，全氟辛磺酸</a:t>
            </a:r>
            <a:endPar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eaLnBrk="1" fontAlgn="auto" hangingPunct="1">
              <a:spcBef>
                <a:spcPct val="50000"/>
              </a:spcBef>
              <a:spcAft>
                <a:spcPts val="0"/>
              </a:spcAft>
              <a:defRPr/>
            </a:pPr>
            <a:endParaRPr lang="zh-CN" altLang="en-US" sz="2400" b="1" dirty="0">
              <a:solidFill>
                <a:srgbClr val="66FF66"/>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2" name="文本框 1"/>
          <p:cNvSpPr txBox="1"/>
          <p:nvPr/>
        </p:nvSpPr>
        <p:spPr>
          <a:xfrm>
            <a:off x="269240" y="475615"/>
            <a:ext cx="10549890" cy="763905"/>
          </a:xfrm>
          <a:prstGeom prst="rect">
            <a:avLst/>
          </a:prstGeom>
          <a:noFill/>
        </p:spPr>
        <p:txBody>
          <a:bodyPr wrap="square" rtlCol="0" anchor="t">
            <a:noAutofit/>
          </a:bodyPr>
          <a:lstStyle/>
          <a:p>
            <a:pPr eaLnBrk="1" hangingPunct="1">
              <a:spcBef>
                <a:spcPct val="50000"/>
              </a:spcBef>
            </a:pPr>
            <a:r>
              <a:rPr lang="zh-CN" altLang="en-US" sz="3000" b="1"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sym typeface="+mn-ea"/>
              </a:rPr>
              <a:t>1.</a:t>
            </a:r>
            <a:r>
              <a:rPr lang="en-US" altLang="zh-CN" sz="3000" b="1"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sym typeface="+mn-ea"/>
              </a:rPr>
              <a:t>2</a:t>
            </a:r>
            <a:r>
              <a:rPr lang="zh-CN" altLang="en-US" sz="3000" b="1"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sz="3000" b="1"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sym typeface="+mn-ea"/>
              </a:rPr>
              <a:t>3</a:t>
            </a:r>
            <a:r>
              <a:rPr lang="zh-CN" altLang="en-US" sz="3000" b="1"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sym typeface="+mn-ea"/>
              </a:rPr>
              <a:t> 新污染物</a:t>
            </a:r>
            <a:r>
              <a:rPr lang="en-US" altLang="zh-CN" sz="3000"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a:t>
            </a:r>
            <a:r>
              <a:rPr lang="en-US" sz="30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Emerging Contaminants</a:t>
            </a:r>
            <a:endParaRPr lang="zh-CN" altLang="en-US" sz="3000"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endParaRPr lang="zh-CN" altLang="en-US" sz="3000" b="1" dirty="0" smtClean="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5" name="矩形 102"/>
          <p:cNvSpPr/>
          <p:nvPr/>
        </p:nvSpPr>
        <p:spPr>
          <a:xfrm>
            <a:off x="6621569" y="1895368"/>
            <a:ext cx="3450045" cy="4062652"/>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srgbClr val="FFFFFF"/>
              </a:solidFill>
              <a:effectLst/>
              <a:uLnTx/>
              <a:uFillTx/>
              <a:latin typeface="Times" panose="02020603050405020304" pitchFamily="18" charset="0"/>
              <a:ea typeface="微软雅黑" panose="020B0503020204020204" charset="-122"/>
              <a:cs typeface="Times" panose="02020603050405020304" pitchFamily="18" charset="0"/>
            </a:endParaRPr>
          </a:p>
        </p:txBody>
      </p:sp>
      <p:sp>
        <p:nvSpPr>
          <p:cNvPr id="7" name="矩形 28"/>
          <p:cNvSpPr/>
          <p:nvPr/>
        </p:nvSpPr>
        <p:spPr>
          <a:xfrm>
            <a:off x="6600190" y="1149350"/>
            <a:ext cx="4373880" cy="5276850"/>
          </a:xfrm>
          <a:prstGeom prst="rect">
            <a:avLst/>
          </a:prstGeom>
          <a:noFill/>
          <a:ln w="12700" cap="flat" cmpd="sng" algn="ctr">
            <a:solidFill>
              <a:srgbClr val="569AE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Times" panose="02020603050405020304" pitchFamily="18" charset="0"/>
              <a:ea typeface="微软雅黑" panose="020B0503020204020204" charset="-122"/>
              <a:cs typeface="Times" panose="02020603050405020304" pitchFamily="18" charset="0"/>
            </a:endParaRPr>
          </a:p>
        </p:txBody>
      </p:sp>
      <p:sp>
        <p:nvSpPr>
          <p:cNvPr id="10" name="矩形 1"/>
          <p:cNvSpPr/>
          <p:nvPr>
            <p:custDataLst>
              <p:tags r:id="rId1"/>
            </p:custDataLst>
          </p:nvPr>
        </p:nvSpPr>
        <p:spPr>
          <a:xfrm flipV="1">
            <a:off x="6600190" y="1868805"/>
            <a:ext cx="4431030" cy="76200"/>
          </a:xfrm>
          <a:prstGeom prst="rect">
            <a:avLst/>
          </a:prstGeom>
          <a:gradFill flip="none" rotWithShape="1">
            <a:gsLst>
              <a:gs pos="0">
                <a:srgbClr val="A3C6FC">
                  <a:alpha val="95000"/>
                </a:srgbClr>
              </a:gs>
              <a:gs pos="89000">
                <a:srgbClr val="186CD2">
                  <a:alpha val="96000"/>
                </a:srgbClr>
              </a:gs>
            </a:gsLst>
            <a:lin ang="13500000" scaled="0"/>
            <a:tileRect/>
          </a:gradFill>
          <a:ln w="12700" cap="flat" cmpd="sng" algn="ctr">
            <a:noFill/>
            <a:prstDash val="solid"/>
            <a:miter lim="800000"/>
          </a:ln>
          <a:effectLst/>
        </p:spPr>
        <p:txBody>
          <a:bodyPr rtlCol="0" anchor="ctr"/>
          <a:lstStyle/>
          <a:p>
            <a:pPr algn="ctr">
              <a:defRPr/>
            </a:pPr>
            <a:endParaRPr lang="zh-CN" altLang="en-US" kern="0">
              <a:solidFill>
                <a:prstClr val="white"/>
              </a:solidFill>
              <a:latin typeface="Times" panose="02020603050405020304" pitchFamily="18" charset="0"/>
              <a:ea typeface="仓耳渔阳体 W02"/>
              <a:cs typeface="Times" panose="02020603050405020304" pitchFamily="18" charset="0"/>
            </a:endParaRPr>
          </a:p>
        </p:txBody>
      </p:sp>
      <p:sp>
        <p:nvSpPr>
          <p:cNvPr id="12" name="文本框 4"/>
          <p:cNvSpPr txBox="1"/>
          <p:nvPr>
            <p:custDataLst>
              <p:tags r:id="rId2"/>
            </p:custDataLst>
          </p:nvPr>
        </p:nvSpPr>
        <p:spPr>
          <a:xfrm>
            <a:off x="6650990" y="1388110"/>
            <a:ext cx="4262755" cy="429895"/>
          </a:xfrm>
          <a:prstGeom prst="rect">
            <a:avLst/>
          </a:prstGeom>
          <a:noFill/>
        </p:spPr>
        <p:txBody>
          <a:bodyPr wrap="square">
            <a:spAutoFit/>
          </a:bodyPr>
          <a:lstStyle/>
          <a:p>
            <a:pPr algn="ctr"/>
            <a:r>
              <a:rPr lang="zh-CN" altLang="en-US" sz="2200" b="1" cap="all" dirty="0">
                <a:solidFill>
                  <a:srgbClr val="C00000"/>
                </a:solidFill>
                <a:latin typeface="Times" panose="02020603050405020304" pitchFamily="18" charset="0"/>
                <a:ea typeface="微软雅黑" panose="020B0503020204020204" charset="-122"/>
                <a:cs typeface="Times" panose="02020603050405020304" pitchFamily="18" charset="0"/>
                <a:sym typeface="+mn-ea"/>
              </a:rPr>
              <a:t>新污染物有别于传统污染物</a:t>
            </a:r>
            <a:endParaRPr lang="zh-CN" altLang="en-US" sz="2200" b="1" cap="all" dirty="0">
              <a:solidFill>
                <a:srgbClr val="C00000"/>
              </a:solidFill>
              <a:latin typeface="Times" panose="02020603050405020304" pitchFamily="18" charset="0"/>
              <a:ea typeface="微软雅黑" panose="020B0503020204020204" charset="-122"/>
              <a:cs typeface="Times" panose="02020603050405020304" pitchFamily="18" charset="0"/>
              <a:sym typeface="+mn-ea"/>
            </a:endParaRPr>
          </a:p>
        </p:txBody>
      </p:sp>
      <p:sp>
        <p:nvSpPr>
          <p:cNvPr id="13" name="文本框 31"/>
          <p:cNvSpPr txBox="1"/>
          <p:nvPr>
            <p:custDataLst>
              <p:tags r:id="rId3"/>
            </p:custDataLst>
          </p:nvPr>
        </p:nvSpPr>
        <p:spPr>
          <a:xfrm>
            <a:off x="6694170" y="1965325"/>
            <a:ext cx="4124960" cy="4461510"/>
          </a:xfrm>
          <a:prstGeom prst="rect">
            <a:avLst/>
          </a:prstGeom>
          <a:noFill/>
        </p:spPr>
        <p:txBody>
          <a:bodyPr wrap="square">
            <a:spAutoFit/>
          </a:bodyPr>
          <a:lstStyle/>
          <a:p>
            <a:pPr marL="285750" indent="-285750" algn="just">
              <a:lnSpc>
                <a:spcPct val="120000"/>
              </a:lnSpc>
              <a:spcBef>
                <a:spcPts val="600"/>
              </a:spcBef>
              <a:buFont typeface="Wingdings" panose="05000000000000000000" pitchFamily="2" charset="2"/>
              <a:buChar char="Ø"/>
            </a:pPr>
            <a:r>
              <a:rPr lang="zh-CN" altLang="en-US" sz="2000" kern="100" dirty="0">
                <a:solidFill>
                  <a:srgbClr val="000000">
                    <a:lumMod val="75000"/>
                    <a:lumOff val="25000"/>
                  </a:srgbClr>
                </a:solidFill>
                <a:latin typeface="黑体" panose="02010609060101010101" pitchFamily="49" charset="-122"/>
                <a:ea typeface="黑体" panose="02010609060101010101" pitchFamily="49" charset="-122"/>
                <a:cs typeface="Times" panose="02020603050405020304" pitchFamily="18" charset="0"/>
              </a:rPr>
              <a:t>种类多，产品信息不明，</a:t>
            </a:r>
            <a:r>
              <a:rPr lang="zh-CN" altLang="en-US" sz="2000" kern="100" dirty="0">
                <a:solidFill>
                  <a:srgbClr val="C00000"/>
                </a:solidFill>
                <a:latin typeface="黑体" panose="02010609060101010101" pitchFamily="49" charset="-122"/>
                <a:ea typeface="黑体" panose="02010609060101010101" pitchFamily="49" charset="-122"/>
                <a:cs typeface="Times" panose="02020603050405020304" pitchFamily="18" charset="0"/>
              </a:rPr>
              <a:t>分析方法存在挑战</a:t>
            </a:r>
            <a:r>
              <a:rPr lang="zh-CN" altLang="en-US" sz="2000" kern="100" dirty="0">
                <a:solidFill>
                  <a:srgbClr val="000000">
                    <a:lumMod val="75000"/>
                    <a:lumOff val="25000"/>
                  </a:srgbClr>
                </a:solidFill>
                <a:latin typeface="黑体" panose="02010609060101010101" pitchFamily="49" charset="-122"/>
                <a:ea typeface="黑体" panose="02010609060101010101" pitchFamily="49" charset="-122"/>
                <a:cs typeface="Times" panose="02020603050405020304" pitchFamily="18" charset="0"/>
              </a:rPr>
              <a:t>，需要非靶向等多路径方法并用</a:t>
            </a:r>
            <a:endParaRPr lang="zh-CN" altLang="en-US" sz="2000" kern="100" dirty="0">
              <a:solidFill>
                <a:srgbClr val="000000">
                  <a:lumMod val="75000"/>
                  <a:lumOff val="25000"/>
                </a:srgbClr>
              </a:solidFill>
              <a:latin typeface="黑体" panose="02010609060101010101" pitchFamily="49" charset="-122"/>
              <a:ea typeface="黑体" panose="02010609060101010101" pitchFamily="49" charset="-122"/>
              <a:cs typeface="Times" panose="02020603050405020304" pitchFamily="18" charset="0"/>
            </a:endParaRPr>
          </a:p>
          <a:p>
            <a:pPr marL="285750" indent="-285750" algn="just">
              <a:lnSpc>
                <a:spcPct val="120000"/>
              </a:lnSpc>
              <a:spcBef>
                <a:spcPts val="600"/>
              </a:spcBef>
              <a:buFont typeface="Wingdings" panose="05000000000000000000" pitchFamily="2" charset="2"/>
              <a:buChar char="Ø"/>
            </a:pPr>
            <a:r>
              <a:rPr lang="zh-CN" altLang="en-US" sz="2000" kern="100" dirty="0">
                <a:solidFill>
                  <a:srgbClr val="000000">
                    <a:lumMod val="75000"/>
                    <a:lumOff val="25000"/>
                  </a:srgbClr>
                </a:solidFill>
                <a:latin typeface="黑体" panose="02010609060101010101" pitchFamily="49" charset="-122"/>
                <a:ea typeface="黑体" panose="02010609060101010101" pitchFamily="49" charset="-122"/>
                <a:cs typeface="Times" panose="02020603050405020304" pitchFamily="18" charset="0"/>
              </a:rPr>
              <a:t>化学结构有别于传统污染物，</a:t>
            </a:r>
            <a:r>
              <a:rPr lang="zh-CN" altLang="en-US" sz="2000" kern="100" dirty="0">
                <a:solidFill>
                  <a:srgbClr val="C00000"/>
                </a:solidFill>
                <a:latin typeface="黑体" panose="02010609060101010101" pitchFamily="49" charset="-122"/>
                <a:ea typeface="黑体" panose="02010609060101010101" pitchFamily="49" charset="-122"/>
                <a:cs typeface="Times" panose="02020603050405020304" pitchFamily="18" charset="0"/>
              </a:rPr>
              <a:t>环境行为难以用传统理论解释</a:t>
            </a:r>
            <a:endParaRPr lang="zh-CN" altLang="en-US" sz="2000" kern="100" dirty="0">
              <a:solidFill>
                <a:srgbClr val="C00000"/>
              </a:solidFill>
              <a:latin typeface="黑体" panose="02010609060101010101" pitchFamily="49" charset="-122"/>
              <a:ea typeface="黑体" panose="02010609060101010101" pitchFamily="49" charset="-122"/>
              <a:cs typeface="Times" panose="02020603050405020304" pitchFamily="18" charset="0"/>
            </a:endParaRPr>
          </a:p>
          <a:p>
            <a:pPr marL="285750" indent="-285750" algn="just">
              <a:lnSpc>
                <a:spcPct val="120000"/>
              </a:lnSpc>
              <a:spcBef>
                <a:spcPts val="600"/>
              </a:spcBef>
              <a:buFont typeface="Arial" panose="020B0604020202020204" pitchFamily="34" charset="0"/>
              <a:buChar char="•"/>
            </a:pPr>
            <a:r>
              <a:rPr lang="zh-CN" altLang="en-US" sz="2000" kern="100" dirty="0">
                <a:solidFill>
                  <a:srgbClr val="186CD2"/>
                </a:solidFill>
                <a:latin typeface="黑体" panose="02010609060101010101" pitchFamily="49" charset="-122"/>
                <a:ea typeface="黑体" panose="02010609060101010101" pitchFamily="49" charset="-122"/>
                <a:cs typeface="Times" panose="02020603050405020304" pitchFamily="18" charset="0"/>
              </a:rPr>
              <a:t>极性官能团导致多种微作用力控制界面</a:t>
            </a:r>
            <a:r>
              <a:rPr lang="zh-CN" altLang="en-US" sz="2000" kern="100" dirty="0">
                <a:solidFill>
                  <a:srgbClr val="C00000"/>
                </a:solidFill>
                <a:latin typeface="黑体" panose="02010609060101010101" pitchFamily="49" charset="-122"/>
                <a:ea typeface="黑体" panose="02010609060101010101" pitchFamily="49" charset="-122"/>
                <a:cs typeface="Times" panose="02020603050405020304" pitchFamily="18" charset="0"/>
              </a:rPr>
              <a:t>迁移</a:t>
            </a:r>
            <a:r>
              <a:rPr lang="zh-CN" altLang="en-US" sz="2000" kern="100" dirty="0">
                <a:solidFill>
                  <a:srgbClr val="186CD2"/>
                </a:solidFill>
                <a:latin typeface="黑体" panose="02010609060101010101" pitchFamily="49" charset="-122"/>
                <a:ea typeface="黑体" panose="02010609060101010101" pitchFamily="49" charset="-122"/>
                <a:cs typeface="Times" panose="02020603050405020304" pitchFamily="18" charset="0"/>
              </a:rPr>
              <a:t>过程</a:t>
            </a:r>
            <a:endParaRPr lang="zh-CN" altLang="en-US" sz="2000" kern="100" dirty="0">
              <a:solidFill>
                <a:srgbClr val="186CD2"/>
              </a:solidFill>
              <a:latin typeface="黑体" panose="02010609060101010101" pitchFamily="49" charset="-122"/>
              <a:ea typeface="黑体" panose="02010609060101010101" pitchFamily="49" charset="-122"/>
              <a:cs typeface="Times" panose="02020603050405020304" pitchFamily="18" charset="0"/>
            </a:endParaRPr>
          </a:p>
          <a:p>
            <a:pPr marL="285750" indent="-285750" algn="just">
              <a:lnSpc>
                <a:spcPct val="120000"/>
              </a:lnSpc>
              <a:spcBef>
                <a:spcPts val="600"/>
              </a:spcBef>
              <a:buFont typeface="Arial" panose="020B0604020202020204" pitchFamily="34" charset="0"/>
              <a:buChar char="•"/>
            </a:pPr>
            <a:r>
              <a:rPr lang="zh-CN" altLang="en-US" sz="2000" kern="100" dirty="0">
                <a:solidFill>
                  <a:srgbClr val="186CD2"/>
                </a:solidFill>
                <a:latin typeface="黑体" panose="02010609060101010101" pitchFamily="49" charset="-122"/>
                <a:ea typeface="黑体" panose="02010609060101010101" pitchFamily="49" charset="-122"/>
                <a:cs typeface="Times" panose="02020603050405020304" pitchFamily="18" charset="0"/>
              </a:rPr>
              <a:t>有的易降解，多因素耦合复杂</a:t>
            </a:r>
            <a:r>
              <a:rPr lang="zh-CN" altLang="en-US" sz="2000" kern="100" dirty="0">
                <a:solidFill>
                  <a:srgbClr val="C00000"/>
                </a:solidFill>
                <a:latin typeface="黑体" panose="02010609060101010101" pitchFamily="49" charset="-122"/>
                <a:ea typeface="黑体" panose="02010609060101010101" pitchFamily="49" charset="-122"/>
                <a:cs typeface="Times" panose="02020603050405020304" pitchFamily="18" charset="0"/>
              </a:rPr>
              <a:t>转化</a:t>
            </a:r>
            <a:r>
              <a:rPr lang="zh-CN" altLang="en-US" sz="2000" kern="100" dirty="0">
                <a:solidFill>
                  <a:srgbClr val="186CD2"/>
                </a:solidFill>
                <a:latin typeface="黑体" panose="02010609060101010101" pitchFamily="49" charset="-122"/>
                <a:ea typeface="黑体" panose="02010609060101010101" pitchFamily="49" charset="-122"/>
                <a:cs typeface="Times" panose="02020603050405020304" pitchFamily="18" charset="0"/>
              </a:rPr>
              <a:t>过程难以识别</a:t>
            </a:r>
            <a:endParaRPr lang="zh-CN" altLang="en-US" sz="2000" kern="100" dirty="0">
              <a:solidFill>
                <a:srgbClr val="186CD2"/>
              </a:solidFill>
              <a:latin typeface="黑体" panose="02010609060101010101" pitchFamily="49" charset="-122"/>
              <a:ea typeface="黑体" panose="02010609060101010101" pitchFamily="49" charset="-122"/>
              <a:cs typeface="Times" panose="02020603050405020304" pitchFamily="18" charset="0"/>
            </a:endParaRPr>
          </a:p>
          <a:p>
            <a:pPr marL="285750" indent="-285750" algn="just">
              <a:lnSpc>
                <a:spcPct val="120000"/>
              </a:lnSpc>
              <a:spcBef>
                <a:spcPts val="600"/>
              </a:spcBef>
              <a:buClr>
                <a:srgbClr val="000000">
                  <a:lumMod val="75000"/>
                  <a:lumOff val="25000"/>
                </a:srgbClr>
              </a:buClr>
              <a:buFont typeface="Wingdings" panose="05000000000000000000" pitchFamily="2" charset="2"/>
              <a:buChar char="Ø"/>
            </a:pPr>
            <a:r>
              <a:rPr lang="zh-CN" altLang="en-US" sz="2000" kern="100" dirty="0">
                <a:solidFill>
                  <a:srgbClr val="C00000"/>
                </a:solidFill>
                <a:latin typeface="黑体" panose="02010609060101010101" pitchFamily="49" charset="-122"/>
                <a:ea typeface="黑体" panose="02010609060101010101" pitchFamily="49" charset="-122"/>
                <a:cs typeface="Times" panose="02020603050405020304" pitchFamily="18" charset="0"/>
              </a:rPr>
              <a:t>替代品及降解产物</a:t>
            </a:r>
            <a:r>
              <a:rPr lang="zh-CN" altLang="en-US" sz="2000" kern="100" dirty="0">
                <a:solidFill>
                  <a:srgbClr val="000000">
                    <a:lumMod val="75000"/>
                    <a:lumOff val="25000"/>
                  </a:srgbClr>
                </a:solidFill>
                <a:latin typeface="黑体" panose="02010609060101010101" pitchFamily="49" charset="-122"/>
                <a:ea typeface="黑体" panose="02010609060101010101" pitchFamily="49" charset="-122"/>
                <a:cs typeface="Times" panose="02020603050405020304" pitchFamily="18" charset="0"/>
              </a:rPr>
              <a:t>信息不明，风险未知</a:t>
            </a:r>
            <a:endParaRPr lang="zh-CN" altLang="en-US" sz="2000" kern="100" dirty="0">
              <a:solidFill>
                <a:srgbClr val="000000">
                  <a:lumMod val="75000"/>
                  <a:lumOff val="25000"/>
                </a:srgbClr>
              </a:solidFill>
              <a:latin typeface="黑体" panose="02010609060101010101" pitchFamily="49" charset="-122"/>
              <a:ea typeface="黑体" panose="02010609060101010101" pitchFamily="49" charset="-122"/>
              <a:cs typeface="Times" panose="02020603050405020304" pitchFamily="18" charset="0"/>
            </a:endParaRPr>
          </a:p>
        </p:txBody>
      </p:sp>
      <p:sp>
        <p:nvSpPr>
          <p:cNvPr id="20" name="矩形 102"/>
          <p:cNvSpPr/>
          <p:nvPr/>
        </p:nvSpPr>
        <p:spPr>
          <a:xfrm>
            <a:off x="860849" y="1896003"/>
            <a:ext cx="3450045" cy="4062652"/>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srgbClr val="FFFFFF"/>
              </a:solidFill>
              <a:effectLst/>
              <a:uLnTx/>
              <a:uFillTx/>
              <a:latin typeface="Times" panose="02020603050405020304" pitchFamily="18" charset="0"/>
              <a:ea typeface="微软雅黑" panose="020B0503020204020204" charset="-122"/>
              <a:cs typeface="Times" panose="02020603050405020304" pitchFamily="18" charset="0"/>
            </a:endParaRPr>
          </a:p>
        </p:txBody>
      </p:sp>
      <p:sp>
        <p:nvSpPr>
          <p:cNvPr id="21" name="矩形 28"/>
          <p:cNvSpPr/>
          <p:nvPr/>
        </p:nvSpPr>
        <p:spPr>
          <a:xfrm>
            <a:off x="839470" y="1149985"/>
            <a:ext cx="4373880" cy="5276850"/>
          </a:xfrm>
          <a:prstGeom prst="rect">
            <a:avLst/>
          </a:prstGeom>
          <a:noFill/>
          <a:ln w="12700" cap="flat" cmpd="sng" algn="ctr">
            <a:solidFill>
              <a:srgbClr val="569AE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Times" panose="02020603050405020304" pitchFamily="18" charset="0"/>
              <a:ea typeface="微软雅黑" panose="020B0503020204020204" charset="-122"/>
              <a:cs typeface="Times" panose="02020603050405020304" pitchFamily="18" charset="0"/>
            </a:endParaRPr>
          </a:p>
        </p:txBody>
      </p:sp>
      <p:sp>
        <p:nvSpPr>
          <p:cNvPr id="22" name="矩形 1"/>
          <p:cNvSpPr/>
          <p:nvPr>
            <p:custDataLst>
              <p:tags r:id="rId4"/>
            </p:custDataLst>
          </p:nvPr>
        </p:nvSpPr>
        <p:spPr>
          <a:xfrm flipV="1">
            <a:off x="839470" y="1869440"/>
            <a:ext cx="4431030" cy="76200"/>
          </a:xfrm>
          <a:prstGeom prst="rect">
            <a:avLst/>
          </a:prstGeom>
          <a:gradFill flip="none" rotWithShape="1">
            <a:gsLst>
              <a:gs pos="0">
                <a:srgbClr val="A3C6FC">
                  <a:alpha val="95000"/>
                </a:srgbClr>
              </a:gs>
              <a:gs pos="89000">
                <a:srgbClr val="186CD2">
                  <a:alpha val="96000"/>
                </a:srgbClr>
              </a:gs>
            </a:gsLst>
            <a:lin ang="13500000" scaled="0"/>
            <a:tileRect/>
          </a:gradFill>
          <a:ln w="12700" cap="flat" cmpd="sng" algn="ctr">
            <a:noFill/>
            <a:prstDash val="solid"/>
            <a:miter lim="800000"/>
          </a:ln>
          <a:effectLst/>
        </p:spPr>
        <p:txBody>
          <a:bodyPr rtlCol="0" anchor="ctr"/>
          <a:lstStyle/>
          <a:p>
            <a:pPr algn="ctr">
              <a:defRPr/>
            </a:pPr>
            <a:endParaRPr lang="zh-CN" altLang="en-US" kern="0">
              <a:solidFill>
                <a:prstClr val="white"/>
              </a:solidFill>
              <a:latin typeface="Times" panose="02020603050405020304" pitchFamily="18" charset="0"/>
              <a:ea typeface="仓耳渔阳体 W02"/>
              <a:cs typeface="Times" panose="02020603050405020304" pitchFamily="18" charset="0"/>
            </a:endParaRPr>
          </a:p>
        </p:txBody>
      </p:sp>
      <p:sp>
        <p:nvSpPr>
          <p:cNvPr id="23" name="文本框 4"/>
          <p:cNvSpPr txBox="1"/>
          <p:nvPr>
            <p:custDataLst>
              <p:tags r:id="rId5"/>
            </p:custDataLst>
          </p:nvPr>
        </p:nvSpPr>
        <p:spPr>
          <a:xfrm>
            <a:off x="890270" y="1388745"/>
            <a:ext cx="4262755" cy="429895"/>
          </a:xfrm>
          <a:prstGeom prst="rect">
            <a:avLst/>
          </a:prstGeom>
          <a:noFill/>
        </p:spPr>
        <p:txBody>
          <a:bodyPr wrap="square">
            <a:spAutoFit/>
          </a:bodyPr>
          <a:lstStyle/>
          <a:p>
            <a:pPr algn="ctr"/>
            <a:r>
              <a:rPr lang="zh-CN" altLang="en-US" sz="2200" b="1" cap="all" dirty="0">
                <a:solidFill>
                  <a:srgbClr val="C00000"/>
                </a:solidFill>
                <a:latin typeface="Times" panose="02020603050405020304" pitchFamily="18" charset="0"/>
                <a:ea typeface="微软雅黑" panose="020B0503020204020204" charset="-122"/>
                <a:cs typeface="Times" panose="02020603050405020304" pitchFamily="18" charset="0"/>
                <a:sym typeface="+mn-ea"/>
              </a:rPr>
              <a:t>新污染物定义</a:t>
            </a:r>
            <a:endParaRPr lang="zh-CN" altLang="en-US" sz="2200" b="1" cap="all" dirty="0">
              <a:solidFill>
                <a:srgbClr val="C00000"/>
              </a:solidFill>
              <a:latin typeface="Times" panose="02020603050405020304" pitchFamily="18" charset="0"/>
              <a:ea typeface="微软雅黑" panose="020B0503020204020204" charset="-122"/>
              <a:cs typeface="Times" panose="02020603050405020304" pitchFamily="18" charset="0"/>
              <a:sym typeface="+mn-ea"/>
            </a:endParaRPr>
          </a:p>
        </p:txBody>
      </p:sp>
      <p:sp>
        <p:nvSpPr>
          <p:cNvPr id="24" name="文本框 31"/>
          <p:cNvSpPr txBox="1"/>
          <p:nvPr>
            <p:custDataLst>
              <p:tags r:id="rId6"/>
            </p:custDataLst>
          </p:nvPr>
        </p:nvSpPr>
        <p:spPr>
          <a:xfrm>
            <a:off x="861695" y="1965960"/>
            <a:ext cx="4468495" cy="1568450"/>
          </a:xfrm>
          <a:prstGeom prst="rect">
            <a:avLst/>
          </a:prstGeom>
          <a:noFill/>
        </p:spPr>
        <p:txBody>
          <a:bodyPr wrap="square">
            <a:spAutoFit/>
          </a:bodyPr>
          <a:lstStyle/>
          <a:p>
            <a:pPr marL="342900" indent="-342900">
              <a:lnSpc>
                <a:spcPct val="120000"/>
              </a:lnSpc>
              <a:spcBef>
                <a:spcPts val="0"/>
              </a:spcBef>
              <a:spcAft>
                <a:spcPts val="0"/>
              </a:spcAft>
              <a:buFont typeface="Wingdings" panose="05000000000000000000" charset="0"/>
              <a:buChar char="Ø"/>
            </a:pPr>
            <a:r>
              <a:rPr lang="zh-CN" altLang="en-US" sz="2000">
                <a:latin typeface="黑体" panose="02010609060101010101" pitchFamily="49" charset="-122"/>
                <a:ea typeface="黑体" panose="02010609060101010101" pitchFamily="49" charset="-122"/>
                <a:sym typeface="+mn-ea"/>
              </a:rPr>
              <a:t>被人类长期规模化使用；</a:t>
            </a:r>
            <a:endParaRPr lang="zh-CN" altLang="en-US" sz="2000">
              <a:latin typeface="黑体" panose="02010609060101010101" pitchFamily="49" charset="-122"/>
              <a:ea typeface="黑体" panose="02010609060101010101" pitchFamily="49" charset="-122"/>
            </a:endParaRPr>
          </a:p>
          <a:p>
            <a:pPr marL="342900" indent="-342900">
              <a:lnSpc>
                <a:spcPct val="120000"/>
              </a:lnSpc>
              <a:spcBef>
                <a:spcPts val="0"/>
              </a:spcBef>
              <a:spcAft>
                <a:spcPts val="0"/>
              </a:spcAft>
              <a:buFont typeface="Wingdings" panose="05000000000000000000" charset="0"/>
              <a:buChar char="Ø"/>
            </a:pPr>
            <a:r>
              <a:rPr lang="zh-CN" altLang="en-US" sz="2000">
                <a:latin typeface="黑体" panose="02010609060101010101" pitchFamily="49" charset="-122"/>
                <a:ea typeface="黑体" panose="02010609060101010101" pitchFamily="49" charset="-122"/>
                <a:sym typeface="+mn-ea"/>
              </a:rPr>
              <a:t>在环境中广泛存在；</a:t>
            </a:r>
            <a:endParaRPr lang="zh-CN" altLang="en-US" sz="2000">
              <a:latin typeface="黑体" panose="02010609060101010101" pitchFamily="49" charset="-122"/>
              <a:ea typeface="黑体" panose="02010609060101010101" pitchFamily="49" charset="-122"/>
            </a:endParaRPr>
          </a:p>
          <a:p>
            <a:pPr marL="342900" indent="-342900">
              <a:lnSpc>
                <a:spcPct val="120000"/>
              </a:lnSpc>
              <a:spcBef>
                <a:spcPts val="0"/>
              </a:spcBef>
              <a:spcAft>
                <a:spcPts val="0"/>
              </a:spcAft>
              <a:buFont typeface="Wingdings" panose="05000000000000000000" charset="0"/>
              <a:buChar char="Ø"/>
            </a:pPr>
            <a:r>
              <a:rPr lang="zh-CN" altLang="en-US" sz="2000">
                <a:latin typeface="黑体" panose="02010609060101010101" pitchFamily="49" charset="-122"/>
                <a:ea typeface="黑体" panose="02010609060101010101" pitchFamily="49" charset="-122"/>
                <a:sym typeface="+mn-ea"/>
              </a:rPr>
              <a:t>环境过程与效应机制尚不明确；</a:t>
            </a:r>
            <a:endParaRPr lang="zh-CN" altLang="en-US" sz="2000">
              <a:latin typeface="黑体" panose="02010609060101010101" pitchFamily="49" charset="-122"/>
              <a:ea typeface="黑体" panose="02010609060101010101" pitchFamily="49" charset="-122"/>
            </a:endParaRPr>
          </a:p>
          <a:p>
            <a:pPr marL="342900" indent="-342900">
              <a:lnSpc>
                <a:spcPct val="120000"/>
              </a:lnSpc>
              <a:spcBef>
                <a:spcPts val="0"/>
              </a:spcBef>
              <a:spcAft>
                <a:spcPts val="0"/>
              </a:spcAft>
              <a:buFont typeface="Wingdings" panose="05000000000000000000" charset="0"/>
              <a:buChar char="Ø"/>
            </a:pPr>
            <a:r>
              <a:rPr lang="zh-CN" altLang="en-US" sz="2000">
                <a:latin typeface="黑体" panose="02010609060101010101" pitchFamily="49" charset="-122"/>
                <a:ea typeface="黑体" panose="02010609060101010101" pitchFamily="49" charset="-122"/>
                <a:sym typeface="+mn-ea"/>
              </a:rPr>
              <a:t>缺乏法规标准的化学品总称</a:t>
            </a:r>
            <a:endParaRPr lang="zh-CN" altLang="en-US" sz="2000" kern="100" dirty="0">
              <a:solidFill>
                <a:srgbClr val="000000">
                  <a:lumMod val="75000"/>
                  <a:lumOff val="25000"/>
                </a:srgbClr>
              </a:solidFill>
              <a:latin typeface="Times" panose="02020603050405020304" pitchFamily="18" charset="0"/>
              <a:ea typeface="微软雅黑" panose="020B0503020204020204" charset="-122"/>
              <a:cs typeface="Times" panose="02020603050405020304" pitchFamily="18" charset="0"/>
            </a:endParaRPr>
          </a:p>
        </p:txBody>
      </p:sp>
      <p:sp>
        <p:nvSpPr>
          <p:cNvPr id="25" name="矩形 1"/>
          <p:cNvSpPr/>
          <p:nvPr>
            <p:custDataLst>
              <p:tags r:id="rId7"/>
            </p:custDataLst>
          </p:nvPr>
        </p:nvSpPr>
        <p:spPr>
          <a:xfrm flipV="1">
            <a:off x="838835" y="4485640"/>
            <a:ext cx="4431030" cy="76200"/>
          </a:xfrm>
          <a:prstGeom prst="rect">
            <a:avLst/>
          </a:prstGeom>
          <a:gradFill flip="none" rotWithShape="1">
            <a:gsLst>
              <a:gs pos="0">
                <a:srgbClr val="A3C6FC">
                  <a:alpha val="95000"/>
                </a:srgbClr>
              </a:gs>
              <a:gs pos="89000">
                <a:srgbClr val="186CD2">
                  <a:alpha val="96000"/>
                </a:srgbClr>
              </a:gs>
            </a:gsLst>
            <a:lin ang="13500000" scaled="0"/>
            <a:tileRect/>
          </a:gradFill>
          <a:ln w="12700" cap="flat" cmpd="sng" algn="ctr">
            <a:noFill/>
            <a:prstDash val="solid"/>
            <a:miter lim="800000"/>
          </a:ln>
          <a:effectLst/>
        </p:spPr>
        <p:txBody>
          <a:bodyPr rtlCol="0" anchor="ctr"/>
          <a:lstStyle/>
          <a:p>
            <a:pPr algn="ctr">
              <a:defRPr/>
            </a:pPr>
            <a:endParaRPr lang="zh-CN" altLang="en-US" kern="0">
              <a:solidFill>
                <a:prstClr val="white"/>
              </a:solidFill>
              <a:latin typeface="Times" panose="02020603050405020304" pitchFamily="18" charset="0"/>
              <a:ea typeface="仓耳渔阳体 W02"/>
              <a:cs typeface="Times" panose="02020603050405020304" pitchFamily="18" charset="0"/>
            </a:endParaRPr>
          </a:p>
        </p:txBody>
      </p:sp>
      <p:sp>
        <p:nvSpPr>
          <p:cNvPr id="26" name="文本框 4"/>
          <p:cNvSpPr txBox="1"/>
          <p:nvPr>
            <p:custDataLst>
              <p:tags r:id="rId8"/>
            </p:custDataLst>
          </p:nvPr>
        </p:nvSpPr>
        <p:spPr>
          <a:xfrm>
            <a:off x="889635" y="4004945"/>
            <a:ext cx="4262755" cy="429895"/>
          </a:xfrm>
          <a:prstGeom prst="rect">
            <a:avLst/>
          </a:prstGeom>
          <a:noFill/>
        </p:spPr>
        <p:txBody>
          <a:bodyPr wrap="square">
            <a:spAutoFit/>
          </a:bodyPr>
          <a:lstStyle/>
          <a:p>
            <a:pPr algn="ctr"/>
            <a:r>
              <a:rPr lang="zh-CN" altLang="en-US" sz="2200" b="1" cap="all" dirty="0">
                <a:solidFill>
                  <a:srgbClr val="C00000"/>
                </a:solidFill>
                <a:latin typeface="Times" panose="02020603050405020304" pitchFamily="18" charset="0"/>
                <a:ea typeface="微软雅黑" panose="020B0503020204020204" charset="-122"/>
                <a:cs typeface="Times" panose="02020603050405020304" pitchFamily="18" charset="0"/>
                <a:sym typeface="+mn-ea"/>
              </a:rPr>
              <a:t>我国关注新污染物类型</a:t>
            </a:r>
            <a:endParaRPr lang="en-US" altLang="zh-CN" sz="2200" b="1" cap="all" dirty="0">
              <a:solidFill>
                <a:srgbClr val="C00000"/>
              </a:solidFill>
              <a:latin typeface="Times" panose="02020603050405020304" pitchFamily="18" charset="0"/>
              <a:ea typeface="微软雅黑" panose="020B0503020204020204" charset="-122"/>
              <a:cs typeface="Times" panose="02020603050405020304" pitchFamily="18" charset="0"/>
              <a:sym typeface="+mn-ea"/>
            </a:endParaRPr>
          </a:p>
        </p:txBody>
      </p:sp>
      <p:sp>
        <p:nvSpPr>
          <p:cNvPr id="28" name="文本框 31"/>
          <p:cNvSpPr txBox="1"/>
          <p:nvPr>
            <p:custDataLst>
              <p:tags r:id="rId9"/>
            </p:custDataLst>
          </p:nvPr>
        </p:nvSpPr>
        <p:spPr>
          <a:xfrm>
            <a:off x="861060" y="4582160"/>
            <a:ext cx="4468495" cy="1568450"/>
          </a:xfrm>
          <a:prstGeom prst="rect">
            <a:avLst/>
          </a:prstGeom>
          <a:noFill/>
        </p:spPr>
        <p:txBody>
          <a:bodyPr wrap="square">
            <a:spAutoFit/>
          </a:bodyPr>
          <a:lstStyle/>
          <a:p>
            <a:pPr marL="342900" indent="-342900">
              <a:lnSpc>
                <a:spcPct val="120000"/>
              </a:lnSpc>
              <a:spcBef>
                <a:spcPts val="0"/>
              </a:spcBef>
              <a:spcAft>
                <a:spcPts val="0"/>
              </a:spcAft>
              <a:buFont typeface="Wingdings" panose="05000000000000000000" charset="0"/>
              <a:buChar char="Ø"/>
            </a:pPr>
            <a:r>
              <a:rPr lang="zh-CN" altLang="en-US" sz="2000">
                <a:latin typeface="黑体" panose="02010609060101010101" pitchFamily="49" charset="-122"/>
                <a:ea typeface="黑体" panose="02010609060101010101" pitchFamily="49" charset="-122"/>
                <a:sym typeface="+mn-ea"/>
              </a:rPr>
              <a:t>持久性有机污染物；</a:t>
            </a:r>
            <a:endParaRPr lang="zh-CN" altLang="en-US" sz="2000">
              <a:latin typeface="黑体" panose="02010609060101010101" pitchFamily="49" charset="-122"/>
              <a:ea typeface="黑体" panose="02010609060101010101" pitchFamily="49" charset="-122"/>
            </a:endParaRPr>
          </a:p>
          <a:p>
            <a:pPr marL="342900" indent="-342900">
              <a:lnSpc>
                <a:spcPct val="120000"/>
              </a:lnSpc>
              <a:spcBef>
                <a:spcPts val="0"/>
              </a:spcBef>
              <a:spcAft>
                <a:spcPts val="0"/>
              </a:spcAft>
              <a:buFont typeface="Wingdings" panose="05000000000000000000" charset="0"/>
              <a:buChar char="Ø"/>
            </a:pPr>
            <a:r>
              <a:rPr lang="zh-CN" altLang="en-US" sz="2000">
                <a:latin typeface="黑体" panose="02010609060101010101" pitchFamily="49" charset="-122"/>
                <a:ea typeface="黑体" panose="02010609060101010101" pitchFamily="49" charset="-122"/>
                <a:sym typeface="+mn-ea"/>
              </a:rPr>
              <a:t>内分泌干扰物；</a:t>
            </a:r>
            <a:endParaRPr lang="zh-CN" altLang="en-US" sz="2000">
              <a:latin typeface="黑体" panose="02010609060101010101" pitchFamily="49" charset="-122"/>
              <a:ea typeface="黑体" panose="02010609060101010101" pitchFamily="49" charset="-122"/>
            </a:endParaRPr>
          </a:p>
          <a:p>
            <a:pPr marL="342900" indent="-342900">
              <a:lnSpc>
                <a:spcPct val="120000"/>
              </a:lnSpc>
              <a:spcBef>
                <a:spcPts val="0"/>
              </a:spcBef>
              <a:spcAft>
                <a:spcPts val="0"/>
              </a:spcAft>
              <a:buFont typeface="Wingdings" panose="05000000000000000000" charset="0"/>
              <a:buChar char="Ø"/>
            </a:pPr>
            <a:r>
              <a:rPr lang="zh-CN" altLang="en-US" sz="2000">
                <a:latin typeface="黑体" panose="02010609060101010101" pitchFamily="49" charset="-122"/>
                <a:ea typeface="黑体" panose="02010609060101010101" pitchFamily="49" charset="-122"/>
                <a:sym typeface="+mn-ea"/>
              </a:rPr>
              <a:t>抗生素；</a:t>
            </a:r>
            <a:endParaRPr lang="zh-CN" altLang="en-US" sz="2000">
              <a:latin typeface="黑体" panose="02010609060101010101" pitchFamily="49" charset="-122"/>
              <a:ea typeface="黑体" panose="02010609060101010101" pitchFamily="49" charset="-122"/>
            </a:endParaRPr>
          </a:p>
          <a:p>
            <a:pPr marL="342900" indent="-342900">
              <a:lnSpc>
                <a:spcPct val="120000"/>
              </a:lnSpc>
              <a:spcBef>
                <a:spcPts val="0"/>
              </a:spcBef>
              <a:spcAft>
                <a:spcPts val="0"/>
              </a:spcAft>
              <a:buFont typeface="Wingdings" panose="05000000000000000000" charset="0"/>
              <a:buChar char="Ø"/>
            </a:pPr>
            <a:r>
              <a:rPr lang="zh-CN" altLang="en-US" sz="2000">
                <a:latin typeface="黑体" panose="02010609060101010101" pitchFamily="49" charset="-122"/>
                <a:ea typeface="黑体" panose="02010609060101010101" pitchFamily="49" charset="-122"/>
                <a:sym typeface="+mn-ea"/>
              </a:rPr>
              <a:t>微塑料。</a:t>
            </a:r>
            <a:endParaRPr lang="zh-CN" altLang="en-US" sz="2000" kern="100" dirty="0">
              <a:solidFill>
                <a:srgbClr val="000000">
                  <a:lumMod val="75000"/>
                  <a:lumOff val="25000"/>
                </a:srgbClr>
              </a:solidFill>
              <a:latin typeface="Times" panose="02020603050405020304" pitchFamily="18" charset="0"/>
              <a:ea typeface="微软雅黑" panose="020B0503020204020204" charset="-122"/>
              <a:cs typeface="Times" panose="02020603050405020304" pitchFamily="18" charset="0"/>
            </a:endParaRPr>
          </a:p>
        </p:txBody>
      </p:sp>
      <p:cxnSp>
        <p:nvCxnSpPr>
          <p:cNvPr id="29" name="直接连接符 28"/>
          <p:cNvCxnSpPr>
            <a:stCxn id="21" idx="1"/>
            <a:endCxn id="21" idx="3"/>
          </p:cNvCxnSpPr>
          <p:nvPr/>
        </p:nvCxnSpPr>
        <p:spPr>
          <a:xfrm>
            <a:off x="839470" y="3788410"/>
            <a:ext cx="4373880" cy="0"/>
          </a:xfrm>
          <a:prstGeom prst="line">
            <a:avLst/>
          </a:prstGeom>
          <a:solidFill>
            <a:schemeClr val="accent1"/>
          </a:solidFill>
          <a:ln w="9525" cap="flat" cmpd="sng" algn="ctr">
            <a:solidFill>
              <a:srgbClr val="0090E6"/>
            </a:solidFill>
            <a:prstDash val="solid"/>
            <a:round/>
            <a:headEnd type="none" w="med" len="med"/>
            <a:tailEnd type="none" w="med" len="med"/>
          </a:ln>
        </p:spPr>
      </p:cxnSp>
    </p:spTree>
  </p:cSld>
  <p:clrMapOvr>
    <a:masterClrMapping/>
  </p:clrMapOvr>
  <p:transition spd="slow">
    <p:zo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744" y="238999"/>
            <a:ext cx="10515600" cy="690255"/>
          </a:xfrm>
        </p:spPr>
        <p:txBody>
          <a:bodyPr>
            <a:normAutofit/>
          </a:bodyPr>
          <a:lstStyle/>
          <a:p>
            <a:pPr algn="l"/>
            <a:r>
              <a:rPr lang="zh-CN" altLang="en-US" sz="2800" b="1" dirty="0">
                <a:solidFill>
                  <a:srgbClr val="0090E6"/>
                </a:solidFill>
                <a:effectLst/>
                <a:latin typeface="微软雅黑" panose="020B0503020204020204" charset="-122"/>
                <a:ea typeface="微软雅黑" panose="020B0503020204020204" charset="-122"/>
                <a:cs typeface="+mn-cs"/>
              </a:rPr>
              <a:t>新污染物治理是国家高质量发展的必然要求</a:t>
            </a:r>
            <a:endParaRPr lang="zh-CN" altLang="en-US" sz="2800" b="1" dirty="0">
              <a:solidFill>
                <a:srgbClr val="0090E6"/>
              </a:solidFill>
              <a:effectLst/>
              <a:latin typeface="微软雅黑" panose="020B0503020204020204" charset="-122"/>
              <a:ea typeface="微软雅黑" panose="020B0503020204020204" charset="-122"/>
              <a:cs typeface="+mn-cs"/>
            </a:endParaRPr>
          </a:p>
        </p:txBody>
      </p:sp>
      <p:sp>
        <p:nvSpPr>
          <p:cNvPr id="175" name="箭头: 五边形 4"/>
          <p:cNvSpPr/>
          <p:nvPr/>
        </p:nvSpPr>
        <p:spPr>
          <a:xfrm>
            <a:off x="0" y="5979667"/>
            <a:ext cx="12192000" cy="524249"/>
          </a:xfrm>
          <a:prstGeom prst="homePlate">
            <a:avLst>
              <a:gd name="adj" fmla="val 66416"/>
            </a:avLst>
          </a:prstGeom>
          <a:gradFill flip="none" rotWithShape="1">
            <a:gsLst>
              <a:gs pos="97345">
                <a:srgbClr val="186CD2"/>
              </a:gs>
              <a:gs pos="0">
                <a:srgbClr val="569AEC"/>
              </a:gs>
            </a:gsLst>
            <a:lin ang="8100000" scaled="1"/>
            <a:tileRect/>
          </a:gradFill>
          <a:ln w="12700" cap="flat" cmpd="sng" algn="ctr">
            <a:noFill/>
            <a:prstDash val="solid"/>
            <a:miter lim="800000"/>
          </a:ln>
          <a:effectLst/>
        </p:spPr>
        <p:txBody>
          <a:bodyPr rtlCol="0" anchor="ctr"/>
          <a:lstStyle/>
          <a:p>
            <a:pPr algn="ctr">
              <a:defRPr/>
            </a:pPr>
            <a:endParaRPr lang="zh-CN" altLang="en-US" kern="0">
              <a:solidFill>
                <a:prstClr val="white"/>
              </a:solidFill>
              <a:latin typeface="微软雅黑" panose="020B0503020204020204" charset="-122"/>
              <a:ea typeface="微软雅黑" panose="020B0503020204020204" charset="-122"/>
            </a:endParaRPr>
          </a:p>
        </p:txBody>
      </p:sp>
      <p:cxnSp>
        <p:nvCxnSpPr>
          <p:cNvPr id="176" name="直接连接符 5"/>
          <p:cNvCxnSpPr/>
          <p:nvPr/>
        </p:nvCxnSpPr>
        <p:spPr>
          <a:xfrm>
            <a:off x="274638" y="3963420"/>
            <a:ext cx="0" cy="1985767"/>
          </a:xfrm>
          <a:prstGeom prst="line">
            <a:avLst/>
          </a:prstGeom>
          <a:noFill/>
          <a:ln w="15875" cap="flat" cmpd="sng" algn="ctr">
            <a:solidFill>
              <a:srgbClr val="569AEC">
                <a:alpha val="39000"/>
              </a:srgbClr>
            </a:solidFill>
            <a:prstDash val="solid"/>
            <a:miter lim="800000"/>
          </a:ln>
          <a:effectLst/>
        </p:spPr>
      </p:cxnSp>
      <p:cxnSp>
        <p:nvCxnSpPr>
          <p:cNvPr id="177" name="直接连接符 6"/>
          <p:cNvCxnSpPr/>
          <p:nvPr>
            <p:custDataLst>
              <p:tags r:id="rId1"/>
            </p:custDataLst>
          </p:nvPr>
        </p:nvCxnSpPr>
        <p:spPr>
          <a:xfrm flipH="1">
            <a:off x="1655309" y="3731169"/>
            <a:ext cx="22860" cy="2218055"/>
          </a:xfrm>
          <a:prstGeom prst="line">
            <a:avLst/>
          </a:prstGeom>
          <a:noFill/>
          <a:ln w="15875" cap="flat" cmpd="sng" algn="ctr">
            <a:solidFill>
              <a:srgbClr val="569AEC">
                <a:alpha val="39000"/>
              </a:srgbClr>
            </a:solidFill>
            <a:prstDash val="solid"/>
            <a:miter lim="800000"/>
          </a:ln>
          <a:effectLst/>
        </p:spPr>
      </p:cxnSp>
      <p:cxnSp>
        <p:nvCxnSpPr>
          <p:cNvPr id="178" name="直接连接符 7"/>
          <p:cNvCxnSpPr/>
          <p:nvPr>
            <p:custDataLst>
              <p:tags r:id="rId2"/>
            </p:custDataLst>
          </p:nvPr>
        </p:nvCxnSpPr>
        <p:spPr>
          <a:xfrm>
            <a:off x="3129326" y="3449864"/>
            <a:ext cx="0" cy="2543773"/>
          </a:xfrm>
          <a:prstGeom prst="line">
            <a:avLst/>
          </a:prstGeom>
          <a:noFill/>
          <a:ln w="15875" cap="flat" cmpd="sng" algn="ctr">
            <a:solidFill>
              <a:srgbClr val="569AEC">
                <a:alpha val="39000"/>
              </a:srgbClr>
            </a:solidFill>
            <a:prstDash val="solid"/>
            <a:miter lim="800000"/>
          </a:ln>
          <a:effectLst/>
        </p:spPr>
      </p:cxnSp>
      <p:cxnSp>
        <p:nvCxnSpPr>
          <p:cNvPr id="179" name="直接连接符 8"/>
          <p:cNvCxnSpPr/>
          <p:nvPr>
            <p:custDataLst>
              <p:tags r:id="rId3"/>
            </p:custDataLst>
          </p:nvPr>
        </p:nvCxnSpPr>
        <p:spPr>
          <a:xfrm>
            <a:off x="4544287" y="3394619"/>
            <a:ext cx="1270" cy="2554605"/>
          </a:xfrm>
          <a:prstGeom prst="line">
            <a:avLst/>
          </a:prstGeom>
          <a:noFill/>
          <a:ln w="15875" cap="flat" cmpd="sng" algn="ctr">
            <a:solidFill>
              <a:srgbClr val="569AEC">
                <a:alpha val="39000"/>
              </a:srgbClr>
            </a:solidFill>
            <a:prstDash val="solid"/>
            <a:miter lim="800000"/>
          </a:ln>
          <a:effectLst/>
        </p:spPr>
      </p:cxnSp>
      <p:cxnSp>
        <p:nvCxnSpPr>
          <p:cNvPr id="180" name="直接连接符 9"/>
          <p:cNvCxnSpPr/>
          <p:nvPr>
            <p:custDataLst>
              <p:tags r:id="rId4"/>
            </p:custDataLst>
          </p:nvPr>
        </p:nvCxnSpPr>
        <p:spPr>
          <a:xfrm>
            <a:off x="5917647" y="3205234"/>
            <a:ext cx="22225" cy="2743835"/>
          </a:xfrm>
          <a:prstGeom prst="line">
            <a:avLst/>
          </a:prstGeom>
          <a:noFill/>
          <a:ln w="15875" cap="flat" cmpd="sng" algn="ctr">
            <a:solidFill>
              <a:srgbClr val="569AEC">
                <a:alpha val="39000"/>
              </a:srgbClr>
            </a:solidFill>
            <a:prstDash val="solid"/>
            <a:miter lim="800000"/>
          </a:ln>
          <a:effectLst/>
        </p:spPr>
      </p:cxnSp>
      <p:cxnSp>
        <p:nvCxnSpPr>
          <p:cNvPr id="181" name="直接连接符 10"/>
          <p:cNvCxnSpPr/>
          <p:nvPr>
            <p:custDataLst>
              <p:tags r:id="rId5"/>
            </p:custDataLst>
          </p:nvPr>
        </p:nvCxnSpPr>
        <p:spPr>
          <a:xfrm flipH="1">
            <a:off x="7440250" y="3020604"/>
            <a:ext cx="2540" cy="2928620"/>
          </a:xfrm>
          <a:prstGeom prst="line">
            <a:avLst/>
          </a:prstGeom>
          <a:noFill/>
          <a:ln w="15875" cap="flat" cmpd="sng" algn="ctr">
            <a:solidFill>
              <a:srgbClr val="569AEC">
                <a:alpha val="39000"/>
              </a:srgbClr>
            </a:solidFill>
            <a:prstDash val="solid"/>
            <a:miter lim="800000"/>
          </a:ln>
          <a:effectLst/>
        </p:spPr>
      </p:cxnSp>
      <p:cxnSp>
        <p:nvCxnSpPr>
          <p:cNvPr id="182" name="直接连接符 11"/>
          <p:cNvCxnSpPr/>
          <p:nvPr>
            <p:custDataLst>
              <p:tags r:id="rId6"/>
            </p:custDataLst>
          </p:nvPr>
        </p:nvCxnSpPr>
        <p:spPr>
          <a:xfrm flipH="1">
            <a:off x="8754247" y="2883444"/>
            <a:ext cx="19050" cy="3065780"/>
          </a:xfrm>
          <a:prstGeom prst="line">
            <a:avLst/>
          </a:prstGeom>
          <a:noFill/>
          <a:ln w="15875" cap="flat" cmpd="sng" algn="ctr">
            <a:solidFill>
              <a:srgbClr val="569AEC">
                <a:alpha val="39000"/>
              </a:srgbClr>
            </a:solidFill>
            <a:prstDash val="solid"/>
            <a:miter lim="800000"/>
          </a:ln>
          <a:effectLst/>
        </p:spPr>
      </p:cxnSp>
      <p:sp>
        <p:nvSpPr>
          <p:cNvPr id="183" name="文本框 13"/>
          <p:cNvSpPr txBox="1"/>
          <p:nvPr>
            <p:custDataLst>
              <p:tags r:id="rId7"/>
            </p:custDataLst>
          </p:nvPr>
        </p:nvSpPr>
        <p:spPr>
          <a:xfrm>
            <a:off x="7419178" y="2954036"/>
            <a:ext cx="1812326" cy="384721"/>
          </a:xfrm>
          <a:prstGeom prst="rect">
            <a:avLst/>
          </a:prstGeom>
          <a:noFill/>
        </p:spPr>
        <p:txBody>
          <a:bodyPr wrap="square" rtlCol="0">
            <a:spAutoFit/>
          </a:bodyPr>
          <a:lstStyle/>
          <a:p>
            <a:r>
              <a:rPr lang="en-US" altLang="zh-CN" sz="1900" b="1" dirty="0">
                <a:solidFill>
                  <a:srgbClr val="186CD2"/>
                </a:solidFill>
                <a:latin typeface="微软雅黑" panose="020B0503020204020204" charset="-122"/>
                <a:ea typeface="微软雅黑" panose="020B0503020204020204" charset="-122"/>
              </a:rPr>
              <a:t>2023</a:t>
            </a:r>
            <a:r>
              <a:rPr lang="zh-CN" altLang="en-US" sz="1900" b="1" dirty="0">
                <a:solidFill>
                  <a:srgbClr val="186CD2"/>
                </a:solidFill>
                <a:latin typeface="微软雅黑" panose="020B0503020204020204" charset="-122"/>
                <a:ea typeface="微软雅黑" panose="020B0503020204020204" charset="-122"/>
              </a:rPr>
              <a:t>年</a:t>
            </a:r>
            <a:r>
              <a:rPr lang="en-US" altLang="zh-CN" sz="1900" b="1" dirty="0">
                <a:solidFill>
                  <a:srgbClr val="186CD2"/>
                </a:solidFill>
                <a:latin typeface="微软雅黑" panose="020B0503020204020204" charset="-122"/>
                <a:ea typeface="微软雅黑" panose="020B0503020204020204" charset="-122"/>
              </a:rPr>
              <a:t>3</a:t>
            </a:r>
            <a:r>
              <a:rPr lang="zh-CN" altLang="en-US" sz="1900" b="1" dirty="0">
                <a:solidFill>
                  <a:srgbClr val="186CD2"/>
                </a:solidFill>
                <a:latin typeface="微软雅黑" panose="020B0503020204020204" charset="-122"/>
                <a:ea typeface="微软雅黑" panose="020B0503020204020204" charset="-122"/>
              </a:rPr>
              <a:t>月</a:t>
            </a:r>
            <a:endParaRPr lang="zh-CN" altLang="en-US" sz="1900" b="1" dirty="0">
              <a:solidFill>
                <a:srgbClr val="186CD2"/>
              </a:solidFill>
              <a:latin typeface="微软雅黑" panose="020B0503020204020204" charset="-122"/>
              <a:ea typeface="微软雅黑" panose="020B0503020204020204" charset="-122"/>
            </a:endParaRPr>
          </a:p>
        </p:txBody>
      </p:sp>
      <p:sp>
        <p:nvSpPr>
          <p:cNvPr id="184" name="文本框 14"/>
          <p:cNvSpPr txBox="1"/>
          <p:nvPr>
            <p:custDataLst>
              <p:tags r:id="rId8"/>
            </p:custDataLst>
          </p:nvPr>
        </p:nvSpPr>
        <p:spPr>
          <a:xfrm>
            <a:off x="7428704" y="3411420"/>
            <a:ext cx="1288164" cy="1565910"/>
          </a:xfrm>
          <a:prstGeom prst="rect">
            <a:avLst/>
          </a:prstGeom>
          <a:noFill/>
        </p:spPr>
        <p:txBody>
          <a:bodyPr wrap="square" rtlCol="0">
            <a:spAutoFit/>
          </a:bodyPr>
          <a:lstStyle/>
          <a:p>
            <a:pPr algn="just">
              <a:lnSpc>
                <a:spcPct val="120000"/>
              </a:lnSpc>
            </a:pPr>
            <a:r>
              <a:rPr lang="zh-CN" altLang="en-US" sz="1600" b="1" dirty="0">
                <a:solidFill>
                  <a:prstClr val="black">
                    <a:lumMod val="75000"/>
                    <a:lumOff val="25000"/>
                  </a:prstClr>
                </a:solidFill>
                <a:latin typeface="微软雅黑" panose="020B0503020204020204" charset="-122"/>
                <a:ea typeface="微软雅黑" panose="020B0503020204020204" charset="-122"/>
              </a:rPr>
              <a:t>生态环境部</a:t>
            </a:r>
            <a:r>
              <a:rPr lang="en-US" altLang="zh-CN" sz="1600" b="1" dirty="0">
                <a:solidFill>
                  <a:prstClr val="black">
                    <a:lumMod val="75000"/>
                    <a:lumOff val="25000"/>
                  </a:prstClr>
                </a:solidFill>
                <a:latin typeface="微软雅黑" panose="020B0503020204020204" charset="-122"/>
                <a:ea typeface="微软雅黑" panose="020B0503020204020204" charset="-122"/>
              </a:rPr>
              <a:t>《</a:t>
            </a:r>
            <a:r>
              <a:rPr lang="zh-CN" altLang="en-US" sz="1600" b="1" dirty="0">
                <a:solidFill>
                  <a:prstClr val="black">
                    <a:lumMod val="75000"/>
                    <a:lumOff val="25000"/>
                  </a:prstClr>
                </a:solidFill>
                <a:latin typeface="微软雅黑" panose="020B0503020204020204" charset="-122"/>
                <a:ea typeface="微软雅黑" panose="020B0503020204020204" charset="-122"/>
              </a:rPr>
              <a:t>重点管控新污染物清单</a:t>
            </a:r>
            <a:r>
              <a:rPr lang="en-US" altLang="zh-CN" sz="1600" b="1" dirty="0">
                <a:solidFill>
                  <a:prstClr val="black">
                    <a:lumMod val="75000"/>
                    <a:lumOff val="25000"/>
                  </a:prstClr>
                </a:solidFill>
                <a:latin typeface="微软雅黑" panose="020B0503020204020204" charset="-122"/>
                <a:ea typeface="微软雅黑" panose="020B0503020204020204" charset="-122"/>
              </a:rPr>
              <a:t>(2023</a:t>
            </a:r>
            <a:r>
              <a:rPr lang="zh-CN" altLang="en-US" sz="1600" b="1" dirty="0">
                <a:solidFill>
                  <a:prstClr val="black">
                    <a:lumMod val="75000"/>
                    <a:lumOff val="25000"/>
                  </a:prstClr>
                </a:solidFill>
                <a:latin typeface="微软雅黑" panose="020B0503020204020204" charset="-122"/>
                <a:ea typeface="微软雅黑" panose="020B0503020204020204" charset="-122"/>
              </a:rPr>
              <a:t>年版</a:t>
            </a:r>
            <a:r>
              <a:rPr lang="en-US" altLang="zh-CN" sz="1600" b="1" dirty="0">
                <a:solidFill>
                  <a:prstClr val="black">
                    <a:lumMod val="75000"/>
                    <a:lumOff val="25000"/>
                  </a:prstClr>
                </a:solidFill>
                <a:latin typeface="微软雅黑" panose="020B0503020204020204" charset="-122"/>
                <a:ea typeface="微软雅黑" panose="020B0503020204020204" charset="-122"/>
              </a:rPr>
              <a:t>)》</a:t>
            </a:r>
            <a:endParaRPr lang="en-US" altLang="zh-CN" sz="1600" b="1" dirty="0">
              <a:solidFill>
                <a:prstClr val="black">
                  <a:lumMod val="75000"/>
                  <a:lumOff val="25000"/>
                </a:prstClr>
              </a:solidFill>
              <a:latin typeface="微软雅黑" panose="020B0503020204020204" charset="-122"/>
              <a:ea typeface="微软雅黑" panose="020B0503020204020204" charset="-122"/>
            </a:endParaRPr>
          </a:p>
        </p:txBody>
      </p:sp>
      <p:sp>
        <p:nvSpPr>
          <p:cNvPr id="185" name="文本框 16"/>
          <p:cNvSpPr txBox="1"/>
          <p:nvPr>
            <p:custDataLst>
              <p:tags r:id="rId9"/>
            </p:custDataLst>
          </p:nvPr>
        </p:nvSpPr>
        <p:spPr>
          <a:xfrm>
            <a:off x="8794429" y="2790087"/>
            <a:ext cx="1651955" cy="384721"/>
          </a:xfrm>
          <a:prstGeom prst="rect">
            <a:avLst/>
          </a:prstGeom>
          <a:noFill/>
        </p:spPr>
        <p:txBody>
          <a:bodyPr wrap="square" rtlCol="0">
            <a:spAutoFit/>
          </a:bodyPr>
          <a:lstStyle/>
          <a:p>
            <a:r>
              <a:rPr lang="en-US" altLang="zh-CN" sz="1900" b="1" dirty="0">
                <a:solidFill>
                  <a:srgbClr val="186CD2"/>
                </a:solidFill>
                <a:latin typeface="微软雅黑" panose="020B0503020204020204" charset="-122"/>
                <a:ea typeface="微软雅黑" panose="020B0503020204020204" charset="-122"/>
              </a:rPr>
              <a:t>2023</a:t>
            </a:r>
            <a:r>
              <a:rPr lang="zh-CN" altLang="en-US" sz="1900" b="1" dirty="0">
                <a:solidFill>
                  <a:srgbClr val="186CD2"/>
                </a:solidFill>
                <a:latin typeface="微软雅黑" panose="020B0503020204020204" charset="-122"/>
                <a:ea typeface="微软雅黑" panose="020B0503020204020204" charset="-122"/>
              </a:rPr>
              <a:t>年</a:t>
            </a:r>
            <a:r>
              <a:rPr lang="en-US" altLang="zh-CN" sz="1900" b="1" dirty="0">
                <a:solidFill>
                  <a:srgbClr val="186CD2"/>
                </a:solidFill>
                <a:latin typeface="微软雅黑" panose="020B0503020204020204" charset="-122"/>
                <a:ea typeface="微软雅黑" panose="020B0503020204020204" charset="-122"/>
              </a:rPr>
              <a:t>7</a:t>
            </a:r>
            <a:r>
              <a:rPr lang="zh-CN" altLang="en-US" sz="1900" b="1" dirty="0">
                <a:solidFill>
                  <a:srgbClr val="186CD2"/>
                </a:solidFill>
                <a:latin typeface="微软雅黑" panose="020B0503020204020204" charset="-122"/>
                <a:ea typeface="微软雅黑" panose="020B0503020204020204" charset="-122"/>
              </a:rPr>
              <a:t>月</a:t>
            </a:r>
            <a:endParaRPr lang="zh-CN" altLang="en-US" sz="1900" b="1" dirty="0">
              <a:solidFill>
                <a:srgbClr val="186CD2"/>
              </a:solidFill>
              <a:latin typeface="微软雅黑" panose="020B0503020204020204" charset="-122"/>
              <a:ea typeface="微软雅黑" panose="020B0503020204020204" charset="-122"/>
            </a:endParaRPr>
          </a:p>
        </p:txBody>
      </p:sp>
      <p:sp>
        <p:nvSpPr>
          <p:cNvPr id="186" name="文本框 17"/>
          <p:cNvSpPr txBox="1"/>
          <p:nvPr>
            <p:custDataLst>
              <p:tags r:id="rId10"/>
            </p:custDataLst>
          </p:nvPr>
        </p:nvSpPr>
        <p:spPr>
          <a:xfrm>
            <a:off x="8803955" y="3247471"/>
            <a:ext cx="1317361" cy="2155825"/>
          </a:xfrm>
          <a:prstGeom prst="rect">
            <a:avLst/>
          </a:prstGeom>
          <a:noFill/>
        </p:spPr>
        <p:txBody>
          <a:bodyPr wrap="square" rtlCol="0">
            <a:spAutoFit/>
          </a:bodyPr>
          <a:lstStyle/>
          <a:p>
            <a:pPr algn="just">
              <a:lnSpc>
                <a:spcPct val="120000"/>
              </a:lnSpc>
              <a:buClrTx/>
              <a:buSzTx/>
              <a:buFontTx/>
            </a:pPr>
            <a:r>
              <a:rPr lang="zh-CN" altLang="en-US" sz="1600" b="1" dirty="0">
                <a:solidFill>
                  <a:prstClr val="black">
                    <a:lumMod val="75000"/>
                    <a:lumOff val="25000"/>
                  </a:prstClr>
                </a:solidFill>
                <a:latin typeface="微软雅黑" panose="020B0503020204020204" charset="-122"/>
                <a:ea typeface="微软雅黑" panose="020B0503020204020204" charset="-122"/>
              </a:rPr>
              <a:t>全国生态环保大会把新污染物治理等作为国家基础研究和科技创新的重点领域</a:t>
            </a:r>
            <a:endParaRPr lang="zh-CN" altLang="en-US" sz="1600" b="1" dirty="0">
              <a:solidFill>
                <a:prstClr val="black">
                  <a:lumMod val="75000"/>
                  <a:lumOff val="25000"/>
                </a:prstClr>
              </a:solidFill>
              <a:latin typeface="微软雅黑" panose="020B0503020204020204" charset="-122"/>
              <a:ea typeface="微软雅黑" panose="020B0503020204020204" charset="-122"/>
            </a:endParaRPr>
          </a:p>
        </p:txBody>
      </p:sp>
      <p:sp>
        <p:nvSpPr>
          <p:cNvPr id="187" name="文本框 19"/>
          <p:cNvSpPr txBox="1"/>
          <p:nvPr>
            <p:custDataLst>
              <p:tags r:id="rId11"/>
            </p:custDataLst>
          </p:nvPr>
        </p:nvSpPr>
        <p:spPr>
          <a:xfrm>
            <a:off x="5919467" y="3126875"/>
            <a:ext cx="1833398" cy="384721"/>
          </a:xfrm>
          <a:prstGeom prst="rect">
            <a:avLst/>
          </a:prstGeom>
          <a:noFill/>
        </p:spPr>
        <p:txBody>
          <a:bodyPr wrap="square" rtlCol="0">
            <a:spAutoFit/>
          </a:bodyPr>
          <a:lstStyle/>
          <a:p>
            <a:r>
              <a:rPr lang="en-US" altLang="zh-CN" sz="1900" b="1" dirty="0">
                <a:solidFill>
                  <a:srgbClr val="186CD2"/>
                </a:solidFill>
                <a:latin typeface="微软雅黑" panose="020B0503020204020204" charset="-122"/>
                <a:ea typeface="微软雅黑" panose="020B0503020204020204" charset="-122"/>
              </a:rPr>
              <a:t>2022</a:t>
            </a:r>
            <a:r>
              <a:rPr lang="zh-CN" altLang="en-US" sz="1900" b="1" dirty="0">
                <a:solidFill>
                  <a:srgbClr val="186CD2"/>
                </a:solidFill>
                <a:latin typeface="微软雅黑" panose="020B0503020204020204" charset="-122"/>
                <a:ea typeface="微软雅黑" panose="020B0503020204020204" charset="-122"/>
              </a:rPr>
              <a:t>年</a:t>
            </a:r>
            <a:r>
              <a:rPr lang="en-US" altLang="zh-CN" sz="1900" b="1" dirty="0">
                <a:solidFill>
                  <a:srgbClr val="186CD2"/>
                </a:solidFill>
                <a:latin typeface="微软雅黑" panose="020B0503020204020204" charset="-122"/>
                <a:ea typeface="微软雅黑" panose="020B0503020204020204" charset="-122"/>
              </a:rPr>
              <a:t>10</a:t>
            </a:r>
            <a:r>
              <a:rPr lang="zh-CN" altLang="en-US" sz="1900" b="1" dirty="0">
                <a:solidFill>
                  <a:srgbClr val="186CD2"/>
                </a:solidFill>
                <a:latin typeface="微软雅黑" panose="020B0503020204020204" charset="-122"/>
                <a:ea typeface="微软雅黑" panose="020B0503020204020204" charset="-122"/>
              </a:rPr>
              <a:t>月</a:t>
            </a:r>
            <a:endParaRPr lang="zh-CN" altLang="en-US" sz="1900" b="1" dirty="0">
              <a:solidFill>
                <a:srgbClr val="186CD2"/>
              </a:solidFill>
              <a:latin typeface="微软雅黑" panose="020B0503020204020204" charset="-122"/>
              <a:ea typeface="微软雅黑" panose="020B0503020204020204" charset="-122"/>
            </a:endParaRPr>
          </a:p>
        </p:txBody>
      </p:sp>
      <p:sp>
        <p:nvSpPr>
          <p:cNvPr id="188" name="文本框 20"/>
          <p:cNvSpPr txBox="1"/>
          <p:nvPr>
            <p:custDataLst>
              <p:tags r:id="rId12"/>
            </p:custDataLst>
          </p:nvPr>
        </p:nvSpPr>
        <p:spPr>
          <a:xfrm>
            <a:off x="5963917" y="3584259"/>
            <a:ext cx="1317361" cy="2155825"/>
          </a:xfrm>
          <a:prstGeom prst="rect">
            <a:avLst/>
          </a:prstGeom>
          <a:noFill/>
        </p:spPr>
        <p:txBody>
          <a:bodyPr wrap="square" rtlCol="0">
            <a:spAutoFit/>
          </a:bodyPr>
          <a:lstStyle/>
          <a:p>
            <a:pPr algn="just">
              <a:lnSpc>
                <a:spcPct val="120000"/>
              </a:lnSpc>
            </a:pPr>
            <a:r>
              <a:rPr lang="zh-CN" altLang="en-US" sz="1600" b="1" dirty="0">
                <a:solidFill>
                  <a:prstClr val="black">
                    <a:lumMod val="75000"/>
                    <a:lumOff val="25000"/>
                  </a:prstClr>
                </a:solidFill>
                <a:latin typeface="微软雅黑" panose="020B0503020204020204" charset="-122"/>
                <a:ea typeface="微软雅黑" panose="020B0503020204020204" charset="-122"/>
              </a:rPr>
              <a:t>党的“二十大”将开展新污染物治理作为深入推进污染防治攻坚战的重要任务</a:t>
            </a:r>
            <a:endParaRPr lang="zh-CN" altLang="en-US" sz="1600" b="1" dirty="0">
              <a:solidFill>
                <a:prstClr val="black">
                  <a:lumMod val="75000"/>
                  <a:lumOff val="25000"/>
                </a:prstClr>
              </a:solidFill>
              <a:latin typeface="微软雅黑" panose="020B0503020204020204" charset="-122"/>
              <a:ea typeface="微软雅黑" panose="020B0503020204020204" charset="-122"/>
            </a:endParaRPr>
          </a:p>
        </p:txBody>
      </p:sp>
      <p:sp>
        <p:nvSpPr>
          <p:cNvPr id="189" name="文本框 22"/>
          <p:cNvSpPr txBox="1"/>
          <p:nvPr>
            <p:custDataLst>
              <p:tags r:id="rId13"/>
            </p:custDataLst>
          </p:nvPr>
        </p:nvSpPr>
        <p:spPr>
          <a:xfrm>
            <a:off x="4566441" y="3322590"/>
            <a:ext cx="1532965" cy="384721"/>
          </a:xfrm>
          <a:prstGeom prst="rect">
            <a:avLst/>
          </a:prstGeom>
          <a:noFill/>
        </p:spPr>
        <p:txBody>
          <a:bodyPr wrap="square" rtlCol="0">
            <a:spAutoFit/>
          </a:bodyPr>
          <a:lstStyle/>
          <a:p>
            <a:r>
              <a:rPr lang="en-US" altLang="zh-CN" sz="1900" b="1" dirty="0">
                <a:solidFill>
                  <a:srgbClr val="186CD2"/>
                </a:solidFill>
                <a:latin typeface="微软雅黑" panose="020B0503020204020204" charset="-122"/>
                <a:ea typeface="微软雅黑" panose="020B0503020204020204" charset="-122"/>
              </a:rPr>
              <a:t>2022</a:t>
            </a:r>
            <a:r>
              <a:rPr lang="zh-CN" altLang="en-US" sz="1900" b="1" dirty="0">
                <a:solidFill>
                  <a:srgbClr val="186CD2"/>
                </a:solidFill>
                <a:latin typeface="微软雅黑" panose="020B0503020204020204" charset="-122"/>
                <a:ea typeface="微软雅黑" panose="020B0503020204020204" charset="-122"/>
              </a:rPr>
              <a:t>年</a:t>
            </a:r>
            <a:r>
              <a:rPr lang="en-US" altLang="zh-CN" sz="1900" b="1" dirty="0">
                <a:solidFill>
                  <a:srgbClr val="186CD2"/>
                </a:solidFill>
                <a:latin typeface="微软雅黑" panose="020B0503020204020204" charset="-122"/>
                <a:ea typeface="微软雅黑" panose="020B0503020204020204" charset="-122"/>
              </a:rPr>
              <a:t>5</a:t>
            </a:r>
            <a:r>
              <a:rPr lang="zh-CN" altLang="en-US" sz="1900" b="1" dirty="0">
                <a:solidFill>
                  <a:srgbClr val="186CD2"/>
                </a:solidFill>
                <a:latin typeface="微软雅黑" panose="020B0503020204020204" charset="-122"/>
                <a:ea typeface="微软雅黑" panose="020B0503020204020204" charset="-122"/>
              </a:rPr>
              <a:t>月</a:t>
            </a:r>
            <a:endParaRPr lang="zh-CN" altLang="en-US" sz="1900" b="1" dirty="0">
              <a:solidFill>
                <a:srgbClr val="186CD2"/>
              </a:solidFill>
              <a:latin typeface="微软雅黑" panose="020B0503020204020204" charset="-122"/>
              <a:ea typeface="微软雅黑" panose="020B0503020204020204" charset="-122"/>
            </a:endParaRPr>
          </a:p>
        </p:txBody>
      </p:sp>
      <p:sp>
        <p:nvSpPr>
          <p:cNvPr id="190" name="文本框 23"/>
          <p:cNvSpPr txBox="1"/>
          <p:nvPr>
            <p:custDataLst>
              <p:tags r:id="rId14"/>
            </p:custDataLst>
          </p:nvPr>
        </p:nvSpPr>
        <p:spPr>
          <a:xfrm>
            <a:off x="4566442" y="3779974"/>
            <a:ext cx="1316810" cy="1271270"/>
          </a:xfrm>
          <a:prstGeom prst="rect">
            <a:avLst/>
          </a:prstGeom>
          <a:noFill/>
        </p:spPr>
        <p:txBody>
          <a:bodyPr wrap="square" rtlCol="0">
            <a:spAutoFit/>
          </a:bodyPr>
          <a:lstStyle/>
          <a:p>
            <a:pPr algn="just">
              <a:lnSpc>
                <a:spcPct val="120000"/>
              </a:lnSpc>
            </a:pPr>
            <a:r>
              <a:rPr lang="zh-CN" altLang="en-US" sz="1600" b="1" dirty="0">
                <a:solidFill>
                  <a:prstClr val="black">
                    <a:lumMod val="75000"/>
                    <a:lumOff val="25000"/>
                  </a:prstClr>
                </a:solidFill>
                <a:latin typeface="微软雅黑" panose="020B0503020204020204" charset="-122"/>
                <a:ea typeface="微软雅黑" panose="020B0503020204020204" charset="-122"/>
              </a:rPr>
              <a:t>国务院办公厅</a:t>
            </a:r>
            <a:r>
              <a:rPr lang="en-US" altLang="zh-CN" sz="1600" b="1" dirty="0">
                <a:solidFill>
                  <a:prstClr val="black">
                    <a:lumMod val="75000"/>
                    <a:lumOff val="25000"/>
                  </a:prstClr>
                </a:solidFill>
                <a:latin typeface="微软雅黑" panose="020B0503020204020204" charset="-122"/>
                <a:ea typeface="微软雅黑" panose="020B0503020204020204" charset="-122"/>
              </a:rPr>
              <a:t>《</a:t>
            </a:r>
            <a:r>
              <a:rPr lang="zh-CN" altLang="en-US" sz="1600" b="1" dirty="0">
                <a:solidFill>
                  <a:prstClr val="black">
                    <a:lumMod val="75000"/>
                    <a:lumOff val="25000"/>
                  </a:prstClr>
                </a:solidFill>
                <a:latin typeface="微软雅黑" panose="020B0503020204020204" charset="-122"/>
                <a:ea typeface="微软雅黑" panose="020B0503020204020204" charset="-122"/>
              </a:rPr>
              <a:t>新污染物治理行动方案</a:t>
            </a:r>
            <a:r>
              <a:rPr lang="en-US" altLang="zh-CN" sz="1600" b="1" dirty="0">
                <a:solidFill>
                  <a:prstClr val="black">
                    <a:lumMod val="75000"/>
                    <a:lumOff val="25000"/>
                  </a:prstClr>
                </a:solidFill>
                <a:latin typeface="微软雅黑" panose="020B0503020204020204" charset="-122"/>
                <a:ea typeface="微软雅黑" panose="020B0503020204020204" charset="-122"/>
              </a:rPr>
              <a:t>》</a:t>
            </a:r>
            <a:endParaRPr lang="en-US" altLang="zh-CN" sz="1600" b="1" dirty="0">
              <a:solidFill>
                <a:prstClr val="black">
                  <a:lumMod val="75000"/>
                  <a:lumOff val="25000"/>
                </a:prstClr>
              </a:solidFill>
              <a:latin typeface="微软雅黑" panose="020B0503020204020204" charset="-122"/>
              <a:ea typeface="微软雅黑" panose="020B0503020204020204" charset="-122"/>
            </a:endParaRPr>
          </a:p>
        </p:txBody>
      </p:sp>
      <p:sp>
        <p:nvSpPr>
          <p:cNvPr id="191" name="文本框 25"/>
          <p:cNvSpPr txBox="1"/>
          <p:nvPr>
            <p:custDataLst>
              <p:tags r:id="rId15"/>
            </p:custDataLst>
          </p:nvPr>
        </p:nvSpPr>
        <p:spPr>
          <a:xfrm>
            <a:off x="3111180" y="3442089"/>
            <a:ext cx="1703446" cy="384721"/>
          </a:xfrm>
          <a:prstGeom prst="rect">
            <a:avLst/>
          </a:prstGeom>
          <a:noFill/>
        </p:spPr>
        <p:txBody>
          <a:bodyPr wrap="square" rtlCol="0">
            <a:spAutoFit/>
          </a:bodyPr>
          <a:lstStyle/>
          <a:p>
            <a:r>
              <a:rPr lang="en-US" altLang="zh-CN" sz="1900" b="1" dirty="0">
                <a:solidFill>
                  <a:srgbClr val="186CD2"/>
                </a:solidFill>
                <a:latin typeface="微软雅黑" panose="020B0503020204020204" charset="-122"/>
                <a:ea typeface="微软雅黑" panose="020B0503020204020204" charset="-122"/>
              </a:rPr>
              <a:t>2021</a:t>
            </a:r>
            <a:r>
              <a:rPr lang="zh-CN" altLang="en-US" sz="1900" b="1" dirty="0">
                <a:solidFill>
                  <a:srgbClr val="186CD2"/>
                </a:solidFill>
                <a:latin typeface="微软雅黑" panose="020B0503020204020204" charset="-122"/>
                <a:ea typeface="微软雅黑" panose="020B0503020204020204" charset="-122"/>
              </a:rPr>
              <a:t>年</a:t>
            </a:r>
            <a:r>
              <a:rPr lang="en-US" altLang="zh-CN" sz="1900" b="1" dirty="0">
                <a:solidFill>
                  <a:srgbClr val="186CD2"/>
                </a:solidFill>
                <a:latin typeface="微软雅黑" panose="020B0503020204020204" charset="-122"/>
                <a:ea typeface="微软雅黑" panose="020B0503020204020204" charset="-122"/>
              </a:rPr>
              <a:t>1</a:t>
            </a:r>
            <a:r>
              <a:rPr lang="zh-CN" altLang="en-US" sz="1900" b="1" dirty="0">
                <a:solidFill>
                  <a:srgbClr val="186CD2"/>
                </a:solidFill>
                <a:latin typeface="微软雅黑" panose="020B0503020204020204" charset="-122"/>
                <a:ea typeface="微软雅黑" panose="020B0503020204020204" charset="-122"/>
              </a:rPr>
              <a:t>月</a:t>
            </a:r>
            <a:endParaRPr lang="zh-CN" altLang="en-US" sz="1900" b="1" dirty="0">
              <a:solidFill>
                <a:srgbClr val="186CD2"/>
              </a:solidFill>
              <a:latin typeface="微软雅黑" panose="020B0503020204020204" charset="-122"/>
              <a:ea typeface="微软雅黑" panose="020B0503020204020204" charset="-122"/>
            </a:endParaRPr>
          </a:p>
        </p:txBody>
      </p:sp>
      <p:sp>
        <p:nvSpPr>
          <p:cNvPr id="192" name="文本框 26"/>
          <p:cNvSpPr txBox="1"/>
          <p:nvPr>
            <p:custDataLst>
              <p:tags r:id="rId16"/>
            </p:custDataLst>
          </p:nvPr>
        </p:nvSpPr>
        <p:spPr>
          <a:xfrm>
            <a:off x="3120705" y="3899473"/>
            <a:ext cx="1409325" cy="1249188"/>
          </a:xfrm>
          <a:prstGeom prst="rect">
            <a:avLst/>
          </a:prstGeom>
          <a:noFill/>
        </p:spPr>
        <p:txBody>
          <a:bodyPr wrap="square" rtlCol="0">
            <a:spAutoFit/>
          </a:bodyPr>
          <a:lstStyle/>
          <a:p>
            <a:pPr algn="just">
              <a:lnSpc>
                <a:spcPct val="120000"/>
              </a:lnSpc>
            </a:pPr>
            <a:r>
              <a:rPr lang="zh-CN" altLang="en-US" sz="1600" b="1" dirty="0">
                <a:solidFill>
                  <a:prstClr val="black">
                    <a:lumMod val="75000"/>
                    <a:lumOff val="25000"/>
                  </a:prstClr>
                </a:solidFill>
                <a:latin typeface="微软雅黑" panose="020B0503020204020204" charset="-122"/>
                <a:ea typeface="微软雅黑" panose="020B0503020204020204" charset="-122"/>
              </a:rPr>
              <a:t>香山科学会议“新污染物的健康风险及防控对策”</a:t>
            </a:r>
            <a:endParaRPr lang="zh-CN" altLang="en-US" sz="1600" b="1" dirty="0">
              <a:solidFill>
                <a:prstClr val="black">
                  <a:lumMod val="75000"/>
                  <a:lumOff val="25000"/>
                </a:prstClr>
              </a:solidFill>
              <a:latin typeface="微软雅黑" panose="020B0503020204020204" charset="-122"/>
              <a:ea typeface="微软雅黑" panose="020B0503020204020204" charset="-122"/>
            </a:endParaRPr>
          </a:p>
        </p:txBody>
      </p:sp>
      <p:sp>
        <p:nvSpPr>
          <p:cNvPr id="193" name="文本框 28"/>
          <p:cNvSpPr txBox="1"/>
          <p:nvPr>
            <p:custDataLst>
              <p:tags r:id="rId17"/>
            </p:custDataLst>
          </p:nvPr>
        </p:nvSpPr>
        <p:spPr>
          <a:xfrm>
            <a:off x="1633693" y="3623818"/>
            <a:ext cx="1670207" cy="384721"/>
          </a:xfrm>
          <a:prstGeom prst="rect">
            <a:avLst/>
          </a:prstGeom>
          <a:noFill/>
        </p:spPr>
        <p:txBody>
          <a:bodyPr wrap="square" rtlCol="0">
            <a:spAutoFit/>
          </a:bodyPr>
          <a:lstStyle/>
          <a:p>
            <a:r>
              <a:rPr lang="en-US" altLang="zh-CN" sz="1900" b="1" dirty="0">
                <a:solidFill>
                  <a:srgbClr val="C00000"/>
                </a:solidFill>
                <a:latin typeface="微软雅黑" panose="020B0503020204020204" charset="-122"/>
                <a:ea typeface="微软雅黑" panose="020B0503020204020204" charset="-122"/>
              </a:rPr>
              <a:t>2020</a:t>
            </a:r>
            <a:r>
              <a:rPr lang="zh-CN" altLang="en-US" sz="1900" b="1" dirty="0">
                <a:solidFill>
                  <a:srgbClr val="C00000"/>
                </a:solidFill>
                <a:latin typeface="微软雅黑" panose="020B0503020204020204" charset="-122"/>
                <a:ea typeface="微软雅黑" panose="020B0503020204020204" charset="-122"/>
              </a:rPr>
              <a:t>年</a:t>
            </a:r>
            <a:r>
              <a:rPr lang="en-US" altLang="zh-CN" sz="1900" b="1" dirty="0">
                <a:solidFill>
                  <a:srgbClr val="C00000"/>
                </a:solidFill>
                <a:latin typeface="微软雅黑" panose="020B0503020204020204" charset="-122"/>
                <a:ea typeface="微软雅黑" panose="020B0503020204020204" charset="-122"/>
              </a:rPr>
              <a:t>10</a:t>
            </a:r>
            <a:r>
              <a:rPr lang="zh-CN" altLang="en-US" sz="1900" b="1" dirty="0">
                <a:solidFill>
                  <a:srgbClr val="C00000"/>
                </a:solidFill>
                <a:latin typeface="微软雅黑" panose="020B0503020204020204" charset="-122"/>
                <a:ea typeface="微软雅黑" panose="020B0503020204020204" charset="-122"/>
              </a:rPr>
              <a:t>月</a:t>
            </a:r>
            <a:endParaRPr lang="zh-CN" altLang="en-US" sz="1900" b="1" dirty="0">
              <a:solidFill>
                <a:srgbClr val="C00000"/>
              </a:solidFill>
              <a:latin typeface="微软雅黑" panose="020B0503020204020204" charset="-122"/>
              <a:ea typeface="微软雅黑" panose="020B0503020204020204" charset="-122"/>
            </a:endParaRPr>
          </a:p>
        </p:txBody>
      </p:sp>
      <p:sp>
        <p:nvSpPr>
          <p:cNvPr id="194" name="文本框 29"/>
          <p:cNvSpPr txBox="1"/>
          <p:nvPr>
            <p:custDataLst>
              <p:tags r:id="rId18"/>
            </p:custDataLst>
          </p:nvPr>
        </p:nvSpPr>
        <p:spPr>
          <a:xfrm>
            <a:off x="1724026" y="4050665"/>
            <a:ext cx="1420075" cy="1861185"/>
          </a:xfrm>
          <a:prstGeom prst="rect">
            <a:avLst/>
          </a:prstGeom>
          <a:noFill/>
        </p:spPr>
        <p:txBody>
          <a:bodyPr wrap="square" rtlCol="0">
            <a:spAutoFit/>
          </a:bodyPr>
          <a:lstStyle/>
          <a:p>
            <a:pPr algn="just">
              <a:lnSpc>
                <a:spcPct val="120000"/>
              </a:lnSpc>
            </a:pPr>
            <a:r>
              <a:rPr lang="zh-CN" altLang="en-US" sz="1600" b="1" dirty="0">
                <a:solidFill>
                  <a:prstClr val="black">
                    <a:lumMod val="75000"/>
                    <a:lumOff val="25000"/>
                  </a:prstClr>
                </a:solidFill>
                <a:latin typeface="微软雅黑" panose="020B0503020204020204" charset="-122"/>
                <a:ea typeface="微软雅黑" panose="020B0503020204020204" charset="-122"/>
              </a:rPr>
              <a:t>十九届五中全会</a:t>
            </a:r>
            <a:r>
              <a:rPr lang="en-US" altLang="zh-CN" sz="1600" b="1" dirty="0">
                <a:solidFill>
                  <a:prstClr val="black">
                    <a:lumMod val="75000"/>
                    <a:lumOff val="25000"/>
                  </a:prstClr>
                </a:solidFill>
                <a:latin typeface="微软雅黑" panose="020B0503020204020204" charset="-122"/>
                <a:ea typeface="微软雅黑" panose="020B0503020204020204" charset="-122"/>
              </a:rPr>
              <a:t>《</a:t>
            </a:r>
            <a:r>
              <a:rPr lang="zh-CN" altLang="en-US" sz="1600" b="1" dirty="0">
                <a:solidFill>
                  <a:prstClr val="black">
                    <a:lumMod val="75000"/>
                    <a:lumOff val="25000"/>
                  </a:prstClr>
                </a:solidFill>
                <a:latin typeface="微软雅黑" panose="020B0503020204020204" charset="-122"/>
                <a:ea typeface="微软雅黑" panose="020B0503020204020204" charset="-122"/>
              </a:rPr>
              <a:t>十四五规划和</a:t>
            </a:r>
            <a:r>
              <a:rPr lang="en-US" altLang="zh-CN" sz="1600" b="1" dirty="0">
                <a:solidFill>
                  <a:prstClr val="black">
                    <a:lumMod val="75000"/>
                    <a:lumOff val="25000"/>
                  </a:prstClr>
                </a:solidFill>
                <a:latin typeface="微软雅黑" panose="020B0503020204020204" charset="-122"/>
                <a:ea typeface="微软雅黑" panose="020B0503020204020204" charset="-122"/>
              </a:rPr>
              <a:t>2035</a:t>
            </a:r>
            <a:r>
              <a:rPr lang="zh-CN" altLang="en-US" sz="1600" b="1" dirty="0">
                <a:solidFill>
                  <a:prstClr val="black">
                    <a:lumMod val="75000"/>
                    <a:lumOff val="25000"/>
                  </a:prstClr>
                </a:solidFill>
                <a:latin typeface="微软雅黑" panose="020B0503020204020204" charset="-122"/>
                <a:ea typeface="微软雅黑" panose="020B0503020204020204" charset="-122"/>
              </a:rPr>
              <a:t>远景目标纲要建议</a:t>
            </a:r>
            <a:r>
              <a:rPr lang="en-US" altLang="zh-CN" sz="1600" b="1" dirty="0">
                <a:solidFill>
                  <a:prstClr val="black">
                    <a:lumMod val="75000"/>
                    <a:lumOff val="25000"/>
                  </a:prstClr>
                </a:solidFill>
                <a:latin typeface="微软雅黑" panose="020B0503020204020204" charset="-122"/>
                <a:ea typeface="微软雅黑" panose="020B0503020204020204" charset="-122"/>
              </a:rPr>
              <a:t>》“</a:t>
            </a:r>
            <a:r>
              <a:rPr lang="zh-CN" altLang="en-US" sz="1600" b="1" dirty="0">
                <a:solidFill>
                  <a:prstClr val="black">
                    <a:lumMod val="75000"/>
                    <a:lumOff val="25000"/>
                  </a:prstClr>
                </a:solidFill>
                <a:latin typeface="微软雅黑" panose="020B0503020204020204" charset="-122"/>
                <a:ea typeface="微软雅黑" panose="020B0503020204020204" charset="-122"/>
              </a:rPr>
              <a:t>重视新污染物治理”</a:t>
            </a:r>
            <a:endParaRPr lang="zh-CN" altLang="en-US" sz="1600" b="1" dirty="0">
              <a:solidFill>
                <a:prstClr val="black">
                  <a:lumMod val="75000"/>
                  <a:lumOff val="25000"/>
                </a:prstClr>
              </a:solidFill>
              <a:latin typeface="微软雅黑" panose="020B0503020204020204" charset="-122"/>
              <a:ea typeface="微软雅黑" panose="020B0503020204020204" charset="-122"/>
            </a:endParaRPr>
          </a:p>
        </p:txBody>
      </p:sp>
      <p:sp>
        <p:nvSpPr>
          <p:cNvPr id="195" name="文本框 31"/>
          <p:cNvSpPr txBox="1"/>
          <p:nvPr>
            <p:custDataLst>
              <p:tags r:id="rId19"/>
            </p:custDataLst>
          </p:nvPr>
        </p:nvSpPr>
        <p:spPr>
          <a:xfrm>
            <a:off x="258443" y="3926213"/>
            <a:ext cx="1722141" cy="384721"/>
          </a:xfrm>
          <a:prstGeom prst="rect">
            <a:avLst/>
          </a:prstGeom>
          <a:noFill/>
        </p:spPr>
        <p:txBody>
          <a:bodyPr wrap="square" rtlCol="0">
            <a:spAutoFit/>
          </a:bodyPr>
          <a:lstStyle/>
          <a:p>
            <a:r>
              <a:rPr lang="en-US" altLang="zh-CN" sz="1900" b="1" dirty="0">
                <a:solidFill>
                  <a:srgbClr val="186CD2"/>
                </a:solidFill>
                <a:latin typeface="微软雅黑" panose="020B0503020204020204" charset="-122"/>
                <a:ea typeface="微软雅黑" panose="020B0503020204020204" charset="-122"/>
              </a:rPr>
              <a:t>2018</a:t>
            </a:r>
            <a:r>
              <a:rPr lang="zh-CN" altLang="en-US" sz="1900" b="1" dirty="0">
                <a:solidFill>
                  <a:srgbClr val="186CD2"/>
                </a:solidFill>
                <a:latin typeface="微软雅黑" panose="020B0503020204020204" charset="-122"/>
                <a:ea typeface="微软雅黑" panose="020B0503020204020204" charset="-122"/>
              </a:rPr>
              <a:t>年</a:t>
            </a:r>
            <a:r>
              <a:rPr lang="en-US" altLang="zh-CN" sz="1900" b="1" dirty="0">
                <a:solidFill>
                  <a:srgbClr val="186CD2"/>
                </a:solidFill>
                <a:latin typeface="微软雅黑" panose="020B0503020204020204" charset="-122"/>
                <a:ea typeface="微软雅黑" panose="020B0503020204020204" charset="-122"/>
              </a:rPr>
              <a:t>5</a:t>
            </a:r>
            <a:r>
              <a:rPr lang="zh-CN" altLang="en-US" sz="1900" b="1" dirty="0">
                <a:solidFill>
                  <a:srgbClr val="186CD2"/>
                </a:solidFill>
                <a:latin typeface="微软雅黑" panose="020B0503020204020204" charset="-122"/>
                <a:ea typeface="微软雅黑" panose="020B0503020204020204" charset="-122"/>
              </a:rPr>
              <a:t>月</a:t>
            </a:r>
            <a:endParaRPr lang="zh-CN" altLang="en-US" sz="1900" b="1" dirty="0">
              <a:solidFill>
                <a:srgbClr val="186CD2"/>
              </a:solidFill>
              <a:latin typeface="微软雅黑" panose="020B0503020204020204" charset="-122"/>
              <a:ea typeface="微软雅黑" panose="020B0503020204020204" charset="-122"/>
            </a:endParaRPr>
          </a:p>
        </p:txBody>
      </p:sp>
      <p:sp>
        <p:nvSpPr>
          <p:cNvPr id="196" name="文本框 32"/>
          <p:cNvSpPr txBox="1"/>
          <p:nvPr>
            <p:custDataLst>
              <p:tags r:id="rId20"/>
            </p:custDataLst>
          </p:nvPr>
        </p:nvSpPr>
        <p:spPr>
          <a:xfrm>
            <a:off x="267968" y="4383597"/>
            <a:ext cx="1317361" cy="1565910"/>
          </a:xfrm>
          <a:prstGeom prst="rect">
            <a:avLst/>
          </a:prstGeom>
          <a:noFill/>
        </p:spPr>
        <p:txBody>
          <a:bodyPr wrap="square" rtlCol="0">
            <a:spAutoFit/>
          </a:bodyPr>
          <a:lstStyle/>
          <a:p>
            <a:pPr algn="just">
              <a:lnSpc>
                <a:spcPct val="120000"/>
              </a:lnSpc>
            </a:pPr>
            <a:r>
              <a:rPr lang="zh-CN" altLang="en-US" sz="1600" b="1" dirty="0">
                <a:solidFill>
                  <a:prstClr val="black">
                    <a:lumMod val="75000"/>
                    <a:lumOff val="25000"/>
                  </a:prstClr>
                </a:solidFill>
                <a:latin typeface="微软雅黑" panose="020B0503020204020204" charset="-122"/>
                <a:ea typeface="微软雅黑" panose="020B0503020204020204" charset="-122"/>
                <a:sym typeface="+mn-ea"/>
              </a:rPr>
              <a:t>全国生态环保大会提出对新污染物治理开展专项研究</a:t>
            </a:r>
            <a:endParaRPr lang="en-US" altLang="zh-CN" sz="1600" b="1" dirty="0">
              <a:solidFill>
                <a:prstClr val="black">
                  <a:lumMod val="75000"/>
                  <a:lumOff val="25000"/>
                </a:prstClr>
              </a:solidFill>
              <a:latin typeface="微软雅黑" panose="020B0503020204020204" charset="-122"/>
              <a:ea typeface="微软雅黑" panose="020B0503020204020204" charset="-122"/>
            </a:endParaRPr>
          </a:p>
        </p:txBody>
      </p:sp>
      <p:pic>
        <p:nvPicPr>
          <p:cNvPr id="197" name="图片 4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5090" y="975360"/>
            <a:ext cx="3622675" cy="2131695"/>
          </a:xfrm>
          <a:prstGeom prst="rect">
            <a:avLst/>
          </a:prstGeom>
        </p:spPr>
      </p:pic>
      <p:sp>
        <p:nvSpPr>
          <p:cNvPr id="198" name="左中括号 50"/>
          <p:cNvSpPr/>
          <p:nvPr/>
        </p:nvSpPr>
        <p:spPr>
          <a:xfrm rot="16200000" flipV="1">
            <a:off x="6810375" y="-2336800"/>
            <a:ext cx="902970" cy="8744585"/>
          </a:xfrm>
          <a:prstGeom prst="leftBracket">
            <a:avLst>
              <a:gd name="adj" fmla="val 88000"/>
            </a:avLst>
          </a:prstGeom>
          <a:gradFill>
            <a:gsLst>
              <a:gs pos="0">
                <a:srgbClr val="A3C6FC"/>
              </a:gs>
              <a:gs pos="100000">
                <a:srgbClr val="F1F6FC">
                  <a:alpha val="0"/>
                </a:srgbClr>
              </a:gs>
            </a:gsLst>
            <a:lin ang="0" scaled="0"/>
          </a:gradFill>
          <a:ln w="6350" cap="flat" cmpd="sng" algn="ctr">
            <a:noFill/>
            <a:prstDash val="solid"/>
            <a:miter lim="800000"/>
          </a:ln>
          <a:effectLst/>
        </p:spPr>
        <p:txBody>
          <a:bodyPr rtlCol="0" anchor="ctr"/>
          <a:lstStyle/>
          <a:p>
            <a:pPr algn="ctr">
              <a:defRPr/>
            </a:pPr>
            <a:endParaRPr lang="zh-CN" altLang="en-US" kern="0">
              <a:solidFill>
                <a:prstClr val="black"/>
              </a:solidFill>
              <a:latin typeface="Arial" panose="020B0604020202020204"/>
              <a:ea typeface="仓耳渔阳体 W02"/>
            </a:endParaRPr>
          </a:p>
        </p:txBody>
      </p:sp>
      <p:sp>
        <p:nvSpPr>
          <p:cNvPr id="199" name="文本框 51"/>
          <p:cNvSpPr txBox="1"/>
          <p:nvPr/>
        </p:nvSpPr>
        <p:spPr>
          <a:xfrm>
            <a:off x="2972435" y="1146810"/>
            <a:ext cx="8512175" cy="1287780"/>
          </a:xfrm>
          <a:prstGeom prst="rect">
            <a:avLst/>
          </a:prstGeom>
          <a:noFill/>
        </p:spPr>
        <p:txBody>
          <a:bodyPr wrap="square" rtlCol="0">
            <a:spAutoFit/>
          </a:bodyPr>
          <a:lstStyle/>
          <a:p>
            <a:pPr algn="ctr">
              <a:lnSpc>
                <a:spcPct val="130000"/>
              </a:lnSpc>
            </a:pPr>
            <a:r>
              <a:rPr lang="zh-CN" altLang="en-US" sz="2000" b="1" dirty="0">
                <a:solidFill>
                  <a:srgbClr val="186CD2"/>
                </a:solidFill>
                <a:latin typeface="微软雅黑" panose="020B0503020204020204" charset="-122"/>
                <a:ea typeface="微软雅黑" panose="020B0503020204020204" charset="-122"/>
              </a:rPr>
              <a:t>新污染物治理</a:t>
            </a:r>
            <a:endParaRPr lang="zh-CN" altLang="en-US" sz="2000" b="1" dirty="0">
              <a:solidFill>
                <a:srgbClr val="186CD2"/>
              </a:solidFill>
              <a:latin typeface="微软雅黑" panose="020B0503020204020204" charset="-122"/>
              <a:ea typeface="微软雅黑" panose="020B0503020204020204" charset="-122"/>
            </a:endParaRPr>
          </a:p>
          <a:p>
            <a:pPr algn="ctr">
              <a:lnSpc>
                <a:spcPct val="130000"/>
              </a:lnSpc>
              <a:spcBef>
                <a:spcPts val="600"/>
              </a:spcBef>
            </a:pPr>
            <a:r>
              <a:rPr lang="zh-CN" altLang="en-US" b="1" dirty="0">
                <a:solidFill>
                  <a:srgbClr val="000000">
                    <a:lumMod val="85000"/>
                    <a:lumOff val="15000"/>
                  </a:srgbClr>
                </a:solidFill>
                <a:latin typeface="微软雅黑" panose="020B0503020204020204" charset="-122"/>
                <a:ea typeface="微软雅黑" panose="020B0503020204020204" charset="-122"/>
              </a:rPr>
              <a:t>连续四次列入政府工作报告</a:t>
            </a:r>
            <a:r>
              <a:rPr lang="en-US" altLang="zh-CN" b="1" dirty="0">
                <a:solidFill>
                  <a:srgbClr val="000000">
                    <a:lumMod val="85000"/>
                    <a:lumOff val="15000"/>
                  </a:srgbClr>
                </a:solidFill>
                <a:latin typeface="微软雅黑" panose="020B0503020204020204" charset="-122"/>
                <a:ea typeface="微软雅黑" panose="020B0503020204020204" charset="-122"/>
              </a:rPr>
              <a:t>-</a:t>
            </a:r>
            <a:r>
              <a:rPr lang="zh-CN" altLang="en-US" b="1" dirty="0">
                <a:solidFill>
                  <a:srgbClr val="000000">
                    <a:lumMod val="85000"/>
                    <a:lumOff val="15000"/>
                  </a:srgbClr>
                </a:solidFill>
                <a:latin typeface="微软雅黑" panose="020B0503020204020204" charset="-122"/>
                <a:ea typeface="微软雅黑" panose="020B0503020204020204" charset="-122"/>
              </a:rPr>
              <a:t>深入推进污染防治攻坚战的重要任务</a:t>
            </a:r>
            <a:endParaRPr lang="zh-CN" altLang="en-US" b="1" dirty="0">
              <a:solidFill>
                <a:srgbClr val="000000">
                  <a:lumMod val="85000"/>
                  <a:lumOff val="15000"/>
                </a:srgbClr>
              </a:solidFill>
              <a:latin typeface="微软雅黑" panose="020B0503020204020204" charset="-122"/>
              <a:ea typeface="微软雅黑" panose="020B0503020204020204" charset="-122"/>
            </a:endParaRPr>
          </a:p>
          <a:p>
            <a:pPr algn="ctr">
              <a:lnSpc>
                <a:spcPct val="130000"/>
              </a:lnSpc>
            </a:pPr>
            <a:r>
              <a:rPr lang="zh-CN" altLang="en-US" b="1" dirty="0">
                <a:solidFill>
                  <a:srgbClr val="000000">
                    <a:lumMod val="85000"/>
                    <a:lumOff val="15000"/>
                  </a:srgbClr>
                </a:solidFill>
                <a:latin typeface="微软雅黑" panose="020B0503020204020204" charset="-122"/>
                <a:ea typeface="微软雅黑" panose="020B0503020204020204" charset="-122"/>
              </a:rPr>
              <a:t>与应对一起列入全球气候变化国家基础研究和科技创新的重点领域</a:t>
            </a:r>
            <a:endParaRPr lang="zh-CN" altLang="en-US" b="1" dirty="0">
              <a:solidFill>
                <a:srgbClr val="000000">
                  <a:lumMod val="85000"/>
                  <a:lumOff val="15000"/>
                </a:srgbClr>
              </a:solidFill>
              <a:latin typeface="微软雅黑" panose="020B0503020204020204" charset="-122"/>
              <a:ea typeface="微软雅黑" panose="020B0503020204020204" charset="-122"/>
            </a:endParaRPr>
          </a:p>
        </p:txBody>
      </p:sp>
      <p:cxnSp>
        <p:nvCxnSpPr>
          <p:cNvPr id="200" name="直接连接符 52"/>
          <p:cNvCxnSpPr>
            <a:stCxn id="175" idx="3"/>
          </p:cNvCxnSpPr>
          <p:nvPr/>
        </p:nvCxnSpPr>
        <p:spPr>
          <a:xfrm flipH="1" flipV="1">
            <a:off x="0" y="6226799"/>
            <a:ext cx="12192000" cy="14993"/>
          </a:xfrm>
          <a:prstGeom prst="line">
            <a:avLst/>
          </a:prstGeom>
          <a:noFill/>
          <a:ln w="19050" cap="flat" cmpd="sng" algn="ctr">
            <a:solidFill>
              <a:srgbClr val="FFFFFF">
                <a:alpha val="39000"/>
              </a:srgbClr>
            </a:solidFill>
            <a:prstDash val="dash"/>
            <a:miter lim="800000"/>
          </a:ln>
          <a:effectLst/>
        </p:spPr>
      </p:cxnSp>
      <p:cxnSp>
        <p:nvCxnSpPr>
          <p:cNvPr id="3" name="直接连接符 11"/>
          <p:cNvCxnSpPr/>
          <p:nvPr/>
        </p:nvCxnSpPr>
        <p:spPr>
          <a:xfrm flipH="1">
            <a:off x="10142357" y="2623094"/>
            <a:ext cx="23495" cy="3383915"/>
          </a:xfrm>
          <a:prstGeom prst="line">
            <a:avLst/>
          </a:prstGeom>
          <a:noFill/>
          <a:ln w="15875" cap="flat" cmpd="sng" algn="ctr">
            <a:solidFill>
              <a:srgbClr val="569AEC">
                <a:alpha val="39000"/>
              </a:srgbClr>
            </a:solidFill>
            <a:prstDash val="solid"/>
            <a:miter lim="800000"/>
          </a:ln>
          <a:effectLst/>
        </p:spPr>
      </p:cxnSp>
      <p:sp>
        <p:nvSpPr>
          <p:cNvPr id="4" name="文本框 16"/>
          <p:cNvSpPr txBox="1"/>
          <p:nvPr/>
        </p:nvSpPr>
        <p:spPr>
          <a:xfrm>
            <a:off x="10078720" y="2574925"/>
            <a:ext cx="2183765" cy="383540"/>
          </a:xfrm>
          <a:prstGeom prst="rect">
            <a:avLst/>
          </a:prstGeom>
          <a:noFill/>
        </p:spPr>
        <p:txBody>
          <a:bodyPr wrap="square" rtlCol="0">
            <a:spAutoFit/>
          </a:bodyPr>
          <a:lstStyle/>
          <a:p>
            <a:r>
              <a:rPr lang="zh-CN" sz="1900" b="1" dirty="0">
                <a:solidFill>
                  <a:srgbClr val="186CD2"/>
                </a:solidFill>
                <a:latin typeface="微软雅黑" panose="020B0503020204020204" charset="-122"/>
                <a:ea typeface="微软雅黑" panose="020B0503020204020204" charset="-122"/>
              </a:rPr>
              <a:t>十大前沿科学问题</a:t>
            </a:r>
            <a:endParaRPr lang="zh-CN" sz="1900" b="1" dirty="0">
              <a:solidFill>
                <a:srgbClr val="186CD2"/>
              </a:solidFill>
              <a:latin typeface="微软雅黑" panose="020B0503020204020204" charset="-122"/>
              <a:ea typeface="微软雅黑" panose="020B0503020204020204" charset="-122"/>
            </a:endParaRPr>
          </a:p>
        </p:txBody>
      </p:sp>
      <p:sp>
        <p:nvSpPr>
          <p:cNvPr id="5" name="文本框 17"/>
          <p:cNvSpPr txBox="1"/>
          <p:nvPr/>
        </p:nvSpPr>
        <p:spPr>
          <a:xfrm>
            <a:off x="10326370" y="3032125"/>
            <a:ext cx="1640205" cy="2451100"/>
          </a:xfrm>
          <a:prstGeom prst="rect">
            <a:avLst/>
          </a:prstGeom>
          <a:noFill/>
        </p:spPr>
        <p:txBody>
          <a:bodyPr wrap="square" rtlCol="0">
            <a:spAutoFit/>
          </a:bodyPr>
          <a:lstStyle/>
          <a:p>
            <a:pPr algn="just">
              <a:lnSpc>
                <a:spcPct val="120000"/>
              </a:lnSpc>
              <a:buClrTx/>
              <a:buSzTx/>
              <a:buFontTx/>
            </a:pPr>
            <a:r>
              <a:rPr lang="en-US" altLang="zh-CN" sz="1600" b="1" dirty="0">
                <a:solidFill>
                  <a:srgbClr val="C00000"/>
                </a:solidFill>
                <a:latin typeface="微软雅黑" panose="020B0503020204020204" charset="-122"/>
                <a:ea typeface="微软雅黑" panose="020B0503020204020204" charset="-122"/>
              </a:rPr>
              <a:t>2024</a:t>
            </a:r>
            <a:r>
              <a:rPr lang="en-US" altLang="zh-CN" sz="1600" b="1" dirty="0">
                <a:solidFill>
                  <a:prstClr val="black">
                    <a:lumMod val="75000"/>
                    <a:lumOff val="25000"/>
                  </a:prstClr>
                </a:solidFill>
                <a:latin typeface="微软雅黑" panose="020B0503020204020204" charset="-122"/>
                <a:ea typeface="微软雅黑" panose="020B0503020204020204" charset="-122"/>
              </a:rPr>
              <a:t>—</a:t>
            </a:r>
            <a:r>
              <a:rPr lang="zh-CN" altLang="en-US" sz="1600" b="1" dirty="0">
                <a:solidFill>
                  <a:prstClr val="black">
                    <a:lumMod val="75000"/>
                    <a:lumOff val="25000"/>
                  </a:prstClr>
                </a:solidFill>
                <a:latin typeface="微软雅黑" panose="020B0503020204020204" charset="-122"/>
                <a:ea typeface="微软雅黑" panose="020B0503020204020204" charset="-122"/>
              </a:rPr>
              <a:t>对多介质环境中污染物进行识别、溯源和健康风险管控</a:t>
            </a:r>
            <a:endParaRPr lang="zh-CN" altLang="en-US" sz="1600" b="1" dirty="0">
              <a:solidFill>
                <a:prstClr val="black">
                  <a:lumMod val="75000"/>
                  <a:lumOff val="25000"/>
                </a:prstClr>
              </a:solidFill>
              <a:latin typeface="微软雅黑" panose="020B0503020204020204" charset="-122"/>
              <a:ea typeface="微软雅黑" panose="020B0503020204020204" charset="-122"/>
            </a:endParaRPr>
          </a:p>
          <a:p>
            <a:pPr algn="just">
              <a:lnSpc>
                <a:spcPct val="120000"/>
              </a:lnSpc>
              <a:buClrTx/>
              <a:buSzTx/>
              <a:buFontTx/>
            </a:pPr>
            <a:endParaRPr lang="zh-CN" altLang="en-US" sz="1600" b="1" dirty="0">
              <a:solidFill>
                <a:prstClr val="black">
                  <a:lumMod val="75000"/>
                  <a:lumOff val="25000"/>
                </a:prstClr>
              </a:solidFill>
              <a:latin typeface="微软雅黑" panose="020B0503020204020204" charset="-122"/>
              <a:ea typeface="微软雅黑" panose="020B0503020204020204" charset="-122"/>
            </a:endParaRPr>
          </a:p>
          <a:p>
            <a:pPr algn="just">
              <a:lnSpc>
                <a:spcPct val="120000"/>
              </a:lnSpc>
              <a:buClrTx/>
              <a:buSzTx/>
              <a:buFontTx/>
            </a:pPr>
            <a:r>
              <a:rPr lang="en-US" altLang="zh-CN" sz="1600" b="1" dirty="0">
                <a:solidFill>
                  <a:srgbClr val="C00000"/>
                </a:solidFill>
                <a:latin typeface="微软雅黑" panose="020B0503020204020204" charset="-122"/>
                <a:ea typeface="微软雅黑" panose="020B0503020204020204" charset="-122"/>
              </a:rPr>
              <a:t>2022</a:t>
            </a:r>
            <a:r>
              <a:rPr lang="en-US" altLang="zh-CN" sz="1600" b="1" dirty="0">
                <a:solidFill>
                  <a:prstClr val="black">
                    <a:lumMod val="75000"/>
                    <a:lumOff val="25000"/>
                  </a:prstClr>
                </a:solidFill>
                <a:latin typeface="微软雅黑" panose="020B0503020204020204" charset="-122"/>
                <a:ea typeface="微软雅黑" panose="020B0503020204020204" charset="-122"/>
              </a:rPr>
              <a:t>—</a:t>
            </a:r>
            <a:r>
              <a:rPr lang="zh-CN" altLang="en-US" sz="1600" b="1" dirty="0">
                <a:solidFill>
                  <a:prstClr val="black">
                    <a:lumMod val="75000"/>
                    <a:lumOff val="25000"/>
                  </a:prstClr>
                </a:solidFill>
                <a:latin typeface="微软雅黑" panose="020B0503020204020204" charset="-122"/>
                <a:ea typeface="微软雅黑" panose="020B0503020204020204" charset="-122"/>
              </a:rPr>
              <a:t>新污染物治理面临何种问题和挑战</a:t>
            </a:r>
            <a:endParaRPr lang="zh-CN" altLang="en-US" sz="1600" b="1" dirty="0">
              <a:solidFill>
                <a:prstClr val="black">
                  <a:lumMod val="75000"/>
                  <a:lumOff val="25000"/>
                </a:prstClr>
              </a:solidFill>
              <a:latin typeface="微软雅黑" panose="020B0503020204020204" charset="-122"/>
              <a:ea typeface="微软雅黑" panose="020B0503020204020204" charset="-122"/>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24528"/>
    </mc:Choice>
    <mc:Fallback>
      <p:transition spd="slow" advTm="24528"/>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6" name="Text Box 4"/>
          <p:cNvSpPr txBox="1">
            <a:spLocks noChangeArrowheads="1"/>
          </p:cNvSpPr>
          <p:nvPr/>
        </p:nvSpPr>
        <p:spPr bwMode="auto">
          <a:xfrm>
            <a:off x="479376" y="466725"/>
            <a:ext cx="10237216" cy="912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ts val="0"/>
              </a:spcBef>
            </a:pPr>
            <a:r>
              <a:rPr lang="en-US" altLang="zh-CN" sz="3000" b="1" dirty="0" smtClean="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1.2.4 </a:t>
            </a:r>
            <a:r>
              <a:rPr lang="zh-CN" altLang="en-US" sz="3000" b="1" dirty="0" smtClean="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环境</a:t>
            </a:r>
            <a:r>
              <a:rPr lang="zh-CN" altLang="en-US" sz="3000" b="1"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有机化合物的结构</a:t>
            </a:r>
            <a:r>
              <a:rPr lang="zh-CN" altLang="en-US" sz="3000" b="1" dirty="0" smtClean="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分类</a:t>
            </a:r>
            <a:endParaRPr lang="zh-CN" altLang="en-US" sz="3000" b="1" dirty="0" smtClean="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endParaRPr>
          </a:p>
          <a:p>
            <a:pPr eaLnBrk="1" hangingPunct="1">
              <a:lnSpc>
                <a:spcPct val="90000"/>
              </a:lnSpc>
              <a:spcBef>
                <a:spcPts val="0"/>
              </a:spcBef>
            </a:pPr>
            <a:r>
              <a:rPr lang="en-US" altLang="zh-CN" sz="2600"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   Structural Categories of Environmental Organic Contaminants</a:t>
            </a:r>
            <a:endParaRPr lang="en-US" altLang="zh-CN" sz="2600" b="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8" name="Text Box 11"/>
          <p:cNvSpPr txBox="1">
            <a:spLocks noChangeArrowheads="1"/>
          </p:cNvSpPr>
          <p:nvPr/>
        </p:nvSpPr>
        <p:spPr bwMode="auto">
          <a:xfrm>
            <a:off x="1080479" y="1462285"/>
            <a:ext cx="5616575" cy="3859518"/>
          </a:xfrm>
          <a:prstGeom prst="rect">
            <a:avLst/>
          </a:prstGeom>
          <a:noFill/>
          <a:ln w="9525">
            <a:noFill/>
            <a:miter lim="800000"/>
          </a:ln>
          <a:effectLst/>
        </p:spPr>
        <p:txBody>
          <a:bodyPr>
            <a:spAutoFit/>
          </a:bodyPr>
          <a:lstStyle/>
          <a:p>
            <a:pPr eaLnBrk="1" fontAlgn="auto" hangingPunct="1">
              <a:lnSpc>
                <a:spcPct val="110000"/>
              </a:lnSpc>
              <a:spcBef>
                <a:spcPct val="40000"/>
              </a:spcBef>
              <a:spcAft>
                <a:spcPts val="0"/>
              </a:spcAft>
              <a:defRPr/>
            </a:pPr>
            <a:r>
              <a:rPr lang="en-US" altLang="zh-CN" sz="2800" b="1" dirty="0" smtClean="0">
                <a:latin typeface="Times New Roman" panose="02020603050405020304" pitchFamily="18" charset="0"/>
                <a:ea typeface="黑体" panose="02010609060101010101" pitchFamily="49" charset="-122"/>
                <a:cs typeface="Times New Roman" panose="02020603050405020304" pitchFamily="18" charset="0"/>
              </a:rPr>
              <a:t>(</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1) </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碳氢化合物</a:t>
            </a:r>
            <a:r>
              <a:rPr lang="zh-CN" altLang="en-US" sz="2800" dirty="0">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Hydrocarbons</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a:p>
            <a:pPr eaLnBrk="1" fontAlgn="auto" hangingPunct="1">
              <a:lnSpc>
                <a:spcPct val="110000"/>
              </a:lnSpc>
              <a:spcBef>
                <a:spcPct val="40000"/>
              </a:spcBef>
              <a:spcAft>
                <a:spcPts val="0"/>
              </a:spcAft>
              <a:defRPr/>
            </a:pPr>
            <a:r>
              <a:rPr lang="en-US" altLang="zh-CN" dirty="0">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①</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 BTEX</a:t>
            </a:r>
            <a:endParaRPr lang="en-US" altLang="zh-CN" sz="2400" b="1" dirty="0">
              <a:latin typeface="Times New Roman" panose="02020603050405020304" pitchFamily="18" charset="0"/>
              <a:ea typeface="黑体" panose="02010609060101010101" pitchFamily="49" charset="-122"/>
              <a:cs typeface="Times New Roman" panose="02020603050405020304" pitchFamily="18" charset="0"/>
            </a:endParaRPr>
          </a:p>
          <a:p>
            <a:pPr eaLnBrk="1" fontAlgn="auto" hangingPunct="1">
              <a:lnSpc>
                <a:spcPct val="130000"/>
              </a:lnSpc>
              <a:spcBef>
                <a:spcPts val="0"/>
              </a:spcBef>
              <a:spcAft>
                <a:spcPts val="0"/>
              </a:spcAft>
              <a:defRPr/>
            </a:pP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苯 </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benzene</a:t>
            </a:r>
            <a:endParaRPr lang="en-US" altLang="zh-CN" sz="2400" b="1" dirty="0">
              <a:latin typeface="Times New Roman" panose="02020603050405020304" pitchFamily="18" charset="0"/>
              <a:ea typeface="黑体" panose="02010609060101010101" pitchFamily="49" charset="-122"/>
              <a:cs typeface="Times New Roman" panose="02020603050405020304" pitchFamily="18" charset="0"/>
            </a:endParaRPr>
          </a:p>
          <a:p>
            <a:pPr eaLnBrk="1" fontAlgn="auto" hangingPunct="1">
              <a:lnSpc>
                <a:spcPct val="130000"/>
              </a:lnSpc>
              <a:spcBef>
                <a:spcPts val="0"/>
              </a:spcBef>
              <a:spcAft>
                <a:spcPts val="0"/>
              </a:spcAft>
              <a:defRPr/>
            </a:pP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甲苯 </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toluene</a:t>
            </a:r>
            <a:endParaRPr lang="en-US" altLang="zh-CN" sz="2400" b="1" dirty="0">
              <a:latin typeface="Times New Roman" panose="02020603050405020304" pitchFamily="18" charset="0"/>
              <a:ea typeface="黑体" panose="02010609060101010101" pitchFamily="49" charset="-122"/>
              <a:cs typeface="Times New Roman" panose="02020603050405020304" pitchFamily="18" charset="0"/>
            </a:endParaRPr>
          </a:p>
          <a:p>
            <a:pPr eaLnBrk="1" fontAlgn="auto" hangingPunct="1">
              <a:lnSpc>
                <a:spcPct val="130000"/>
              </a:lnSpc>
              <a:spcBef>
                <a:spcPts val="0"/>
              </a:spcBef>
              <a:spcAft>
                <a:spcPts val="0"/>
              </a:spcAft>
              <a:defRPr/>
            </a:pP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乙苯 </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ethylbenzene</a:t>
            </a:r>
            <a:endParaRPr lang="en-US" altLang="zh-CN" sz="2400" b="1" dirty="0">
              <a:latin typeface="Times New Roman" panose="02020603050405020304" pitchFamily="18" charset="0"/>
              <a:ea typeface="黑体" panose="02010609060101010101" pitchFamily="49" charset="-122"/>
              <a:cs typeface="Times New Roman" panose="02020603050405020304" pitchFamily="18" charset="0"/>
            </a:endParaRPr>
          </a:p>
          <a:p>
            <a:pPr eaLnBrk="1" fontAlgn="auto" hangingPunct="1">
              <a:lnSpc>
                <a:spcPct val="130000"/>
              </a:lnSpc>
              <a:spcBef>
                <a:spcPts val="0"/>
              </a:spcBef>
              <a:spcAft>
                <a:spcPts val="0"/>
              </a:spcAft>
              <a:defRPr/>
            </a:pP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三个二甲苯的异构体 </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xylene    </a:t>
            </a:r>
            <a:endParaRPr lang="en-US" altLang="zh-CN" sz="2400" b="1" dirty="0">
              <a:latin typeface="Times New Roman" panose="02020603050405020304" pitchFamily="18" charset="0"/>
              <a:ea typeface="黑体" panose="02010609060101010101" pitchFamily="49" charset="-122"/>
              <a:cs typeface="Times New Roman" panose="02020603050405020304" pitchFamily="18" charset="0"/>
            </a:endParaRPr>
          </a:p>
          <a:p>
            <a:pPr eaLnBrk="1" fontAlgn="auto" hangingPunct="1">
              <a:lnSpc>
                <a:spcPct val="130000"/>
              </a:lnSpc>
              <a:spcBef>
                <a:spcPts val="0"/>
              </a:spcBef>
              <a:spcAft>
                <a:spcPts val="0"/>
              </a:spcAft>
              <a:defRPr/>
            </a:pPr>
            <a:r>
              <a:rPr lang="en-US" altLang="zh-CN" sz="2400" b="1" dirty="0" err="1">
                <a:latin typeface="Times New Roman" panose="02020603050405020304" pitchFamily="18" charset="0"/>
                <a:ea typeface="黑体" panose="02010609060101010101" pitchFamily="49" charset="-122"/>
                <a:cs typeface="Times New Roman" panose="02020603050405020304" pitchFamily="18" charset="0"/>
              </a:rPr>
              <a:t>ortho</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邻     </a:t>
            </a:r>
            <a:r>
              <a:rPr lang="en-US" altLang="zh-CN" sz="2400" b="1" dirty="0" err="1">
                <a:latin typeface="Times New Roman" panose="02020603050405020304" pitchFamily="18" charset="0"/>
                <a:ea typeface="黑体" panose="02010609060101010101" pitchFamily="49" charset="-122"/>
                <a:cs typeface="Times New Roman" panose="02020603050405020304" pitchFamily="18" charset="0"/>
              </a:rPr>
              <a:t>meso</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间     </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para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对</a:t>
            </a:r>
            <a:endParaRPr lang="zh-CN" altLang="en-US" sz="2400" b="1" dirty="0">
              <a:latin typeface="Times New Roman" panose="02020603050405020304" pitchFamily="18" charset="0"/>
              <a:ea typeface="黑体" panose="02010609060101010101" pitchFamily="49" charset="-122"/>
              <a:cs typeface="Times New Roman" panose="02020603050405020304" pitchFamily="18" charset="0"/>
            </a:endParaRPr>
          </a:p>
          <a:p>
            <a:pPr eaLnBrk="1" fontAlgn="auto" hangingPunct="1">
              <a:lnSpc>
                <a:spcPct val="110000"/>
              </a:lnSpc>
              <a:spcBef>
                <a:spcPts val="0"/>
              </a:spcBef>
              <a:spcAft>
                <a:spcPts val="0"/>
              </a:spcAft>
              <a:defRPr/>
            </a:pPr>
            <a:endParaRPr lang="zh-CN" altLang="en-US" sz="20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Rectangle 17"/>
          <p:cNvSpPr>
            <a:spLocks noChangeArrowheads="1"/>
          </p:cNvSpPr>
          <p:nvPr/>
        </p:nvSpPr>
        <p:spPr bwMode="auto">
          <a:xfrm>
            <a:off x="8053388" y="1679332"/>
            <a:ext cx="2627312" cy="1800225"/>
          </a:xfrm>
          <a:prstGeom prst="rect">
            <a:avLst/>
          </a:prstGeom>
          <a:solidFill>
            <a:schemeClr val="bg1"/>
          </a:solidFill>
          <a:ln w="9525">
            <a:noFill/>
            <a:miter lim="800000"/>
          </a:ln>
          <a:effectLst/>
        </p:spPr>
        <p:txBody>
          <a:bodyPr wrap="none" anchor="ctr"/>
          <a:lstStyle/>
          <a:p>
            <a:pPr eaLnBrk="1" fontAlgn="auto" hangingPunct="1">
              <a:spcBef>
                <a:spcPts val="0"/>
              </a:spcBef>
              <a:spcAft>
                <a:spcPts val="0"/>
              </a:spcAft>
              <a:defRPr/>
            </a:pPr>
            <a:endParaRPr lang="zh-CN" altLang="en-US" dirty="0">
              <a:effectLst>
                <a:outerShdw blurRad="38100" dist="38100" dir="2700000" algn="tl">
                  <a:srgbClr val="000000">
                    <a:alpha val="43137"/>
                  </a:srgbClr>
                </a:outerShdw>
              </a:effectLst>
              <a:latin typeface="+mn-lt"/>
              <a:ea typeface="+mn-ea"/>
            </a:endParaRPr>
          </a:p>
        </p:txBody>
      </p:sp>
      <p:sp>
        <p:nvSpPr>
          <p:cNvPr id="10" name="Text Box 41"/>
          <p:cNvSpPr txBox="1">
            <a:spLocks noChangeArrowheads="1"/>
          </p:cNvSpPr>
          <p:nvPr/>
        </p:nvSpPr>
        <p:spPr bwMode="auto">
          <a:xfrm>
            <a:off x="8340725" y="2614369"/>
            <a:ext cx="5762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b="1" dirty="0">
                <a:solidFill>
                  <a:schemeClr val="tx1"/>
                </a:solidFill>
                <a:latin typeface="黑体" panose="02010609060101010101" pitchFamily="49" charset="-122"/>
                <a:ea typeface="黑体" panose="02010609060101010101" pitchFamily="49" charset="-122"/>
              </a:rPr>
              <a:t>苯 </a:t>
            </a:r>
            <a:endParaRPr lang="zh-CN" altLang="en-US" b="1" dirty="0">
              <a:solidFill>
                <a:schemeClr val="tx1"/>
              </a:solidFill>
              <a:latin typeface="黑体" panose="02010609060101010101" pitchFamily="49" charset="-122"/>
              <a:ea typeface="黑体" panose="02010609060101010101" pitchFamily="49" charset="-122"/>
            </a:endParaRPr>
          </a:p>
        </p:txBody>
      </p:sp>
      <p:sp>
        <p:nvSpPr>
          <p:cNvPr id="11" name="Rectangle 43"/>
          <p:cNvSpPr>
            <a:spLocks noChangeArrowheads="1"/>
          </p:cNvSpPr>
          <p:nvPr/>
        </p:nvSpPr>
        <p:spPr bwMode="auto">
          <a:xfrm>
            <a:off x="8053388" y="3479557"/>
            <a:ext cx="2627312" cy="1295400"/>
          </a:xfrm>
          <a:prstGeom prst="rect">
            <a:avLst/>
          </a:prstGeom>
          <a:solidFill>
            <a:schemeClr val="bg1"/>
          </a:solidFill>
          <a:ln w="9525">
            <a:noFill/>
            <a:miter lim="800000"/>
          </a:ln>
          <a:effectLst/>
        </p:spPr>
        <p:txBody>
          <a:bodyPr wrap="none" anchor="ct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pic>
        <p:nvPicPr>
          <p:cNvPr id="12" name="Picture 4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486265" y="1647825"/>
            <a:ext cx="1001395" cy="979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1490" y="1741170"/>
            <a:ext cx="80581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6095" y="3131820"/>
            <a:ext cx="935355" cy="862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551670" y="3046730"/>
            <a:ext cx="1022350" cy="100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ine 54"/>
          <p:cNvSpPr>
            <a:spLocks noChangeShapeType="1"/>
          </p:cNvSpPr>
          <p:nvPr/>
        </p:nvSpPr>
        <p:spPr bwMode="auto">
          <a:xfrm>
            <a:off x="10271293" y="3707760"/>
            <a:ext cx="215900" cy="0"/>
          </a:xfrm>
          <a:prstGeom prst="line">
            <a:avLst/>
          </a:prstGeom>
          <a:noFill/>
          <a:ln w="28575">
            <a:solidFill>
              <a:srgbClr val="777777"/>
            </a:solidFill>
            <a:round/>
          </a:ln>
          <a:effectLst/>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17" name="Text Box 45"/>
          <p:cNvSpPr txBox="1">
            <a:spLocks noChangeArrowheads="1"/>
          </p:cNvSpPr>
          <p:nvPr/>
        </p:nvSpPr>
        <p:spPr bwMode="auto">
          <a:xfrm>
            <a:off x="8340725" y="4209807"/>
            <a:ext cx="8044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35200" indent="-2235200">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b="1" dirty="0" smtClean="0">
                <a:solidFill>
                  <a:schemeClr val="tx1"/>
                </a:solidFill>
                <a:latin typeface="黑体" panose="02010609060101010101" pitchFamily="49" charset="-122"/>
                <a:ea typeface="黑体" panose="02010609060101010101" pitchFamily="49" charset="-122"/>
              </a:rPr>
              <a:t>乙苯</a:t>
            </a:r>
            <a:endParaRPr lang="zh-CN" altLang="en-US" b="1" dirty="0" smtClean="0">
              <a:solidFill>
                <a:schemeClr val="tx1"/>
              </a:solidFill>
              <a:latin typeface="黑体" panose="02010609060101010101" pitchFamily="49" charset="-122"/>
              <a:ea typeface="黑体" panose="02010609060101010101" pitchFamily="49" charset="-122"/>
            </a:endParaRPr>
          </a:p>
        </p:txBody>
      </p:sp>
      <p:sp>
        <p:nvSpPr>
          <p:cNvPr id="18" name="Text Box 41"/>
          <p:cNvSpPr txBox="1">
            <a:spLocks noChangeArrowheads="1"/>
          </p:cNvSpPr>
          <p:nvPr/>
        </p:nvSpPr>
        <p:spPr bwMode="auto">
          <a:xfrm>
            <a:off x="9571669" y="2668106"/>
            <a:ext cx="9226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spcBef>
                <a:spcPct val="50000"/>
              </a:spcBef>
            </a:pPr>
            <a:r>
              <a:rPr lang="zh-CN" altLang="en-US" b="1" dirty="0" smtClean="0">
                <a:solidFill>
                  <a:schemeClr val="tx1"/>
                </a:solidFill>
                <a:latin typeface="黑体" panose="02010609060101010101" pitchFamily="49" charset="-122"/>
                <a:ea typeface="黑体" panose="02010609060101010101" pitchFamily="49" charset="-122"/>
              </a:rPr>
              <a:t>甲苯 </a:t>
            </a:r>
            <a:endParaRPr lang="zh-CN" altLang="en-US" b="1" dirty="0" smtClean="0">
              <a:solidFill>
                <a:schemeClr val="tx1"/>
              </a:solidFill>
              <a:latin typeface="黑体" panose="02010609060101010101" pitchFamily="49" charset="-122"/>
              <a:ea typeface="黑体" panose="02010609060101010101" pitchFamily="49" charset="-122"/>
            </a:endParaRPr>
          </a:p>
        </p:txBody>
      </p:sp>
      <p:sp>
        <p:nvSpPr>
          <p:cNvPr id="19" name="Text Box 45"/>
          <p:cNvSpPr txBox="1">
            <a:spLocks noChangeArrowheads="1"/>
          </p:cNvSpPr>
          <p:nvPr/>
        </p:nvSpPr>
        <p:spPr bwMode="auto">
          <a:xfrm>
            <a:off x="9356725" y="4018915"/>
            <a:ext cx="1670685" cy="78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35200" indent="-2235200">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b="1" dirty="0" smtClean="0">
                <a:solidFill>
                  <a:schemeClr val="tx1"/>
                </a:solidFill>
                <a:latin typeface="黑体" panose="02010609060101010101" pitchFamily="49" charset="-122"/>
                <a:ea typeface="黑体" panose="02010609060101010101" pitchFamily="49" charset="-122"/>
              </a:rPr>
              <a:t>邻</a:t>
            </a:r>
            <a:r>
              <a:rPr lang="zh-CN" altLang="en-US" b="1" dirty="0">
                <a:solidFill>
                  <a:schemeClr val="tx1"/>
                </a:solidFill>
                <a:latin typeface="黑体" panose="02010609060101010101" pitchFamily="49" charset="-122"/>
                <a:ea typeface="黑体" panose="02010609060101010101" pitchFamily="49" charset="-122"/>
              </a:rPr>
              <a:t>、间</a:t>
            </a:r>
            <a:r>
              <a:rPr lang="zh-CN" altLang="en-US" b="1" dirty="0" smtClean="0">
                <a:solidFill>
                  <a:schemeClr val="tx1"/>
                </a:solidFill>
                <a:latin typeface="黑体" panose="02010609060101010101" pitchFamily="49" charset="-122"/>
                <a:ea typeface="黑体" panose="02010609060101010101" pitchFamily="49" charset="-122"/>
              </a:rPr>
              <a:t>、</a:t>
            </a:r>
            <a:r>
              <a:rPr lang="zh-CN" altLang="en-US" b="1" dirty="0" smtClean="0">
                <a:latin typeface="黑体" panose="02010609060101010101" pitchFamily="49" charset="-122"/>
                <a:ea typeface="黑体" panose="02010609060101010101" pitchFamily="49" charset="-122"/>
                <a:sym typeface="+mn-ea"/>
              </a:rPr>
              <a:t>对</a:t>
            </a:r>
            <a:endParaRPr lang="en-US" altLang="zh-CN" b="1" dirty="0" smtClean="0">
              <a:solidFill>
                <a:schemeClr val="tx1"/>
              </a:solidFill>
              <a:latin typeface="黑体" panose="02010609060101010101" pitchFamily="49" charset="-122"/>
              <a:ea typeface="黑体" panose="02010609060101010101" pitchFamily="49" charset="-122"/>
            </a:endParaRPr>
          </a:p>
          <a:p>
            <a:pPr algn="ctr" eaLnBrk="1" hangingPunct="1">
              <a:spcBef>
                <a:spcPct val="50000"/>
              </a:spcBef>
            </a:pPr>
            <a:r>
              <a:rPr lang="zh-CN" altLang="en-US" b="1" dirty="0" smtClean="0">
                <a:solidFill>
                  <a:schemeClr val="tx1"/>
                </a:solidFill>
                <a:latin typeface="黑体" panose="02010609060101010101" pitchFamily="49" charset="-122"/>
                <a:ea typeface="黑体" panose="02010609060101010101" pitchFamily="49" charset="-122"/>
              </a:rPr>
              <a:t>二甲苯</a:t>
            </a:r>
            <a:endParaRPr lang="zh-CN" altLang="en-US" b="1" dirty="0" smtClean="0">
              <a:solidFill>
                <a:schemeClr val="tx1"/>
              </a:solidFill>
              <a:latin typeface="黑体" panose="02010609060101010101" pitchFamily="49" charset="-122"/>
              <a:ea typeface="黑体" panose="02010609060101010101" pitchFamily="49" charset="-122"/>
            </a:endParaRPr>
          </a:p>
        </p:txBody>
      </p:sp>
      <p:sp>
        <p:nvSpPr>
          <p:cNvPr id="20" name="Text Box 12"/>
          <p:cNvSpPr txBox="1">
            <a:spLocks noChangeArrowheads="1"/>
          </p:cNvSpPr>
          <p:nvPr/>
        </p:nvSpPr>
        <p:spPr bwMode="auto">
          <a:xfrm>
            <a:off x="842645" y="5004435"/>
            <a:ext cx="10742295" cy="1420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lnSpc>
                <a:spcPct val="120000"/>
              </a:lnSpc>
              <a:spcBef>
                <a:spcPts val="50"/>
              </a:spcBef>
              <a:spcAft>
                <a:spcPts val="0"/>
              </a:spcAft>
            </a:pP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      BTEX</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化合物是汽油中的重要组分，并广泛用作溶剂。这些化合物是</a:t>
            </a:r>
            <a:r>
              <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土壤和地下水</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中最常见的污染物，尤其是苯具有很高的毒性，因此这些化合物引发了很多有关土壤和地下水修复领域的研究。</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1-</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1507" name="Text Box 3"/>
          <p:cNvSpPr txBox="1"/>
          <p:nvPr/>
        </p:nvSpPr>
        <p:spPr>
          <a:xfrm>
            <a:off x="2331471" y="2056292"/>
            <a:ext cx="70866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67940" name="Text Box 4"/>
          <p:cNvSpPr txBox="1">
            <a:spLocks noChangeArrowheads="1"/>
          </p:cNvSpPr>
          <p:nvPr/>
        </p:nvSpPr>
        <p:spPr bwMode="auto">
          <a:xfrm>
            <a:off x="478464" y="-100688"/>
            <a:ext cx="9793614" cy="2522855"/>
          </a:xfrm>
          <a:prstGeom prst="rect">
            <a:avLst/>
          </a:prstGeom>
          <a:noFill/>
          <a:ln w="9525">
            <a:noFill/>
            <a:miter lim="800000"/>
          </a:ln>
          <a:effectLst/>
        </p:spPr>
        <p:txBody>
          <a:bodyPr wrap="square">
            <a:spAutoFit/>
          </a:bodyPr>
          <a:lstStyle/>
          <a:p>
            <a:pPr marL="457200" lvl="0" indent="-457200" eaLnBrk="1" hangingPunct="1">
              <a:lnSpc>
                <a:spcPct val="150000"/>
              </a:lnSpc>
              <a:spcBef>
                <a:spcPct val="50000"/>
              </a:spcBef>
              <a:defRPr/>
            </a:pPr>
            <a:r>
              <a:rPr kumimoji="0" lang="en-US" altLang="zh-CN" sz="3000" b="1" i="0" u="none" strike="noStrike" kern="1200" cap="none" spc="0" normalizeH="0" baseline="0" noProof="0" dirty="0" smtClean="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1.2</a:t>
            </a:r>
            <a:r>
              <a:rPr kumimoji="0" lang="en-US" altLang="zh-CN" sz="3000" b="1" i="0" u="none" strike="noStrike" kern="1200" cap="none" spc="0" normalizeH="0" baseline="0" noProof="0" dirty="0" smtClean="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smtClean="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环境问题与认识发展</a:t>
            </a:r>
            <a:endParaRPr kumimoji="0" lang="en-US" altLang="zh-CN" sz="3000" b="1" i="0" u="none" strike="noStrike" kern="1200" cap="none" spc="0" normalizeH="0" baseline="0" noProof="0" dirty="0" smtClean="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endParaRPr>
          </a:p>
          <a:p>
            <a:pPr marL="457200" lvl="0" indent="-457200" eaLnBrk="1" hangingPunct="1">
              <a:lnSpc>
                <a:spcPct val="110000"/>
              </a:lnSpc>
              <a:spcBef>
                <a:spcPts val="0"/>
              </a:spcBef>
              <a:spcAft>
                <a:spcPts val="0"/>
              </a:spcAft>
              <a:defRPr/>
            </a:pPr>
            <a:r>
              <a:rPr lang="en-US" altLang="zh-CN" sz="3000" b="1" dirty="0" smtClean="0">
                <a:solidFill>
                  <a:srgbClr val="000000"/>
                </a:solidFill>
                <a:latin typeface="Times New Roman" panose="02020603050405020304" pitchFamily="18" charset="0"/>
                <a:cs typeface="Times New Roman" panose="02020603050405020304" pitchFamily="18" charset="0"/>
              </a:rPr>
              <a:t>      Environmental </a:t>
            </a:r>
            <a:r>
              <a:rPr lang="en-US" altLang="zh-CN" sz="3000" b="1" dirty="0">
                <a:solidFill>
                  <a:srgbClr val="000000"/>
                </a:solidFill>
                <a:latin typeface="Times New Roman" panose="02020603050405020304" pitchFamily="18" charset="0"/>
                <a:cs typeface="Times New Roman" panose="02020603050405020304" pitchFamily="18" charset="0"/>
              </a:rPr>
              <a:t>Issues and Cognitive Development</a:t>
            </a:r>
            <a:endParaRPr kumimoji="0" lang="en-US" altLang="zh-CN" sz="3000" b="1" i="0" u="none" strike="noStrike" kern="1200" cap="none" spc="0" normalizeH="0" baseline="0" noProof="0" dirty="0" smtClean="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endParaRPr>
          </a:p>
          <a:p>
            <a:pPr marL="457200" lvl="0" indent="-457200" eaLnBrk="1" hangingPunct="1">
              <a:lnSpc>
                <a:spcPct val="150000"/>
              </a:lnSpc>
              <a:spcBef>
                <a:spcPts val="0"/>
              </a:spcBef>
              <a:defRPr/>
            </a:pPr>
            <a:r>
              <a:rPr kumimoji="0" lang="zh-CN" altLang="en-US" sz="3000" b="1" i="0" u="none" strike="noStrike" kern="1200" cap="none" spc="0" normalizeH="0" baseline="0" noProof="0" dirty="0" smtClean="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endParaRPr kumimoji="0" lang="en-US" altLang="zh-CN" sz="3000" b="1" i="0" u="none" strike="noStrike" kern="1200" cap="none" spc="0" normalizeH="0" baseline="0" noProof="0" dirty="0" smtClean="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endParaRPr>
          </a:p>
          <a:p>
            <a:pPr marL="457200" lvl="0" indent="-457200" eaLnBrk="1" hangingPunct="1">
              <a:spcBef>
                <a:spcPts val="600"/>
              </a:spcBef>
              <a:defRPr/>
            </a:pPr>
            <a:r>
              <a:rPr lang="en-US" altLang="zh-CN" sz="3000" b="1" dirty="0" smtClean="0">
                <a:solidFill>
                  <a:srgbClr val="000000"/>
                </a:solidFill>
                <a:latin typeface="Times New Roman" panose="02020603050405020304" pitchFamily="18" charset="0"/>
                <a:cs typeface="Times New Roman" panose="02020603050405020304" pitchFamily="18" charset="0"/>
              </a:rPr>
              <a:t>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509" name="Text Box 5"/>
          <p:cNvSpPr txBox="1"/>
          <p:nvPr/>
        </p:nvSpPr>
        <p:spPr>
          <a:xfrm>
            <a:off x="6935470" y="44450"/>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第一章 绪论</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grpSp>
        <p:nvGrpSpPr>
          <p:cNvPr id="7" name="组合 6"/>
          <p:cNvGrpSpPr/>
          <p:nvPr/>
        </p:nvGrpSpPr>
        <p:grpSpPr>
          <a:xfrm>
            <a:off x="1407750" y="3277264"/>
            <a:ext cx="9216709" cy="1200423"/>
            <a:chOff x="984283" y="3378469"/>
            <a:chExt cx="9216730" cy="1200423"/>
          </a:xfrm>
        </p:grpSpPr>
        <p:sp>
          <p:nvSpPr>
            <p:cNvPr id="8" name="椭圆 7"/>
            <p:cNvSpPr/>
            <p:nvPr/>
          </p:nvSpPr>
          <p:spPr>
            <a:xfrm>
              <a:off x="984283" y="3378469"/>
              <a:ext cx="1229682" cy="1174517"/>
            </a:xfrm>
            <a:prstGeom prst="ellipse">
              <a:avLst/>
            </a:prstGeom>
            <a:solidFill>
              <a:srgbClr val="6B0261"/>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rPr>
                <a:t>20</a:t>
              </a:r>
              <a:r>
                <a:rPr kumimoji="0" lang="zh-CN" altLang="en-US" sz="1600" b="0"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rPr>
                <a:t>世纪</a:t>
              </a:r>
              <a:r>
                <a:rPr kumimoji="0" lang="en-US" altLang="zh-CN" sz="1600" b="0"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rPr>
                <a:t>60</a:t>
              </a:r>
              <a:r>
                <a:rPr kumimoji="0" lang="zh-CN" altLang="en-US" sz="1600" b="0"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rPr>
                <a:t>年代</a:t>
              </a:r>
              <a:endParaRPr kumimoji="0" lang="zh-CN" altLang="en-US" sz="1600" b="0"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9" name="虚尾箭头 8"/>
            <p:cNvSpPr/>
            <p:nvPr/>
          </p:nvSpPr>
          <p:spPr>
            <a:xfrm>
              <a:off x="2360481" y="3675200"/>
              <a:ext cx="988858" cy="503166"/>
            </a:xfrm>
            <a:prstGeom prst="stripedRightArrow">
              <a:avLst/>
            </a:prstGeom>
            <a:solidFill>
              <a:srgbClr val="7F7F7F"/>
            </a:solidFill>
            <a:ln w="12700" cap="flat" cmpd="sng" algn="ctr">
              <a:no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65"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0" name="椭圆 9"/>
            <p:cNvSpPr/>
            <p:nvPr/>
          </p:nvSpPr>
          <p:spPr>
            <a:xfrm>
              <a:off x="3521487" y="3378469"/>
              <a:ext cx="1229679" cy="1174517"/>
            </a:xfrm>
            <a:prstGeom prst="ellipse">
              <a:avLst/>
            </a:prstGeom>
            <a:solidFill>
              <a:srgbClr val="6B0261"/>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rPr>
                <a:t>1972</a:t>
              </a:r>
              <a:r>
                <a:rPr kumimoji="0" lang="zh-CN" altLang="en-US" sz="1600" b="0"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rPr>
                <a:t>年联合国人类环境会议</a:t>
              </a:r>
              <a:endParaRPr kumimoji="0" lang="zh-CN" altLang="en-US" sz="1600" b="0"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11" name="虚尾箭头 10"/>
            <p:cNvSpPr/>
            <p:nvPr/>
          </p:nvSpPr>
          <p:spPr>
            <a:xfrm>
              <a:off x="4989790" y="3683675"/>
              <a:ext cx="1009366" cy="540260"/>
            </a:xfrm>
            <a:prstGeom prst="stripedRightArrow">
              <a:avLst/>
            </a:prstGeom>
            <a:solidFill>
              <a:srgbClr val="7F7F7F"/>
            </a:solidFill>
            <a:ln w="12700" cap="flat" cmpd="sng" algn="ctr">
              <a:no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65"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2" name="椭圆 11"/>
            <p:cNvSpPr/>
            <p:nvPr/>
          </p:nvSpPr>
          <p:spPr>
            <a:xfrm>
              <a:off x="6286614" y="3404375"/>
              <a:ext cx="1229679" cy="1174517"/>
            </a:xfrm>
            <a:prstGeom prst="ellipse">
              <a:avLst/>
            </a:prstGeom>
            <a:solidFill>
              <a:srgbClr val="6B0261"/>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rPr>
                <a:t>20</a:t>
              </a:r>
              <a:r>
                <a:rPr kumimoji="0" lang="zh-CN" altLang="en-US" sz="1600" b="0"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rPr>
                <a:t>世纪</a:t>
              </a:r>
              <a:r>
                <a:rPr kumimoji="0" lang="en-US" altLang="zh-CN" sz="1600" b="0"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rPr>
                <a:t>80</a:t>
              </a:r>
              <a:r>
                <a:rPr kumimoji="0" lang="zh-CN" altLang="en-US" sz="1600" b="0" i="0" u="none" strike="noStrike" kern="0" cap="none" spc="0" normalizeH="0" baseline="0" noProof="0" dirty="0" smtClean="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rPr>
                <a:t>年代</a:t>
              </a:r>
              <a:endParaRPr kumimoji="0" lang="zh-CN" altLang="en-US" sz="1600" b="0"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13" name="虚尾箭头 12"/>
            <p:cNvSpPr/>
            <p:nvPr/>
          </p:nvSpPr>
          <p:spPr>
            <a:xfrm>
              <a:off x="7748439" y="3662650"/>
              <a:ext cx="990750" cy="528266"/>
            </a:xfrm>
            <a:prstGeom prst="stripedRightArrow">
              <a:avLst/>
            </a:prstGeom>
            <a:solidFill>
              <a:srgbClr val="7F7F7F"/>
            </a:solidFill>
            <a:ln w="12700" cap="flat" cmpd="sng" algn="ctr">
              <a:no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65"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5" name="椭圆 14"/>
            <p:cNvSpPr/>
            <p:nvPr/>
          </p:nvSpPr>
          <p:spPr>
            <a:xfrm>
              <a:off x="8971334" y="3404375"/>
              <a:ext cx="1229679" cy="1174517"/>
            </a:xfrm>
            <a:prstGeom prst="ellipse">
              <a:avLst/>
            </a:prstGeom>
            <a:solidFill>
              <a:srgbClr val="6B0261"/>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rPr>
                <a:t>20</a:t>
              </a:r>
              <a:r>
                <a:rPr kumimoji="0" lang="zh-CN" altLang="en-US" sz="1600" b="0"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rPr>
                <a:t>世纪</a:t>
              </a:r>
              <a:r>
                <a:rPr kumimoji="0" lang="en-US" altLang="zh-CN" sz="1600" b="0"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rPr>
                <a:t>90</a:t>
              </a:r>
              <a:r>
                <a:rPr kumimoji="0" lang="zh-CN" altLang="en-US" sz="1600" b="0" i="0" u="none" strike="noStrike" kern="0" cap="none" spc="0" normalizeH="0" baseline="0" noProof="0" dirty="0" smtClean="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rPr>
                <a:t>年代</a:t>
              </a:r>
              <a:endParaRPr kumimoji="0" lang="zh-CN" altLang="en-US" sz="1600" b="0"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sp>
        <p:nvSpPr>
          <p:cNvPr id="22" name="文本框 3"/>
          <p:cNvSpPr txBox="1"/>
          <p:nvPr/>
        </p:nvSpPr>
        <p:spPr>
          <a:xfrm>
            <a:off x="334645" y="1174115"/>
            <a:ext cx="3602990" cy="203009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prstClr val="black">
                    <a:lumMod val="75000"/>
                    <a:lumOff val="25000"/>
                  </a:prstClr>
                </a:solidFill>
                <a:effectLst/>
                <a:uLnTx/>
                <a:uFillTx/>
                <a:latin typeface="黑体" panose="02010609060101010101" pitchFamily="49" charset="-122"/>
                <a:ea typeface="黑体" panose="02010609060101010101" pitchFamily="49" charset="-122"/>
                <a:cs typeface="+mn-cs"/>
              </a:rPr>
              <a:t>早期，人们将环境问题</a:t>
            </a:r>
            <a:r>
              <a:rPr kumimoji="0" lang="zh-CN" altLang="en-US" sz="1800" i="0" u="none" strike="noStrike" kern="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仅视为污染问题</a:t>
            </a:r>
            <a:r>
              <a:rPr kumimoji="0" lang="zh-CN" altLang="en-US" sz="1800" b="1" i="0" u="none" strike="noStrike" kern="0" cap="none" spc="0" normalizeH="0" baseline="0" noProof="0" dirty="0">
                <a:ln>
                  <a:noFill/>
                </a:ln>
                <a:solidFill>
                  <a:prstClr val="black">
                    <a:lumMod val="75000"/>
                    <a:lumOff val="25000"/>
                  </a:prstClr>
                </a:solidFill>
                <a:effectLst/>
                <a:uLnTx/>
                <a:uFillTx/>
                <a:latin typeface="黑体" panose="02010609060101010101" pitchFamily="49" charset="-122"/>
                <a:ea typeface="黑体" panose="02010609060101010101" pitchFamily="49" charset="-122"/>
                <a:cs typeface="+mn-cs"/>
              </a:rPr>
              <a:t>，</a:t>
            </a:r>
            <a:r>
              <a:rPr kumimoji="0" lang="zh-CN" altLang="en-US" sz="1800" b="0" i="0" u="none" strike="noStrike" kern="0" cap="none" spc="0" normalizeH="0" baseline="0" noProof="0" dirty="0">
                <a:ln>
                  <a:noFill/>
                </a:ln>
                <a:solidFill>
                  <a:prstClr val="black">
                    <a:lumMod val="75000"/>
                    <a:lumOff val="25000"/>
                  </a:prstClr>
                </a:solidFill>
                <a:effectLst/>
                <a:uLnTx/>
                <a:uFillTx/>
                <a:latin typeface="黑体" panose="02010609060101010101" pitchFamily="49" charset="-122"/>
                <a:ea typeface="黑体" panose="02010609060101010101" pitchFamily="49" charset="-122"/>
                <a:cs typeface="+mn-cs"/>
              </a:rPr>
              <a:t>主要关注城市和工农业发展对大气、水质、土壤等的污染，以及固体废弃物和噪声污染，而对土地荒漠化、热带森林破坏和野生动物濒危灭绝等问题未给予足够重视。</a:t>
            </a:r>
            <a:endParaRPr kumimoji="0" lang="zh-CN" altLang="en-US" sz="1800" b="0" i="0" u="none" strike="noStrike" kern="0" cap="none" spc="0" normalizeH="0" baseline="0" noProof="0" dirty="0">
              <a:ln>
                <a:noFill/>
              </a:ln>
              <a:solidFill>
                <a:prstClr val="black">
                  <a:lumMod val="75000"/>
                  <a:lumOff val="25000"/>
                </a:prstClr>
              </a:solidFill>
              <a:effectLst/>
              <a:uLnTx/>
              <a:uFillTx/>
              <a:latin typeface="黑体" panose="02010609060101010101" pitchFamily="49" charset="-122"/>
              <a:ea typeface="黑体" panose="02010609060101010101" pitchFamily="49" charset="-122"/>
              <a:cs typeface="+mn-cs"/>
            </a:endParaRPr>
          </a:p>
        </p:txBody>
      </p:sp>
      <p:sp>
        <p:nvSpPr>
          <p:cNvPr id="26" name="文本框 3"/>
          <p:cNvSpPr txBox="1"/>
          <p:nvPr/>
        </p:nvSpPr>
        <p:spPr>
          <a:xfrm>
            <a:off x="2574925" y="4644390"/>
            <a:ext cx="3971925" cy="2030095"/>
          </a:xfrm>
          <a:prstGeom prst="rect">
            <a:avLst/>
          </a:prstGeom>
          <a:noFill/>
          <a:ln>
            <a:noFill/>
          </a:ln>
        </p:spPr>
        <p:txBody>
          <a:bodyPr wrap="square" rtlCol="0" anchor="t" anchorCtr="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prstClr val="black">
                    <a:lumMod val="75000"/>
                    <a:lumOff val="25000"/>
                  </a:prstClr>
                </a:solidFill>
                <a:effectLst/>
                <a:uLnTx/>
                <a:uFillTx/>
                <a:latin typeface="黑体" panose="02010609060101010101" pitchFamily="49" charset="-122"/>
                <a:ea typeface="黑体" panose="02010609060101010101" pitchFamily="49" charset="-122"/>
                <a:cs typeface="+mn-cs"/>
              </a:rPr>
              <a:t>会议发表的</a:t>
            </a:r>
            <a:r>
              <a:rPr kumimoji="0" lang="en-US" altLang="zh-CN" sz="1800" b="0" i="0" u="none" strike="noStrike" kern="0" cap="none" spc="0" normalizeH="0" baseline="0" noProof="0" dirty="0">
                <a:ln>
                  <a:noFill/>
                </a:ln>
                <a:solidFill>
                  <a:prstClr val="black">
                    <a:lumMod val="75000"/>
                    <a:lumOff val="25000"/>
                  </a:prstClr>
                </a:solidFill>
                <a:effectLst/>
                <a:uLnTx/>
                <a:uFillTx/>
                <a:latin typeface="黑体" panose="02010609060101010101" pitchFamily="49" charset="-122"/>
                <a:ea typeface="黑体" panose="02010609060101010101" pitchFamily="49" charset="-122"/>
                <a:cs typeface="+mn-cs"/>
              </a:rPr>
              <a:t>《</a:t>
            </a:r>
            <a:r>
              <a:rPr kumimoji="0" lang="zh-CN" altLang="en-US" sz="1800" b="0" i="0" u="none" strike="noStrike" kern="0" cap="none" spc="0" normalizeH="0" baseline="0" noProof="0" dirty="0">
                <a:ln>
                  <a:noFill/>
                </a:ln>
                <a:solidFill>
                  <a:prstClr val="black">
                    <a:lumMod val="75000"/>
                    <a:lumOff val="25000"/>
                  </a:prstClr>
                </a:solidFill>
                <a:effectLst/>
                <a:uLnTx/>
                <a:uFillTx/>
                <a:latin typeface="黑体" panose="02010609060101010101" pitchFamily="49" charset="-122"/>
                <a:ea typeface="黑体" panose="02010609060101010101" pitchFamily="49" charset="-122"/>
                <a:cs typeface="+mn-cs"/>
              </a:rPr>
              <a:t>人类环境宣言</a:t>
            </a:r>
            <a:r>
              <a:rPr kumimoji="0" lang="en-US" altLang="zh-CN" sz="1800" b="0" i="0" u="none" strike="noStrike" kern="0" cap="none" spc="0" normalizeH="0" baseline="0" noProof="0" dirty="0">
                <a:ln>
                  <a:noFill/>
                </a:ln>
                <a:solidFill>
                  <a:prstClr val="black">
                    <a:lumMod val="75000"/>
                    <a:lumOff val="25000"/>
                  </a:prstClr>
                </a:solidFill>
                <a:effectLst/>
                <a:uLnTx/>
                <a:uFillTx/>
                <a:latin typeface="黑体" panose="02010609060101010101" pitchFamily="49" charset="-122"/>
                <a:ea typeface="黑体" panose="02010609060101010101" pitchFamily="49" charset="-122"/>
                <a:cs typeface="+mn-cs"/>
              </a:rPr>
              <a:t>》</a:t>
            </a:r>
            <a:r>
              <a:rPr kumimoji="0" lang="zh-CN" altLang="en-US" sz="1800" b="0" i="0" u="none" strike="noStrike" kern="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指出环境问题不仅包括污染，还涉及生态破坏和资源枯竭，</a:t>
            </a:r>
            <a:r>
              <a:rPr kumimoji="0" lang="zh-CN" altLang="en-US" sz="1800" b="0" i="0" u="none" strike="noStrike" kern="0" cap="none" spc="0" normalizeH="0" baseline="0" noProof="0" dirty="0">
                <a:ln>
                  <a:noFill/>
                </a:ln>
                <a:solidFill>
                  <a:prstClr val="black">
                    <a:lumMod val="75000"/>
                    <a:lumOff val="25000"/>
                  </a:prstClr>
                </a:solidFill>
                <a:effectLst/>
                <a:uLnTx/>
                <a:uFillTx/>
                <a:latin typeface="黑体" panose="02010609060101010101" pitchFamily="49" charset="-122"/>
                <a:ea typeface="黑体" panose="02010609060101010101" pitchFamily="49" charset="-122"/>
                <a:cs typeface="+mn-cs"/>
              </a:rPr>
              <a:t>同时提出部分环境问题由贫穷造成，发展中国家需在发展中解决环境问题。会后成立联合国环境规划署，但未明确防治环境问题的根本途径、责任及全球共同行动。</a:t>
            </a:r>
            <a:endParaRPr kumimoji="0" lang="zh-CN" altLang="en-US" sz="1800" b="0" i="0" u="none" strike="noStrike" kern="0" cap="none" spc="0" normalizeH="0" baseline="0" noProof="0" dirty="0">
              <a:ln>
                <a:noFill/>
              </a:ln>
              <a:solidFill>
                <a:prstClr val="black">
                  <a:lumMod val="75000"/>
                  <a:lumOff val="25000"/>
                </a:prstClr>
              </a:solidFill>
              <a:effectLst/>
              <a:uLnTx/>
              <a:uFillTx/>
              <a:latin typeface="黑体" panose="02010609060101010101" pitchFamily="49" charset="-122"/>
              <a:ea typeface="黑体" panose="02010609060101010101" pitchFamily="49" charset="-122"/>
              <a:cs typeface="+mn-cs"/>
            </a:endParaRPr>
          </a:p>
        </p:txBody>
      </p:sp>
      <p:sp>
        <p:nvSpPr>
          <p:cNvPr id="47" name="文本框 3"/>
          <p:cNvSpPr txBox="1"/>
          <p:nvPr/>
        </p:nvSpPr>
        <p:spPr>
          <a:xfrm>
            <a:off x="5186045" y="1196975"/>
            <a:ext cx="3975735" cy="2030095"/>
          </a:xfrm>
          <a:prstGeom prst="rect">
            <a:avLst/>
          </a:prstGeom>
          <a:noFill/>
          <a:ln>
            <a:noFill/>
          </a:ln>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提出可持续发展战略。</a:t>
            </a:r>
            <a:r>
              <a:rPr kumimoji="0" lang="en-US" altLang="zh-CN" sz="1800" b="0" i="0" u="none" strike="noStrike" kern="0" cap="none" spc="0" normalizeH="0" baseline="0" noProof="0" dirty="0">
                <a:ln>
                  <a:noFill/>
                </a:ln>
                <a:solidFill>
                  <a:prstClr val="black">
                    <a:lumMod val="75000"/>
                    <a:lumOff val="25000"/>
                  </a:prstClr>
                </a:solidFill>
                <a:effectLst/>
                <a:uLnTx/>
                <a:uFillTx/>
                <a:latin typeface="黑体" panose="02010609060101010101" pitchFamily="49" charset="-122"/>
                <a:ea typeface="黑体" panose="02010609060101010101" pitchFamily="49" charset="-122"/>
                <a:cs typeface="+mn-cs"/>
              </a:rPr>
              <a:t>1987</a:t>
            </a:r>
            <a:r>
              <a:rPr kumimoji="0" lang="zh-CN" altLang="en-US" sz="1800" b="0" i="0" u="none" strike="noStrike" kern="0" cap="none" spc="0" normalizeH="0" baseline="0" noProof="0" dirty="0">
                <a:ln>
                  <a:noFill/>
                </a:ln>
                <a:solidFill>
                  <a:prstClr val="black">
                    <a:lumMod val="75000"/>
                    <a:lumOff val="25000"/>
                  </a:prstClr>
                </a:solidFill>
                <a:effectLst/>
                <a:uLnTx/>
                <a:uFillTx/>
                <a:latin typeface="黑体" panose="02010609060101010101" pitchFamily="49" charset="-122"/>
                <a:ea typeface="黑体" panose="02010609060101010101" pitchFamily="49" charset="-122"/>
                <a:cs typeface="+mn-cs"/>
              </a:rPr>
              <a:t>年联合国环境与发展委员会发表“我们共同的未来”报告，指出地球环境恶化趋势，强调世界各国政府和人民要对经济发展和环境保护负起历史责任，将两者结合，可持续发展战略指明了解决环境问题的根本途径。</a:t>
            </a:r>
            <a:endParaRPr kumimoji="0" lang="zh-CN" altLang="en-US" sz="1800" b="0" i="0" u="none" strike="noStrike" kern="0" cap="none" spc="0" normalizeH="0" baseline="0" noProof="0" dirty="0">
              <a:ln>
                <a:noFill/>
              </a:ln>
              <a:solidFill>
                <a:prstClr val="black">
                  <a:lumMod val="75000"/>
                  <a:lumOff val="25000"/>
                </a:prstClr>
              </a:solidFill>
              <a:effectLst/>
              <a:uLnTx/>
              <a:uFillTx/>
              <a:latin typeface="黑体" panose="02010609060101010101" pitchFamily="49" charset="-122"/>
              <a:ea typeface="黑体" panose="02010609060101010101" pitchFamily="49" charset="-122"/>
              <a:cs typeface="+mn-cs"/>
            </a:endParaRPr>
          </a:p>
        </p:txBody>
      </p:sp>
      <p:sp>
        <p:nvSpPr>
          <p:cNvPr id="48" name="文本框 3"/>
          <p:cNvSpPr txBox="1"/>
          <p:nvPr/>
        </p:nvSpPr>
        <p:spPr>
          <a:xfrm>
            <a:off x="8039735" y="4648200"/>
            <a:ext cx="3963035" cy="2030095"/>
          </a:xfrm>
          <a:prstGeom prst="rect">
            <a:avLst/>
          </a:prstGeom>
          <a:noFill/>
          <a:ln>
            <a:noFill/>
          </a:ln>
        </p:spPr>
        <p:txBody>
          <a:bodyPr wrap="square" rtlCol="0" anchor="t" anchorCtr="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巩固和发展可持续发展战略，形成当代主导的环境意识。</a:t>
            </a:r>
            <a:r>
              <a:rPr kumimoji="0" lang="en-US" altLang="zh-CN" sz="18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1992</a:t>
            </a:r>
            <a:r>
              <a:rPr kumimoji="0" lang="zh-CN" altLang="en-US" sz="18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年联合国环境与发展大会通过</a:t>
            </a:r>
            <a:r>
              <a:rPr kumimoji="0" lang="en-US" altLang="zh-CN" sz="18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18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里约环境与发展宣言</a:t>
            </a:r>
            <a:r>
              <a:rPr kumimoji="0" lang="en-US" altLang="zh-CN" sz="18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》《21</a:t>
            </a:r>
            <a:r>
              <a:rPr kumimoji="0" lang="zh-CN" altLang="en-US" sz="18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世纪议程</a:t>
            </a:r>
            <a:r>
              <a:rPr kumimoji="0" lang="en-US" altLang="zh-CN" sz="18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18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rPr>
              <a:t>等文件，促使环境保护与经济、社会协调发展，实现人类可持续发展，成为人类社会重大转折点。</a:t>
            </a:r>
            <a:endParaRPr kumimoji="0" lang="zh-CN" altLang="en-US" sz="18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上箭头 1"/>
          <p:cNvSpPr/>
          <p:nvPr/>
        </p:nvSpPr>
        <p:spPr>
          <a:xfrm>
            <a:off x="1847215" y="3018155"/>
            <a:ext cx="337820" cy="338455"/>
          </a:xfrm>
          <a:prstGeom prst="upArrow">
            <a:avLst/>
          </a:prstGeom>
          <a:solidFill>
            <a:srgbClr val="6B0261"/>
          </a:solidFill>
          <a:ln w="9525" cap="flat" cmpd="sng" algn="ctr">
            <a:noFill/>
            <a:prstDash val="solid"/>
            <a:round/>
            <a:headEnd type="none" w="med" len="med"/>
            <a:tailEnd type="none" w="med" len="med"/>
          </a:ln>
        </p:spPr>
        <p:txBody>
          <a:bodyPr vert="horz" wrap="non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3" name="上箭头 2"/>
          <p:cNvSpPr/>
          <p:nvPr/>
        </p:nvSpPr>
        <p:spPr>
          <a:xfrm>
            <a:off x="7155815" y="3068955"/>
            <a:ext cx="337820" cy="338455"/>
          </a:xfrm>
          <a:prstGeom prst="upArrow">
            <a:avLst/>
          </a:prstGeom>
          <a:solidFill>
            <a:srgbClr val="6B0261"/>
          </a:solidFill>
          <a:ln w="9525" cap="flat" cmpd="sng" algn="ctr">
            <a:noFill/>
            <a:prstDash val="solid"/>
            <a:round/>
            <a:headEnd type="none" w="med" len="med"/>
            <a:tailEnd type="none" w="med" len="med"/>
          </a:ln>
        </p:spPr>
        <p:txBody>
          <a:bodyPr vert="horz" wrap="non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4" name="上箭头 3"/>
          <p:cNvSpPr/>
          <p:nvPr/>
        </p:nvSpPr>
        <p:spPr>
          <a:xfrm rot="10800000">
            <a:off x="4395470" y="4360545"/>
            <a:ext cx="337820" cy="338455"/>
          </a:xfrm>
          <a:prstGeom prst="upArrow">
            <a:avLst/>
          </a:prstGeom>
          <a:solidFill>
            <a:srgbClr val="6B0261"/>
          </a:solidFill>
          <a:ln w="9525" cap="flat" cmpd="sng" algn="ctr">
            <a:noFill/>
            <a:prstDash val="solid"/>
            <a:round/>
            <a:headEnd type="none" w="med" len="med"/>
            <a:tailEnd type="none" w="med" len="med"/>
          </a:ln>
        </p:spPr>
        <p:txBody>
          <a:bodyPr vert="horz" wrap="non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5" name="上箭头 4"/>
          <p:cNvSpPr/>
          <p:nvPr/>
        </p:nvSpPr>
        <p:spPr>
          <a:xfrm rot="10800000">
            <a:off x="9850120" y="4387215"/>
            <a:ext cx="337820" cy="338455"/>
          </a:xfrm>
          <a:prstGeom prst="upArrow">
            <a:avLst/>
          </a:prstGeom>
          <a:solidFill>
            <a:srgbClr val="6B0261"/>
          </a:solidFill>
          <a:ln w="9525" cap="flat" cmpd="sng" algn="ctr">
            <a:noFill/>
            <a:prstDash val="solid"/>
            <a:round/>
            <a:headEnd type="none" w="med" len="med"/>
            <a:tailEnd type="none" w="med" len="med"/>
          </a:ln>
        </p:spPr>
        <p:txBody>
          <a:bodyPr vert="horz" wrap="non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Tree>
  </p:cSld>
  <p:clrMapOvr>
    <a:masterClrMapping/>
  </p:clrMapOvr>
  <p:transition>
    <p:rand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6" name="Text Box 9"/>
          <p:cNvSpPr txBox="1">
            <a:spLocks noChangeArrowheads="1"/>
          </p:cNvSpPr>
          <p:nvPr/>
        </p:nvSpPr>
        <p:spPr bwMode="auto">
          <a:xfrm>
            <a:off x="335360" y="836712"/>
            <a:ext cx="11665296" cy="1501140"/>
          </a:xfrm>
          <a:prstGeom prst="rect">
            <a:avLst/>
          </a:prstGeom>
          <a:noFill/>
          <a:ln w="9525">
            <a:noFill/>
            <a:miter lim="800000"/>
          </a:ln>
          <a:effectLst/>
        </p:spPr>
        <p:txBody>
          <a:bodyPr wrap="square">
            <a:spAutoFit/>
          </a:bodyPr>
          <a:lstStyle/>
          <a:p>
            <a:pPr marL="179705" lvl="1" eaLnBrk="1" fontAlgn="auto" hangingPunct="1">
              <a:spcBef>
                <a:spcPct val="20000"/>
              </a:spcBef>
              <a:spcAft>
                <a:spcPct val="20000"/>
              </a:spcAft>
              <a:defRPr/>
            </a:pP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② </a:t>
            </a:r>
            <a:r>
              <a:rPr kumimoji="1" lang="zh-CN" altLang="en-US" sz="2400" b="1" dirty="0">
                <a:latin typeface="Times New Roman" panose="02020603050405020304" pitchFamily="18" charset="0"/>
                <a:ea typeface="黑体" panose="02010609060101010101" pitchFamily="49" charset="-122"/>
                <a:cs typeface="Times New Roman" panose="02020603050405020304" pitchFamily="18" charset="0"/>
              </a:rPr>
              <a:t>多环芳烃  </a:t>
            </a:r>
            <a:r>
              <a:rPr kumimoji="1" lang="zh-CN" altLang="en-US" sz="2400" b="1" dirty="0" smtClean="0">
                <a:latin typeface="Times New Roman" panose="02020603050405020304" pitchFamily="18" charset="0"/>
                <a:ea typeface="黑体" panose="02010609060101010101" pitchFamily="49" charset="-122"/>
                <a:cs typeface="Times New Roman" panose="02020603050405020304" pitchFamily="18" charset="0"/>
              </a:rPr>
              <a:t>（</a:t>
            </a:r>
            <a:r>
              <a:rPr kumimoji="1" lang="en-US" altLang="zh-CN" sz="2400" b="1" dirty="0">
                <a:latin typeface="Times New Roman" panose="02020603050405020304" pitchFamily="18" charset="0"/>
                <a:ea typeface="黑体" panose="02010609060101010101" pitchFamily="49" charset="-122"/>
                <a:cs typeface="Times New Roman" panose="02020603050405020304" pitchFamily="18" charset="0"/>
              </a:rPr>
              <a:t>Polycyclic Aromatic Hydrocarbons</a:t>
            </a:r>
            <a:r>
              <a:rPr kumimoji="1" lang="zh-CN" altLang="en-US" sz="2400" b="1" dirty="0">
                <a:latin typeface="Times New Roman" panose="02020603050405020304" pitchFamily="18" charset="0"/>
                <a:ea typeface="黑体" panose="02010609060101010101" pitchFamily="49" charset="-122"/>
                <a:cs typeface="Times New Roman" panose="02020603050405020304" pitchFamily="18" charset="0"/>
              </a:rPr>
              <a:t>，</a:t>
            </a:r>
            <a:r>
              <a:rPr kumimoji="1" lang="en-US" altLang="zh-CN" sz="2400" b="1" dirty="0">
                <a:latin typeface="Times New Roman" panose="02020603050405020304" pitchFamily="18" charset="0"/>
                <a:ea typeface="黑体" panose="02010609060101010101" pitchFamily="49" charset="-122"/>
                <a:cs typeface="Times New Roman" panose="02020603050405020304" pitchFamily="18" charset="0"/>
              </a:rPr>
              <a:t>PAHs</a:t>
            </a:r>
            <a:r>
              <a:rPr kumimoji="1" lang="zh-CN" altLang="en-US" sz="2400" b="1" dirty="0">
                <a:latin typeface="Times New Roman" panose="02020603050405020304" pitchFamily="18" charset="0"/>
                <a:ea typeface="黑体" panose="02010609060101010101" pitchFamily="49" charset="-122"/>
                <a:cs typeface="Times New Roman" panose="02020603050405020304" pitchFamily="18" charset="0"/>
              </a:rPr>
              <a:t>）</a:t>
            </a:r>
            <a:endParaRPr kumimoji="1" lang="zh-CN" altLang="en-US" sz="2400" b="1" dirty="0">
              <a:latin typeface="Times New Roman" panose="02020603050405020304" pitchFamily="18" charset="0"/>
              <a:ea typeface="黑体" panose="02010609060101010101" pitchFamily="49" charset="-122"/>
              <a:cs typeface="Times New Roman" panose="02020603050405020304" pitchFamily="18" charset="0"/>
            </a:endParaRPr>
          </a:p>
          <a:p>
            <a:pPr eaLnBrk="1" fontAlgn="auto" hangingPunct="1">
              <a:lnSpc>
                <a:spcPct val="130000"/>
              </a:lnSpc>
              <a:spcBef>
                <a:spcPts val="0"/>
              </a:spcBef>
              <a:spcAft>
                <a:spcPts val="0"/>
              </a:spcAft>
              <a:defRPr/>
            </a:pPr>
            <a:r>
              <a:rPr kumimoji="1" lang="zh-CN" altLang="en-US" sz="2400" b="1" dirty="0">
                <a:latin typeface="Times New Roman" panose="02020603050405020304" pitchFamily="18" charset="0"/>
                <a:ea typeface="黑体" panose="02010609060101010101" pitchFamily="49" charset="-122"/>
                <a:cs typeface="Times New Roman" panose="02020603050405020304" pitchFamily="18" charset="0"/>
              </a:rPr>
              <a:t>      </a:t>
            </a:r>
            <a:r>
              <a:rPr kumimoji="1" lang="zh-CN" altLang="en-US" sz="2400" dirty="0">
                <a:latin typeface="Times New Roman" panose="02020603050405020304" pitchFamily="18" charset="0"/>
                <a:ea typeface="黑体" panose="02010609060101010101" pitchFamily="49" charset="-122"/>
                <a:cs typeface="Times New Roman" panose="02020603050405020304" pitchFamily="18" charset="0"/>
              </a:rPr>
              <a:t>多环芳烃类污染物在环境中的主要来源包括化石燃料（汽油、石油、煤）的燃烧，森林大火，矿物油（事故性的直接输入），木材防腐剂杂酚类化合物的应用等</a:t>
            </a:r>
            <a:r>
              <a:rPr kumimoji="1" lang="zh-CN" altLang="en-US" sz="2400" dirty="0" smtClean="0">
                <a:latin typeface="Times New Roman" panose="02020603050405020304" pitchFamily="18" charset="0"/>
                <a:ea typeface="黑体" panose="02010609060101010101" pitchFamily="49" charset="-122"/>
                <a:cs typeface="Times New Roman" panose="02020603050405020304" pitchFamily="18" charset="0"/>
              </a:rPr>
              <a:t>。</a:t>
            </a:r>
            <a:endParaRPr kumimoji="1"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8" name="Picture 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47392" y="2775990"/>
            <a:ext cx="69850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2"/>
          <p:cNvSpPr>
            <a:spLocks noChangeArrowheads="1"/>
          </p:cNvSpPr>
          <p:nvPr/>
        </p:nvSpPr>
        <p:spPr bwMode="auto">
          <a:xfrm>
            <a:off x="2351584" y="2775990"/>
            <a:ext cx="6086888" cy="288925"/>
          </a:xfrm>
          <a:prstGeom prst="rect">
            <a:avLst/>
          </a:prstGeom>
          <a:solidFill>
            <a:srgbClr val="FFCCCC"/>
          </a:solidFill>
          <a:ln w="9525">
            <a:noFill/>
            <a:miter lim="800000"/>
          </a:ln>
          <a:effectLst/>
        </p:spPr>
        <p:txBody>
          <a:bodyPr wrap="none" anchor="ct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Tree>
  </p:cSld>
  <p:clrMapOvr>
    <a:masterClrMapping/>
  </p:clrMapOvr>
  <p:transition spd="slow">
    <p:zo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6" name="Rectangle 5"/>
          <p:cNvSpPr>
            <a:spLocks noChangeArrowheads="1"/>
          </p:cNvSpPr>
          <p:nvPr/>
        </p:nvSpPr>
        <p:spPr bwMode="auto">
          <a:xfrm>
            <a:off x="191344" y="681990"/>
            <a:ext cx="123253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75055" indent="-1075055">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zh-CN" altLang="en-US" sz="2800" b="1" dirty="0">
                <a:latin typeface="Times New Roman" panose="02020603050405020304" pitchFamily="18" charset="0"/>
                <a:ea typeface="微软雅黑" panose="020B0503020204020204" charset="-122"/>
                <a:cs typeface="Times New Roman" panose="02020603050405020304" pitchFamily="18" charset="0"/>
              </a:rPr>
              <a:t>（</a:t>
            </a:r>
            <a:r>
              <a:rPr lang="en-US" altLang="zh-CN" sz="2800" b="1" dirty="0">
                <a:latin typeface="Times New Roman" panose="02020603050405020304" pitchFamily="18" charset="0"/>
                <a:ea typeface="微软雅黑" panose="020B0503020204020204" charset="-122"/>
                <a:cs typeface="Times New Roman" panose="02020603050405020304" pitchFamily="18" charset="0"/>
              </a:rPr>
              <a:t>2</a:t>
            </a:r>
            <a:r>
              <a:rPr lang="zh-CN" altLang="en-US" sz="2800" b="1" dirty="0">
                <a:latin typeface="Times New Roman" panose="02020603050405020304" pitchFamily="18" charset="0"/>
                <a:ea typeface="微软雅黑" panose="020B0503020204020204" charset="-122"/>
                <a:cs typeface="Times New Roman" panose="02020603050405020304" pitchFamily="18" charset="0"/>
              </a:rPr>
              <a:t>）有机卤化物 </a:t>
            </a:r>
            <a:r>
              <a:rPr lang="zh-CN" altLang="en-US" sz="2800" b="1" dirty="0" smtClean="0">
                <a:latin typeface="Times New Roman" panose="02020603050405020304" pitchFamily="18" charset="0"/>
                <a:ea typeface="微软雅黑" panose="020B0503020204020204" charset="-122"/>
                <a:cs typeface="Times New Roman" panose="02020603050405020304" pitchFamily="18" charset="0"/>
              </a:rPr>
              <a:t>（</a:t>
            </a:r>
            <a:r>
              <a:rPr lang="en-US" altLang="zh-CN" sz="2800" b="1" dirty="0" err="1">
                <a:latin typeface="Times New Roman" panose="02020603050405020304" pitchFamily="18" charset="0"/>
                <a:ea typeface="微软雅黑" panose="020B0503020204020204" charset="-122"/>
                <a:cs typeface="Times New Roman" panose="02020603050405020304" pitchFamily="18" charset="0"/>
              </a:rPr>
              <a:t>Organohalogens</a:t>
            </a:r>
            <a:r>
              <a:rPr lang="en-US" altLang="zh-CN" sz="2800" b="1" dirty="0">
                <a:latin typeface="Times New Roman" panose="02020603050405020304" pitchFamily="18" charset="0"/>
                <a:ea typeface="微软雅黑" panose="020B0503020204020204" charset="-122"/>
                <a:cs typeface="Times New Roman" panose="02020603050405020304" pitchFamily="18" charset="0"/>
              </a:rPr>
              <a:t>  Halogenated  Organic Compounds</a:t>
            </a:r>
            <a:r>
              <a:rPr lang="zh-CN" altLang="en-US" sz="2800" b="1" dirty="0">
                <a:latin typeface="Times New Roman" panose="02020603050405020304" pitchFamily="18" charset="0"/>
                <a:ea typeface="微软雅黑" panose="020B0503020204020204" charset="-122"/>
                <a:cs typeface="Times New Roman" panose="02020603050405020304" pitchFamily="18" charset="0"/>
              </a:rPr>
              <a:t>）</a:t>
            </a:r>
            <a:endParaRPr lang="zh-CN" altLang="en-US" sz="2800" b="1" dirty="0">
              <a:latin typeface="Times New Roman" panose="02020603050405020304" pitchFamily="18" charset="0"/>
              <a:ea typeface="微软雅黑" panose="020B0503020204020204" charset="-122"/>
              <a:cs typeface="Times New Roman" panose="02020603050405020304" pitchFamily="18" charset="0"/>
            </a:endParaRPr>
          </a:p>
        </p:txBody>
      </p:sp>
      <p:sp>
        <p:nvSpPr>
          <p:cNvPr id="8" name="Text Box 9"/>
          <p:cNvSpPr txBox="1">
            <a:spLocks noChangeArrowheads="1"/>
          </p:cNvSpPr>
          <p:nvPr/>
        </p:nvSpPr>
        <p:spPr bwMode="auto">
          <a:xfrm>
            <a:off x="539750" y="1556792"/>
            <a:ext cx="8580586" cy="2117503"/>
          </a:xfrm>
          <a:prstGeom prst="rect">
            <a:avLst/>
          </a:prstGeom>
          <a:noFill/>
          <a:ln w="9525">
            <a:noFill/>
            <a:miter lim="800000"/>
          </a:ln>
          <a:effectLst/>
        </p:spPr>
        <p:txBody>
          <a:bodyPr wrap="square">
            <a:spAutoFit/>
          </a:bodyPr>
          <a:lstStyle/>
          <a:p>
            <a:pPr eaLnBrk="1" fontAlgn="auto" hangingPunct="1">
              <a:spcBef>
                <a:spcPts val="0"/>
              </a:spcBef>
              <a:spcAft>
                <a:spcPts val="0"/>
              </a:spcAft>
              <a:defRPr/>
            </a:pPr>
            <a:r>
              <a:rPr lang="en-US" altLang="zh-CN" sz="2400" dirty="0">
                <a:solidFill>
                  <a:srgbClr val="FF0000"/>
                </a:solidFill>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dirty="0" err="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F（fluorine</a:t>
            </a:r>
            <a:r>
              <a:rPr lang="en-US" altLang="zh-CN"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氟     </a:t>
            </a:r>
            <a:r>
              <a:rPr lang="en-US" altLang="zh-CN" sz="2400" dirty="0" err="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Cl（chlorine</a:t>
            </a:r>
            <a:r>
              <a:rPr lang="en-US" altLang="zh-CN"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氯     </a:t>
            </a:r>
            <a:endPar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pPr eaLnBrk="1" fontAlgn="auto" hangingPunct="1">
              <a:spcBef>
                <a:spcPts val="0"/>
              </a:spcBef>
              <a:spcAft>
                <a:spcPts val="0"/>
              </a:spcAft>
              <a:defRPr/>
            </a:pPr>
            <a:r>
              <a:rPr lang="en-US" altLang="zh-CN"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dirty="0" err="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Br（bromine</a:t>
            </a:r>
            <a:r>
              <a:rPr lang="en-US" altLang="zh-CN"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溴　   </a:t>
            </a:r>
            <a:r>
              <a:rPr lang="en-US" altLang="zh-CN" sz="2400" dirty="0" err="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I（iodine</a:t>
            </a:r>
            <a:r>
              <a:rPr lang="en-US" altLang="zh-CN"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碘</a:t>
            </a:r>
            <a:endPar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pPr eaLnBrk="1" fontAlgn="auto" hangingPunct="1">
              <a:spcBef>
                <a:spcPct val="70000"/>
              </a:spcBef>
              <a:spcAft>
                <a:spcPts val="0"/>
              </a:spcAft>
              <a:defRPr/>
            </a:pP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① 氟氯烃</a:t>
            </a:r>
            <a:r>
              <a:rPr lang="zh-CN" altLang="en-US" sz="2800" b="1" dirty="0">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800" b="1" dirty="0" err="1">
                <a:latin typeface="Times New Roman" panose="02020603050405020304" pitchFamily="18" charset="0"/>
                <a:ea typeface="黑体" panose="02010609060101010101" pitchFamily="49" charset="-122"/>
                <a:cs typeface="Times New Roman" panose="02020603050405020304" pitchFamily="18" charset="0"/>
              </a:rPr>
              <a:t>Hydrochlorofluorocarbons</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 HCFCs) </a:t>
            </a:r>
            <a:endParaRPr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a:p>
            <a:pPr eaLnBrk="1" fontAlgn="auto" hangingPunct="1">
              <a:spcBef>
                <a:spcPct val="50000"/>
              </a:spcBef>
              <a:spcAft>
                <a:spcPts val="0"/>
              </a:spcAft>
              <a:defRPr/>
            </a:pP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Text Box 8"/>
          <p:cNvSpPr txBox="1">
            <a:spLocks noChangeArrowheads="1"/>
          </p:cNvSpPr>
          <p:nvPr/>
        </p:nvSpPr>
        <p:spPr bwMode="auto">
          <a:xfrm>
            <a:off x="1049020" y="3213100"/>
            <a:ext cx="10172065" cy="2969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lnSpc>
                <a:spcPct val="120000"/>
              </a:lnSpc>
              <a:spcBef>
                <a:spcPts val="50"/>
              </a:spcBef>
              <a:spcAft>
                <a:spcPts val="0"/>
              </a:spcAft>
            </a:pPr>
            <a:r>
              <a:rPr lang="zh-CN" altLang="en-US" sz="2400" dirty="0">
                <a:latin typeface="黑体" panose="02010609060101010101" pitchFamily="49" charset="-122"/>
                <a:ea typeface="黑体" panose="02010609060101010101" pitchFamily="49" charset="-122"/>
              </a:rPr>
              <a:t>   </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惰性、不可燃气体、液体和固体，稳定理化性质</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 典型的例子包括多氯代的、含一个碳和两个碳的化合物，这些物质用量巨大（每年达数十万吨到数百万吨），主要用作</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气溶胶喷射剂、制冷剂、塑料窗体的发泡剂、麻醉剂，以及各种用途的溶剂</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等，由于这些物质在对流层中具有高挥发性和强持久性，尤其是氟烃和氟氯烃（</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FCs</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和</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CFCs</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，也称氟利昂）可以导致平流层下层臭氧的耗竭，并且能够造成全球气候变暖，因此受到广泛的关注，这些物质正在分别被含氢的氟烃和氯氟烃（</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HFCs</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和</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HCFCs</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）等所取代，后者的半衰期要小得多。</a:t>
            </a: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 name="矩形 1"/>
          <p:cNvSpPr/>
          <p:nvPr/>
        </p:nvSpPr>
        <p:spPr>
          <a:xfrm>
            <a:off x="984301" y="755533"/>
            <a:ext cx="10297144" cy="2462213"/>
          </a:xfrm>
          <a:prstGeom prst="rect">
            <a:avLst/>
          </a:prstGeom>
        </p:spPr>
        <p:txBody>
          <a:bodyPr wrap="square">
            <a:spAutoFit/>
          </a:bodyPr>
          <a:lstStyle/>
          <a:p>
            <a:r>
              <a:rPr lang="zh-CN" altLang="en-US" sz="2200" dirty="0">
                <a:latin typeface="黑体" panose="02010609060101010101" pitchFamily="49" charset="-122"/>
                <a:ea typeface="黑体" panose="02010609060101010101" pitchFamily="49" charset="-122"/>
              </a:rPr>
              <a:t>小分子卤代烃主要作为制冷剂，过去使用的</a:t>
            </a:r>
            <a:r>
              <a:rPr lang="zh-CN" altLang="en-US" sz="2200" dirty="0">
                <a:solidFill>
                  <a:srgbClr val="FF0000"/>
                </a:solidFill>
                <a:latin typeface="黑体" panose="02010609060101010101" pitchFamily="49" charset="-122"/>
                <a:ea typeface="黑体" panose="02010609060101010101" pitchFamily="49" charset="-122"/>
              </a:rPr>
              <a:t>第一代氟氯烃制冷剂非常稳定</a:t>
            </a:r>
            <a:r>
              <a:rPr lang="zh-CN" altLang="en-US" sz="2200" dirty="0">
                <a:latin typeface="黑体" panose="02010609060101010101" pitchFamily="49" charset="-122"/>
                <a:ea typeface="黑体" panose="02010609060101010101" pitchFamily="49" charset="-122"/>
              </a:rPr>
              <a:t>，可以穿越</a:t>
            </a:r>
            <a:r>
              <a:rPr lang="zh-CN" altLang="en-US" sz="2200" dirty="0" smtClean="0">
                <a:latin typeface="黑体" panose="02010609060101010101" pitchFamily="49" charset="-122"/>
                <a:ea typeface="黑体" panose="02010609060101010101" pitchFamily="49" charset="-122"/>
              </a:rPr>
              <a:t>对流层</a:t>
            </a:r>
            <a:r>
              <a:rPr lang="zh-CN" altLang="en-US" sz="2200" dirty="0">
                <a:latin typeface="黑体" panose="02010609060101010101" pitchFamily="49" charset="-122"/>
                <a:ea typeface="黑体" panose="02010609060101010101" pitchFamily="49" charset="-122"/>
              </a:rPr>
              <a:t>，进入平流层导致臭氧层损耗，因此逐渐被禁止生产。第二代氢氟氯烃制冷剂曾与氟氯烃</a:t>
            </a:r>
            <a:r>
              <a:rPr lang="zh-CN" altLang="en-US" sz="2200" dirty="0" smtClean="0">
                <a:latin typeface="黑体" panose="02010609060101010101" pitchFamily="49" charset="-122"/>
                <a:ea typeface="黑体" panose="02010609060101010101" pitchFamily="49" charset="-122"/>
              </a:rPr>
              <a:t>制冷剂</a:t>
            </a:r>
            <a:r>
              <a:rPr lang="zh-CN" altLang="en-US" sz="2200" dirty="0">
                <a:latin typeface="黑体" panose="02010609060101010101" pitchFamily="49" charset="-122"/>
                <a:ea typeface="黑体" panose="02010609060101010101" pitchFamily="49" charset="-122"/>
              </a:rPr>
              <a:t>长期共同使用，虽然在对流层中比氟氯烃降解更快，但仍有相当一部分可进入平流层，因此</a:t>
            </a:r>
            <a:r>
              <a:rPr lang="zh-CN" altLang="en-US" sz="2200" dirty="0" smtClean="0">
                <a:latin typeface="黑体" panose="02010609060101010101" pitchFamily="49" charset="-122"/>
                <a:ea typeface="黑体" panose="02010609060101010101" pitchFamily="49" charset="-122"/>
              </a:rPr>
              <a:t>仍对</a:t>
            </a:r>
            <a:r>
              <a:rPr lang="zh-CN" altLang="en-US" sz="2200" dirty="0">
                <a:latin typeface="黑体" panose="02010609060101010101" pitchFamily="49" charset="-122"/>
                <a:ea typeface="黑体" panose="02010609060101010101" pitchFamily="49" charset="-122"/>
              </a:rPr>
              <a:t>臭氧层具有一定</a:t>
            </a:r>
            <a:r>
              <a:rPr lang="zh-CN" altLang="en-US" sz="2200" dirty="0" smtClean="0">
                <a:latin typeface="黑体" panose="02010609060101010101" pitchFamily="49" charset="-122"/>
                <a:ea typeface="黑体" panose="02010609060101010101" pitchFamily="49" charset="-122"/>
              </a:rPr>
              <a:t>破坏性。目前</a:t>
            </a:r>
            <a:r>
              <a:rPr lang="zh-CN" altLang="en-US" sz="2200" dirty="0">
                <a:latin typeface="黑体" panose="02010609060101010101" pitchFamily="49" charset="-122"/>
                <a:ea typeface="黑体" panose="02010609060101010101" pitchFamily="49" charset="-122"/>
              </a:rPr>
              <a:t>，氢氟氯烃正在被含有至少一个氢的第三代制冷剂氢氟烃和</a:t>
            </a:r>
            <a:r>
              <a:rPr lang="zh-CN" altLang="en-US" sz="2200" dirty="0" smtClean="0">
                <a:latin typeface="黑体" panose="02010609060101010101" pitchFamily="49" charset="-122"/>
                <a:ea typeface="黑体" panose="02010609060101010101" pitchFamily="49" charset="-122"/>
              </a:rPr>
              <a:t>第四</a:t>
            </a:r>
            <a:r>
              <a:rPr lang="zh-CN" altLang="en-US" sz="2200" dirty="0">
                <a:latin typeface="黑体" panose="02010609060101010101" pitchFamily="49" charset="-122"/>
                <a:ea typeface="黑体" panose="02010609060101010101" pitchFamily="49" charset="-122"/>
              </a:rPr>
              <a:t>代制冷剂氢氟烯烃所替代，氢氟烃和氢氟烯烃不破坏臭氧层，可在对流层降解，形成三氟</a:t>
            </a:r>
            <a:r>
              <a:rPr lang="zh-CN" altLang="en-US" sz="2200" dirty="0" smtClean="0">
                <a:latin typeface="黑体" panose="02010609060101010101" pitchFamily="49" charset="-122"/>
                <a:ea typeface="黑体" panose="02010609060101010101" pitchFamily="49" charset="-122"/>
              </a:rPr>
              <a:t>乙酸等化合物，通过</a:t>
            </a:r>
            <a:r>
              <a:rPr lang="zh-CN" altLang="en-US" sz="2200" dirty="0">
                <a:latin typeface="黑体" panose="02010609060101010101" pitchFamily="49" charset="-122"/>
                <a:ea typeface="黑体" panose="02010609060101010101" pitchFamily="49" charset="-122"/>
              </a:rPr>
              <a:t>湿沉降从大气中去除，而且氢氟烯烃还具有更低全球变暖潜能值。</a:t>
            </a:r>
            <a:endParaRPr lang="zh-CN" altLang="en-US" sz="2200" dirty="0">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rotWithShape="1">
          <a:blip r:embed="rId1"/>
          <a:srcRect t="6677"/>
          <a:stretch>
            <a:fillRect/>
          </a:stretch>
        </p:blipFill>
        <p:spPr>
          <a:xfrm>
            <a:off x="2207568" y="3314635"/>
            <a:ext cx="7850611" cy="3533683"/>
          </a:xfrm>
          <a:prstGeom prst="rect">
            <a:avLst/>
          </a:prstGeom>
        </p:spPr>
      </p:pic>
    </p:spTree>
  </p:cSld>
  <p:clrMapOvr>
    <a:masterClrMapping/>
  </p:clrMapOvr>
  <p:transition spd="slow">
    <p:zo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6" name="Rectangle 6"/>
          <p:cNvSpPr>
            <a:spLocks noChangeArrowheads="1"/>
          </p:cNvSpPr>
          <p:nvPr/>
        </p:nvSpPr>
        <p:spPr bwMode="auto">
          <a:xfrm>
            <a:off x="623392" y="636687"/>
            <a:ext cx="5982728"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lnSpc>
                <a:spcPct val="80000"/>
              </a:lnSpc>
              <a:spcBef>
                <a:spcPct val="20000"/>
              </a:spcBef>
              <a:buClr>
                <a:schemeClr val="hlink"/>
              </a:buClr>
              <a:buSzPct val="70000"/>
              <a:buFont typeface="Wingdings" panose="05000000000000000000" pitchFamily="2" charset="2"/>
              <a:buNone/>
            </a:pPr>
            <a:r>
              <a:rPr lang="zh-CN" altLang="en-US" sz="2800" b="1" dirty="0">
                <a:latin typeface="Times New Roman" panose="02020603050405020304" pitchFamily="18" charset="0"/>
                <a:ea typeface="微软雅黑" panose="020B0503020204020204" charset="-122"/>
                <a:cs typeface="Times New Roman" panose="02020603050405020304" pitchFamily="18" charset="0"/>
              </a:rPr>
              <a:t>② 有机氯溶剂 </a:t>
            </a:r>
            <a:r>
              <a:rPr lang="en-US" altLang="zh-CN" sz="2800" b="1" dirty="0">
                <a:latin typeface="Times New Roman" panose="02020603050405020304" pitchFamily="18" charset="0"/>
                <a:ea typeface="微软雅黑" panose="020B0503020204020204" charset="-122"/>
                <a:cs typeface="Times New Roman" panose="02020603050405020304" pitchFamily="18" charset="0"/>
              </a:rPr>
              <a:t>(Chlorinated Solvents)</a:t>
            </a:r>
            <a:endParaRPr lang="en-US" altLang="zh-CN" sz="2800" b="1" dirty="0">
              <a:latin typeface="Times New Roman" panose="02020603050405020304" pitchFamily="18" charset="0"/>
              <a:ea typeface="微软雅黑" panose="020B0503020204020204" charset="-122"/>
              <a:cs typeface="Times New Roman" panose="02020603050405020304" pitchFamily="18" charset="0"/>
            </a:endParaRPr>
          </a:p>
        </p:txBody>
      </p:sp>
      <p:graphicFrame>
        <p:nvGraphicFramePr>
          <p:cNvPr id="8" name="Object 188"/>
          <p:cNvGraphicFramePr>
            <a:graphicFrameLocks noChangeAspect="1"/>
          </p:cNvGraphicFramePr>
          <p:nvPr/>
        </p:nvGraphicFramePr>
        <p:xfrm>
          <a:off x="1919536" y="1772816"/>
          <a:ext cx="13162078" cy="5257105"/>
        </p:xfrm>
        <a:graphic>
          <a:graphicData uri="http://schemas.openxmlformats.org/presentationml/2006/ole">
            <mc:AlternateContent xmlns:mc="http://schemas.openxmlformats.org/markup-compatibility/2006">
              <mc:Choice xmlns:v="urn:schemas-microsoft-com:vml" Requires="v">
                <p:oleObj spid="_x0000_s5147" name="" r:id="rId1" imgW="9017635" imgH="4011295" progId="Word.Document.8">
                  <p:embed/>
                </p:oleObj>
              </mc:Choice>
              <mc:Fallback>
                <p:oleObj name="" r:id="rId1" imgW="9017635" imgH="4011295" progId="Word.Document.8">
                  <p:embed/>
                  <p:pic>
                    <p:nvPicPr>
                      <p:cNvPr id="0" name="Object 1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536" y="1772816"/>
                        <a:ext cx="13162078" cy="5257105"/>
                      </a:xfrm>
                      <a:prstGeom prst="rect">
                        <a:avLst/>
                      </a:prstGeom>
                      <a:noFill/>
                      <a:ln>
                        <a:noFill/>
                      </a:ln>
                    </p:spPr>
                  </p:pic>
                </p:oleObj>
              </mc:Fallback>
            </mc:AlternateContent>
          </a:graphicData>
        </a:graphic>
      </p:graphicFrame>
      <p:sp>
        <p:nvSpPr>
          <p:cNvPr id="9" name="Text Box 189"/>
          <p:cNvSpPr txBox="1">
            <a:spLocks noChangeArrowheads="1"/>
          </p:cNvSpPr>
          <p:nvPr/>
        </p:nvSpPr>
        <p:spPr bwMode="auto">
          <a:xfrm>
            <a:off x="1631504" y="1296590"/>
            <a:ext cx="806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Examples of Important Industrially Product C</a:t>
            </a:r>
            <a:r>
              <a:rPr lang="en-US" altLang="zh-CN" sz="2000" b="1" baseline="-25000" dirty="0">
                <a:latin typeface="Times New Roman" panose="02020603050405020304" pitchFamily="18" charset="0"/>
                <a:ea typeface="宋体" panose="02010600030101010101" pitchFamily="2" charset="-122"/>
                <a:cs typeface="Times New Roman" panose="02020603050405020304" pitchFamily="18" charset="0"/>
              </a:rPr>
              <a:t>1</a:t>
            </a: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 and C</a:t>
            </a:r>
            <a:r>
              <a:rPr lang="en-US" altLang="zh-CN" sz="2000" b="1" baseline="-25000" dirty="0">
                <a:latin typeface="Times New Roman" panose="02020603050405020304" pitchFamily="18" charset="0"/>
                <a:ea typeface="宋体" panose="02010600030101010101" pitchFamily="2" charset="-122"/>
                <a:cs typeface="Times New Roman" panose="02020603050405020304" pitchFamily="18" charset="0"/>
              </a:rPr>
              <a:t>2</a:t>
            </a: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 Halocarbons</a:t>
            </a:r>
            <a:endParaRPr lang="en-US" altLang="zh-CN" sz="2000" b="1" dirty="0">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slow">
    <p:zo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6" name="Rectangle 6"/>
          <p:cNvSpPr>
            <a:spLocks noChangeArrowheads="1"/>
          </p:cNvSpPr>
          <p:nvPr/>
        </p:nvSpPr>
        <p:spPr bwMode="auto">
          <a:xfrm>
            <a:off x="623392" y="636687"/>
            <a:ext cx="6199133"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lnSpc>
                <a:spcPct val="80000"/>
              </a:lnSpc>
              <a:spcBef>
                <a:spcPct val="20000"/>
              </a:spcBef>
              <a:buClr>
                <a:schemeClr val="hlink"/>
              </a:buClr>
              <a:buSzPct val="70000"/>
            </a:pPr>
            <a:r>
              <a:rPr lang="zh-CN" altLang="en-US" sz="2800" b="1" dirty="0" smtClean="0">
                <a:latin typeface="Times New Roman" panose="02020603050405020304" pitchFamily="18" charset="0"/>
                <a:ea typeface="微软雅黑" panose="020B0503020204020204" charset="-122"/>
                <a:cs typeface="Times New Roman" panose="02020603050405020304" pitchFamily="18" charset="0"/>
              </a:rPr>
              <a:t>③ </a:t>
            </a:r>
            <a:r>
              <a:rPr lang="zh-CN" altLang="en-US" sz="2800" b="1" dirty="0">
                <a:latin typeface="Times New Roman" panose="02020603050405020304" pitchFamily="18" charset="0"/>
                <a:ea typeface="微软雅黑" panose="020B0503020204020204" charset="-122"/>
                <a:cs typeface="Times New Roman" panose="02020603050405020304" pitchFamily="18" charset="0"/>
              </a:rPr>
              <a:t>有机氯农药 </a:t>
            </a:r>
            <a:r>
              <a:rPr lang="en-US" altLang="zh-CN" sz="2800" b="1" dirty="0">
                <a:latin typeface="Times New Roman" panose="02020603050405020304" pitchFamily="18" charset="0"/>
                <a:ea typeface="微软雅黑" panose="020B0503020204020204" charset="-122"/>
                <a:cs typeface="Times New Roman" panose="02020603050405020304" pitchFamily="18" charset="0"/>
              </a:rPr>
              <a:t>(Chlorinated Pesticides</a:t>
            </a:r>
            <a:r>
              <a:rPr lang="en-US" altLang="zh-CN" sz="2800" b="1" dirty="0" smtClean="0">
                <a:latin typeface="Times New Roman" panose="02020603050405020304" pitchFamily="18" charset="0"/>
                <a:ea typeface="微软雅黑" panose="020B0503020204020204" charset="-122"/>
                <a:cs typeface="Times New Roman" panose="02020603050405020304" pitchFamily="18" charset="0"/>
              </a:rPr>
              <a:t>)</a:t>
            </a:r>
            <a:endParaRPr lang="en-US" altLang="zh-CN" sz="2800" b="1" dirty="0">
              <a:latin typeface="Times New Roman" panose="02020603050405020304" pitchFamily="18" charset="0"/>
              <a:ea typeface="微软雅黑" panose="020B0503020204020204" charset="-122"/>
              <a:cs typeface="Times New Roman" panose="02020603050405020304" pitchFamily="18" charset="0"/>
            </a:endParaRPr>
          </a:p>
        </p:txBody>
      </p:sp>
      <p:sp>
        <p:nvSpPr>
          <p:cNvPr id="2" name="矩形 1"/>
          <p:cNvSpPr/>
          <p:nvPr/>
        </p:nvSpPr>
        <p:spPr>
          <a:xfrm>
            <a:off x="769620" y="1153160"/>
            <a:ext cx="10928985" cy="2207260"/>
          </a:xfrm>
          <a:prstGeom prst="rect">
            <a:avLst/>
          </a:prstGeom>
        </p:spPr>
        <p:txBody>
          <a:bodyPr wrap="square">
            <a:spAutoFit/>
          </a:bodyPr>
          <a:lstStyle/>
          <a:p>
            <a:pPr>
              <a:lnSpc>
                <a:spcPct val="125000"/>
              </a:lnSpc>
              <a:spcBef>
                <a:spcPts val="0"/>
              </a:spcBef>
              <a:spcAft>
                <a:spcPts val="0"/>
              </a:spcAft>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有机氯农药是第一代农药，广泛用作杀虫剂和</a:t>
            </a:r>
            <a:r>
              <a:rPr lang="zh-CN" altLang="en-US" sz="2200" dirty="0" smtClean="0">
                <a:latin typeface="Times New Roman" panose="02020603050405020304" pitchFamily="18" charset="0"/>
                <a:ea typeface="黑体" panose="02010609060101010101" pitchFamily="49" charset="-122"/>
                <a:cs typeface="Times New Roman" panose="02020603050405020304" pitchFamily="18" charset="0"/>
              </a:rPr>
              <a:t>除草剂。有机</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氯杀虫剂，如</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DDT</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、狄 氏 剂 、艾 氏剂、七氯、六六六等，杀虫效果好，在上个世纪六十年代前广泛应用。然而，有机氯杀虫剂稳定 性强，具有毒性和高的生物富集潜力，造成对野生鸟类的危害，被列为持久性有机污染物。目前</a:t>
            </a:r>
            <a:r>
              <a:rPr lang="zh-CN" altLang="en-US" sz="2200" dirty="0" smtClean="0">
                <a:latin typeface="Times New Roman" panose="02020603050405020304" pitchFamily="18" charset="0"/>
                <a:ea typeface="黑体" panose="02010609060101010101" pitchFamily="49" charset="-122"/>
                <a:cs typeface="Times New Roman" panose="02020603050405020304" pitchFamily="18" charset="0"/>
              </a:rPr>
              <a:t>，含</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氯的除草剂，如</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2</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4 -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二氯苯氧乙酸（</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2</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4 - </a:t>
            </a:r>
            <a:r>
              <a:rPr lang="en-US" altLang="zh-CN" sz="2200" dirty="0" smtClean="0">
                <a:latin typeface="Times New Roman" panose="02020603050405020304" pitchFamily="18" charset="0"/>
                <a:ea typeface="黑体" panose="02010609060101010101" pitchFamily="49" charset="-122"/>
                <a:cs typeface="Times New Roman" panose="02020603050405020304" pitchFamily="18" charset="0"/>
              </a:rPr>
              <a:t>D</a:t>
            </a:r>
            <a:r>
              <a:rPr lang="zh-CN" altLang="en-US" sz="2200" dirty="0" smtClean="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200" dirty="0" smtClean="0">
              <a:latin typeface="Times New Roman" panose="02020603050405020304" pitchFamily="18" charset="0"/>
              <a:ea typeface="黑体" panose="02010609060101010101" pitchFamily="49" charset="-122"/>
              <a:cs typeface="Times New Roman" panose="02020603050405020304" pitchFamily="18" charset="0"/>
            </a:endParaRPr>
          </a:p>
          <a:p>
            <a:pPr>
              <a:lnSpc>
                <a:spcPct val="125000"/>
              </a:lnSpc>
              <a:spcBef>
                <a:spcPts val="0"/>
              </a:spcBef>
              <a:spcAft>
                <a:spcPts val="0"/>
              </a:spcAft>
            </a:pP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2</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4</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5 -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三氯苯氧乙酸（</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2</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4</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5 - T</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）还具有广泛</a:t>
            </a:r>
            <a:r>
              <a:rPr lang="zh-CN" altLang="en-US" sz="2200" dirty="0" smtClean="0">
                <a:latin typeface="Times New Roman" panose="02020603050405020304" pitchFamily="18" charset="0"/>
                <a:ea typeface="黑体" panose="02010609060101010101" pitchFamily="49" charset="-122"/>
                <a:cs typeface="Times New Roman" panose="02020603050405020304" pitchFamily="18" charset="0"/>
              </a:rPr>
              <a:t>的应用</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3" name="图片 2"/>
          <p:cNvPicPr>
            <a:picLocks noChangeAspect="1"/>
          </p:cNvPicPr>
          <p:nvPr/>
        </p:nvPicPr>
        <p:blipFill>
          <a:blip r:embed="rId1"/>
          <a:stretch>
            <a:fillRect/>
          </a:stretch>
        </p:blipFill>
        <p:spPr>
          <a:xfrm>
            <a:off x="2471820" y="3353949"/>
            <a:ext cx="7020001" cy="3341740"/>
          </a:xfrm>
          <a:prstGeom prst="rect">
            <a:avLst/>
          </a:prstGeom>
        </p:spPr>
      </p:pic>
    </p:spTree>
  </p:cSld>
  <p:clrMapOvr>
    <a:masterClrMapping/>
  </p:clrMapOvr>
  <p:transition spd="slow">
    <p:zo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6" name="Rectangle 6"/>
          <p:cNvSpPr>
            <a:spLocks noChangeArrowheads="1"/>
          </p:cNvSpPr>
          <p:nvPr/>
        </p:nvSpPr>
        <p:spPr bwMode="auto">
          <a:xfrm>
            <a:off x="623392" y="636687"/>
            <a:ext cx="7759700" cy="435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lnSpc>
                <a:spcPct val="80000"/>
              </a:lnSpc>
              <a:spcBef>
                <a:spcPct val="20000"/>
              </a:spcBef>
              <a:buClr>
                <a:schemeClr val="hlink"/>
              </a:buClr>
              <a:buSzPct val="70000"/>
            </a:pPr>
            <a:r>
              <a:rPr lang="zh-CN" altLang="en-US" sz="2800" b="1" dirty="0" smtClean="0">
                <a:latin typeface="Times New Roman" panose="02020603050405020304" pitchFamily="18" charset="0"/>
                <a:ea typeface="微软雅黑" panose="020B0503020204020204" charset="-122"/>
                <a:cs typeface="Times New Roman" panose="02020603050405020304" pitchFamily="18" charset="0"/>
              </a:rPr>
              <a:t>④</a:t>
            </a:r>
            <a:r>
              <a:rPr lang="en-US" altLang="zh-CN" sz="2800" b="1" dirty="0" smtClean="0">
                <a:latin typeface="Times New Roman" panose="02020603050405020304" pitchFamily="18" charset="0"/>
                <a:ea typeface="微软雅黑" panose="020B0503020204020204" charset="-122"/>
                <a:cs typeface="Times New Roman" panose="02020603050405020304" pitchFamily="18" charset="0"/>
              </a:rPr>
              <a:t> </a:t>
            </a:r>
            <a:r>
              <a:rPr lang="zh-CN" altLang="en-US" sz="2800" b="1" dirty="0">
                <a:latin typeface="Times New Roman" panose="02020603050405020304" pitchFamily="18" charset="0"/>
                <a:ea typeface="微软雅黑" panose="020B0503020204020204" charset="-122"/>
                <a:cs typeface="Times New Roman" panose="02020603050405020304" pitchFamily="18" charset="0"/>
              </a:rPr>
              <a:t>多氯联苯 </a:t>
            </a:r>
            <a:r>
              <a:rPr lang="en-US" altLang="zh-CN" sz="2800" b="1" dirty="0">
                <a:latin typeface="Times New Roman" panose="02020603050405020304" pitchFamily="18" charset="0"/>
                <a:ea typeface="微软雅黑" panose="020B0503020204020204" charset="-122"/>
                <a:cs typeface="Times New Roman" panose="02020603050405020304" pitchFamily="18" charset="0"/>
              </a:rPr>
              <a:t>(Poly-chlorinated Biphenyls, PCBs</a:t>
            </a:r>
            <a:r>
              <a:rPr lang="zh-CN" altLang="en-US" sz="2800" b="1" dirty="0" smtClean="0">
                <a:latin typeface="Times New Roman" panose="02020603050405020304" pitchFamily="18" charset="0"/>
                <a:ea typeface="微软雅黑" panose="020B0503020204020204" charset="-122"/>
                <a:cs typeface="Times New Roman" panose="02020603050405020304" pitchFamily="18" charset="0"/>
              </a:rPr>
              <a:t>）</a:t>
            </a:r>
            <a:endParaRPr lang="zh-CN" altLang="en-US" sz="2800" b="1" dirty="0">
              <a:latin typeface="Times New Roman" panose="02020603050405020304" pitchFamily="18" charset="0"/>
              <a:ea typeface="微软雅黑" panose="020B0503020204020204" charset="-122"/>
              <a:cs typeface="Times New Roman" panose="02020603050405020304" pitchFamily="18" charset="0"/>
            </a:endParaRPr>
          </a:p>
        </p:txBody>
      </p:sp>
      <p:sp>
        <p:nvSpPr>
          <p:cNvPr id="7" name="Rectangle 2"/>
          <p:cNvSpPr>
            <a:spLocks noGrp="1" noChangeArrowheads="1"/>
          </p:cNvSpPr>
          <p:nvPr>
            <p:ph type="subTitle" idx="1"/>
          </p:nvPr>
        </p:nvSpPr>
        <p:spPr>
          <a:xfrm>
            <a:off x="649605" y="1159510"/>
            <a:ext cx="10687685" cy="3108325"/>
          </a:xfrm>
        </p:spPr>
        <p:txBody>
          <a:bodyPr/>
          <a:lstStyle/>
          <a:p>
            <a:pPr marL="342900" indent="-342900" algn="l" eaLnBrk="1" hangingPunct="1">
              <a:spcBef>
                <a:spcPct val="10000"/>
              </a:spcBef>
            </a:pPr>
            <a:r>
              <a:rPr lang="zh-CN" altLang="en-US" sz="2400" b="1" dirty="0" smtClean="0">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dirty="0" smtClean="0">
                <a:effectLst/>
                <a:latin typeface="Times New Roman" panose="02020603050405020304" pitchFamily="18" charset="0"/>
                <a:ea typeface="黑体" panose="02010609060101010101" pitchFamily="49" charset="-122"/>
                <a:cs typeface="Times New Roman" panose="02020603050405020304" pitchFamily="18" charset="0"/>
              </a:rPr>
              <a:t>多氯联苯（</a:t>
            </a:r>
            <a:r>
              <a:rPr lang="en-US" altLang="zh-CN" sz="2200" dirty="0" smtClean="0">
                <a:effectLst/>
                <a:latin typeface="Times New Roman" panose="02020603050405020304" pitchFamily="18" charset="0"/>
                <a:ea typeface="黑体" panose="02010609060101010101" pitchFamily="49" charset="-122"/>
                <a:cs typeface="Times New Roman" panose="02020603050405020304" pitchFamily="18" charset="0"/>
              </a:rPr>
              <a:t>PCBs</a:t>
            </a:r>
            <a:r>
              <a:rPr lang="zh-CN" altLang="en-US" sz="2200" dirty="0" smtClean="0">
                <a:effectLst/>
                <a:latin typeface="Times New Roman" panose="02020603050405020304" pitchFamily="18" charset="0"/>
                <a:ea typeface="黑体" panose="02010609060101010101" pitchFamily="49" charset="-122"/>
                <a:cs typeface="Times New Roman" panose="02020603050405020304" pitchFamily="18" charset="0"/>
              </a:rPr>
              <a:t>），有209个同系物（</a:t>
            </a:r>
            <a:r>
              <a:rPr lang="en-US" altLang="zh-CN" sz="2200" dirty="0" smtClean="0">
                <a:effectLst/>
                <a:latin typeface="Times New Roman" panose="02020603050405020304" pitchFamily="18" charset="0"/>
                <a:ea typeface="黑体" panose="02010609060101010101" pitchFamily="49" charset="-122"/>
                <a:cs typeface="Times New Roman" panose="02020603050405020304" pitchFamily="18" charset="0"/>
              </a:rPr>
              <a:t>congeners）</a:t>
            </a:r>
            <a:r>
              <a:rPr lang="zh-CN" altLang="en-US" sz="2200" dirty="0" smtClean="0">
                <a:effectLst/>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200" dirty="0" smtClean="0">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l" eaLnBrk="1" hangingPunct="1">
              <a:lnSpc>
                <a:spcPct val="115000"/>
              </a:lnSpc>
              <a:spcBef>
                <a:spcPct val="10000"/>
              </a:spcBef>
            </a:pPr>
            <a:r>
              <a:rPr lang="zh-CN" altLang="en-US" sz="2200" dirty="0" smtClean="0">
                <a:effectLst/>
                <a:latin typeface="Times New Roman" panose="02020603050405020304" pitchFamily="18" charset="0"/>
                <a:ea typeface="黑体" panose="02010609060101010101" pitchFamily="49" charset="-122"/>
                <a:cs typeface="Times New Roman" panose="02020603050405020304" pitchFamily="18" charset="0"/>
              </a:rPr>
              <a:t>             多氯三联苯 （</a:t>
            </a:r>
            <a:r>
              <a:rPr lang="en-US" altLang="zh-CN" sz="2200" dirty="0" smtClean="0">
                <a:effectLst/>
                <a:latin typeface="Times New Roman" panose="02020603050405020304" pitchFamily="18" charset="0"/>
                <a:ea typeface="黑体" panose="02010609060101010101" pitchFamily="49" charset="-122"/>
                <a:cs typeface="Times New Roman" panose="02020603050405020304" pitchFamily="18" charset="0"/>
              </a:rPr>
              <a:t>Poly chlorinated </a:t>
            </a:r>
            <a:r>
              <a:rPr lang="en-US" altLang="zh-CN" sz="2200" dirty="0" err="1" smtClean="0">
                <a:effectLst/>
                <a:latin typeface="Times New Roman" panose="02020603050405020304" pitchFamily="18" charset="0"/>
                <a:ea typeface="黑体" panose="02010609060101010101" pitchFamily="49" charset="-122"/>
                <a:cs typeface="Times New Roman" panose="02020603050405020304" pitchFamily="18" charset="0"/>
              </a:rPr>
              <a:t>terphenyls</a:t>
            </a:r>
            <a:r>
              <a:rPr lang="en-US" altLang="zh-CN" sz="2200" dirty="0" smtClean="0">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200" dirty="0" smtClean="0">
                <a:effectLst/>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dirty="0" smtClean="0">
                <a:effectLst/>
                <a:latin typeface="Times New Roman" panose="02020603050405020304" pitchFamily="18" charset="0"/>
                <a:ea typeface="黑体" panose="02010609060101010101" pitchFamily="49" charset="-122"/>
                <a:cs typeface="Times New Roman" panose="02020603050405020304" pitchFamily="18" charset="0"/>
              </a:rPr>
              <a:t>PCTs）</a:t>
            </a:r>
            <a:r>
              <a:rPr lang="zh-CN" altLang="en-US" sz="2200" dirty="0" smtClean="0">
                <a:effectLst/>
                <a:latin typeface="Times New Roman" panose="02020603050405020304" pitchFamily="18" charset="0"/>
                <a:ea typeface="黑体" panose="02010609060101010101" pitchFamily="49" charset="-122"/>
                <a:cs typeface="Times New Roman" panose="02020603050405020304" pitchFamily="18" charset="0"/>
              </a:rPr>
              <a:t>有8149个同系物。 </a:t>
            </a:r>
            <a:endParaRPr lang="en-US" altLang="zh-CN" sz="2200" dirty="0" smtClean="0">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l" eaLnBrk="1" hangingPunct="1">
              <a:lnSpc>
                <a:spcPct val="115000"/>
              </a:lnSpc>
              <a:spcBef>
                <a:spcPct val="10000"/>
              </a:spcBef>
            </a:pPr>
            <a:r>
              <a:rPr lang="zh-CN" altLang="en-US" sz="2200" dirty="0" smtClean="0">
                <a:effectLst/>
                <a:latin typeface="Times New Roman" panose="02020603050405020304" pitchFamily="18" charset="0"/>
                <a:ea typeface="黑体" panose="02010609060101010101" pitchFamily="49" charset="-122"/>
                <a:cs typeface="Times New Roman" panose="02020603050405020304" pitchFamily="18" charset="0"/>
              </a:rPr>
              <a:t>             迄今为止，</a:t>
            </a:r>
            <a:r>
              <a:rPr lang="en-US" altLang="zh-CN" sz="2200" dirty="0" smtClea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PCBs</a:t>
            </a:r>
            <a:r>
              <a:rPr lang="zh-CN" altLang="en-US" sz="2200" dirty="0" smtClean="0">
                <a:effectLst/>
                <a:latin typeface="Times New Roman" panose="02020603050405020304" pitchFamily="18" charset="0"/>
                <a:ea typeface="黑体" panose="02010609060101010101" pitchFamily="49" charset="-122"/>
                <a:cs typeface="Times New Roman" panose="02020603050405020304" pitchFamily="18" charset="0"/>
              </a:rPr>
              <a:t>和</a:t>
            </a:r>
            <a:r>
              <a:rPr lang="en-US" altLang="zh-CN" sz="2200" dirty="0" smtClea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PCTs</a:t>
            </a:r>
            <a:r>
              <a:rPr lang="zh-CN" altLang="en-US" sz="2200" dirty="0" smtClean="0">
                <a:effectLst/>
                <a:latin typeface="Times New Roman" panose="02020603050405020304" pitchFamily="18" charset="0"/>
                <a:ea typeface="黑体" panose="02010609060101010101" pitchFamily="49" charset="-122"/>
                <a:cs typeface="Times New Roman" panose="02020603050405020304" pitchFamily="18" charset="0"/>
              </a:rPr>
              <a:t>的产量超过100 万</a:t>
            </a:r>
            <a:r>
              <a:rPr lang="en-US" altLang="zh-CN" sz="2200" dirty="0" smtClean="0">
                <a:effectLst/>
                <a:latin typeface="Times New Roman" panose="02020603050405020304" pitchFamily="18" charset="0"/>
                <a:ea typeface="黑体" panose="02010609060101010101" pitchFamily="49" charset="-122"/>
                <a:cs typeface="Times New Roman" panose="02020603050405020304" pitchFamily="18" charset="0"/>
              </a:rPr>
              <a:t>t</a:t>
            </a:r>
            <a:r>
              <a:rPr lang="zh-CN" altLang="en-US" sz="2200" dirty="0" smtClean="0">
                <a:effectLst/>
                <a:latin typeface="Times New Roman" panose="02020603050405020304" pitchFamily="18" charset="0"/>
                <a:ea typeface="黑体" panose="02010609060101010101" pitchFamily="49" charset="-122"/>
                <a:cs typeface="Times New Roman" panose="02020603050405020304" pitchFamily="18" charset="0"/>
              </a:rPr>
              <a:t>，这些物质广泛用作蜡、打印用墨、油漆和颜料，以及电容器绝缘液、变压器散热剂、液压机液体、传热液体、润滑油、增塑剂、阻燃剂等。这些物质在生产、储存时，尤其在处置地都能进入环境。虽然</a:t>
            </a:r>
            <a:r>
              <a:rPr lang="en-US" altLang="zh-CN" sz="2200" dirty="0" smtClean="0">
                <a:effectLst/>
                <a:latin typeface="Times New Roman" panose="02020603050405020304" pitchFamily="18" charset="0"/>
                <a:ea typeface="黑体" panose="02010609060101010101" pitchFamily="49" charset="-122"/>
                <a:cs typeface="Times New Roman" panose="02020603050405020304" pitchFamily="18" charset="0"/>
              </a:rPr>
              <a:t>PCBs</a:t>
            </a:r>
            <a:r>
              <a:rPr lang="zh-CN" altLang="en-US" sz="2200" dirty="0" smtClean="0">
                <a:effectLst/>
                <a:latin typeface="Times New Roman" panose="02020603050405020304" pitchFamily="18" charset="0"/>
                <a:ea typeface="黑体" panose="02010609060101010101" pitchFamily="49" charset="-122"/>
                <a:cs typeface="Times New Roman" panose="02020603050405020304" pitchFamily="18" charset="0"/>
              </a:rPr>
              <a:t>和</a:t>
            </a:r>
            <a:r>
              <a:rPr lang="en-US" altLang="zh-CN" sz="2200" dirty="0" smtClean="0">
                <a:effectLst/>
                <a:latin typeface="Times New Roman" panose="02020603050405020304" pitchFamily="18" charset="0"/>
                <a:ea typeface="黑体" panose="02010609060101010101" pitchFamily="49" charset="-122"/>
                <a:cs typeface="Times New Roman" panose="02020603050405020304" pitchFamily="18" charset="0"/>
              </a:rPr>
              <a:t>PCTs</a:t>
            </a:r>
            <a:r>
              <a:rPr lang="zh-CN" altLang="en-US" sz="2200" dirty="0" smtClean="0">
                <a:effectLst/>
                <a:latin typeface="Times New Roman" panose="02020603050405020304" pitchFamily="18" charset="0"/>
                <a:ea typeface="黑体" panose="02010609060101010101" pitchFamily="49" charset="-122"/>
                <a:cs typeface="Times New Roman" panose="02020603050405020304" pitchFamily="18" charset="0"/>
              </a:rPr>
              <a:t>在很多国家已经禁止或严格限制生产和使用，但是它们在环境中仍然无处不在。</a:t>
            </a:r>
            <a:endParaRPr lang="zh-CN" altLang="en-US" sz="2200" dirty="0" smtClean="0">
              <a:effectLst/>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8" name="Group 13"/>
          <p:cNvGrpSpPr/>
          <p:nvPr/>
        </p:nvGrpSpPr>
        <p:grpSpPr bwMode="auto">
          <a:xfrm>
            <a:off x="2567608" y="4417290"/>
            <a:ext cx="7310923" cy="2120704"/>
            <a:chOff x="793" y="2976"/>
            <a:chExt cx="4295" cy="1207"/>
          </a:xfrm>
        </p:grpSpPr>
        <p:pic>
          <p:nvPicPr>
            <p:cNvPr id="10"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93" y="2976"/>
              <a:ext cx="4295" cy="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p:cNvSpPr txBox="1">
              <a:spLocks noChangeArrowheads="1"/>
            </p:cNvSpPr>
            <p:nvPr/>
          </p:nvSpPr>
          <p:spPr bwMode="auto">
            <a:xfrm>
              <a:off x="930" y="3294"/>
              <a:ext cx="227" cy="202"/>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1500" b="1" dirty="0" err="1">
                  <a:latin typeface="Times New Roman" panose="02020603050405020304" pitchFamily="18" charset="0"/>
                  <a:ea typeface="宋体" panose="02010600030101010101" pitchFamily="2" charset="-122"/>
                </a:rPr>
                <a:t>Cl</a:t>
              </a:r>
              <a:r>
                <a:rPr lang="en-US" altLang="zh-CN" sz="1500" b="1" i="1" baseline="-25000" dirty="0" err="1">
                  <a:latin typeface="Times New Roman" panose="02020603050405020304" pitchFamily="18" charset="0"/>
                  <a:ea typeface="宋体" panose="02010600030101010101" pitchFamily="2" charset="-122"/>
                </a:rPr>
                <a:t>m</a:t>
              </a:r>
              <a:endParaRPr lang="en-US" altLang="zh-CN" sz="1500" b="1" i="1" baseline="-25000" dirty="0">
                <a:latin typeface="Times New Roman" panose="02020603050405020304" pitchFamily="18" charset="0"/>
                <a:ea typeface="宋体" panose="02010600030101010101" pitchFamily="2" charset="-122"/>
              </a:endParaRPr>
            </a:p>
          </p:txBody>
        </p:sp>
        <p:sp>
          <p:nvSpPr>
            <p:cNvPr id="12" name="Text Box 8"/>
            <p:cNvSpPr txBox="1">
              <a:spLocks noChangeArrowheads="1"/>
            </p:cNvSpPr>
            <p:nvPr/>
          </p:nvSpPr>
          <p:spPr bwMode="auto">
            <a:xfrm>
              <a:off x="2426" y="3294"/>
              <a:ext cx="227" cy="202"/>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1500" b="1" dirty="0" err="1">
                  <a:latin typeface="Times New Roman" panose="02020603050405020304" pitchFamily="18" charset="0"/>
                  <a:ea typeface="宋体" panose="02010600030101010101" pitchFamily="2" charset="-122"/>
                </a:rPr>
                <a:t>Cl</a:t>
              </a:r>
              <a:r>
                <a:rPr lang="en-US" altLang="zh-CN" sz="1500" b="1" i="1" baseline="-25000" dirty="0" err="1">
                  <a:latin typeface="Times New Roman" panose="02020603050405020304" pitchFamily="18" charset="0"/>
                  <a:ea typeface="宋体" panose="02010600030101010101" pitchFamily="2" charset="-122"/>
                </a:rPr>
                <a:t>n</a:t>
              </a:r>
              <a:endParaRPr lang="en-US" altLang="zh-CN" sz="1500" b="1" i="1" baseline="-25000" dirty="0">
                <a:latin typeface="Times New Roman" panose="02020603050405020304" pitchFamily="18" charset="0"/>
                <a:ea typeface="宋体" panose="02010600030101010101" pitchFamily="2" charset="-122"/>
              </a:endParaRPr>
            </a:p>
          </p:txBody>
        </p:sp>
        <p:sp>
          <p:nvSpPr>
            <p:cNvPr id="13" name="Text Box 9"/>
            <p:cNvSpPr txBox="1">
              <a:spLocks noChangeArrowheads="1"/>
            </p:cNvSpPr>
            <p:nvPr/>
          </p:nvSpPr>
          <p:spPr bwMode="auto">
            <a:xfrm>
              <a:off x="4241" y="2976"/>
              <a:ext cx="227" cy="173"/>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tIns="0" rIns="18000">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1500" b="1" dirty="0" err="1">
                  <a:latin typeface="Times New Roman" panose="02020603050405020304" pitchFamily="18" charset="0"/>
                  <a:ea typeface="宋体" panose="02010600030101010101" pitchFamily="2" charset="-122"/>
                </a:rPr>
                <a:t>Cl</a:t>
              </a:r>
              <a:r>
                <a:rPr lang="en-US" altLang="zh-CN" sz="1500" b="1" i="1" baseline="-25000" dirty="0" err="1">
                  <a:latin typeface="Times New Roman" panose="02020603050405020304" pitchFamily="18" charset="0"/>
                  <a:ea typeface="宋体" panose="02010600030101010101" pitchFamily="2" charset="-122"/>
                </a:rPr>
                <a:t>m</a:t>
              </a:r>
              <a:endParaRPr lang="en-US" altLang="zh-CN" sz="1500" b="1" i="1" baseline="-25000" dirty="0">
                <a:latin typeface="Times New Roman" panose="02020603050405020304" pitchFamily="18" charset="0"/>
                <a:ea typeface="宋体" panose="02010600030101010101" pitchFamily="2" charset="-122"/>
              </a:endParaRPr>
            </a:p>
          </p:txBody>
        </p:sp>
        <p:sp>
          <p:nvSpPr>
            <p:cNvPr id="14" name="Text Box 10"/>
            <p:cNvSpPr txBox="1">
              <a:spLocks noChangeArrowheads="1"/>
            </p:cNvSpPr>
            <p:nvPr/>
          </p:nvSpPr>
          <p:spPr bwMode="auto">
            <a:xfrm>
              <a:off x="3061" y="3339"/>
              <a:ext cx="227" cy="173"/>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tIns="0" rIns="18000">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1500" b="1" dirty="0" err="1">
                  <a:latin typeface="Times New Roman" panose="02020603050405020304" pitchFamily="18" charset="0"/>
                  <a:ea typeface="宋体" panose="02010600030101010101" pitchFamily="2" charset="-122"/>
                </a:rPr>
                <a:t>Cl</a:t>
              </a:r>
              <a:r>
                <a:rPr lang="en-US" altLang="zh-CN" sz="1500" b="1" i="1" baseline="-25000" dirty="0" err="1">
                  <a:latin typeface="Times New Roman" panose="02020603050405020304" pitchFamily="18" charset="0"/>
                  <a:ea typeface="宋体" panose="02010600030101010101" pitchFamily="2" charset="-122"/>
                </a:rPr>
                <a:t>k</a:t>
              </a:r>
              <a:endParaRPr lang="en-US" altLang="zh-CN" sz="1500" b="1" i="1" baseline="-25000" dirty="0">
                <a:latin typeface="Times New Roman" panose="02020603050405020304" pitchFamily="18" charset="0"/>
                <a:ea typeface="宋体" panose="02010600030101010101" pitchFamily="2" charset="-122"/>
              </a:endParaRPr>
            </a:p>
          </p:txBody>
        </p:sp>
        <p:sp>
          <p:nvSpPr>
            <p:cNvPr id="15" name="Text Box 11"/>
            <p:cNvSpPr txBox="1">
              <a:spLocks noChangeArrowheads="1"/>
            </p:cNvSpPr>
            <p:nvPr/>
          </p:nvSpPr>
          <p:spPr bwMode="auto">
            <a:xfrm>
              <a:off x="4694" y="3294"/>
              <a:ext cx="227" cy="202"/>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1500" b="1">
                  <a:latin typeface="Times New Roman" panose="02020603050405020304" pitchFamily="18" charset="0"/>
                  <a:ea typeface="宋体" panose="02010600030101010101" pitchFamily="2" charset="-122"/>
                </a:rPr>
                <a:t>Cl</a:t>
              </a:r>
              <a:r>
                <a:rPr lang="en-US" altLang="zh-CN" sz="1500" b="1" i="1" baseline="-25000">
                  <a:latin typeface="Times New Roman" panose="02020603050405020304" pitchFamily="18" charset="0"/>
                  <a:ea typeface="宋体" panose="02010600030101010101" pitchFamily="2" charset="-122"/>
                </a:rPr>
                <a:t>n</a:t>
              </a:r>
              <a:endParaRPr lang="en-US" altLang="zh-CN" sz="1500" b="1" i="1" baseline="-25000">
                <a:latin typeface="Times New Roman" panose="02020603050405020304" pitchFamily="18" charset="0"/>
                <a:ea typeface="宋体" panose="02010600030101010101" pitchFamily="2" charset="-122"/>
              </a:endParaRPr>
            </a:p>
          </p:txBody>
        </p:sp>
        <p:sp>
          <p:nvSpPr>
            <p:cNvPr id="16" name="Text Box 12"/>
            <p:cNvSpPr txBox="1">
              <a:spLocks noChangeArrowheads="1"/>
            </p:cNvSpPr>
            <p:nvPr/>
          </p:nvSpPr>
          <p:spPr bwMode="auto">
            <a:xfrm>
              <a:off x="884" y="3748"/>
              <a:ext cx="4083" cy="350"/>
            </a:xfrm>
            <a:prstGeom prst="rect">
              <a:avLst/>
            </a:prstGeom>
            <a:solidFill>
              <a:srgbClr val="FFCCCC"/>
            </a:solidFill>
            <a:ln w="9525">
              <a:noFill/>
              <a:miter lim="800000"/>
            </a:ln>
            <a:effectLst/>
          </p:spPr>
          <p:txBody>
            <a:bodyPr>
              <a:spAutoFit/>
            </a:bodyPr>
            <a:lstStyle/>
            <a:p>
              <a:pPr eaLnBrk="1" fontAlgn="auto" hangingPunct="1">
                <a:spcBef>
                  <a:spcPct val="50000"/>
                </a:spcBef>
                <a:spcAft>
                  <a:spcPts val="0"/>
                </a:spcAft>
                <a:defRPr/>
              </a:pPr>
              <a:r>
                <a:rPr lang="zh-CN" altLang="en-US" sz="1600" b="1" dirty="0">
                  <a:latin typeface="Times New Roman" panose="02020603050405020304" pitchFamily="18" charset="0"/>
                  <a:ea typeface="黑体" panose="02010609060101010101" pitchFamily="49" charset="-122"/>
                  <a:cs typeface="Times New Roman" panose="02020603050405020304" pitchFamily="18" charset="0"/>
                </a:rPr>
                <a:t>               多氯联苯                                         </a:t>
              </a:r>
              <a:r>
                <a:rPr lang="zh-CN" altLang="en-US" sz="1600" b="1" dirty="0" smtClean="0">
                  <a:latin typeface="Times New Roman" panose="02020603050405020304" pitchFamily="18" charset="0"/>
                  <a:ea typeface="黑体" panose="02010609060101010101" pitchFamily="49" charset="-122"/>
                  <a:cs typeface="Times New Roman" panose="02020603050405020304" pitchFamily="18" charset="0"/>
                </a:rPr>
                <a:t>                  </a:t>
              </a:r>
              <a:r>
                <a:rPr lang="zh-CN" altLang="en-US" sz="1600" b="1" dirty="0">
                  <a:latin typeface="Times New Roman" panose="02020603050405020304" pitchFamily="18" charset="0"/>
                  <a:ea typeface="黑体" panose="02010609060101010101" pitchFamily="49" charset="-122"/>
                  <a:cs typeface="Times New Roman" panose="02020603050405020304" pitchFamily="18" charset="0"/>
                </a:rPr>
                <a:t>多氯三联苯</a:t>
              </a:r>
              <a:endParaRPr lang="zh-CN" altLang="en-US" sz="1600" b="1" dirty="0">
                <a:latin typeface="Times New Roman" panose="02020603050405020304" pitchFamily="18" charset="0"/>
                <a:ea typeface="黑体" panose="02010609060101010101" pitchFamily="49" charset="-122"/>
                <a:cs typeface="Times New Roman" panose="02020603050405020304" pitchFamily="18" charset="0"/>
              </a:endParaRPr>
            </a:p>
            <a:p>
              <a:pPr eaLnBrk="1" fontAlgn="auto" hangingPunct="1">
                <a:spcBef>
                  <a:spcPts val="0"/>
                </a:spcBef>
                <a:spcAft>
                  <a:spcPts val="0"/>
                </a:spcAft>
                <a:defRPr/>
              </a:pPr>
              <a:r>
                <a:rPr lang="zh-CN" altLang="en-US" sz="1600"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1600" b="1" dirty="0">
                  <a:latin typeface="Times New Roman" panose="02020603050405020304" pitchFamily="18" charset="0"/>
                  <a:ea typeface="黑体" panose="02010609060101010101" pitchFamily="49" charset="-122"/>
                  <a:cs typeface="Times New Roman" panose="02020603050405020304" pitchFamily="18" charset="0"/>
                </a:rPr>
                <a:t>PCBs</a:t>
              </a:r>
              <a:r>
                <a:rPr lang="zh-CN" altLang="en-US" sz="1600"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1600" b="1" dirty="0">
                  <a:latin typeface="Times New Roman" panose="02020603050405020304" pitchFamily="18" charset="0"/>
                  <a:ea typeface="黑体" panose="02010609060101010101" pitchFamily="49" charset="-122"/>
                  <a:cs typeface="Times New Roman" panose="02020603050405020304" pitchFamily="18" charset="0"/>
                </a:rPr>
                <a:t>209</a:t>
              </a:r>
              <a:r>
                <a:rPr lang="zh-CN" altLang="en-US" sz="1600" b="1" dirty="0">
                  <a:latin typeface="Times New Roman" panose="02020603050405020304" pitchFamily="18" charset="0"/>
                  <a:ea typeface="黑体" panose="02010609060101010101" pitchFamily="49" charset="-122"/>
                  <a:cs typeface="Times New Roman" panose="02020603050405020304" pitchFamily="18" charset="0"/>
                </a:rPr>
                <a:t>个同系物）                        </a:t>
              </a:r>
              <a:r>
                <a:rPr lang="zh-CN" altLang="en-US" sz="1600" b="1" dirty="0" smtClean="0">
                  <a:latin typeface="Times New Roman" panose="02020603050405020304" pitchFamily="18" charset="0"/>
                  <a:ea typeface="黑体" panose="02010609060101010101" pitchFamily="49" charset="-122"/>
                  <a:cs typeface="Times New Roman" panose="02020603050405020304" pitchFamily="18" charset="0"/>
                </a:rPr>
                <a:t>          （</a:t>
              </a:r>
              <a:r>
                <a:rPr lang="en-US" altLang="zh-CN" sz="1600" b="1" dirty="0">
                  <a:latin typeface="Times New Roman" panose="02020603050405020304" pitchFamily="18" charset="0"/>
                  <a:ea typeface="黑体" panose="02010609060101010101" pitchFamily="49" charset="-122"/>
                  <a:cs typeface="Times New Roman" panose="02020603050405020304" pitchFamily="18" charset="0"/>
                </a:rPr>
                <a:t>PCTs</a:t>
              </a:r>
              <a:r>
                <a:rPr lang="zh-CN" altLang="en-US" sz="1600" b="1"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1600" b="1" dirty="0">
                  <a:latin typeface="Times New Roman" panose="02020603050405020304" pitchFamily="18" charset="0"/>
                  <a:ea typeface="黑体" panose="02010609060101010101" pitchFamily="49" charset="-122"/>
                  <a:cs typeface="Times New Roman" panose="02020603050405020304" pitchFamily="18" charset="0"/>
                </a:rPr>
                <a:t>8149</a:t>
              </a:r>
              <a:r>
                <a:rPr lang="zh-CN" altLang="en-US" sz="1600" b="1" dirty="0">
                  <a:latin typeface="Times New Roman" panose="02020603050405020304" pitchFamily="18" charset="0"/>
                  <a:ea typeface="黑体" panose="02010609060101010101" pitchFamily="49" charset="-122"/>
                  <a:cs typeface="Times New Roman" panose="02020603050405020304" pitchFamily="18" charset="0"/>
                </a:rPr>
                <a:t>个同系物</a:t>
              </a:r>
              <a:r>
                <a:rPr lang="zh-CN" altLang="en-US" dirty="0">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rPr>
                <a:t>）</a:t>
              </a:r>
              <a:endParaRPr lang="zh-CN" altLang="en-US" dirty="0">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grpSp>
    </p:spTree>
  </p:cSld>
  <p:clrMapOvr>
    <a:masterClrMapping/>
  </p:clrMapOvr>
  <p:transition spd="slow">
    <p:zo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6" name="Rectangle 6"/>
          <p:cNvSpPr>
            <a:spLocks noChangeArrowheads="1"/>
          </p:cNvSpPr>
          <p:nvPr/>
        </p:nvSpPr>
        <p:spPr bwMode="auto">
          <a:xfrm>
            <a:off x="623392" y="636687"/>
            <a:ext cx="6843476"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lnSpc>
                <a:spcPct val="80000"/>
              </a:lnSpc>
              <a:spcBef>
                <a:spcPct val="20000"/>
              </a:spcBef>
              <a:buClr>
                <a:schemeClr val="hlink"/>
              </a:buClr>
              <a:buSzPct val="70000"/>
            </a:pPr>
            <a:r>
              <a:rPr lang="zh-CN" altLang="en-US" sz="2800" b="1" dirty="0" smtClean="0">
                <a:latin typeface="Times New Roman" panose="02020603050405020304" pitchFamily="18" charset="0"/>
                <a:ea typeface="微软雅黑" panose="020B0503020204020204" charset="-122"/>
                <a:cs typeface="Times New Roman" panose="02020603050405020304" pitchFamily="18" charset="0"/>
              </a:rPr>
              <a:t>⑤ </a:t>
            </a:r>
            <a:r>
              <a:rPr lang="zh-CN" altLang="en-US" sz="2800" b="1" dirty="0">
                <a:latin typeface="Times New Roman" panose="02020603050405020304" pitchFamily="18" charset="0"/>
                <a:ea typeface="微软雅黑" panose="020B0503020204020204" charset="-122"/>
                <a:cs typeface="Times New Roman" panose="02020603050405020304" pitchFamily="18" charset="0"/>
              </a:rPr>
              <a:t>消毒副产物  </a:t>
            </a:r>
            <a:r>
              <a:rPr lang="en-US" altLang="zh-CN" sz="2800" b="1" dirty="0">
                <a:latin typeface="Times New Roman" panose="02020603050405020304" pitchFamily="18" charset="0"/>
                <a:ea typeface="微软雅黑" panose="020B0503020204020204" charset="-122"/>
                <a:cs typeface="Times New Roman" panose="02020603050405020304" pitchFamily="18" charset="0"/>
              </a:rPr>
              <a:t>(Disinfection By - products</a:t>
            </a:r>
            <a:r>
              <a:rPr lang="en-US" altLang="zh-CN" sz="2800" b="1" dirty="0" smtClean="0">
                <a:latin typeface="Times New Roman" panose="02020603050405020304" pitchFamily="18" charset="0"/>
                <a:ea typeface="微软雅黑" panose="020B0503020204020204" charset="-122"/>
                <a:cs typeface="Times New Roman" panose="02020603050405020304" pitchFamily="18" charset="0"/>
              </a:rPr>
              <a:t>)</a:t>
            </a:r>
            <a:endParaRPr lang="en-US" altLang="zh-CN" sz="2800" b="1" dirty="0">
              <a:latin typeface="Times New Roman" panose="02020603050405020304" pitchFamily="18" charset="0"/>
              <a:ea typeface="微软雅黑" panose="020B0503020204020204" charset="-122"/>
              <a:cs typeface="Times New Roman" panose="02020603050405020304" pitchFamily="18" charset="0"/>
            </a:endParaRPr>
          </a:p>
        </p:txBody>
      </p:sp>
      <p:sp>
        <p:nvSpPr>
          <p:cNvPr id="8" name="Rectangle 2"/>
          <p:cNvSpPr txBox="1">
            <a:spLocks noChangeArrowheads="1"/>
          </p:cNvSpPr>
          <p:nvPr/>
        </p:nvSpPr>
        <p:spPr bwMode="auto">
          <a:xfrm>
            <a:off x="692785" y="1201420"/>
            <a:ext cx="11107420" cy="157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0" indent="0" algn="ctr" defTabSz="685800" rtl="0" eaLnBrk="0" fontAlgn="base" hangingPunct="0">
              <a:lnSpc>
                <a:spcPct val="90000"/>
              </a:lnSpc>
              <a:spcBef>
                <a:spcPts val="75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defTabSz="685800" rtl="0" eaLnBrk="0" fontAlgn="base" hangingPunct="0">
              <a:lnSpc>
                <a:spcPct val="90000"/>
              </a:lnSpc>
              <a:spcBef>
                <a:spcPts val="375"/>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defTabSz="685800" rtl="0" eaLnBrk="0" fontAlgn="base" hangingPunct="0">
              <a:lnSpc>
                <a:spcPct val="90000"/>
              </a:lnSpc>
              <a:spcBef>
                <a:spcPts val="375"/>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0" fontAlgn="base" hangingPunct="0">
              <a:lnSpc>
                <a:spcPct val="90000"/>
              </a:lnSpc>
              <a:spcBef>
                <a:spcPts val="375"/>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0" fontAlgn="base" hangingPunct="0">
              <a:lnSpc>
                <a:spcPct val="90000"/>
              </a:lnSpc>
              <a:spcBef>
                <a:spcPts val="375"/>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l" defTabSz="685800" rtl="0" eaLnBrk="1" fontAlgn="base" latinLnBrk="0" hangingPunct="1">
              <a:lnSpc>
                <a:spcPct val="125000"/>
              </a:lnSpc>
              <a:spcBef>
                <a:spcPts val="0"/>
              </a:spcBef>
              <a:spcAft>
                <a:spcPts val="0"/>
              </a:spcAft>
              <a:buClrTx/>
              <a:buSzTx/>
              <a:buFont typeface="Wingdings" panose="05000000000000000000" pitchFamily="2" charset="2"/>
              <a:buNone/>
              <a:defRPr/>
            </a:pPr>
            <a:r>
              <a:rPr kumimoji="0" lang="zh-CN" altLang="en-US" sz="2200" i="0" u="none" strike="noStrike" kern="1200" cap="none" spc="0" normalizeH="0" baseline="0" noProof="0" dirty="0" smtClean="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废水和饮用水中用氯进行消毒，以及造纸厂的漂白工艺等都会产生很多已知的和未知的氯代化合物，并进入环境。例如，三卤代甲烷化合物</a:t>
            </a:r>
            <a:r>
              <a:rPr kumimoji="0" lang="zh-CN" altLang="en-US" sz="2200" i="0" u="none" strike="noStrike" kern="1200" cap="none" spc="0" normalizeH="0" baseline="0"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200" i="0" u="none" strike="noStrike" kern="1200" cap="none" spc="0" normalizeH="0" baseline="0"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tri-halogenated methane, THMs）</a:t>
            </a:r>
            <a:r>
              <a:rPr kumimoji="0" lang="zh-CN" altLang="en-US" sz="2200" i="0" u="none" strike="noStrike" kern="1200" cap="none" spc="0" normalizeH="0" baseline="0" noProof="0" dirty="0" smtClean="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就是这些氯代化合物中比较重要的一类，其中包括</a:t>
            </a:r>
            <a:r>
              <a:rPr kumimoji="0" lang="en-US" altLang="zh-CN" sz="2200" i="0" u="none" strike="noStrike" kern="1200" cap="none" spc="0" normalizeH="0" baseline="0"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CHCl</a:t>
            </a:r>
            <a:r>
              <a:rPr kumimoji="0" lang="en-US" altLang="zh-CN" sz="2200" i="0" u="none" strike="noStrike" kern="1200" cap="none" spc="0" normalizeH="0" baseline="-25000"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3</a:t>
            </a:r>
            <a:r>
              <a:rPr kumimoji="0" lang="en-US" altLang="zh-CN" sz="2200" i="0" u="none" strike="noStrike" kern="1200" cap="none" spc="0" normalizeH="0" baseline="0"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、CHBrCl</a:t>
            </a:r>
            <a:r>
              <a:rPr kumimoji="0" lang="en-US" altLang="zh-CN" sz="2200" i="0" u="none" strike="noStrike" kern="1200" cap="none" spc="0" normalizeH="0" baseline="-25000"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en-US" altLang="zh-CN" sz="2200" i="0" u="none" strike="noStrike" kern="1200" cap="none" spc="0" normalizeH="0" baseline="0"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、CHBr</a:t>
            </a:r>
            <a:r>
              <a:rPr kumimoji="0" lang="en-US" altLang="zh-CN" sz="2200" i="0" u="none" strike="noStrike" kern="1200" cap="none" spc="0" normalizeH="0" baseline="-25000"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en-US" altLang="zh-CN" sz="2200" i="0" u="none" strike="noStrike" kern="1200" cap="none" spc="0" normalizeH="0" baseline="0"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Cl</a:t>
            </a:r>
            <a:r>
              <a:rPr kumimoji="0" lang="zh-CN" altLang="en-US" sz="2200" i="0" u="none" strike="noStrike" kern="1200" cap="none" spc="0" normalizeH="0" baseline="0"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及</a:t>
            </a:r>
            <a:r>
              <a:rPr kumimoji="0" lang="en-US" altLang="zh-CN" sz="2200" i="0" u="none" strike="noStrike" kern="1200" cap="none" spc="0" normalizeH="0" baseline="0"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CHBr</a:t>
            </a:r>
            <a:r>
              <a:rPr kumimoji="0" lang="en-US" altLang="zh-CN" sz="2200" i="0" u="none" strike="noStrike" kern="1200" cap="none" spc="0" normalizeH="0" baseline="-25000"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3</a:t>
            </a:r>
            <a:r>
              <a:rPr kumimoji="0" lang="zh-CN" altLang="en-US" sz="2200" i="0" u="none" strike="noStrike" kern="1200" cap="none" spc="0" normalizeH="0" baseline="0" noProof="0" dirty="0" smtClean="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等。</a:t>
            </a:r>
            <a:endParaRPr kumimoji="0" lang="zh-CN" altLang="en-US" sz="2200" i="0" u="none" strike="noStrike" kern="1200" cap="none" spc="0" normalizeH="0" baseline="0" noProof="0" dirty="0" smtClean="0">
              <a:ln>
                <a:noFill/>
              </a:ln>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685800" rtl="0" eaLnBrk="1" fontAlgn="base" latinLnBrk="0" hangingPunct="1">
              <a:lnSpc>
                <a:spcPct val="150000"/>
              </a:lnSpc>
              <a:spcBef>
                <a:spcPct val="0"/>
              </a:spcBef>
              <a:spcAft>
                <a:spcPct val="0"/>
              </a:spcAft>
              <a:buClrTx/>
              <a:buSzTx/>
              <a:buFont typeface="Wingdings" panose="05000000000000000000" pitchFamily="2" charset="2"/>
              <a:buNone/>
              <a:defRPr/>
            </a:pPr>
            <a:endParaRPr kumimoji="0" lang="zh-CN" altLang="en-US" sz="2200" i="0" u="none" strike="noStrike" kern="1200" cap="none" spc="0" normalizeH="0" baseline="0" noProof="0" dirty="0" smtClean="0">
              <a:ln>
                <a:noFill/>
              </a:ln>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Rectangle 6"/>
          <p:cNvSpPr>
            <a:spLocks noChangeArrowheads="1"/>
          </p:cNvSpPr>
          <p:nvPr/>
        </p:nvSpPr>
        <p:spPr bwMode="auto">
          <a:xfrm>
            <a:off x="692696" y="2908861"/>
            <a:ext cx="3536546"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lnSpc>
                <a:spcPct val="80000"/>
              </a:lnSpc>
              <a:spcBef>
                <a:spcPct val="20000"/>
              </a:spcBef>
              <a:buClr>
                <a:schemeClr val="hlink"/>
              </a:buClr>
              <a:buSzPct val="70000"/>
            </a:pPr>
            <a:r>
              <a:rPr lang="zh-CN" altLang="en-US" sz="2800" b="1" dirty="0" smtClean="0">
                <a:latin typeface="Times New Roman" panose="02020603050405020304" pitchFamily="18" charset="0"/>
                <a:ea typeface="微软雅黑" panose="020B0503020204020204" charset="-122"/>
                <a:cs typeface="Times New Roman" panose="02020603050405020304" pitchFamily="18" charset="0"/>
              </a:rPr>
              <a:t>⑥ </a:t>
            </a:r>
            <a:r>
              <a:rPr lang="zh-CN" altLang="en-US" sz="2800" b="1" dirty="0">
                <a:latin typeface="Times New Roman" panose="02020603050405020304" pitchFamily="18" charset="0"/>
                <a:ea typeface="微软雅黑" panose="020B0503020204020204" charset="-122"/>
                <a:cs typeface="Times New Roman" panose="02020603050405020304" pitchFamily="18" charset="0"/>
              </a:rPr>
              <a:t>二噁英 （</a:t>
            </a:r>
            <a:r>
              <a:rPr lang="en-US" altLang="zh-CN" sz="2800" b="1" dirty="0">
                <a:latin typeface="Times New Roman" panose="02020603050405020304" pitchFamily="18" charset="0"/>
                <a:ea typeface="微软雅黑" panose="020B0503020204020204" charset="-122"/>
                <a:cs typeface="Times New Roman" panose="02020603050405020304" pitchFamily="18" charset="0"/>
              </a:rPr>
              <a:t>Dioxin</a:t>
            </a:r>
            <a:r>
              <a:rPr lang="zh-CN" altLang="en-US" sz="2800" b="1" dirty="0" smtClean="0">
                <a:latin typeface="Times New Roman" panose="02020603050405020304" pitchFamily="18" charset="0"/>
                <a:ea typeface="微软雅黑" panose="020B0503020204020204" charset="-122"/>
                <a:cs typeface="Times New Roman" panose="02020603050405020304" pitchFamily="18" charset="0"/>
              </a:rPr>
              <a:t>）</a:t>
            </a:r>
            <a:endParaRPr lang="zh-CN" altLang="en-US" sz="2800" b="1" dirty="0">
              <a:latin typeface="Times New Roman" panose="02020603050405020304" pitchFamily="18" charset="0"/>
              <a:ea typeface="微软雅黑" panose="020B0503020204020204" charset="-122"/>
              <a:cs typeface="Times New Roman" panose="02020603050405020304" pitchFamily="18" charset="0"/>
            </a:endParaRPr>
          </a:p>
        </p:txBody>
      </p:sp>
      <p:sp>
        <p:nvSpPr>
          <p:cNvPr id="3" name="矩形 2"/>
          <p:cNvSpPr/>
          <p:nvPr/>
        </p:nvSpPr>
        <p:spPr>
          <a:xfrm>
            <a:off x="742950" y="3331845"/>
            <a:ext cx="10466070" cy="1106805"/>
          </a:xfrm>
          <a:prstGeom prst="rect">
            <a:avLst/>
          </a:prstGeom>
        </p:spPr>
        <p:txBody>
          <a:bodyPr wrap="square">
            <a:spAutoFit/>
          </a:bodyPr>
          <a:lstStyle/>
          <a:p>
            <a:pPr lvl="0" defTabSz="685800" eaLnBrk="1" hangingPunct="1">
              <a:lnSpc>
                <a:spcPct val="150000"/>
              </a:lnSpc>
              <a:spcBef>
                <a:spcPct val="55000"/>
              </a:spcBef>
              <a:spcAft>
                <a:spcPct val="35000"/>
              </a:spcAft>
              <a:defRPr/>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工业过程及垃圾燃烧副产物，特别是焚烧氯含量高的废物，在焚烧温度低于</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800 ℃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 同时存在金属如铁、铜等催化条件下，二噁英会大量产生。  </a:t>
            </a: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11" name="Group 13"/>
          <p:cNvGrpSpPr/>
          <p:nvPr>
            <p:custDataLst>
              <p:tags r:id="rId1"/>
            </p:custDataLst>
          </p:nvPr>
        </p:nvGrpSpPr>
        <p:grpSpPr bwMode="auto">
          <a:xfrm>
            <a:off x="2421315" y="4648102"/>
            <a:ext cx="6984776" cy="1409550"/>
            <a:chOff x="521" y="2840"/>
            <a:chExt cx="4809" cy="1045"/>
          </a:xfrm>
        </p:grpSpPr>
        <p:pic>
          <p:nvPicPr>
            <p:cNvPr id="12" name="Picture 5" descr="fig22"/>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rcRect/>
            <a:stretch>
              <a:fillRect/>
            </a:stretch>
          </p:blipFill>
          <p:spPr bwMode="auto">
            <a:xfrm>
              <a:off x="521" y="2840"/>
              <a:ext cx="2314" cy="1021"/>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6" descr="fig22"/>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rcRect/>
            <a:stretch>
              <a:fillRect/>
            </a:stretch>
          </p:blipFill>
          <p:spPr bwMode="auto">
            <a:xfrm>
              <a:off x="3016" y="2840"/>
              <a:ext cx="2314" cy="1022"/>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 name="Text Box 10"/>
            <p:cNvSpPr txBox="1">
              <a:spLocks noChangeArrowheads="1"/>
            </p:cNvSpPr>
            <p:nvPr>
              <p:custDataLst>
                <p:tags r:id="rId6"/>
              </p:custDataLst>
            </p:nvPr>
          </p:nvSpPr>
          <p:spPr bwMode="auto">
            <a:xfrm>
              <a:off x="2154" y="3657"/>
              <a:ext cx="182" cy="2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1700" i="1" dirty="0">
                  <a:latin typeface="Times New Roman" panose="02020603050405020304" pitchFamily="18" charset="0"/>
                  <a:ea typeface="宋体" panose="02010600030101010101" pitchFamily="2" charset="-122"/>
                </a:rPr>
                <a:t>-p-</a:t>
              </a:r>
              <a:endParaRPr lang="en-US" altLang="zh-CN" sz="1700" i="1" dirty="0">
                <a:latin typeface="Times New Roman" panose="02020603050405020304" pitchFamily="18" charset="0"/>
                <a:ea typeface="宋体" panose="02010600030101010101" pitchFamily="2" charset="-122"/>
              </a:endParaRPr>
            </a:p>
          </p:txBody>
        </p:sp>
        <p:sp>
          <p:nvSpPr>
            <p:cNvPr id="15" name="Text Box 12"/>
            <p:cNvSpPr txBox="1">
              <a:spLocks noChangeArrowheads="1"/>
            </p:cNvSpPr>
            <p:nvPr>
              <p:custDataLst>
                <p:tags r:id="rId7"/>
              </p:custDataLst>
            </p:nvPr>
          </p:nvSpPr>
          <p:spPr bwMode="auto">
            <a:xfrm>
              <a:off x="4685" y="3657"/>
              <a:ext cx="182" cy="2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1700" i="1">
                  <a:latin typeface="Times New Roman" panose="02020603050405020304" pitchFamily="18" charset="0"/>
                  <a:ea typeface="宋体" panose="02010600030101010101" pitchFamily="2" charset="-122"/>
                </a:rPr>
                <a:t>-p-</a:t>
              </a:r>
              <a:endParaRPr lang="en-US" altLang="zh-CN" sz="1700" i="1">
                <a:latin typeface="Times New Roman" panose="02020603050405020304" pitchFamily="18" charset="0"/>
                <a:ea typeface="宋体" panose="02010600030101010101" pitchFamily="2" charset="-122"/>
              </a:endParaRPr>
            </a:p>
          </p:txBody>
        </p:sp>
      </p:grpSp>
      <p:sp>
        <p:nvSpPr>
          <p:cNvPr id="16" name="Text Box 7"/>
          <p:cNvSpPr txBox="1">
            <a:spLocks noChangeArrowheads="1"/>
          </p:cNvSpPr>
          <p:nvPr/>
        </p:nvSpPr>
        <p:spPr bwMode="auto">
          <a:xfrm>
            <a:off x="2709094" y="6198393"/>
            <a:ext cx="7127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dirty="0">
                <a:latin typeface="Times New Roman" panose="02020603050405020304" pitchFamily="18" charset="0"/>
                <a:ea typeface="黑体" panose="02010609060101010101" pitchFamily="49" charset="-122"/>
                <a:cs typeface="Times New Roman" panose="02020603050405020304" pitchFamily="18" charset="0"/>
              </a:rPr>
              <a:t>二噁英（</a:t>
            </a:r>
            <a:r>
              <a:rPr lang="en-US" altLang="zh-CN" dirty="0">
                <a:latin typeface="Times New Roman" panose="02020603050405020304" pitchFamily="18" charset="0"/>
                <a:ea typeface="黑体" panose="02010609060101010101" pitchFamily="49" charset="-122"/>
                <a:cs typeface="Times New Roman" panose="02020603050405020304" pitchFamily="18" charset="0"/>
              </a:rPr>
              <a:t>135</a:t>
            </a:r>
            <a:r>
              <a:rPr lang="zh-CN" altLang="en-US" dirty="0">
                <a:latin typeface="Times New Roman" panose="02020603050405020304" pitchFamily="18" charset="0"/>
                <a:ea typeface="黑体" panose="02010609060101010101" pitchFamily="49" charset="-122"/>
                <a:cs typeface="Times New Roman" panose="02020603050405020304" pitchFamily="18" charset="0"/>
              </a:rPr>
              <a:t>个异构体）                       二噁英呋喃（</a:t>
            </a:r>
            <a:r>
              <a:rPr lang="en-US" altLang="zh-CN" dirty="0">
                <a:latin typeface="Times New Roman" panose="02020603050405020304" pitchFamily="18" charset="0"/>
                <a:ea typeface="黑体" panose="02010609060101010101" pitchFamily="49" charset="-122"/>
                <a:cs typeface="Times New Roman" panose="02020603050405020304" pitchFamily="18" charset="0"/>
              </a:rPr>
              <a:t>75</a:t>
            </a:r>
            <a:r>
              <a:rPr lang="zh-CN" altLang="en-US" dirty="0">
                <a:latin typeface="Times New Roman" panose="02020603050405020304" pitchFamily="18" charset="0"/>
                <a:ea typeface="黑体" panose="02010609060101010101" pitchFamily="49" charset="-122"/>
                <a:cs typeface="Times New Roman" panose="02020603050405020304" pitchFamily="18" charset="0"/>
              </a:rPr>
              <a:t>个异构体）</a:t>
            </a: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10" name="Rectangle 6"/>
          <p:cNvSpPr>
            <a:spLocks noChangeArrowheads="1"/>
          </p:cNvSpPr>
          <p:nvPr/>
        </p:nvSpPr>
        <p:spPr bwMode="auto">
          <a:xfrm>
            <a:off x="262166" y="620321"/>
            <a:ext cx="11980545" cy="435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lnSpc>
                <a:spcPct val="80000"/>
              </a:lnSpc>
              <a:spcBef>
                <a:spcPct val="20000"/>
              </a:spcBef>
              <a:buClr>
                <a:schemeClr val="hlink"/>
              </a:buClr>
              <a:buSzPct val="70000"/>
            </a:pPr>
            <a:r>
              <a:rPr lang="zh-CN" altLang="en-US" sz="2800" b="1" dirty="0" smtClean="0">
                <a:latin typeface="微软雅黑" panose="020B0503020204020204" charset="-122"/>
                <a:ea typeface="微软雅黑" panose="020B0503020204020204" charset="-122"/>
                <a:cs typeface="Times New Roman" panose="02020603050405020304" pitchFamily="18" charset="0"/>
              </a:rPr>
              <a:t>⑦</a:t>
            </a:r>
            <a:r>
              <a:rPr lang="en-US" altLang="zh-CN" sz="2800" b="1" dirty="0" smtClean="0">
                <a:latin typeface="微软雅黑" panose="020B0503020204020204" charset="-122"/>
                <a:ea typeface="微软雅黑" panose="020B0503020204020204" charset="-122"/>
                <a:cs typeface="Times New Roman" panose="02020603050405020304" pitchFamily="18" charset="0"/>
              </a:rPr>
              <a:t> </a:t>
            </a:r>
            <a:r>
              <a:rPr lang="zh-CN" altLang="en-US" sz="2800" b="1" dirty="0" smtClean="0">
                <a:latin typeface="微软雅黑" panose="020B0503020204020204" charset="-122"/>
                <a:ea typeface="微软雅黑" panose="020B0503020204020204" charset="-122"/>
                <a:cs typeface="Times New Roman" panose="02020603050405020304" pitchFamily="18" charset="0"/>
              </a:rPr>
              <a:t>全</a:t>
            </a:r>
            <a:r>
              <a:rPr lang="en-US" altLang="zh-CN" sz="2800" b="1" dirty="0" smtClean="0">
                <a:latin typeface="微软雅黑" panose="020B0503020204020204" charset="-122"/>
                <a:ea typeface="微软雅黑" panose="020B0503020204020204" charset="-122"/>
                <a:cs typeface="Times New Roman" panose="02020603050405020304" pitchFamily="18" charset="0"/>
              </a:rPr>
              <a:t>/</a:t>
            </a:r>
            <a:r>
              <a:rPr lang="zh-CN" altLang="en-US" sz="2800" b="1" dirty="0" smtClean="0">
                <a:latin typeface="微软雅黑" panose="020B0503020204020204" charset="-122"/>
                <a:ea typeface="微软雅黑" panose="020B0503020204020204" charset="-122"/>
                <a:cs typeface="Times New Roman" panose="02020603050405020304" pitchFamily="18" charset="0"/>
              </a:rPr>
              <a:t>多氟烷基化合物</a:t>
            </a:r>
            <a:r>
              <a:rPr lang="zh-CN" altLang="en-US" sz="2800" b="1" dirty="0" smtClean="0">
                <a:latin typeface="Times New Roman" panose="02020603050405020304" pitchFamily="18" charset="0"/>
                <a:ea typeface="微软雅黑" panose="020B0503020204020204" charset="-122"/>
                <a:cs typeface="Times New Roman" panose="02020603050405020304" pitchFamily="18" charset="0"/>
              </a:rPr>
              <a:t> </a:t>
            </a:r>
            <a:r>
              <a:rPr lang="zh-CN" altLang="en-US" sz="2800" b="1" dirty="0">
                <a:latin typeface="Times New Roman" panose="02020603050405020304" pitchFamily="18" charset="0"/>
                <a:ea typeface="微软雅黑" panose="020B0503020204020204" charset="-122"/>
                <a:cs typeface="Times New Roman" panose="02020603050405020304" pitchFamily="18" charset="0"/>
              </a:rPr>
              <a:t>二噁英 （</a:t>
            </a:r>
            <a:r>
              <a:rPr lang="en-US" altLang="zh-CN" sz="2800" b="1" dirty="0">
                <a:latin typeface="Times New Roman" panose="02020603050405020304" pitchFamily="18" charset="0"/>
                <a:ea typeface="微软雅黑" panose="020B0503020204020204" charset="-122"/>
                <a:cs typeface="Times New Roman" panose="02020603050405020304" pitchFamily="18" charset="0"/>
              </a:rPr>
              <a:t>Per- and Polyfluorinated Alkyl substances</a:t>
            </a:r>
            <a:r>
              <a:rPr lang="zh-CN" altLang="en-US" sz="2800" b="1" dirty="0" smtClean="0">
                <a:latin typeface="Times New Roman" panose="02020603050405020304" pitchFamily="18" charset="0"/>
                <a:ea typeface="微软雅黑" panose="020B0503020204020204" charset="-122"/>
                <a:cs typeface="Times New Roman" panose="02020603050405020304" pitchFamily="18" charset="0"/>
              </a:rPr>
              <a:t>）</a:t>
            </a:r>
            <a:endParaRPr lang="zh-CN" altLang="en-US" sz="2800" b="1" dirty="0">
              <a:latin typeface="Times New Roman" panose="02020603050405020304" pitchFamily="18" charset="0"/>
              <a:ea typeface="微软雅黑" panose="020B0503020204020204" charset="-122"/>
              <a:cs typeface="Times New Roman" panose="02020603050405020304" pitchFamily="18" charset="0"/>
            </a:endParaRPr>
          </a:p>
        </p:txBody>
      </p:sp>
      <p:sp>
        <p:nvSpPr>
          <p:cNvPr id="16" name="文本框 15"/>
          <p:cNvSpPr txBox="1"/>
          <p:nvPr/>
        </p:nvSpPr>
        <p:spPr>
          <a:xfrm>
            <a:off x="623323" y="1196299"/>
            <a:ext cx="8132364" cy="902970"/>
          </a:xfrm>
          <a:prstGeom prst="rect">
            <a:avLst/>
          </a:prstGeom>
          <a:noFill/>
        </p:spPr>
        <p:txBody>
          <a:bodyPr wrap="square" rtlCol="0">
            <a:spAutoFit/>
          </a:bodyPr>
          <a:lstStyle/>
          <a:p>
            <a:pPr marL="285750" indent="-285750" algn="just">
              <a:lnSpc>
                <a:spcPct val="120000"/>
              </a:lnSpc>
              <a:buFont typeface="Arial" panose="020B0604020202020204" pitchFamily="34" charset="0"/>
              <a:buChar char="•"/>
            </a:pPr>
            <a:r>
              <a:rPr lang="zh-CN" altLang="en-US" sz="2200" dirty="0">
                <a:solidFill>
                  <a:srgbClr val="1000E4"/>
                </a:solidFill>
                <a:latin typeface="Times New Roman" panose="02020603050405020304" pitchFamily="18" charset="0"/>
                <a:ea typeface="黑体" panose="02010609060101010101" pitchFamily="49" charset="-122"/>
                <a:cs typeface="Times New Roman" panose="02020603050405020304" pitchFamily="18" charset="0"/>
              </a:rPr>
              <a:t>高表面活性：</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疏水性（</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C</a:t>
            </a:r>
            <a:r>
              <a:rPr lang="en-US" altLang="zh-CN" sz="2200" baseline="-25000" dirty="0">
                <a:latin typeface="Times New Roman" panose="02020603050405020304" pitchFamily="18" charset="0"/>
                <a:ea typeface="黑体" panose="02010609060101010101" pitchFamily="49" charset="-122"/>
                <a:cs typeface="Times New Roman" panose="02020603050405020304" pitchFamily="18" charset="0"/>
              </a:rPr>
              <a:t>n</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F</a:t>
            </a:r>
            <a:r>
              <a:rPr lang="en-US" altLang="zh-CN" sz="2200" baseline="-25000" dirty="0">
                <a:latin typeface="Times New Roman" panose="02020603050405020304" pitchFamily="18" charset="0"/>
                <a:ea typeface="黑体" panose="02010609060101010101" pitchFamily="49" charset="-122"/>
                <a:cs typeface="Times New Roman" panose="02020603050405020304" pitchFamily="18" charset="0"/>
              </a:rPr>
              <a:t>2n+1</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疏油性（</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R</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 </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just">
              <a:lnSpc>
                <a:spcPct val="120000"/>
              </a:lnSpc>
              <a:buFont typeface="Arial" panose="020B0604020202020204" pitchFamily="34" charset="0"/>
              <a:buChar char="•"/>
            </a:pPr>
            <a:r>
              <a:rPr lang="zh-CN" altLang="en-US" sz="2200" dirty="0">
                <a:solidFill>
                  <a:srgbClr val="1000E4"/>
                </a:solidFill>
                <a:latin typeface="Times New Roman" panose="02020603050405020304" pitchFamily="18" charset="0"/>
                <a:ea typeface="黑体" panose="02010609060101010101" pitchFamily="49" charset="-122"/>
                <a:cs typeface="Times New Roman" panose="02020603050405020304" pitchFamily="18" charset="0"/>
              </a:rPr>
              <a:t>化学和热稳定性：</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C-F</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键能高，</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419 kJ/mol</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7" name="图片 16"/>
          <p:cNvPicPr>
            <a:picLocks noChangeAspect="1"/>
          </p:cNvPicPr>
          <p:nvPr/>
        </p:nvPicPr>
        <p:blipFill>
          <a:blip r:embed="rId1"/>
          <a:stretch>
            <a:fillRect/>
          </a:stretch>
        </p:blipFill>
        <p:spPr>
          <a:xfrm>
            <a:off x="623570" y="2382520"/>
            <a:ext cx="3312795" cy="1299210"/>
          </a:xfrm>
          <a:prstGeom prst="rect">
            <a:avLst/>
          </a:prstGeom>
        </p:spPr>
      </p:pic>
      <p:sp>
        <p:nvSpPr>
          <p:cNvPr id="18" name="文本框 17"/>
          <p:cNvSpPr txBox="1"/>
          <p:nvPr/>
        </p:nvSpPr>
        <p:spPr>
          <a:xfrm>
            <a:off x="4260598" y="3309210"/>
            <a:ext cx="5392184" cy="1089529"/>
          </a:xfrm>
          <a:prstGeom prst="rect">
            <a:avLst/>
          </a:prstGeom>
          <a:noFill/>
        </p:spPr>
        <p:txBody>
          <a:bodyPr wrap="square" rtlCol="0">
            <a:spAutoFit/>
          </a:bodyPr>
          <a:lstStyle/>
          <a:p>
            <a:pPr>
              <a:lnSpc>
                <a:spcPct val="120000"/>
              </a:lnSpc>
            </a:pPr>
            <a:r>
              <a:rPr lang="zh-CN" altLang="en-US" b="1" dirty="0">
                <a:solidFill>
                  <a:srgbClr val="1000E4"/>
                </a:solidFill>
                <a:latin typeface="Times New Roman" panose="02020603050405020304" pitchFamily="18" charset="0"/>
                <a:ea typeface="黑体" panose="02010609060101010101" pitchFamily="49" charset="-122"/>
                <a:cs typeface="Times New Roman" panose="02020603050405020304" pitchFamily="18" charset="0"/>
              </a:rPr>
              <a:t>中性</a:t>
            </a:r>
            <a:r>
              <a:rPr lang="en-US" altLang="zh-CN" b="1" dirty="0">
                <a:solidFill>
                  <a:srgbClr val="1000E4"/>
                </a:solidFill>
                <a:latin typeface="Times New Roman" panose="02020603050405020304" pitchFamily="18" charset="0"/>
                <a:ea typeface="黑体" panose="02010609060101010101" pitchFamily="49" charset="-122"/>
                <a:cs typeface="Times New Roman" panose="02020603050405020304" pitchFamily="18" charset="0"/>
              </a:rPr>
              <a:t>PFASs</a:t>
            </a:r>
            <a:r>
              <a:rPr lang="zh-CN" altLang="en-US" b="1" dirty="0">
                <a:solidFill>
                  <a:srgbClr val="1000E4"/>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b="1" dirty="0">
                <a:solidFill>
                  <a:srgbClr val="1000E4"/>
                </a:solidFill>
                <a:latin typeface="Times New Roman" panose="02020603050405020304" pitchFamily="18" charset="0"/>
                <a:ea typeface="黑体" panose="02010609060101010101" pitchFamily="49" charset="-122"/>
                <a:cs typeface="Times New Roman" panose="02020603050405020304" pitchFamily="18" charset="0"/>
              </a:rPr>
              <a:t>n-PFAS</a:t>
            </a:r>
            <a:r>
              <a:rPr lang="zh-CN" altLang="en-US" b="1" dirty="0">
                <a:solidFill>
                  <a:srgbClr val="1000E4"/>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b="1" dirty="0">
                <a:solidFill>
                  <a:srgbClr val="1000E4"/>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b="1" dirty="0">
              <a:solidFill>
                <a:srgbClr val="1000E4"/>
              </a:solidFill>
              <a:latin typeface="Times New Roman" panose="02020603050405020304" pitchFamily="18" charset="0"/>
              <a:ea typeface="黑体" panose="02010609060101010101" pitchFamily="49" charset="-122"/>
              <a:cs typeface="Times New Roman" panose="02020603050405020304" pitchFamily="18" charset="0"/>
            </a:endParaRPr>
          </a:p>
          <a:p>
            <a:pPr>
              <a:lnSpc>
                <a:spcPct val="120000"/>
              </a:lnSpc>
            </a:pPr>
            <a:r>
              <a:rPr lang="zh-CN" altLang="en-US" dirty="0">
                <a:latin typeface="Times New Roman" panose="02020603050405020304" pitchFamily="18" charset="0"/>
                <a:ea typeface="黑体" panose="02010609060101010101" pitchFamily="49" charset="-122"/>
                <a:cs typeface="Times New Roman" panose="02020603050405020304" pitchFamily="18" charset="0"/>
              </a:rPr>
              <a:t>氟调醇，</a:t>
            </a:r>
            <a:r>
              <a:rPr lang="en-US" altLang="zh-CN" dirty="0">
                <a:latin typeface="Times New Roman" panose="02020603050405020304" pitchFamily="18" charset="0"/>
                <a:ea typeface="黑体" panose="02010609060101010101" pitchFamily="49" charset="-122"/>
                <a:cs typeface="Times New Roman" panose="02020603050405020304" pitchFamily="18" charset="0"/>
              </a:rPr>
              <a:t>FTOHs: C</a:t>
            </a:r>
            <a:r>
              <a:rPr lang="en-US" altLang="zh-CN" baseline="-25000" dirty="0">
                <a:latin typeface="Times New Roman" panose="02020603050405020304" pitchFamily="18" charset="0"/>
                <a:ea typeface="黑体" panose="02010609060101010101" pitchFamily="49" charset="-122"/>
                <a:cs typeface="Times New Roman" panose="02020603050405020304" pitchFamily="18" charset="0"/>
              </a:rPr>
              <a:t>n</a:t>
            </a:r>
            <a:r>
              <a:rPr lang="en-US" altLang="zh-CN" dirty="0">
                <a:latin typeface="Times New Roman" panose="02020603050405020304" pitchFamily="18" charset="0"/>
                <a:ea typeface="黑体" panose="02010609060101010101" pitchFamily="49" charset="-122"/>
                <a:cs typeface="Times New Roman" panose="02020603050405020304" pitchFamily="18" charset="0"/>
              </a:rPr>
              <a:t>F</a:t>
            </a:r>
            <a:r>
              <a:rPr lang="en-US" altLang="zh-CN" baseline="-25000" dirty="0">
                <a:latin typeface="Times New Roman" panose="02020603050405020304" pitchFamily="18" charset="0"/>
                <a:ea typeface="黑体" panose="02010609060101010101" pitchFamily="49" charset="-122"/>
                <a:cs typeface="Times New Roman" panose="02020603050405020304" pitchFamily="18" charset="0"/>
              </a:rPr>
              <a:t>2n+1</a:t>
            </a:r>
            <a:r>
              <a:rPr lang="en-US" altLang="zh-CN"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C</a:t>
            </a:r>
            <a:r>
              <a:rPr lang="en-US" altLang="zh-CN" baseline="-25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baseline="-25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4</a:t>
            </a:r>
            <a:r>
              <a:rPr lang="en-US" altLang="zh-CN"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OH</a:t>
            </a:r>
            <a:r>
              <a:rPr lang="en-US" altLang="zh-CN"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20000"/>
              </a:lnSpc>
            </a:pPr>
            <a:r>
              <a:rPr lang="zh-CN" altLang="en-US" dirty="0">
                <a:latin typeface="Times New Roman" panose="02020603050405020304" pitchFamily="18" charset="0"/>
                <a:ea typeface="黑体" panose="02010609060101010101" pitchFamily="49" charset="-122"/>
                <a:cs typeface="Times New Roman" panose="02020603050405020304" pitchFamily="18" charset="0"/>
              </a:rPr>
              <a:t>磺酰胺，</a:t>
            </a:r>
            <a:r>
              <a:rPr lang="en-US" altLang="zh-CN" dirty="0">
                <a:latin typeface="Times New Roman" panose="02020603050405020304" pitchFamily="18" charset="0"/>
                <a:ea typeface="黑体" panose="02010609060101010101" pitchFamily="49" charset="-122"/>
                <a:cs typeface="Times New Roman" panose="02020603050405020304" pitchFamily="18" charset="0"/>
              </a:rPr>
              <a:t>FASEs: C</a:t>
            </a:r>
            <a:r>
              <a:rPr lang="en-US" altLang="zh-CN" baseline="-25000" dirty="0">
                <a:latin typeface="Times New Roman" panose="02020603050405020304" pitchFamily="18" charset="0"/>
                <a:ea typeface="黑体" panose="02010609060101010101" pitchFamily="49" charset="-122"/>
                <a:cs typeface="Times New Roman" panose="02020603050405020304" pitchFamily="18" charset="0"/>
              </a:rPr>
              <a:t>n</a:t>
            </a:r>
            <a:r>
              <a:rPr lang="en-US" altLang="zh-CN" dirty="0">
                <a:latin typeface="Times New Roman" panose="02020603050405020304" pitchFamily="18" charset="0"/>
                <a:ea typeface="黑体" panose="02010609060101010101" pitchFamily="49" charset="-122"/>
                <a:cs typeface="Times New Roman" panose="02020603050405020304" pitchFamily="18" charset="0"/>
              </a:rPr>
              <a:t>F</a:t>
            </a:r>
            <a:r>
              <a:rPr lang="en-US" altLang="zh-CN" baseline="-25000" dirty="0">
                <a:latin typeface="Times New Roman" panose="02020603050405020304" pitchFamily="18" charset="0"/>
                <a:ea typeface="黑体" panose="02010609060101010101" pitchFamily="49" charset="-122"/>
                <a:cs typeface="Times New Roman" panose="02020603050405020304" pitchFamily="18" charset="0"/>
              </a:rPr>
              <a:t>2n+1</a:t>
            </a:r>
            <a:r>
              <a:rPr lang="en-US" altLang="zh-CN"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SO</a:t>
            </a:r>
            <a:r>
              <a:rPr lang="en-US" altLang="zh-CN" baseline="-25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NHCH</a:t>
            </a:r>
            <a:r>
              <a:rPr lang="en-US" altLang="zh-CN" baseline="-25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CH</a:t>
            </a:r>
            <a:r>
              <a:rPr lang="en-US" altLang="zh-CN" baseline="-25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 </a:t>
            </a:r>
            <a:r>
              <a:rPr lang="en-US" altLang="zh-CN"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(O)H</a:t>
            </a:r>
            <a:r>
              <a:rPr lang="en-US" altLang="zh-CN"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b="1" dirty="0">
              <a:solidFill>
                <a:srgbClr val="1000E4"/>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 name="左大括号 18"/>
          <p:cNvSpPr/>
          <p:nvPr/>
        </p:nvSpPr>
        <p:spPr>
          <a:xfrm>
            <a:off x="3864024" y="2420405"/>
            <a:ext cx="320921" cy="139199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1" rIns="91440" bIns="45721" numCol="1" spcCol="0" rtlCol="0" fromWordArt="0" anchor="ctr" anchorCtr="0" forceAA="0" compatLnSpc="1">
            <a:noAutofit/>
          </a:bodyPr>
          <a:lstStyle/>
          <a:p>
            <a:pPr algn="ctr"/>
            <a:endParaRPr lang="zh-CN" altLang="en-US" sz="18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0" name="文本框 19"/>
          <p:cNvSpPr txBox="1"/>
          <p:nvPr/>
        </p:nvSpPr>
        <p:spPr>
          <a:xfrm>
            <a:off x="4295760" y="2060705"/>
            <a:ext cx="4519321" cy="1057725"/>
          </a:xfrm>
          <a:prstGeom prst="rect">
            <a:avLst/>
          </a:prstGeom>
          <a:noFill/>
        </p:spPr>
        <p:txBody>
          <a:bodyPr wrap="square" rtlCol="0">
            <a:spAutoFit/>
          </a:bodyPr>
          <a:lstStyle/>
          <a:p>
            <a:pPr>
              <a:lnSpc>
                <a:spcPct val="120000"/>
              </a:lnSpc>
            </a:pPr>
            <a:r>
              <a:rPr lang="zh-CN" altLang="en-US" b="1" dirty="0">
                <a:solidFill>
                  <a:srgbClr val="1000E4"/>
                </a:solidFill>
                <a:latin typeface="Times New Roman" panose="02020603050405020304" pitchFamily="18" charset="0"/>
                <a:ea typeface="黑体" panose="02010609060101010101" pitchFamily="49" charset="-122"/>
                <a:cs typeface="Times New Roman" panose="02020603050405020304" pitchFamily="18" charset="0"/>
              </a:rPr>
              <a:t>离子型</a:t>
            </a:r>
            <a:r>
              <a:rPr lang="en-US" altLang="zh-CN" b="1" dirty="0">
                <a:solidFill>
                  <a:srgbClr val="1000E4"/>
                </a:solidFill>
                <a:latin typeface="Times New Roman" panose="02020603050405020304" pitchFamily="18" charset="0"/>
                <a:ea typeface="黑体" panose="02010609060101010101" pitchFamily="49" charset="-122"/>
                <a:cs typeface="Times New Roman" panose="02020603050405020304" pitchFamily="18" charset="0"/>
              </a:rPr>
              <a:t>PFASs</a:t>
            </a:r>
            <a:r>
              <a:rPr lang="zh-CN" altLang="en-US" b="1" dirty="0">
                <a:solidFill>
                  <a:srgbClr val="1000E4"/>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b="1" dirty="0" err="1">
                <a:solidFill>
                  <a:srgbClr val="1000E4"/>
                </a:solidFill>
                <a:latin typeface="Times New Roman" panose="02020603050405020304" pitchFamily="18" charset="0"/>
                <a:ea typeface="黑体" panose="02010609060101010101" pitchFamily="49" charset="-122"/>
                <a:cs typeface="Times New Roman" panose="02020603050405020304" pitchFamily="18" charset="0"/>
              </a:rPr>
              <a:t>i</a:t>
            </a:r>
            <a:r>
              <a:rPr lang="en-US" altLang="zh-CN" b="1" dirty="0">
                <a:solidFill>
                  <a:srgbClr val="1000E4"/>
                </a:solidFill>
                <a:latin typeface="Times New Roman" panose="02020603050405020304" pitchFamily="18" charset="0"/>
                <a:ea typeface="黑体" panose="02010609060101010101" pitchFamily="49" charset="-122"/>
                <a:cs typeface="Times New Roman" panose="02020603050405020304" pitchFamily="18" charset="0"/>
              </a:rPr>
              <a:t>-PFAS</a:t>
            </a:r>
            <a:r>
              <a:rPr lang="zh-CN" altLang="en-US" b="1" dirty="0">
                <a:solidFill>
                  <a:srgbClr val="1000E4"/>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b="1" dirty="0">
                <a:solidFill>
                  <a:srgbClr val="1000E4"/>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b="1" dirty="0">
              <a:solidFill>
                <a:srgbClr val="1000E4"/>
              </a:solidFill>
              <a:latin typeface="Times New Roman" panose="02020603050405020304" pitchFamily="18" charset="0"/>
              <a:ea typeface="黑体" panose="02010609060101010101" pitchFamily="49" charset="-122"/>
              <a:cs typeface="Times New Roman" panose="02020603050405020304" pitchFamily="18" charset="0"/>
            </a:endParaRPr>
          </a:p>
          <a:p>
            <a:pPr>
              <a:lnSpc>
                <a:spcPct val="120000"/>
              </a:lnSpc>
            </a:pPr>
            <a:r>
              <a:rPr lang="zh-CN" altLang="en-US" dirty="0">
                <a:latin typeface="Times New Roman" panose="02020603050405020304" pitchFamily="18" charset="0"/>
                <a:ea typeface="黑体" panose="02010609060101010101" pitchFamily="49" charset="-122"/>
                <a:cs typeface="Times New Roman" panose="02020603050405020304" pitchFamily="18" charset="0"/>
              </a:rPr>
              <a:t>羧酸，</a:t>
            </a:r>
            <a:r>
              <a:rPr lang="en-US" altLang="zh-CN" dirty="0">
                <a:latin typeface="Times New Roman" panose="02020603050405020304" pitchFamily="18" charset="0"/>
                <a:ea typeface="黑体" panose="02010609060101010101" pitchFamily="49" charset="-122"/>
                <a:cs typeface="Times New Roman" panose="02020603050405020304" pitchFamily="18" charset="0"/>
              </a:rPr>
              <a:t>PFCAs</a:t>
            </a:r>
            <a:r>
              <a:rPr lang="zh-CN" altLang="en-US"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dirty="0">
                <a:latin typeface="Times New Roman" panose="02020603050405020304" pitchFamily="18" charset="0"/>
                <a:ea typeface="黑体" panose="02010609060101010101" pitchFamily="49" charset="-122"/>
                <a:cs typeface="Times New Roman" panose="02020603050405020304" pitchFamily="18" charset="0"/>
              </a:rPr>
              <a:t>C</a:t>
            </a:r>
            <a:r>
              <a:rPr lang="en-US" altLang="zh-CN" baseline="-25000" dirty="0">
                <a:latin typeface="Times New Roman" panose="02020603050405020304" pitchFamily="18" charset="0"/>
                <a:ea typeface="黑体" panose="02010609060101010101" pitchFamily="49" charset="-122"/>
                <a:cs typeface="Times New Roman" panose="02020603050405020304" pitchFamily="18" charset="0"/>
              </a:rPr>
              <a:t>n</a:t>
            </a:r>
            <a:r>
              <a:rPr lang="en-US" altLang="zh-CN" dirty="0">
                <a:latin typeface="Times New Roman" panose="02020603050405020304" pitchFamily="18" charset="0"/>
                <a:ea typeface="黑体" panose="02010609060101010101" pitchFamily="49" charset="-122"/>
                <a:cs typeface="Times New Roman" panose="02020603050405020304" pitchFamily="18" charset="0"/>
              </a:rPr>
              <a:t>F</a:t>
            </a:r>
            <a:r>
              <a:rPr lang="en-US" altLang="zh-CN" baseline="-25000" dirty="0">
                <a:latin typeface="Times New Roman" panose="02020603050405020304" pitchFamily="18" charset="0"/>
                <a:ea typeface="黑体" panose="02010609060101010101" pitchFamily="49" charset="-122"/>
                <a:cs typeface="Times New Roman" panose="02020603050405020304" pitchFamily="18" charset="0"/>
              </a:rPr>
              <a:t>2n+1</a:t>
            </a:r>
            <a:r>
              <a:rPr lang="en-US" altLang="zh-CN"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COOH</a:t>
            </a:r>
            <a:r>
              <a:rPr lang="en-US" altLang="zh-CN" dirty="0">
                <a:latin typeface="Times New Roman" panose="02020603050405020304" pitchFamily="18" charset="0"/>
                <a:ea typeface="黑体" panose="02010609060101010101" pitchFamily="49" charset="-122"/>
                <a:cs typeface="Times New Roman" panose="02020603050405020304" pitchFamily="18" charset="0"/>
              </a:rPr>
              <a:t>; </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20000"/>
              </a:lnSpc>
            </a:pPr>
            <a:r>
              <a:rPr lang="zh-CN" altLang="en-US" dirty="0">
                <a:latin typeface="Times New Roman" panose="02020603050405020304" pitchFamily="18" charset="0"/>
                <a:ea typeface="黑体" panose="02010609060101010101" pitchFamily="49" charset="-122"/>
                <a:cs typeface="Times New Roman" panose="02020603050405020304" pitchFamily="18" charset="0"/>
              </a:rPr>
              <a:t>磺酸，</a:t>
            </a:r>
            <a:r>
              <a:rPr lang="en-US" altLang="zh-CN" dirty="0">
                <a:latin typeface="Times New Roman" panose="02020603050405020304" pitchFamily="18" charset="0"/>
                <a:ea typeface="黑体" panose="02010609060101010101" pitchFamily="49" charset="-122"/>
                <a:cs typeface="Times New Roman" panose="02020603050405020304" pitchFamily="18" charset="0"/>
              </a:rPr>
              <a:t>PFSAs</a:t>
            </a:r>
            <a:r>
              <a:rPr lang="zh-CN" altLang="en-US"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dirty="0">
                <a:latin typeface="Times New Roman" panose="02020603050405020304" pitchFamily="18" charset="0"/>
                <a:ea typeface="黑体" panose="02010609060101010101" pitchFamily="49" charset="-122"/>
                <a:cs typeface="Times New Roman" panose="02020603050405020304" pitchFamily="18" charset="0"/>
              </a:rPr>
              <a:t>C</a:t>
            </a:r>
            <a:r>
              <a:rPr lang="en-US" altLang="zh-CN" baseline="-25000" dirty="0">
                <a:latin typeface="Times New Roman" panose="02020603050405020304" pitchFamily="18" charset="0"/>
                <a:ea typeface="黑体" panose="02010609060101010101" pitchFamily="49" charset="-122"/>
                <a:cs typeface="Times New Roman" panose="02020603050405020304" pitchFamily="18" charset="0"/>
              </a:rPr>
              <a:t>n</a:t>
            </a:r>
            <a:r>
              <a:rPr lang="en-US" altLang="zh-CN" dirty="0">
                <a:latin typeface="Times New Roman" panose="02020603050405020304" pitchFamily="18" charset="0"/>
                <a:ea typeface="黑体" panose="02010609060101010101" pitchFamily="49" charset="-122"/>
                <a:cs typeface="Times New Roman" panose="02020603050405020304" pitchFamily="18" charset="0"/>
              </a:rPr>
              <a:t>F</a:t>
            </a:r>
            <a:r>
              <a:rPr lang="en-US" altLang="zh-CN" baseline="-25000" dirty="0">
                <a:latin typeface="Times New Roman" panose="02020603050405020304" pitchFamily="18" charset="0"/>
                <a:ea typeface="黑体" panose="02010609060101010101" pitchFamily="49" charset="-122"/>
                <a:cs typeface="Times New Roman" panose="02020603050405020304" pitchFamily="18" charset="0"/>
              </a:rPr>
              <a:t>2n+1</a:t>
            </a:r>
            <a:r>
              <a:rPr lang="en-US" altLang="zh-CN"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SO</a:t>
            </a:r>
            <a:r>
              <a:rPr lang="en-US" altLang="zh-CN" baseline="-25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dirty="0">
                <a:latin typeface="Times New Roman" panose="02020603050405020304" pitchFamily="18" charset="0"/>
                <a:ea typeface="黑体" panose="02010609060101010101" pitchFamily="49" charset="-122"/>
                <a:cs typeface="Times New Roman" panose="02020603050405020304" pitchFamily="18" charset="0"/>
              </a:rPr>
              <a:t>;</a:t>
            </a: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1" name="内容占位符 2"/>
          <p:cNvSpPr>
            <a:spLocks noGrp="1"/>
          </p:cNvSpPr>
          <p:nvPr>
            <p:ph idx="1"/>
          </p:nvPr>
        </p:nvSpPr>
        <p:spPr>
          <a:xfrm>
            <a:off x="395147" y="4397058"/>
            <a:ext cx="4803351" cy="2242697"/>
          </a:xfrm>
        </p:spPr>
        <p:txBody>
          <a:bodyPr>
            <a:noAutofit/>
          </a:bodyPr>
          <a:lstStyle/>
          <a:p>
            <a:pPr marL="0" indent="0" algn="l">
              <a:spcBef>
                <a:spcPts val="530"/>
              </a:spcBef>
              <a:buNone/>
            </a:pPr>
            <a:r>
              <a:rPr lang="zh-CN" altLang="en-US" sz="2200" dirty="0">
                <a:solidFill>
                  <a:srgbClr val="1000E4"/>
                </a:solidFill>
                <a:latin typeface="Times New Roman" panose="02020603050405020304" pitchFamily="18" charset="0"/>
                <a:ea typeface="黑体" panose="02010609060101010101" pitchFamily="49" charset="-122"/>
                <a:cs typeface="Times New Roman" panose="02020603050405020304" pitchFamily="18" charset="0"/>
              </a:rPr>
              <a:t>应用：</a:t>
            </a:r>
            <a:r>
              <a:rPr lang="zh-CN" altLang="en-US" sz="2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超过</a:t>
            </a:r>
            <a:r>
              <a:rPr lang="en-US" altLang="zh-CN" sz="2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200</a:t>
            </a:r>
            <a:r>
              <a:rPr lang="zh-CN" altLang="en-US" sz="2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个领域</a:t>
            </a:r>
            <a:endParaRPr lang="zh-CN" altLang="en-US" sz="2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marL="0" indent="0" algn="l">
              <a:spcBef>
                <a:spcPts val="530"/>
              </a:spcBef>
              <a:buNone/>
            </a:pPr>
            <a:r>
              <a:rPr lang="zh-CN" altLang="en-US" sz="2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 </a:t>
            </a:r>
            <a:r>
              <a:rPr lang="en-US" altLang="zh-CN" sz="2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          </a:t>
            </a:r>
            <a:r>
              <a:rPr lang="zh-CN" altLang="en-US" sz="2200" dirty="0">
                <a:effectLst/>
                <a:latin typeface="Times New Roman" panose="02020603050405020304" pitchFamily="18" charset="0"/>
                <a:ea typeface="黑体" panose="02010609060101010101" pitchFamily="49" charset="-122"/>
                <a:cs typeface="Times New Roman" panose="02020603050405020304" pitchFamily="18" charset="0"/>
              </a:rPr>
              <a:t>材料涂层</a:t>
            </a:r>
            <a:endParaRPr lang="en-US" altLang="zh-CN" sz="2200" dirty="0">
              <a:effectLst/>
              <a:latin typeface="Times New Roman" panose="02020603050405020304" pitchFamily="18" charset="0"/>
              <a:ea typeface="黑体" panose="02010609060101010101" pitchFamily="49" charset="-122"/>
              <a:cs typeface="Times New Roman" panose="02020603050405020304" pitchFamily="18" charset="0"/>
            </a:endParaRPr>
          </a:p>
          <a:p>
            <a:pPr marL="0" indent="0" algn="l">
              <a:spcBef>
                <a:spcPts val="530"/>
              </a:spcBef>
              <a:buNone/>
            </a:pPr>
            <a:r>
              <a:rPr lang="en-US" altLang="zh-CN" sz="2200" dirty="0">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dirty="0">
                <a:effectLst/>
                <a:latin typeface="Times New Roman" panose="02020603050405020304" pitchFamily="18" charset="0"/>
                <a:ea typeface="黑体" panose="02010609060101010101" pitchFamily="49" charset="-122"/>
                <a:cs typeface="Times New Roman" panose="02020603050405020304" pitchFamily="18" charset="0"/>
              </a:rPr>
              <a:t>电镀行业</a:t>
            </a:r>
            <a:endParaRPr lang="en-US" altLang="zh-CN" sz="2200" dirty="0">
              <a:effectLst/>
              <a:latin typeface="Times New Roman" panose="02020603050405020304" pitchFamily="18" charset="0"/>
              <a:ea typeface="黑体" panose="02010609060101010101" pitchFamily="49" charset="-122"/>
              <a:cs typeface="Times New Roman" panose="02020603050405020304" pitchFamily="18" charset="0"/>
            </a:endParaRPr>
          </a:p>
          <a:p>
            <a:pPr marL="0" indent="0" algn="l">
              <a:spcBef>
                <a:spcPts val="530"/>
              </a:spcBef>
              <a:buNone/>
            </a:pPr>
            <a:r>
              <a:rPr lang="en-US" altLang="zh-CN" sz="2200" dirty="0">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dirty="0">
                <a:effectLst/>
                <a:latin typeface="Times New Roman" panose="02020603050405020304" pitchFamily="18" charset="0"/>
                <a:ea typeface="黑体" panose="02010609060101010101" pitchFamily="49" charset="-122"/>
                <a:cs typeface="Times New Roman" panose="02020603050405020304" pitchFamily="18" charset="0"/>
              </a:rPr>
              <a:t>家具、纺织品、包装纸处理</a:t>
            </a:r>
            <a:endParaRPr lang="en-US" altLang="zh-CN" sz="2200" dirty="0">
              <a:effectLst/>
              <a:latin typeface="Times New Roman" panose="02020603050405020304" pitchFamily="18" charset="0"/>
              <a:ea typeface="黑体" panose="02010609060101010101" pitchFamily="49" charset="-122"/>
              <a:cs typeface="Times New Roman" panose="02020603050405020304" pitchFamily="18" charset="0"/>
            </a:endParaRPr>
          </a:p>
          <a:p>
            <a:pPr marL="0" indent="0" algn="l">
              <a:spcBef>
                <a:spcPts val="530"/>
              </a:spcBef>
              <a:buNone/>
            </a:pPr>
            <a:r>
              <a:rPr lang="en-US" altLang="zh-CN" sz="2200" dirty="0">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dirty="0">
                <a:effectLst/>
                <a:latin typeface="Times New Roman" panose="02020603050405020304" pitchFamily="18" charset="0"/>
                <a:ea typeface="黑体" panose="02010609060101010101" pitchFamily="49" charset="-122"/>
                <a:cs typeface="Times New Roman" panose="02020603050405020304" pitchFamily="18" charset="0"/>
              </a:rPr>
              <a:t>水成膜泡沫灭火剂等</a:t>
            </a:r>
            <a:endParaRPr lang="en-US" altLang="zh-CN" sz="2200" dirty="0">
              <a:effectLst/>
              <a:latin typeface="Times New Roman" panose="02020603050405020304" pitchFamily="18" charset="0"/>
              <a:ea typeface="黑体" panose="02010609060101010101" pitchFamily="49" charset="-122"/>
              <a:cs typeface="Times New Roman" panose="02020603050405020304" pitchFamily="18" charset="0"/>
            </a:endParaRPr>
          </a:p>
          <a:p>
            <a:pPr marL="0" indent="0" algn="l">
              <a:spcBef>
                <a:spcPts val="530"/>
              </a:spcBef>
              <a:buNone/>
            </a:pPr>
            <a:r>
              <a:rPr lang="zh-CN" altLang="en-US" sz="2400"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             </a:t>
            </a:r>
            <a:endParaRPr lang="en-US" altLang="zh-CN" sz="2200" dirty="0">
              <a:effectLst/>
              <a:latin typeface="Times New Roman" panose="02020603050405020304" pitchFamily="18" charset="0"/>
              <a:ea typeface="黑体" panose="02010609060101010101" pitchFamily="49" charset="-122"/>
              <a:cs typeface="Times New Roman" panose="02020603050405020304" pitchFamily="18" charset="0"/>
            </a:endParaRPr>
          </a:p>
          <a:p>
            <a:pPr marL="0" indent="0" algn="l">
              <a:spcBef>
                <a:spcPts val="530"/>
              </a:spcBef>
              <a:buNone/>
            </a:pP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                                    </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3" name="图片 22"/>
          <p:cNvPicPr/>
          <p:nvPr/>
        </p:nvPicPr>
        <p:blipFill>
          <a:blip r:embed="rId2"/>
          <a:stretch>
            <a:fillRect/>
          </a:stretch>
        </p:blipFill>
        <p:spPr>
          <a:xfrm>
            <a:off x="7011978" y="4748058"/>
            <a:ext cx="1375200" cy="1638000"/>
          </a:xfrm>
          <a:prstGeom prst="rect">
            <a:avLst/>
          </a:prstGeom>
        </p:spPr>
      </p:pic>
      <p:pic>
        <p:nvPicPr>
          <p:cNvPr id="30" name="图片 29"/>
          <p:cNvPicPr/>
          <p:nvPr/>
        </p:nvPicPr>
        <p:blipFill>
          <a:blip r:embed="rId3" cstate="print">
            <a:extLst>
              <a:ext uri="{28A0092B-C50C-407E-A947-70E740481C1C}">
                <a14:useLocalDpi xmlns:a14="http://schemas.microsoft.com/office/drawing/2010/main" val="0"/>
              </a:ext>
            </a:extLst>
          </a:blip>
          <a:stretch>
            <a:fillRect/>
          </a:stretch>
        </p:blipFill>
        <p:spPr>
          <a:xfrm>
            <a:off x="8387178" y="4771162"/>
            <a:ext cx="1375200" cy="16380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2378" y="4747673"/>
            <a:ext cx="1374063" cy="1638385"/>
          </a:xfrm>
          <a:prstGeom prst="rect">
            <a:avLst/>
          </a:prstGeom>
        </p:spPr>
      </p:pic>
      <p:pic>
        <p:nvPicPr>
          <p:cNvPr id="5" name="Picture 10">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3840" y="4798162"/>
            <a:ext cx="1774118" cy="163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767959" y="3774600"/>
            <a:ext cx="2317315" cy="369332"/>
          </a:xfrm>
          <a:prstGeom prst="rect">
            <a:avLst/>
          </a:prstGeom>
          <a:noFill/>
        </p:spPr>
        <p:txBody>
          <a:bodyPr wrap="square" rtlCol="0">
            <a:spAutoFit/>
          </a:bodyPr>
          <a:lstStyle/>
          <a:p>
            <a:r>
              <a:rPr lang="zh-CN" altLang="en-US" b="1" dirty="0"/>
              <a:t>传统全氟烷基化合物</a:t>
            </a:r>
            <a:endParaRPr lang="zh-CN" altLang="en-US" b="1" dirty="0"/>
          </a:p>
        </p:txBody>
      </p:sp>
      <p:sp>
        <p:nvSpPr>
          <p:cNvPr id="26" name="灯片编号占位符 13"/>
          <p:cNvSpPr>
            <a:spLocks noGrp="1"/>
          </p:cNvSpPr>
          <p:nvPr/>
        </p:nvSpPr>
        <p:spPr>
          <a:xfrm>
            <a:off x="9448800" y="649287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A0DB2DC-4C9A-4742-B13C-FB6460FD3503}" type="slidenum">
              <a:rPr lang="zh-CN" altLang="en-US" sz="1800" smtClean="0">
                <a:solidFill>
                  <a:srgbClr val="AB1799"/>
                </a:solidFill>
                <a:latin typeface="Times New Roman Regular" panose="02020803070505020304" charset="0"/>
                <a:cs typeface="Times New Roman Regular" panose="02020803070505020304" charset="0"/>
              </a:rPr>
            </a:fld>
            <a:endParaRPr lang="zh-CN" altLang="en-US" sz="1800" dirty="0">
              <a:solidFill>
                <a:srgbClr val="AB1799"/>
              </a:solidFill>
              <a:latin typeface="Times New Roman Regular" panose="02020803070505020304" charset="0"/>
              <a:cs typeface="Times New Roman Regular" panose="02020803070505020304" charset="0"/>
            </a:endParaRPr>
          </a:p>
        </p:txBody>
      </p:sp>
      <p:sp>
        <p:nvSpPr>
          <p:cNvPr id="12" name="TextBox 23"/>
          <p:cNvSpPr txBox="1"/>
          <p:nvPr/>
        </p:nvSpPr>
        <p:spPr>
          <a:xfrm>
            <a:off x="8544560" y="2276475"/>
            <a:ext cx="3551555" cy="1751965"/>
          </a:xfrm>
          <a:prstGeom prst="rect">
            <a:avLst/>
          </a:prstGeom>
          <a:noFill/>
        </p:spPr>
        <p:txBody>
          <a:bodyPr wrap="square" rtlCol="0">
            <a:spAutoFit/>
          </a:bodyPr>
          <a:lstStyle/>
          <a:p>
            <a:pPr>
              <a:lnSpc>
                <a:spcPct val="120000"/>
              </a:lnSpc>
              <a:spcBef>
                <a:spcPts val="0"/>
              </a:spcBef>
              <a:spcAft>
                <a:spcPts val="0"/>
              </a:spcAft>
            </a:pPr>
            <a:r>
              <a:rPr lang="en-US" altLang="zh-CN" b="1" dirty="0"/>
              <a:t>C8</a:t>
            </a:r>
            <a:r>
              <a:rPr lang="zh-CN" altLang="en-US" b="1" dirty="0"/>
              <a:t>及</a:t>
            </a:r>
            <a:r>
              <a:rPr lang="en-US" altLang="zh-CN" b="1" dirty="0"/>
              <a:t>C6</a:t>
            </a:r>
            <a:r>
              <a:rPr lang="zh-CN" altLang="en-US" b="1" dirty="0"/>
              <a:t>为基础的全氟辛磺酸</a:t>
            </a:r>
            <a:endParaRPr lang="zh-CN" altLang="en-US" b="1" dirty="0"/>
          </a:p>
          <a:p>
            <a:pPr>
              <a:lnSpc>
                <a:spcPct val="120000"/>
              </a:lnSpc>
              <a:spcBef>
                <a:spcPts val="0"/>
              </a:spcBef>
              <a:spcAft>
                <a:spcPts val="0"/>
              </a:spcAft>
            </a:pPr>
            <a:r>
              <a:rPr lang="zh-CN" altLang="en-US" b="1" dirty="0"/>
              <a:t>（</a:t>
            </a:r>
            <a:r>
              <a:rPr lang="en-US" altLang="zh-CN" b="1" dirty="0"/>
              <a:t>PFOS</a:t>
            </a:r>
            <a:r>
              <a:rPr lang="zh-CN" altLang="en-US" b="1" dirty="0"/>
              <a:t>）、全氟辛酸（</a:t>
            </a:r>
            <a:r>
              <a:rPr lang="en-US" altLang="zh-CN" b="1" dirty="0"/>
              <a:t>PFOA</a:t>
            </a:r>
            <a:r>
              <a:rPr lang="zh-CN" altLang="en-US" b="1" dirty="0"/>
              <a:t>）、全氟己磺酸（</a:t>
            </a:r>
            <a:r>
              <a:rPr lang="en-US" altLang="zh-CN" b="1" dirty="0"/>
              <a:t>PFHxS</a:t>
            </a:r>
            <a:r>
              <a:rPr lang="zh-CN" altLang="en-US" b="1" dirty="0"/>
              <a:t>）先后被列入斯德哥尔摩公约，被短链、氢取代、醚键替代。</a:t>
            </a:r>
            <a:endParaRPr lang="zh-CN" altLang="en-US" b="1" dirty="0"/>
          </a:p>
        </p:txBody>
      </p:sp>
    </p:spTree>
  </p:cSld>
  <p:clrMapOvr>
    <a:masterClrMapping/>
  </p:clrMapOvr>
  <p:transition spd="slow">
    <p:zo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5" name="Rectangle 5"/>
          <p:cNvSpPr>
            <a:spLocks noChangeArrowheads="1"/>
          </p:cNvSpPr>
          <p:nvPr/>
        </p:nvSpPr>
        <p:spPr bwMode="auto">
          <a:xfrm>
            <a:off x="191344" y="681990"/>
            <a:ext cx="123253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75055" indent="-1075055">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zh-CN" altLang="en-US" sz="2800" b="1" dirty="0" smtClean="0">
                <a:latin typeface="Times New Roman" panose="02020603050405020304" pitchFamily="18" charset="0"/>
                <a:ea typeface="微软雅黑" panose="020B0503020204020204" charset="-122"/>
                <a:cs typeface="Times New Roman" panose="02020603050405020304" pitchFamily="18" charset="0"/>
              </a:rPr>
              <a:t>（</a:t>
            </a:r>
            <a:r>
              <a:rPr lang="en-US" altLang="zh-CN" sz="2800" b="1" dirty="0" smtClean="0">
                <a:latin typeface="Times New Roman" panose="02020603050405020304" pitchFamily="18" charset="0"/>
                <a:ea typeface="微软雅黑" panose="020B0503020204020204" charset="-122"/>
                <a:cs typeface="Times New Roman" panose="02020603050405020304" pitchFamily="18" charset="0"/>
              </a:rPr>
              <a:t>3</a:t>
            </a:r>
            <a:r>
              <a:rPr lang="zh-CN" altLang="en-US" sz="2800" b="1" dirty="0" smtClean="0">
                <a:latin typeface="Times New Roman" panose="02020603050405020304" pitchFamily="18" charset="0"/>
                <a:ea typeface="微软雅黑" panose="020B0503020204020204" charset="-122"/>
                <a:cs typeface="Times New Roman" panose="02020603050405020304" pitchFamily="18" charset="0"/>
              </a:rPr>
              <a:t>）含</a:t>
            </a:r>
            <a:r>
              <a:rPr lang="zh-CN" altLang="en-US" sz="2800" b="1" dirty="0">
                <a:latin typeface="Times New Roman" panose="02020603050405020304" pitchFamily="18" charset="0"/>
                <a:ea typeface="微软雅黑" panose="020B0503020204020204" charset="-122"/>
                <a:cs typeface="Times New Roman" panose="02020603050405020304" pitchFamily="18" charset="0"/>
              </a:rPr>
              <a:t>氧官能团 </a:t>
            </a:r>
            <a:r>
              <a:rPr lang="zh-CN" altLang="en-US" sz="2800" b="1" dirty="0" smtClean="0">
                <a:latin typeface="Times New Roman" panose="02020603050405020304" pitchFamily="18" charset="0"/>
                <a:ea typeface="微软雅黑" panose="020B0503020204020204" charset="-122"/>
                <a:cs typeface="Times New Roman" panose="02020603050405020304" pitchFamily="18" charset="0"/>
              </a:rPr>
              <a:t> </a:t>
            </a:r>
            <a:r>
              <a:rPr lang="en-US" altLang="zh-CN" sz="2800" b="1" dirty="0" smtClean="0">
                <a:latin typeface="Times New Roman" panose="02020603050405020304" pitchFamily="18" charset="0"/>
                <a:ea typeface="微软雅黑" panose="020B0503020204020204" charset="-122"/>
                <a:cs typeface="Times New Roman" panose="02020603050405020304" pitchFamily="18" charset="0"/>
              </a:rPr>
              <a:t>(</a:t>
            </a:r>
            <a:r>
              <a:rPr lang="en-US" altLang="zh-CN" sz="2800" b="1" dirty="0">
                <a:latin typeface="Times New Roman" panose="02020603050405020304" pitchFamily="18" charset="0"/>
                <a:ea typeface="微软雅黑" panose="020B0503020204020204" charset="-122"/>
                <a:cs typeface="Times New Roman" panose="02020603050405020304" pitchFamily="18" charset="0"/>
              </a:rPr>
              <a:t>Oxygen Containing Functional Groups</a:t>
            </a:r>
            <a:r>
              <a:rPr lang="en-US" altLang="zh-CN" sz="2800" b="1" dirty="0" smtClean="0">
                <a:latin typeface="Times New Roman" panose="02020603050405020304" pitchFamily="18" charset="0"/>
                <a:ea typeface="微软雅黑" panose="020B0503020204020204" charset="-122"/>
                <a:cs typeface="Times New Roman" panose="02020603050405020304" pitchFamily="18" charset="0"/>
              </a:rPr>
              <a:t>)</a:t>
            </a:r>
            <a:endParaRPr lang="en-US" altLang="zh-CN" sz="2800" b="1" dirty="0">
              <a:latin typeface="Times New Roman" panose="02020603050405020304" pitchFamily="18" charset="0"/>
              <a:ea typeface="微软雅黑" panose="020B0503020204020204" charset="-122"/>
              <a:cs typeface="Times New Roman" panose="02020603050405020304" pitchFamily="18" charset="0"/>
            </a:endParaRPr>
          </a:p>
        </p:txBody>
      </p:sp>
      <p:sp>
        <p:nvSpPr>
          <p:cNvPr id="7" name="Rectangle 2"/>
          <p:cNvSpPr txBox="1">
            <a:spLocks noChangeArrowheads="1"/>
          </p:cNvSpPr>
          <p:nvPr/>
        </p:nvSpPr>
        <p:spPr bwMode="auto">
          <a:xfrm>
            <a:off x="1127125" y="1412875"/>
            <a:ext cx="10085705" cy="983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0" indent="0" algn="ctr" defTabSz="685800" rtl="0" eaLnBrk="0" fontAlgn="base" hangingPunct="0">
              <a:lnSpc>
                <a:spcPct val="90000"/>
              </a:lnSpc>
              <a:spcBef>
                <a:spcPts val="75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defTabSz="685800" rtl="0" eaLnBrk="0" fontAlgn="base" hangingPunct="0">
              <a:lnSpc>
                <a:spcPct val="90000"/>
              </a:lnSpc>
              <a:spcBef>
                <a:spcPts val="375"/>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defTabSz="685800" rtl="0" eaLnBrk="0" fontAlgn="base" hangingPunct="0">
              <a:lnSpc>
                <a:spcPct val="90000"/>
              </a:lnSpc>
              <a:spcBef>
                <a:spcPts val="375"/>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0" fontAlgn="base" hangingPunct="0">
              <a:lnSpc>
                <a:spcPct val="90000"/>
              </a:lnSpc>
              <a:spcBef>
                <a:spcPts val="375"/>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0" fontAlgn="base" hangingPunct="0">
              <a:lnSpc>
                <a:spcPct val="90000"/>
              </a:lnSpc>
              <a:spcBef>
                <a:spcPts val="375"/>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eaLnBrk="1" hangingPunct="1">
              <a:lnSpc>
                <a:spcPct val="130000"/>
              </a:lnSpc>
              <a:spcAft>
                <a:spcPts val="0"/>
              </a:spcAft>
              <a:buFont typeface="Wingdings" panose="05000000000000000000" pitchFamily="2" charset="2"/>
              <a:buNone/>
            </a:pPr>
            <a:r>
              <a:rPr lang="zh-CN" altLang="en-US" sz="2400" b="1" dirty="0" smtClean="0">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dirty="0" smtClean="0">
                <a:latin typeface="Times New Roman" panose="02020603050405020304" pitchFamily="18" charset="0"/>
                <a:ea typeface="黑体" panose="02010609060101010101" pitchFamily="49" charset="-122"/>
                <a:cs typeface="Times New Roman" panose="02020603050405020304" pitchFamily="18" charset="0"/>
              </a:rPr>
              <a:t>氧具有很高的电负性（3.5），可以与氢原子、碳原子、氮原子、磷原子和硫原子形成极性共价键，增加了化合物的溶解性和反应活性。</a:t>
            </a:r>
            <a:endParaRPr lang="zh-CN" altLang="en-US" sz="2400" dirty="0" smtClean="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Rectangle 4"/>
          <p:cNvSpPr>
            <a:spLocks noChangeArrowheads="1"/>
          </p:cNvSpPr>
          <p:nvPr/>
        </p:nvSpPr>
        <p:spPr bwMode="auto">
          <a:xfrm>
            <a:off x="983040" y="2492804"/>
            <a:ext cx="8784976" cy="3447098"/>
          </a:xfrm>
          <a:prstGeom prst="rect">
            <a:avLst/>
          </a:prstGeom>
          <a:noFill/>
          <a:ln w="9525">
            <a:noFill/>
            <a:miter lim="800000"/>
          </a:ln>
        </p:spPr>
        <p:txBody>
          <a:bodyPr wrap="square">
            <a:spAutoFit/>
          </a:bodyPr>
          <a:lstStyle/>
          <a:p>
            <a:pPr marL="457200" indent="-457200" eaLnBrk="1" fontAlgn="auto" hangingPunct="1">
              <a:lnSpc>
                <a:spcPct val="150000"/>
              </a:lnSpc>
              <a:spcBef>
                <a:spcPct val="20000"/>
              </a:spcBef>
              <a:spcAft>
                <a:spcPct val="50000"/>
              </a:spcAft>
              <a:defRPr/>
            </a:pPr>
            <a:r>
              <a:rPr lang="zh-CN" altLang="en-US" sz="2800" b="1" dirty="0">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① </a:t>
            </a:r>
            <a:r>
              <a:rPr lang="zh-CN" altLang="en-US" sz="2800" b="1" dirty="0">
                <a:latin typeface="Times New Roman" panose="02020603050405020304" pitchFamily="18" charset="0"/>
                <a:ea typeface="微软雅黑" panose="020B0503020204020204" charset="-122"/>
                <a:cs typeface="Times New Roman" panose="02020603050405020304" pitchFamily="18" charset="0"/>
              </a:rPr>
              <a:t>醇、酚和醚</a:t>
            </a:r>
            <a:r>
              <a:rPr lang="zh-CN" altLang="en-US" sz="2800" dirty="0">
                <a:latin typeface="Times New Roman" panose="02020603050405020304" pitchFamily="18" charset="0"/>
                <a:ea typeface="微软雅黑" panose="020B0503020204020204" charset="-122"/>
                <a:cs typeface="Times New Roman" panose="02020603050405020304" pitchFamily="18" charset="0"/>
              </a:rPr>
              <a:t> </a:t>
            </a:r>
            <a:r>
              <a:rPr lang="en-US" altLang="zh-CN" sz="2800" b="1" dirty="0">
                <a:latin typeface="Times New Roman" panose="02020603050405020304" pitchFamily="18" charset="0"/>
                <a:ea typeface="微软雅黑" panose="020B0503020204020204" charset="-122"/>
                <a:cs typeface="Times New Roman" panose="02020603050405020304" pitchFamily="18" charset="0"/>
              </a:rPr>
              <a:t>(Alcohol, phenol,</a:t>
            </a:r>
            <a:r>
              <a:rPr lang="zh-CN" altLang="en-US" sz="2800" b="1" dirty="0">
                <a:latin typeface="Times New Roman" panose="02020603050405020304" pitchFamily="18" charset="0"/>
                <a:ea typeface="微软雅黑" panose="020B0503020204020204" charset="-122"/>
                <a:cs typeface="Times New Roman" panose="02020603050405020304" pitchFamily="18" charset="0"/>
              </a:rPr>
              <a:t> </a:t>
            </a:r>
            <a:r>
              <a:rPr lang="en-US" altLang="zh-CN" sz="2800" b="1" dirty="0">
                <a:latin typeface="Times New Roman" panose="02020603050405020304" pitchFamily="18" charset="0"/>
                <a:ea typeface="微软雅黑" panose="020B0503020204020204" charset="-122"/>
                <a:cs typeface="Times New Roman" panose="02020603050405020304" pitchFamily="18" charset="0"/>
              </a:rPr>
              <a:t>and Ether)</a:t>
            </a:r>
            <a:r>
              <a:rPr lang="zh-CN" altLang="en-US" sz="2800" dirty="0">
                <a:latin typeface="Times New Roman" panose="02020603050405020304" pitchFamily="18" charset="0"/>
                <a:ea typeface="微软雅黑" panose="020B0503020204020204" charset="-122"/>
                <a:cs typeface="Times New Roman" panose="02020603050405020304" pitchFamily="18" charset="0"/>
              </a:rPr>
              <a:t>   </a:t>
            </a:r>
            <a:endParaRPr lang="zh-CN" altLang="en-US" sz="2800" dirty="0">
              <a:latin typeface="Times New Roman" panose="02020603050405020304" pitchFamily="18" charset="0"/>
              <a:ea typeface="微软雅黑" panose="020B0503020204020204" charset="-122"/>
              <a:cs typeface="Times New Roman" panose="02020603050405020304" pitchFamily="18" charset="0"/>
            </a:endParaRPr>
          </a:p>
          <a:p>
            <a:pPr marL="457200" indent="-457200" eaLnBrk="1" fontAlgn="auto" hangingPunct="1">
              <a:lnSpc>
                <a:spcPct val="150000"/>
              </a:lnSpc>
              <a:spcBef>
                <a:spcPct val="25000"/>
              </a:spcBef>
              <a:spcAft>
                <a:spcPts val="0"/>
              </a:spcAft>
              <a:defRPr/>
            </a:pPr>
            <a:r>
              <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OH</a:t>
            </a:r>
            <a:r>
              <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官能团的特性：</a:t>
            </a:r>
            <a:endPar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pPr marL="457200" indent="-457200" eaLnBrk="1" fontAlgn="auto" hangingPunct="1">
              <a:lnSpc>
                <a:spcPct val="150000"/>
              </a:lnSpc>
              <a:spcBef>
                <a:spcPct val="50000"/>
              </a:spcBef>
              <a:spcAft>
                <a:spcPts val="0"/>
              </a:spcAft>
              <a:buFontTx/>
              <a:buChar char="•"/>
              <a:defRPr/>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可形成氢键。</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a:p>
            <a:pPr marL="457200" indent="-457200" eaLnBrk="1" fontAlgn="auto" hangingPunct="1">
              <a:lnSpc>
                <a:spcPct val="150000"/>
              </a:lnSpc>
              <a:spcBef>
                <a:spcPts val="0"/>
              </a:spcBef>
              <a:spcAft>
                <a:spcPts val="0"/>
              </a:spcAft>
              <a:buFontTx/>
              <a:buChar char="•"/>
              <a:defRPr/>
            </a:pP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R－OH</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基团在水溶液中可能会发生解离，即相当于弱酸。</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a:p>
            <a:pPr marL="457200" indent="-457200" eaLnBrk="1" fontAlgn="auto" hangingPunct="1">
              <a:lnSpc>
                <a:spcPct val="150000"/>
              </a:lnSpc>
              <a:spcBef>
                <a:spcPts val="0"/>
              </a:spcBef>
              <a:spcAft>
                <a:spcPts val="0"/>
              </a:spcAft>
              <a:buFontTx/>
              <a:buChar char="•"/>
              <a:defRPr/>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一些酚类化合物容易氧化，形成稳定的自由基。</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4" name="Line 8"/>
          <p:cNvSpPr>
            <a:spLocks noChangeShapeType="1"/>
          </p:cNvSpPr>
          <p:nvPr/>
        </p:nvSpPr>
        <p:spPr bwMode="auto">
          <a:xfrm>
            <a:off x="9408368" y="2683668"/>
            <a:ext cx="0" cy="1871663"/>
          </a:xfrm>
          <a:prstGeom prst="line">
            <a:avLst/>
          </a:prstGeom>
          <a:noFill/>
          <a:ln w="57150">
            <a:solidFill>
              <a:srgbClr val="FF0000"/>
            </a:solidFill>
            <a:round/>
            <a:tailEnd type="triangle" w="med" len="me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endParaRPr>
          </a:p>
        </p:txBody>
      </p:sp>
      <p:sp>
        <p:nvSpPr>
          <p:cNvPr id="5" name="Text Box 11"/>
          <p:cNvSpPr txBox="1">
            <a:spLocks noChangeArrowheads="1"/>
          </p:cNvSpPr>
          <p:nvPr/>
        </p:nvSpPr>
        <p:spPr bwMode="auto">
          <a:xfrm>
            <a:off x="551627" y="638016"/>
            <a:ext cx="61198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3000" b="1"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典型化合物 壬基酚 </a:t>
            </a:r>
            <a:r>
              <a:rPr lang="en-US" altLang="zh-CN" sz="3000" b="1" dirty="0" err="1">
                <a:latin typeface="Times New Roman" panose="02020603050405020304" pitchFamily="18" charset="0"/>
                <a:ea typeface="微软雅黑" panose="020B0503020204020204" charset="-122"/>
                <a:cs typeface="Times New Roman" panose="02020603050405020304" pitchFamily="18" charset="0"/>
              </a:rPr>
              <a:t>nonylphenol</a:t>
            </a:r>
            <a:endParaRPr lang="en-US" altLang="zh-CN" sz="3000" b="1" dirty="0">
              <a:latin typeface="Times New Roman" panose="02020603050405020304" pitchFamily="18" charset="0"/>
              <a:ea typeface="微软雅黑" panose="020B0503020204020204" charset="-122"/>
              <a:cs typeface="Times New Roman" panose="02020603050405020304" pitchFamily="18" charset="0"/>
            </a:endParaRPr>
          </a:p>
        </p:txBody>
      </p:sp>
      <p:grpSp>
        <p:nvGrpSpPr>
          <p:cNvPr id="6" name="Group 25"/>
          <p:cNvGrpSpPr/>
          <p:nvPr/>
        </p:nvGrpSpPr>
        <p:grpSpPr bwMode="auto">
          <a:xfrm>
            <a:off x="839470" y="1628775"/>
            <a:ext cx="6942455" cy="4528820"/>
            <a:chOff x="340" y="1253"/>
            <a:chExt cx="4082" cy="2853"/>
          </a:xfrm>
          <a:solidFill>
            <a:schemeClr val="bg1"/>
          </a:solidFill>
        </p:grpSpPr>
        <p:pic>
          <p:nvPicPr>
            <p:cNvPr id="7" name="Picture 1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93" y="1253"/>
              <a:ext cx="1497" cy="14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8" name="Group 24"/>
            <p:cNvGrpSpPr/>
            <p:nvPr/>
          </p:nvGrpSpPr>
          <p:grpSpPr bwMode="auto">
            <a:xfrm>
              <a:off x="340" y="1253"/>
              <a:ext cx="4082" cy="2853"/>
              <a:chOff x="340" y="1253"/>
              <a:chExt cx="4082" cy="2853"/>
            </a:xfrm>
            <a:grpFill/>
          </p:grpSpPr>
          <p:pic>
            <p:nvPicPr>
              <p:cNvPr id="9" name="Picture 1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93" y="2659"/>
                <a:ext cx="1543" cy="14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Text Box 20"/>
              <p:cNvSpPr txBox="1">
                <a:spLocks noChangeArrowheads="1"/>
              </p:cNvSpPr>
              <p:nvPr/>
            </p:nvSpPr>
            <p:spPr bwMode="auto">
              <a:xfrm>
                <a:off x="340" y="1253"/>
                <a:ext cx="454" cy="28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tIns="226800" rIns="0" bIns="154800">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r" eaLnBrk="1" hangingPunct="1">
                  <a:spcBef>
                    <a:spcPct val="50000"/>
                  </a:spcBef>
                </a:pPr>
                <a:r>
                  <a:rPr lang="en-US" altLang="zh-CN" sz="1500" b="1">
                    <a:latin typeface="Times New Roman" panose="02020603050405020304" pitchFamily="18" charset="0"/>
                    <a:ea typeface="黑体" panose="02010609060101010101" pitchFamily="49" charset="-122"/>
                    <a:cs typeface="Times New Roman" panose="02020603050405020304" pitchFamily="18" charset="0"/>
                  </a:rPr>
                  <a:t>H</a:t>
                </a:r>
                <a:r>
                  <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rPr>
                  <a:t>19</a:t>
                </a:r>
                <a:r>
                  <a:rPr lang="en-US" altLang="zh-CN" sz="1500" b="1">
                    <a:latin typeface="Times New Roman" panose="02020603050405020304" pitchFamily="18" charset="0"/>
                    <a:ea typeface="黑体" panose="02010609060101010101" pitchFamily="49" charset="-122"/>
                    <a:cs typeface="Times New Roman" panose="02020603050405020304" pitchFamily="18" charset="0"/>
                  </a:rPr>
                  <a:t>C</a:t>
                </a:r>
                <a:r>
                  <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rPr>
                  <a:t>9</a:t>
                </a:r>
                <a:endPar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endParaRPr>
              </a:p>
              <a:p>
                <a:pPr algn="r" eaLnBrk="1" hangingPunct="1">
                  <a:spcBef>
                    <a:spcPct val="50000"/>
                  </a:spcBef>
                </a:pPr>
                <a:endPar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endParaRPr>
              </a:p>
              <a:p>
                <a:pPr algn="r" eaLnBrk="1" hangingPunct="1">
                  <a:spcBef>
                    <a:spcPct val="50000"/>
                  </a:spcBef>
                </a:pPr>
                <a:endPar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endParaRPr>
              </a:p>
              <a:p>
                <a:pPr algn="r" eaLnBrk="1" hangingPunct="1">
                  <a:spcBef>
                    <a:spcPct val="50000"/>
                  </a:spcBef>
                </a:pPr>
                <a:r>
                  <a:rPr lang="en-US" altLang="zh-CN" sz="1500" b="1">
                    <a:latin typeface="Times New Roman" panose="02020603050405020304" pitchFamily="18" charset="0"/>
                    <a:ea typeface="黑体" panose="02010609060101010101" pitchFamily="49" charset="-122"/>
                    <a:cs typeface="Times New Roman" panose="02020603050405020304" pitchFamily="18" charset="0"/>
                  </a:rPr>
                  <a:t>H</a:t>
                </a:r>
                <a:r>
                  <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rPr>
                  <a:t>19</a:t>
                </a:r>
                <a:r>
                  <a:rPr lang="en-US" altLang="zh-CN" sz="1500" b="1">
                    <a:latin typeface="Times New Roman" panose="02020603050405020304" pitchFamily="18" charset="0"/>
                    <a:ea typeface="黑体" panose="02010609060101010101" pitchFamily="49" charset="-122"/>
                    <a:cs typeface="Times New Roman" panose="02020603050405020304" pitchFamily="18" charset="0"/>
                  </a:rPr>
                  <a:t>C</a:t>
                </a:r>
                <a:r>
                  <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rPr>
                  <a:t>9</a:t>
                </a:r>
                <a:endPar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endParaRPr>
              </a:p>
              <a:p>
                <a:pPr algn="r" eaLnBrk="1" hangingPunct="1">
                  <a:spcBef>
                    <a:spcPct val="50000"/>
                  </a:spcBef>
                </a:pPr>
                <a:endPar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endParaRPr>
              </a:p>
              <a:p>
                <a:pPr algn="r" eaLnBrk="1" hangingPunct="1">
                  <a:spcBef>
                    <a:spcPct val="50000"/>
                  </a:spcBef>
                </a:pPr>
                <a:endPar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endParaRPr>
              </a:p>
              <a:p>
                <a:pPr algn="r" eaLnBrk="1" hangingPunct="1">
                  <a:spcBef>
                    <a:spcPct val="50000"/>
                  </a:spcBef>
                </a:pPr>
                <a:r>
                  <a:rPr lang="en-US" altLang="zh-CN" sz="1500" b="1">
                    <a:latin typeface="Times New Roman" panose="02020603050405020304" pitchFamily="18" charset="0"/>
                    <a:ea typeface="黑体" panose="02010609060101010101" pitchFamily="49" charset="-122"/>
                    <a:cs typeface="Times New Roman" panose="02020603050405020304" pitchFamily="18" charset="0"/>
                  </a:rPr>
                  <a:t>H</a:t>
                </a:r>
                <a:r>
                  <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rPr>
                  <a:t>19</a:t>
                </a:r>
                <a:r>
                  <a:rPr lang="en-US" altLang="zh-CN" sz="1500" b="1">
                    <a:latin typeface="Times New Roman" panose="02020603050405020304" pitchFamily="18" charset="0"/>
                    <a:ea typeface="黑体" panose="02010609060101010101" pitchFamily="49" charset="-122"/>
                    <a:cs typeface="Times New Roman" panose="02020603050405020304" pitchFamily="18" charset="0"/>
                  </a:rPr>
                  <a:t>C</a:t>
                </a:r>
                <a:r>
                  <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rPr>
                  <a:t>9</a:t>
                </a:r>
                <a:endPar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endParaRPr>
              </a:p>
              <a:p>
                <a:pPr algn="r" eaLnBrk="1" hangingPunct="1">
                  <a:spcBef>
                    <a:spcPct val="50000"/>
                  </a:spcBef>
                </a:pPr>
                <a:endPar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endParaRPr>
              </a:p>
              <a:p>
                <a:pPr algn="r" eaLnBrk="1" hangingPunct="1">
                  <a:spcBef>
                    <a:spcPct val="90000"/>
                  </a:spcBef>
                </a:pPr>
                <a:r>
                  <a:rPr lang="en-US" altLang="zh-CN" sz="1500" b="1">
                    <a:latin typeface="Times New Roman" panose="02020603050405020304" pitchFamily="18" charset="0"/>
                    <a:ea typeface="黑体" panose="02010609060101010101" pitchFamily="49" charset="-122"/>
                    <a:cs typeface="Times New Roman" panose="02020603050405020304" pitchFamily="18" charset="0"/>
                  </a:rPr>
                  <a:t>H</a:t>
                </a:r>
                <a:r>
                  <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rPr>
                  <a:t>19</a:t>
                </a:r>
                <a:r>
                  <a:rPr lang="en-US" altLang="zh-CN" sz="1500" b="1">
                    <a:latin typeface="Times New Roman" panose="02020603050405020304" pitchFamily="18" charset="0"/>
                    <a:ea typeface="黑体" panose="02010609060101010101" pitchFamily="49" charset="-122"/>
                    <a:cs typeface="Times New Roman" panose="02020603050405020304" pitchFamily="18" charset="0"/>
                  </a:rPr>
                  <a:t>C</a:t>
                </a:r>
                <a:r>
                  <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rPr>
                  <a:t>9</a:t>
                </a:r>
                <a:endPar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endParaRPr>
              </a:p>
              <a:p>
                <a:pPr algn="r" eaLnBrk="1" hangingPunct="1">
                  <a:spcBef>
                    <a:spcPct val="50000"/>
                  </a:spcBef>
                </a:pPr>
                <a:endPar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endParaRPr>
              </a:p>
              <a:p>
                <a:pPr algn="r" eaLnBrk="1" hangingPunct="1">
                  <a:spcBef>
                    <a:spcPct val="50000"/>
                  </a:spcBef>
                </a:pPr>
                <a:endPar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endParaRPr>
              </a:p>
              <a:p>
                <a:pPr algn="r" eaLnBrk="1" hangingPunct="1">
                  <a:spcBef>
                    <a:spcPct val="50000"/>
                  </a:spcBef>
                </a:pPr>
                <a:r>
                  <a:rPr lang="en-US" altLang="zh-CN" sz="1500" b="1">
                    <a:latin typeface="Times New Roman" panose="02020603050405020304" pitchFamily="18" charset="0"/>
                    <a:ea typeface="黑体" panose="02010609060101010101" pitchFamily="49" charset="-122"/>
                    <a:cs typeface="Times New Roman" panose="02020603050405020304" pitchFamily="18" charset="0"/>
                  </a:rPr>
                  <a:t>H</a:t>
                </a:r>
                <a:r>
                  <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rPr>
                  <a:t>19</a:t>
                </a:r>
                <a:r>
                  <a:rPr lang="en-US" altLang="zh-CN" sz="1500" b="1">
                    <a:latin typeface="Times New Roman" panose="02020603050405020304" pitchFamily="18" charset="0"/>
                    <a:ea typeface="黑体" panose="02010609060101010101" pitchFamily="49" charset="-122"/>
                    <a:cs typeface="Times New Roman" panose="02020603050405020304" pitchFamily="18" charset="0"/>
                  </a:rPr>
                  <a:t>C</a:t>
                </a:r>
                <a:r>
                  <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rPr>
                  <a:t>9</a:t>
                </a:r>
                <a:endPar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endParaRPr>
              </a:p>
              <a:p>
                <a:pPr algn="r" eaLnBrk="1" hangingPunct="1">
                  <a:spcBef>
                    <a:spcPct val="50000"/>
                  </a:spcBef>
                </a:pPr>
                <a:endPar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endParaRPr>
              </a:p>
              <a:p>
                <a:pPr algn="r" eaLnBrk="1" hangingPunct="1">
                  <a:spcBef>
                    <a:spcPct val="50000"/>
                  </a:spcBef>
                </a:pPr>
                <a:endPar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endParaRPr>
              </a:p>
              <a:p>
                <a:pPr algn="r" eaLnBrk="1" hangingPunct="1">
                  <a:spcBef>
                    <a:spcPct val="50000"/>
                  </a:spcBef>
                </a:pPr>
                <a:r>
                  <a:rPr lang="en-US" altLang="zh-CN" sz="1500" b="1">
                    <a:latin typeface="Times New Roman" panose="02020603050405020304" pitchFamily="18" charset="0"/>
                    <a:ea typeface="黑体" panose="02010609060101010101" pitchFamily="49" charset="-122"/>
                    <a:cs typeface="Times New Roman" panose="02020603050405020304" pitchFamily="18" charset="0"/>
                  </a:rPr>
                  <a:t>H</a:t>
                </a:r>
                <a:r>
                  <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rPr>
                  <a:t>19</a:t>
                </a:r>
                <a:r>
                  <a:rPr lang="en-US" altLang="zh-CN" sz="1500" b="1">
                    <a:latin typeface="Times New Roman" panose="02020603050405020304" pitchFamily="18" charset="0"/>
                    <a:ea typeface="黑体" panose="02010609060101010101" pitchFamily="49" charset="-122"/>
                    <a:cs typeface="Times New Roman" panose="02020603050405020304" pitchFamily="18" charset="0"/>
                  </a:rPr>
                  <a:t>C</a:t>
                </a:r>
                <a:r>
                  <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rPr>
                  <a:t>9</a:t>
                </a:r>
                <a:endParaRPr lang="en-US" altLang="zh-CN" b="1">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Text Box 21"/>
              <p:cNvSpPr txBox="1">
                <a:spLocks noChangeArrowheads="1"/>
              </p:cNvSpPr>
              <p:nvPr/>
            </p:nvSpPr>
            <p:spPr bwMode="auto">
              <a:xfrm>
                <a:off x="1519" y="1253"/>
                <a:ext cx="1270" cy="28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226800" rIns="0" bIns="154800">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1500" b="1" dirty="0">
                    <a:latin typeface="Times New Roman" panose="02020603050405020304" pitchFamily="18" charset="0"/>
                    <a:ea typeface="黑体" panose="02010609060101010101" pitchFamily="49" charset="-122"/>
                    <a:cs typeface="Times New Roman" panose="02020603050405020304" pitchFamily="18" charset="0"/>
                  </a:rPr>
                  <a:t>(OCH</a:t>
                </a:r>
                <a:r>
                  <a:rPr lang="en-US" altLang="zh-CN" sz="1500" b="1"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1500" b="1" dirty="0">
                    <a:latin typeface="Times New Roman" panose="02020603050405020304" pitchFamily="18" charset="0"/>
                    <a:ea typeface="黑体" panose="02010609060101010101" pitchFamily="49" charset="-122"/>
                    <a:cs typeface="Times New Roman" panose="02020603050405020304" pitchFamily="18" charset="0"/>
                  </a:rPr>
                  <a:t>CH</a:t>
                </a:r>
                <a:r>
                  <a:rPr lang="en-US" altLang="zh-CN" sz="1500" b="1"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1500"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1500" b="1" i="1" dirty="0" err="1">
                    <a:latin typeface="Times New Roman" panose="02020603050405020304" pitchFamily="18" charset="0"/>
                    <a:ea typeface="黑体" panose="02010609060101010101" pitchFamily="49" charset="-122"/>
                    <a:cs typeface="Times New Roman" panose="02020603050405020304" pitchFamily="18" charset="0"/>
                  </a:rPr>
                  <a:t>n</a:t>
                </a:r>
                <a:r>
                  <a:rPr lang="en-US" altLang="zh-CN" sz="1500" b="1" dirty="0" err="1">
                    <a:latin typeface="Times New Roman" panose="02020603050405020304" pitchFamily="18" charset="0"/>
                    <a:ea typeface="黑体" panose="02010609060101010101" pitchFamily="49" charset="-122"/>
                    <a:cs typeface="Times New Roman" panose="02020603050405020304" pitchFamily="18" charset="0"/>
                  </a:rPr>
                  <a:t>OH</a:t>
                </a:r>
                <a:endParaRPr lang="en-US" altLang="zh-CN" sz="1500" b="1" baseline="-2500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endParaRPr lang="en-US" altLang="zh-CN" sz="1500" b="1" baseline="-2500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endParaRPr lang="en-US" altLang="zh-CN" sz="1500" b="1" baseline="-2500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r>
                  <a:rPr lang="en-US" altLang="zh-CN" sz="1500" b="1" dirty="0">
                    <a:latin typeface="Times New Roman" panose="02020603050405020304" pitchFamily="18" charset="0"/>
                    <a:ea typeface="黑体" panose="02010609060101010101" pitchFamily="49" charset="-122"/>
                    <a:cs typeface="Times New Roman" panose="02020603050405020304" pitchFamily="18" charset="0"/>
                  </a:rPr>
                  <a:t>OCH</a:t>
                </a:r>
                <a:r>
                  <a:rPr lang="en-US" altLang="zh-CN" sz="1500" b="1"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1500" b="1" dirty="0">
                    <a:latin typeface="Times New Roman" panose="02020603050405020304" pitchFamily="18" charset="0"/>
                    <a:ea typeface="黑体" panose="02010609060101010101" pitchFamily="49" charset="-122"/>
                    <a:cs typeface="Times New Roman" panose="02020603050405020304" pitchFamily="18" charset="0"/>
                  </a:rPr>
                  <a:t>CH</a:t>
                </a:r>
                <a:r>
                  <a:rPr lang="en-US" altLang="zh-CN" sz="1500" b="1"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1500" b="1" dirty="0">
                    <a:latin typeface="Times New Roman" panose="02020603050405020304" pitchFamily="18" charset="0"/>
                    <a:ea typeface="黑体" panose="02010609060101010101" pitchFamily="49" charset="-122"/>
                    <a:cs typeface="Times New Roman" panose="02020603050405020304" pitchFamily="18" charset="0"/>
                  </a:rPr>
                  <a:t>OH </a:t>
                </a:r>
                <a:endParaRPr lang="en-US" altLang="zh-CN" sz="1500" b="1" baseline="-2500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endParaRPr lang="en-US" altLang="zh-CN" sz="1500" b="1" baseline="-2500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endParaRPr lang="en-US" altLang="zh-CN" sz="1500" b="1" baseline="-2500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r>
                  <a:rPr lang="en-US" altLang="zh-CN" sz="1500" b="1" dirty="0">
                    <a:latin typeface="Times New Roman" panose="02020603050405020304" pitchFamily="18" charset="0"/>
                    <a:ea typeface="黑体" panose="02010609060101010101" pitchFamily="49" charset="-122"/>
                    <a:cs typeface="Times New Roman" panose="02020603050405020304" pitchFamily="18" charset="0"/>
                  </a:rPr>
                  <a:t>OCH</a:t>
                </a:r>
                <a:r>
                  <a:rPr lang="en-US" altLang="zh-CN" sz="1500" b="1"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1500" b="1" dirty="0">
                    <a:latin typeface="Times New Roman" panose="02020603050405020304" pitchFamily="18" charset="0"/>
                    <a:ea typeface="黑体" panose="02010609060101010101" pitchFamily="49" charset="-122"/>
                    <a:cs typeface="Times New Roman" panose="02020603050405020304" pitchFamily="18" charset="0"/>
                  </a:rPr>
                  <a:t>CH</a:t>
                </a:r>
                <a:r>
                  <a:rPr lang="en-US" altLang="zh-CN" sz="1500" b="1"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1500" b="1" dirty="0">
                    <a:latin typeface="Times New Roman" panose="02020603050405020304" pitchFamily="18" charset="0"/>
                    <a:ea typeface="黑体" panose="02010609060101010101" pitchFamily="49" charset="-122"/>
                    <a:cs typeface="Times New Roman" panose="02020603050405020304" pitchFamily="18" charset="0"/>
                  </a:rPr>
                  <a:t>OCH</a:t>
                </a:r>
                <a:r>
                  <a:rPr lang="en-US" altLang="zh-CN" sz="1500" b="1"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1500" b="1" dirty="0">
                    <a:latin typeface="Times New Roman" panose="02020603050405020304" pitchFamily="18" charset="0"/>
                    <a:ea typeface="黑体" panose="02010609060101010101" pitchFamily="49" charset="-122"/>
                    <a:cs typeface="Times New Roman" panose="02020603050405020304" pitchFamily="18" charset="0"/>
                  </a:rPr>
                  <a:t>CH</a:t>
                </a:r>
                <a:r>
                  <a:rPr lang="en-US" altLang="zh-CN" sz="1500" b="1"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1500" b="1" dirty="0">
                    <a:latin typeface="Times New Roman" panose="02020603050405020304" pitchFamily="18" charset="0"/>
                    <a:ea typeface="黑体" panose="02010609060101010101" pitchFamily="49" charset="-122"/>
                    <a:cs typeface="Times New Roman" panose="02020603050405020304" pitchFamily="18" charset="0"/>
                  </a:rPr>
                  <a:t>OH </a:t>
                </a:r>
                <a:endParaRPr lang="en-US" altLang="zh-CN" sz="1500" b="1" baseline="-2500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endParaRPr lang="en-US" altLang="zh-CN" sz="1500" b="1" baseline="-2500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90000"/>
                  </a:spcBef>
                </a:pPr>
                <a:r>
                  <a:rPr lang="en-US" altLang="zh-CN" sz="1500" b="1" dirty="0">
                    <a:latin typeface="Times New Roman" panose="02020603050405020304" pitchFamily="18" charset="0"/>
                    <a:ea typeface="黑体" panose="02010609060101010101" pitchFamily="49" charset="-122"/>
                    <a:cs typeface="Times New Roman" panose="02020603050405020304" pitchFamily="18" charset="0"/>
                  </a:rPr>
                  <a:t>OCH</a:t>
                </a:r>
                <a:r>
                  <a:rPr lang="en-US" altLang="zh-CN" sz="1500" b="1"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1500" b="1" dirty="0">
                    <a:latin typeface="Times New Roman" panose="02020603050405020304" pitchFamily="18" charset="0"/>
                    <a:ea typeface="黑体" panose="02010609060101010101" pitchFamily="49" charset="-122"/>
                    <a:cs typeface="Times New Roman" panose="02020603050405020304" pitchFamily="18" charset="0"/>
                  </a:rPr>
                  <a:t>COOH</a:t>
                </a:r>
                <a:endParaRPr lang="en-US" altLang="zh-CN" sz="1500" b="1" baseline="-2500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endParaRPr lang="en-US" altLang="zh-CN" sz="1500" b="1" baseline="-2500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endParaRPr lang="en-US" altLang="zh-CN" sz="1500" b="1" baseline="-2500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r>
                  <a:rPr lang="en-US" altLang="zh-CN" sz="1500" b="1" dirty="0">
                    <a:latin typeface="Times New Roman" panose="02020603050405020304" pitchFamily="18" charset="0"/>
                    <a:ea typeface="黑体" panose="02010609060101010101" pitchFamily="49" charset="-122"/>
                    <a:cs typeface="Times New Roman" panose="02020603050405020304" pitchFamily="18" charset="0"/>
                  </a:rPr>
                  <a:t>OCH</a:t>
                </a:r>
                <a:r>
                  <a:rPr lang="en-US" altLang="zh-CN" sz="1500" b="1"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1500" b="1" dirty="0">
                    <a:latin typeface="Times New Roman" panose="02020603050405020304" pitchFamily="18" charset="0"/>
                    <a:ea typeface="黑体" panose="02010609060101010101" pitchFamily="49" charset="-122"/>
                    <a:cs typeface="Times New Roman" panose="02020603050405020304" pitchFamily="18" charset="0"/>
                  </a:rPr>
                  <a:t>CH</a:t>
                </a:r>
                <a:r>
                  <a:rPr lang="en-US" altLang="zh-CN" sz="1500" b="1" baseline="-25000" dirty="0">
                    <a:latin typeface="Times New Roman" panose="02020603050405020304" pitchFamily="18" charset="0"/>
                    <a:ea typeface="黑体" panose="02010609060101010101" pitchFamily="49" charset="-122"/>
                    <a:cs typeface="Times New Roman" panose="02020603050405020304" pitchFamily="18" charset="0"/>
                  </a:rPr>
                  <a:t>2 </a:t>
                </a:r>
                <a:r>
                  <a:rPr lang="en-US" altLang="zh-CN" sz="1500" b="1" dirty="0">
                    <a:latin typeface="Times New Roman" panose="02020603050405020304" pitchFamily="18" charset="0"/>
                    <a:ea typeface="黑体" panose="02010609060101010101" pitchFamily="49" charset="-122"/>
                    <a:cs typeface="Times New Roman" panose="02020603050405020304" pitchFamily="18" charset="0"/>
                  </a:rPr>
                  <a:t>OCH</a:t>
                </a:r>
                <a:r>
                  <a:rPr lang="en-US" altLang="zh-CN" sz="1500" b="1"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1500" b="1" dirty="0">
                    <a:latin typeface="Times New Roman" panose="02020603050405020304" pitchFamily="18" charset="0"/>
                    <a:ea typeface="黑体" panose="02010609060101010101" pitchFamily="49" charset="-122"/>
                    <a:cs typeface="Times New Roman" panose="02020603050405020304" pitchFamily="18" charset="0"/>
                  </a:rPr>
                  <a:t>COOH</a:t>
                </a:r>
                <a:endParaRPr lang="en-US" altLang="zh-CN" sz="1500" b="1" baseline="-2500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endParaRPr lang="en-US" altLang="zh-CN" sz="1500" b="1" baseline="-2500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endParaRPr lang="en-US" altLang="zh-CN" sz="1500" b="1" baseline="-2500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r>
                  <a:rPr lang="en-US" altLang="zh-CN" sz="1500" b="1" dirty="0">
                    <a:latin typeface="Times New Roman" panose="02020603050405020304" pitchFamily="18" charset="0"/>
                    <a:ea typeface="黑体" panose="02010609060101010101" pitchFamily="49" charset="-122"/>
                    <a:cs typeface="Times New Roman" panose="02020603050405020304" pitchFamily="18" charset="0"/>
                  </a:rPr>
                  <a:t>OH</a:t>
                </a:r>
                <a:endParaRPr lang="en-US" altLang="zh-CN" sz="1500" b="1" baseline="-25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Text Box 23"/>
              <p:cNvSpPr txBox="1">
                <a:spLocks noChangeArrowheads="1"/>
              </p:cNvSpPr>
              <p:nvPr/>
            </p:nvSpPr>
            <p:spPr bwMode="auto">
              <a:xfrm>
                <a:off x="2789" y="1253"/>
                <a:ext cx="907" cy="27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tIns="226800" rIns="0" bIns="154800">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en-US" altLang="zh-CN" sz="1600" b="1">
                    <a:latin typeface="Times New Roman" panose="02020603050405020304" pitchFamily="18" charset="0"/>
                    <a:ea typeface="黑体" panose="02010609060101010101" pitchFamily="49" charset="-122"/>
                    <a:cs typeface="Times New Roman" panose="02020603050405020304" pitchFamily="18" charset="0"/>
                  </a:rPr>
                  <a:t>NP</a:t>
                </a:r>
                <a:r>
                  <a:rPr lang="en-US" altLang="zh-CN" sz="1600" b="1" i="1">
                    <a:latin typeface="Times New Roman" panose="02020603050405020304" pitchFamily="18" charset="0"/>
                    <a:ea typeface="黑体" panose="02010609060101010101" pitchFamily="49" charset="-122"/>
                    <a:cs typeface="Times New Roman" panose="02020603050405020304" pitchFamily="18" charset="0"/>
                  </a:rPr>
                  <a:t>n</a:t>
                </a:r>
                <a:r>
                  <a:rPr lang="en-US" altLang="zh-CN" sz="1600" b="1">
                    <a:latin typeface="Times New Roman" panose="02020603050405020304" pitchFamily="18" charset="0"/>
                    <a:ea typeface="黑体" panose="02010609060101010101" pitchFamily="49" charset="-122"/>
                    <a:cs typeface="Times New Roman" panose="02020603050405020304" pitchFamily="18" charset="0"/>
                  </a:rPr>
                  <a:t>EO</a:t>
                </a:r>
                <a:endParaRPr lang="en-US" altLang="zh-CN" sz="1600" b="1">
                  <a:latin typeface="Times New Roman" panose="02020603050405020304" pitchFamily="18" charset="0"/>
                  <a:ea typeface="黑体" panose="02010609060101010101" pitchFamily="49" charset="-122"/>
                  <a:cs typeface="Times New Roman" panose="02020603050405020304" pitchFamily="18" charset="0"/>
                </a:endParaRPr>
              </a:p>
              <a:p>
                <a:pPr eaLnBrk="1" hangingPunct="1"/>
                <a:endParaRPr lang="en-US" altLang="zh-CN" sz="1600" b="1" baseline="-25000">
                  <a:latin typeface="Times New Roman" panose="02020603050405020304" pitchFamily="18" charset="0"/>
                  <a:ea typeface="黑体" panose="02010609060101010101" pitchFamily="49" charset="-122"/>
                  <a:cs typeface="Times New Roman" panose="02020603050405020304" pitchFamily="18" charset="0"/>
                </a:endParaRPr>
              </a:p>
              <a:p>
                <a:pPr algn="ctr" eaLnBrk="1" hangingPunct="1">
                  <a:spcBef>
                    <a:spcPct val="50000"/>
                  </a:spcBef>
                </a:pPr>
                <a:endPar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r>
                  <a:rPr lang="en-US" altLang="zh-CN" sz="1600" b="1">
                    <a:latin typeface="Times New Roman" panose="02020603050405020304" pitchFamily="18" charset="0"/>
                    <a:ea typeface="黑体" panose="02010609060101010101" pitchFamily="49" charset="-122"/>
                    <a:cs typeface="Times New Roman" panose="02020603050405020304" pitchFamily="18" charset="0"/>
                  </a:rPr>
                  <a:t>NP1EO</a:t>
                </a:r>
                <a:endPar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endPar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endPar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r>
                  <a:rPr lang="en-US" altLang="zh-CN" sz="1600" b="1">
                    <a:latin typeface="Times New Roman" panose="02020603050405020304" pitchFamily="18" charset="0"/>
                    <a:ea typeface="黑体" panose="02010609060101010101" pitchFamily="49" charset="-122"/>
                    <a:cs typeface="Times New Roman" panose="02020603050405020304" pitchFamily="18" charset="0"/>
                  </a:rPr>
                  <a:t>NP2EO</a:t>
                </a:r>
                <a:endPar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endPar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90000"/>
                  </a:spcBef>
                </a:pPr>
                <a:r>
                  <a:rPr lang="en-US" altLang="zh-CN" sz="1600" b="1">
                    <a:latin typeface="Times New Roman" panose="02020603050405020304" pitchFamily="18" charset="0"/>
                    <a:ea typeface="黑体" panose="02010609060101010101" pitchFamily="49" charset="-122"/>
                    <a:cs typeface="Times New Roman" panose="02020603050405020304" pitchFamily="18" charset="0"/>
                  </a:rPr>
                  <a:t>NP1EC</a:t>
                </a:r>
                <a:endPar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endPar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115000"/>
                  </a:spcBef>
                </a:pPr>
                <a:r>
                  <a:rPr lang="en-US" altLang="zh-CN" sz="1600" b="1">
                    <a:latin typeface="Times New Roman" panose="02020603050405020304" pitchFamily="18" charset="0"/>
                    <a:ea typeface="黑体" panose="02010609060101010101" pitchFamily="49" charset="-122"/>
                    <a:cs typeface="Times New Roman" panose="02020603050405020304" pitchFamily="18" charset="0"/>
                  </a:rPr>
                  <a:t>NP2EC</a:t>
                </a:r>
                <a:endPar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endPar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endPar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r>
                  <a:rPr lang="en-US" altLang="zh-CN" sz="1500" b="1">
                    <a:latin typeface="Times New Roman" panose="02020603050405020304" pitchFamily="18" charset="0"/>
                    <a:ea typeface="黑体" panose="02010609060101010101" pitchFamily="49" charset="-122"/>
                    <a:cs typeface="Times New Roman" panose="02020603050405020304" pitchFamily="18" charset="0"/>
                  </a:rPr>
                  <a:t>NP</a:t>
                </a:r>
                <a:endParaRPr lang="en-US" altLang="zh-CN" sz="1500" b="1" baseline="-250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 name="Text Box 11"/>
              <p:cNvSpPr txBox="1">
                <a:spLocks noChangeArrowheads="1"/>
              </p:cNvSpPr>
              <p:nvPr/>
            </p:nvSpPr>
            <p:spPr bwMode="auto">
              <a:xfrm>
                <a:off x="3288" y="1253"/>
                <a:ext cx="1134" cy="285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bIns="190800">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spcBef>
                    <a:spcPct val="50000"/>
                  </a:spcBef>
                </a:pPr>
                <a:r>
                  <a:rPr lang="zh-CN" altLang="en-US" sz="1500" dirty="0">
                    <a:latin typeface="Times New Roman" panose="02020603050405020304" pitchFamily="18" charset="0"/>
                    <a:ea typeface="黑体" panose="02010609060101010101" pitchFamily="49" charset="-122"/>
                    <a:cs typeface="Times New Roman" panose="02020603050405020304" pitchFamily="18" charset="0"/>
                  </a:rPr>
                  <a:t>壬基酚聚氧乙烯醚</a:t>
                </a:r>
                <a:endParaRPr lang="zh-CN" altLang="en-US" sz="1500" dirty="0">
                  <a:latin typeface="Times New Roman" panose="02020603050405020304" pitchFamily="18" charset="0"/>
                  <a:ea typeface="黑体" panose="02010609060101010101" pitchFamily="49" charset="-122"/>
                  <a:cs typeface="Times New Roman" panose="02020603050405020304" pitchFamily="18" charset="0"/>
                </a:endParaRPr>
              </a:p>
              <a:p>
                <a:pPr algn="ctr" eaLnBrk="1" hangingPunct="1">
                  <a:spcBef>
                    <a:spcPct val="50000"/>
                  </a:spcBef>
                </a:pPr>
                <a:endParaRPr lang="zh-CN" altLang="en-US" sz="1500" dirty="0">
                  <a:latin typeface="Times New Roman" panose="02020603050405020304" pitchFamily="18" charset="0"/>
                  <a:ea typeface="黑体" panose="02010609060101010101" pitchFamily="49" charset="-122"/>
                  <a:cs typeface="Times New Roman" panose="02020603050405020304" pitchFamily="18" charset="0"/>
                </a:endParaRPr>
              </a:p>
              <a:p>
                <a:pPr algn="ctr" eaLnBrk="1" hangingPunct="1"/>
                <a:endParaRPr lang="zh-CN" altLang="en-US" sz="1500" dirty="0">
                  <a:latin typeface="Times New Roman" panose="02020603050405020304" pitchFamily="18" charset="0"/>
                  <a:ea typeface="黑体" panose="02010609060101010101" pitchFamily="49" charset="-122"/>
                  <a:cs typeface="Times New Roman" panose="02020603050405020304" pitchFamily="18" charset="0"/>
                </a:endParaRPr>
              </a:p>
              <a:p>
                <a:pPr algn="ctr" eaLnBrk="1" hangingPunct="1">
                  <a:spcBef>
                    <a:spcPct val="50000"/>
                  </a:spcBef>
                </a:pPr>
                <a:r>
                  <a:rPr lang="zh-CN" altLang="en-US" sz="1500" dirty="0">
                    <a:latin typeface="Times New Roman" panose="02020603050405020304" pitchFamily="18" charset="0"/>
                    <a:ea typeface="黑体" panose="02010609060101010101" pitchFamily="49" charset="-122"/>
                    <a:cs typeface="Times New Roman" panose="02020603050405020304" pitchFamily="18" charset="0"/>
                  </a:rPr>
                  <a:t>壬基酚一氧乙烯醚</a:t>
                </a:r>
                <a:endParaRPr lang="zh-CN" altLang="en-US" sz="1500" dirty="0">
                  <a:latin typeface="Times New Roman" panose="02020603050405020304" pitchFamily="18" charset="0"/>
                  <a:ea typeface="黑体" panose="02010609060101010101" pitchFamily="49" charset="-122"/>
                  <a:cs typeface="Times New Roman" panose="02020603050405020304" pitchFamily="18" charset="0"/>
                </a:endParaRPr>
              </a:p>
              <a:p>
                <a:pPr algn="ctr" eaLnBrk="1" hangingPunct="1">
                  <a:spcBef>
                    <a:spcPct val="50000"/>
                  </a:spcBef>
                </a:pPr>
                <a:endParaRPr lang="zh-CN" altLang="en-US" sz="1500" dirty="0">
                  <a:latin typeface="Times New Roman" panose="02020603050405020304" pitchFamily="18" charset="0"/>
                  <a:ea typeface="黑体" panose="02010609060101010101" pitchFamily="49" charset="-122"/>
                  <a:cs typeface="Times New Roman" panose="02020603050405020304" pitchFamily="18" charset="0"/>
                </a:endParaRPr>
              </a:p>
              <a:p>
                <a:pPr algn="ctr" eaLnBrk="1" hangingPunct="1">
                  <a:spcBef>
                    <a:spcPct val="100000"/>
                  </a:spcBef>
                </a:pPr>
                <a:r>
                  <a:rPr lang="zh-CN" altLang="en-US" sz="1500" dirty="0">
                    <a:latin typeface="Times New Roman" panose="02020603050405020304" pitchFamily="18" charset="0"/>
                    <a:ea typeface="黑体" panose="02010609060101010101" pitchFamily="49" charset="-122"/>
                    <a:cs typeface="Times New Roman" panose="02020603050405020304" pitchFamily="18" charset="0"/>
                  </a:rPr>
                  <a:t>壬基酚二氧乙烯醚</a:t>
                </a:r>
                <a:endParaRPr lang="zh-CN" altLang="en-US" sz="1500" dirty="0">
                  <a:latin typeface="Times New Roman" panose="02020603050405020304" pitchFamily="18" charset="0"/>
                  <a:ea typeface="黑体" panose="02010609060101010101" pitchFamily="49" charset="-122"/>
                  <a:cs typeface="Times New Roman" panose="02020603050405020304" pitchFamily="18" charset="0"/>
                </a:endParaRPr>
              </a:p>
              <a:p>
                <a:pPr algn="ctr" eaLnBrk="1" hangingPunct="1">
                  <a:spcBef>
                    <a:spcPct val="50000"/>
                  </a:spcBef>
                </a:pPr>
                <a:endParaRPr lang="zh-CN" altLang="en-US" sz="1500" dirty="0">
                  <a:latin typeface="Times New Roman" panose="02020603050405020304" pitchFamily="18" charset="0"/>
                  <a:ea typeface="黑体" panose="02010609060101010101" pitchFamily="49" charset="-122"/>
                  <a:cs typeface="Times New Roman" panose="02020603050405020304" pitchFamily="18" charset="0"/>
                </a:endParaRPr>
              </a:p>
              <a:p>
                <a:pPr algn="ctr" eaLnBrk="1" hangingPunct="1">
                  <a:spcBef>
                    <a:spcPct val="50000"/>
                  </a:spcBef>
                </a:pPr>
                <a:r>
                  <a:rPr lang="zh-CN" altLang="en-US" sz="1500" dirty="0">
                    <a:latin typeface="Times New Roman" panose="02020603050405020304" pitchFamily="18" charset="0"/>
                    <a:ea typeface="黑体" panose="02010609060101010101" pitchFamily="49" charset="-122"/>
                    <a:cs typeface="Times New Roman" panose="02020603050405020304" pitchFamily="18" charset="0"/>
                  </a:rPr>
                  <a:t>壬基酚氧乙酸</a:t>
                </a:r>
                <a:endParaRPr lang="zh-CN" altLang="en-US" sz="1500" dirty="0">
                  <a:latin typeface="Times New Roman" panose="02020603050405020304" pitchFamily="18" charset="0"/>
                  <a:ea typeface="黑体" panose="02010609060101010101" pitchFamily="49" charset="-122"/>
                  <a:cs typeface="Times New Roman" panose="02020603050405020304" pitchFamily="18" charset="0"/>
                </a:endParaRPr>
              </a:p>
              <a:p>
                <a:pPr algn="ctr" eaLnBrk="1" hangingPunct="1">
                  <a:spcBef>
                    <a:spcPct val="50000"/>
                  </a:spcBef>
                </a:pPr>
                <a:endParaRPr lang="zh-CN" altLang="en-US" sz="1500" dirty="0">
                  <a:latin typeface="Times New Roman" panose="02020603050405020304" pitchFamily="18" charset="0"/>
                  <a:ea typeface="黑体" panose="02010609060101010101" pitchFamily="49" charset="-122"/>
                  <a:cs typeface="Times New Roman" panose="02020603050405020304" pitchFamily="18" charset="0"/>
                </a:endParaRPr>
              </a:p>
              <a:p>
                <a:pPr algn="ctr" eaLnBrk="1" hangingPunct="1">
                  <a:spcBef>
                    <a:spcPct val="85000"/>
                  </a:spcBef>
                </a:pPr>
                <a:r>
                  <a:rPr lang="zh-CN" altLang="en-US" sz="1500" dirty="0">
                    <a:latin typeface="Times New Roman" panose="02020603050405020304" pitchFamily="18" charset="0"/>
                    <a:ea typeface="黑体" panose="02010609060101010101" pitchFamily="49" charset="-122"/>
                    <a:cs typeface="Times New Roman" panose="02020603050405020304" pitchFamily="18" charset="0"/>
                  </a:rPr>
                  <a:t>壬基酚氧乙基氧乙酸</a:t>
                </a:r>
                <a:endParaRPr lang="zh-CN" altLang="en-US" sz="1500" dirty="0">
                  <a:latin typeface="Times New Roman" panose="02020603050405020304" pitchFamily="18" charset="0"/>
                  <a:ea typeface="黑体" panose="02010609060101010101" pitchFamily="49" charset="-122"/>
                  <a:cs typeface="Times New Roman" panose="02020603050405020304" pitchFamily="18" charset="0"/>
                </a:endParaRPr>
              </a:p>
              <a:p>
                <a:pPr algn="ctr" eaLnBrk="1" hangingPunct="1">
                  <a:spcBef>
                    <a:spcPct val="50000"/>
                  </a:spcBef>
                </a:pPr>
                <a:endParaRPr lang="zh-CN" altLang="en-US" sz="1000" dirty="0">
                  <a:latin typeface="Times New Roman" panose="02020603050405020304" pitchFamily="18" charset="0"/>
                  <a:ea typeface="黑体" panose="02010609060101010101" pitchFamily="49" charset="-122"/>
                  <a:cs typeface="Times New Roman" panose="02020603050405020304" pitchFamily="18" charset="0"/>
                </a:endParaRPr>
              </a:p>
              <a:p>
                <a:pPr algn="ctr" eaLnBrk="1" hangingPunct="1">
                  <a:spcBef>
                    <a:spcPct val="75000"/>
                  </a:spcBef>
                </a:pPr>
                <a:r>
                  <a:rPr lang="zh-CN" altLang="en-US" sz="1500" dirty="0">
                    <a:latin typeface="Times New Roman" panose="02020603050405020304" pitchFamily="18" charset="0"/>
                    <a:ea typeface="黑体" panose="02010609060101010101" pitchFamily="49" charset="-122"/>
                    <a:cs typeface="Times New Roman" panose="02020603050405020304" pitchFamily="18" charset="0"/>
                  </a:rPr>
                  <a:t>壬基酚</a:t>
                </a:r>
                <a:endParaRPr lang="zh-CN" altLang="en-US" sz="1500" dirty="0">
                  <a:latin typeface="Times New Roman" panose="02020603050405020304" pitchFamily="18" charset="0"/>
                  <a:ea typeface="黑体" panose="02010609060101010101" pitchFamily="49" charset="-122"/>
                  <a:cs typeface="Times New Roman" panose="02020603050405020304" pitchFamily="18" charset="0"/>
                </a:endParaRPr>
              </a:p>
            </p:txBody>
          </p:sp>
        </p:grpSp>
      </p:grpSp>
      <p:sp>
        <p:nvSpPr>
          <p:cNvPr id="14" name="Text Box 7"/>
          <p:cNvSpPr txBox="1">
            <a:spLocks noChangeArrowheads="1"/>
          </p:cNvSpPr>
          <p:nvPr/>
        </p:nvSpPr>
        <p:spPr bwMode="auto">
          <a:xfrm>
            <a:off x="8328248" y="1684462"/>
            <a:ext cx="2592239" cy="4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lnSpc>
                <a:spcPct val="110000"/>
              </a:lnSpc>
              <a:spcBef>
                <a:spcPct val="50000"/>
              </a:spcBef>
            </a:pPr>
            <a:r>
              <a:rPr lang="zh-CN" altLang="en-US" sz="2400" b="1" dirty="0">
                <a:latin typeface="黑体" panose="02010609060101010101" pitchFamily="49" charset="-122"/>
                <a:ea typeface="黑体" panose="02010609060101010101" pitchFamily="49" charset="-122"/>
              </a:rPr>
              <a:t>广泛应用的非离子型表面活性剂</a:t>
            </a:r>
            <a:endParaRPr lang="zh-CN" altLang="en-US" sz="2400" b="1" dirty="0">
              <a:latin typeface="黑体" panose="02010609060101010101" pitchFamily="49" charset="-122"/>
              <a:ea typeface="黑体" panose="02010609060101010101" pitchFamily="49" charset="-122"/>
            </a:endParaRPr>
          </a:p>
          <a:p>
            <a:pPr eaLnBrk="1" hangingPunct="1">
              <a:spcBef>
                <a:spcPct val="50000"/>
              </a:spcBef>
            </a:pPr>
            <a:endParaRPr lang="zh-CN" altLang="en-US" sz="2400" b="1" dirty="0">
              <a:latin typeface="黑体" panose="02010609060101010101" pitchFamily="49" charset="-122"/>
              <a:ea typeface="黑体" panose="02010609060101010101" pitchFamily="49" charset="-122"/>
            </a:endParaRPr>
          </a:p>
          <a:p>
            <a:pPr eaLnBrk="1" hangingPunct="1">
              <a:spcBef>
                <a:spcPct val="50000"/>
              </a:spcBef>
            </a:pPr>
            <a:endParaRPr lang="zh-CN" altLang="en-US" sz="2400" dirty="0">
              <a:latin typeface="黑体" panose="02010609060101010101" pitchFamily="49" charset="-122"/>
              <a:ea typeface="黑体" panose="02010609060101010101" pitchFamily="49" charset="-122"/>
            </a:endParaRPr>
          </a:p>
          <a:p>
            <a:pPr eaLnBrk="1" hangingPunct="1">
              <a:spcBef>
                <a:spcPct val="50000"/>
              </a:spcBef>
            </a:pPr>
            <a:endParaRPr lang="zh-CN" altLang="en-US" sz="2400" dirty="0">
              <a:latin typeface="黑体" panose="02010609060101010101" pitchFamily="49" charset="-122"/>
              <a:ea typeface="黑体" panose="02010609060101010101" pitchFamily="49" charset="-122"/>
            </a:endParaRPr>
          </a:p>
          <a:p>
            <a:pPr eaLnBrk="1" hangingPunct="1">
              <a:spcBef>
                <a:spcPct val="50000"/>
              </a:spcBef>
            </a:pPr>
            <a:endParaRPr lang="zh-CN" altLang="en-US" sz="2400" dirty="0">
              <a:latin typeface="黑体" panose="02010609060101010101" pitchFamily="49" charset="-122"/>
              <a:ea typeface="黑体" panose="02010609060101010101" pitchFamily="49" charset="-122"/>
            </a:endParaRPr>
          </a:p>
          <a:p>
            <a:pPr eaLnBrk="1" hangingPunct="1">
              <a:spcBef>
                <a:spcPct val="50000"/>
              </a:spcBef>
            </a:pPr>
            <a:endParaRPr lang="zh-CN" altLang="en-US" sz="2400" dirty="0">
              <a:latin typeface="黑体" panose="02010609060101010101" pitchFamily="49" charset="-122"/>
              <a:ea typeface="黑体" panose="02010609060101010101" pitchFamily="49" charset="-122"/>
            </a:endParaRPr>
          </a:p>
          <a:p>
            <a:pPr eaLnBrk="1" hangingPunct="1">
              <a:spcBef>
                <a:spcPct val="50000"/>
              </a:spcBef>
            </a:pPr>
            <a:endParaRPr lang="zh-CN" altLang="en-US" sz="2400" dirty="0">
              <a:latin typeface="黑体" panose="02010609060101010101" pitchFamily="49" charset="-122"/>
              <a:ea typeface="黑体" panose="02010609060101010101" pitchFamily="49" charset="-122"/>
            </a:endParaRPr>
          </a:p>
        </p:txBody>
      </p:sp>
      <p:sp>
        <p:nvSpPr>
          <p:cNvPr id="15" name="Text Box 10"/>
          <p:cNvSpPr txBox="1">
            <a:spLocks noChangeArrowheads="1"/>
          </p:cNvSpPr>
          <p:nvPr/>
        </p:nvSpPr>
        <p:spPr bwMode="auto">
          <a:xfrm>
            <a:off x="8363483" y="4805556"/>
            <a:ext cx="25217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2400" b="1" dirty="0">
                <a:latin typeface="黑体" panose="02010609060101010101" pitchFamily="49" charset="-122"/>
                <a:ea typeface="黑体" panose="02010609060101010101" pitchFamily="49" charset="-122"/>
              </a:rPr>
              <a:t>毒性增大、持久性增大、内分泌干扰性</a:t>
            </a:r>
            <a:r>
              <a:rPr lang="zh-CN" altLang="en-US" sz="2400" b="1" dirty="0" smtClean="0">
                <a:latin typeface="黑体" panose="02010609060101010101" pitchFamily="49" charset="-122"/>
                <a:ea typeface="黑体" panose="02010609060101010101" pitchFamily="49" charset="-122"/>
              </a:rPr>
              <a:t>。</a:t>
            </a:r>
            <a:endParaRPr lang="zh-CN" altLang="en-US" sz="2400" b="1" dirty="0">
              <a:latin typeface="黑体" panose="02010609060101010101" pitchFamily="49" charset="-122"/>
              <a:ea typeface="黑体" panose="02010609060101010101" pitchFamily="49" charset="-122"/>
            </a:endParaRPr>
          </a:p>
        </p:txBody>
      </p:sp>
      <p:sp>
        <p:nvSpPr>
          <p:cNvPr id="16" name="Text Box 10"/>
          <p:cNvSpPr txBox="1">
            <a:spLocks noChangeArrowheads="1"/>
          </p:cNvSpPr>
          <p:nvPr/>
        </p:nvSpPr>
        <p:spPr bwMode="auto">
          <a:xfrm>
            <a:off x="9644643" y="2827170"/>
            <a:ext cx="67710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3200" i="1" dirty="0">
                <a:solidFill>
                  <a:srgbClr val="FF0000"/>
                </a:solidFill>
                <a:latin typeface="Garamond" panose="02020404030301010803" pitchFamily="18" charset="0"/>
                <a:ea typeface="宋体" panose="02010600030101010101" pitchFamily="2" charset="-122"/>
              </a:rPr>
              <a:t>降</a:t>
            </a:r>
            <a:r>
              <a:rPr lang="zh-CN" altLang="en-US" i="1" dirty="0">
                <a:solidFill>
                  <a:srgbClr val="FF0000"/>
                </a:solidFill>
                <a:latin typeface="Garamond" panose="02020404030301010803" pitchFamily="18" charset="0"/>
                <a:ea typeface="宋体" panose="02010600030101010101" pitchFamily="2" charset="-122"/>
              </a:rPr>
              <a:t>         </a:t>
            </a:r>
            <a:r>
              <a:rPr lang="zh-CN" altLang="en-US" sz="3200" i="1" dirty="0">
                <a:solidFill>
                  <a:srgbClr val="FF0000"/>
                </a:solidFill>
                <a:latin typeface="Garamond" panose="02020404030301010803" pitchFamily="18" charset="0"/>
                <a:ea typeface="宋体" panose="02010600030101010101" pitchFamily="2" charset="-122"/>
              </a:rPr>
              <a:t>解</a:t>
            </a:r>
            <a:endParaRPr lang="zh-CN" altLang="en-US" sz="3200" i="1" dirty="0">
              <a:solidFill>
                <a:srgbClr val="FF0000"/>
              </a:solidFill>
              <a:latin typeface="Garamond" panose="02020404030301010803" pitchFamily="18" charset="0"/>
              <a:ea typeface="宋体" panose="02010600030101010101" pitchFamily="2" charset="-122"/>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blinds(horizontal)">
                                      <p:cBhvr>
                                        <p:cTn id="13" dur="500"/>
                                        <p:tgtEl>
                                          <p:spTgt spid="15">
                                            <p:txEl>
                                              <p:pRg st="0" end="0"/>
                                            </p:txEl>
                                          </p:spTgt>
                                        </p:tgtEl>
                                      </p:cBhvr>
                                    </p:animEffect>
                                  </p:childTnLst>
                                </p:cTn>
                              </p:par>
                              <p:par>
                                <p:cTn id="14" presetID="2" presetClass="entr" presetSubtype="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00070" y="6071033"/>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Arial" panose="020B0604020202020204" pitchFamily="34" charset="0"/>
                <a:ea typeface="宋体" panose="02010600030101010101" pitchFamily="2" charset="-122"/>
                <a:cs typeface="+mn-cs"/>
              </a:rPr>
              <a:t>1-</a:t>
            </a:r>
            <a:fld id="{9A0DB2DC-4C9A-4742-B13C-FB6460FD3503}" type="slidenum">
              <a:rPr lang="en-US" altLang="zh-CN" sz="1800" dirty="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21507" name="Text Box 3"/>
          <p:cNvSpPr txBox="1"/>
          <p:nvPr/>
        </p:nvSpPr>
        <p:spPr>
          <a:xfrm>
            <a:off x="2734816" y="1683335"/>
            <a:ext cx="70866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eaLnBrk="1" hangingPunct="1">
              <a:spcBef>
                <a:spcPct val="50000"/>
              </a:spcBef>
              <a:buClrTx/>
              <a:buSzTx/>
              <a:buFontTx/>
              <a:buNone/>
            </a:pPr>
            <a:endParaRPr lang="zh-CN" altLang="en-US" sz="1800" dirty="0">
              <a:solidFill>
                <a:schemeClr val="tx1"/>
              </a:solidFill>
              <a:ea typeface="宋体" panose="02010600030101010101" pitchFamily="2" charset="-122"/>
            </a:endParaRPr>
          </a:p>
        </p:txBody>
      </p:sp>
      <p:sp>
        <p:nvSpPr>
          <p:cNvPr id="167940" name="Text Box 4"/>
          <p:cNvSpPr txBox="1">
            <a:spLocks noChangeArrowheads="1"/>
          </p:cNvSpPr>
          <p:nvPr/>
        </p:nvSpPr>
        <p:spPr bwMode="auto">
          <a:xfrm>
            <a:off x="190818" y="260668"/>
            <a:ext cx="9793614" cy="1291590"/>
          </a:xfrm>
          <a:prstGeom prst="rect">
            <a:avLst/>
          </a:prstGeom>
          <a:noFill/>
          <a:ln w="9525">
            <a:noFill/>
            <a:miter lim="800000"/>
          </a:ln>
          <a:effectLst/>
        </p:spPr>
        <p:txBody>
          <a:bodyPr wrap="square">
            <a:spAutoFit/>
          </a:bodyPr>
          <a:lstStyle/>
          <a:p>
            <a:pPr marL="457200" lvl="0" indent="-457200" eaLnBrk="1" hangingPunct="1">
              <a:lnSpc>
                <a:spcPct val="150000"/>
              </a:lnSpc>
              <a:spcBef>
                <a:spcPct val="50000"/>
              </a:spcBef>
              <a:defRPr/>
            </a:pPr>
            <a:r>
              <a:rPr lang="en-US" altLang="zh-CN" sz="3000" b="1" dirty="0" smtClean="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1.2</a:t>
            </a:r>
            <a:r>
              <a:rPr lang="en-US" altLang="zh-CN" sz="3000" b="1" dirty="0" smtClean="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zh-CN" altLang="en-US" sz="3000" b="1" dirty="0" smtClean="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环境</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问题与认识</a:t>
            </a:r>
            <a:r>
              <a:rPr lang="zh-CN" altLang="en-US" sz="3000" b="1" dirty="0" smtClean="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发展</a:t>
            </a:r>
            <a:endParaRPr lang="en-US" altLang="zh-CN" sz="3000" b="1" dirty="0" smtClean="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a:p>
            <a:pPr marL="457200" lvl="0" indent="-457200" eaLnBrk="1" hangingPunct="1">
              <a:lnSpc>
                <a:spcPct val="110000"/>
              </a:lnSpc>
              <a:spcBef>
                <a:spcPts val="0"/>
              </a:spcBef>
              <a:spcAft>
                <a:spcPts val="0"/>
              </a:spcAft>
              <a:defRPr/>
            </a:pPr>
            <a:r>
              <a:rPr lang="zh-CN" altLang="en-US" sz="3000" b="1" dirty="0" smtClean="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smtClean="0">
                <a:solidFill>
                  <a:srgbClr val="000000"/>
                </a:solidFill>
                <a:latin typeface="Times New Roman" panose="02020603050405020304" pitchFamily="18" charset="0"/>
                <a:cs typeface="Times New Roman" panose="02020603050405020304" pitchFamily="18" charset="0"/>
              </a:rPr>
              <a:t>Environmental </a:t>
            </a:r>
            <a:r>
              <a:rPr lang="en-US" altLang="zh-CN" sz="3000" b="1" dirty="0">
                <a:solidFill>
                  <a:srgbClr val="000000"/>
                </a:solidFill>
                <a:latin typeface="Times New Roman" panose="02020603050405020304" pitchFamily="18" charset="0"/>
                <a:cs typeface="Times New Roman" panose="02020603050405020304" pitchFamily="18" charset="0"/>
              </a:rPr>
              <a:t>Issues and Cognitive Development</a:t>
            </a:r>
            <a:endParaRPr lang="en-US" altLang="zh-CN" sz="3000" b="1" dirty="0" smtClean="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p:txBody>
      </p:sp>
      <p:sp>
        <p:nvSpPr>
          <p:cNvPr id="21509" name="Text Box 5"/>
          <p:cNvSpPr txBox="1"/>
          <p:nvPr/>
        </p:nvSpPr>
        <p:spPr>
          <a:xfrm>
            <a:off x="6935470" y="44450"/>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21510" name="Text Box 8"/>
          <p:cNvSpPr txBox="1"/>
          <p:nvPr/>
        </p:nvSpPr>
        <p:spPr>
          <a:xfrm>
            <a:off x="805815" y="1539875"/>
            <a:ext cx="9932670" cy="43281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eaLnBrk="1" hangingPunct="1">
              <a:lnSpc>
                <a:spcPct val="150000"/>
              </a:lnSpc>
              <a:spcBef>
                <a:spcPct val="0"/>
              </a:spcBef>
              <a:buClrTx/>
              <a:buSzTx/>
              <a:buFontTx/>
              <a:buNone/>
            </a:pPr>
            <a:r>
              <a:rPr lang="zh-CN" altLang="en-US" sz="24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中国</a:t>
            </a:r>
            <a:r>
              <a:rPr lang="zh-CN" altLang="en-US" sz="2400" b="1" dirty="0">
                <a:solidFill>
                  <a:srgbClr val="FF0000"/>
                </a:solidFill>
                <a:latin typeface="黑体" panose="02010609060101010101" pitchFamily="49" charset="-122"/>
                <a:ea typeface="黑体" panose="02010609060101010101" pitchFamily="49" charset="-122"/>
                <a:cs typeface="黑体" panose="02010609060101010101" pitchFamily="49" charset="-122"/>
              </a:rPr>
              <a:t>环境保护发展历程</a:t>
            </a:r>
            <a:endParaRPr lang="zh-CN" altLang="en-US" sz="2400" b="1"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marL="728345" lvl="0" indent="-8255" eaLnBrk="1" hangingPunct="1">
              <a:lnSpc>
                <a:spcPct val="150000"/>
              </a:lnSpc>
              <a:spcBef>
                <a:spcPct val="0"/>
              </a:spcBef>
              <a:buClrTx/>
              <a:buSzTx/>
              <a:buNone/>
            </a:pPr>
            <a:r>
              <a:rPr lang="en-US" altLang="zh-CN" sz="22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1973</a:t>
            </a:r>
            <a:r>
              <a:rPr lang="zh-CN" altLang="en-US" sz="2200" dirty="0">
                <a:solidFill>
                  <a:srgbClr val="FF0000"/>
                </a:solidFill>
                <a:latin typeface="黑体" panose="02010609060101010101" pitchFamily="49" charset="-122"/>
                <a:ea typeface="黑体" panose="02010609060101010101" pitchFamily="49" charset="-122"/>
                <a:cs typeface="黑体" panose="02010609060101010101" pitchFamily="49" charset="-122"/>
              </a:rPr>
              <a:t>年：</a:t>
            </a:r>
            <a:r>
              <a:rPr lang="zh-CN" altLang="en-US" sz="2200" dirty="0">
                <a:solidFill>
                  <a:schemeClr val="tx1"/>
                </a:solidFill>
                <a:latin typeface="黑体" panose="02010609060101010101" pitchFamily="49" charset="-122"/>
                <a:ea typeface="黑体" panose="02010609060101010101" pitchFamily="49" charset="-122"/>
                <a:cs typeface="黑体" panose="02010609060101010101" pitchFamily="49" charset="-122"/>
              </a:rPr>
              <a:t>召开首届全国环境保护会议，制定</a:t>
            </a:r>
            <a:r>
              <a:rPr lang="en-US" altLang="zh-CN" sz="2200" dirty="0">
                <a:solidFill>
                  <a:schemeClr val="tx1"/>
                </a:solidFill>
                <a:latin typeface="黑体" panose="02010609060101010101" pitchFamily="49" charset="-122"/>
                <a:ea typeface="黑体" panose="02010609060101010101" pitchFamily="49" charset="-122"/>
                <a:cs typeface="黑体" panose="02010609060101010101" pitchFamily="49" charset="-122"/>
              </a:rPr>
              <a:t>《</a:t>
            </a:r>
            <a:r>
              <a:rPr lang="zh-CN" altLang="en-US" sz="2200" dirty="0">
                <a:solidFill>
                  <a:schemeClr val="tx1"/>
                </a:solidFill>
                <a:latin typeface="黑体" panose="02010609060101010101" pitchFamily="49" charset="-122"/>
                <a:ea typeface="黑体" panose="02010609060101010101" pitchFamily="49" charset="-122"/>
                <a:cs typeface="黑体" panose="02010609060101010101" pitchFamily="49" charset="-122"/>
              </a:rPr>
              <a:t>关于保护和改善环境的若干规定</a:t>
            </a:r>
            <a:r>
              <a:rPr lang="en-US" altLang="zh-CN" sz="2200" dirty="0">
                <a:solidFill>
                  <a:schemeClr val="tx1"/>
                </a:solidFill>
                <a:latin typeface="黑体" panose="02010609060101010101" pitchFamily="49" charset="-122"/>
                <a:ea typeface="黑体" panose="02010609060101010101" pitchFamily="49" charset="-122"/>
                <a:cs typeface="黑体" panose="02010609060101010101" pitchFamily="49" charset="-122"/>
              </a:rPr>
              <a:t>》</a:t>
            </a:r>
            <a:r>
              <a:rPr lang="zh-CN" altLang="en-US" sz="2200" dirty="0">
                <a:solidFill>
                  <a:schemeClr val="tx1"/>
                </a:solidFill>
                <a:latin typeface="黑体" panose="02010609060101010101" pitchFamily="49" charset="-122"/>
                <a:ea typeface="黑体" panose="02010609060101010101" pitchFamily="49" charset="-122"/>
                <a:cs typeface="黑体" panose="02010609060101010101" pitchFamily="49" charset="-122"/>
              </a:rPr>
              <a:t>，开启中国环境保护进程，但因环境保护措施滞后于经济发展速度，走上了“先污染、后治理”的错误路径，导致全国环境质量持续下降。</a:t>
            </a:r>
            <a:endParaRPr lang="zh-CN" altLang="en-US" sz="2200"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marL="728345" lvl="0" indent="-8255" eaLnBrk="1" hangingPunct="1">
              <a:lnSpc>
                <a:spcPct val="150000"/>
              </a:lnSpc>
              <a:spcBef>
                <a:spcPts val="1000"/>
              </a:spcBef>
              <a:spcAft>
                <a:spcPts val="0"/>
              </a:spcAft>
              <a:buClrTx/>
              <a:buSzTx/>
              <a:buNone/>
            </a:pPr>
            <a:r>
              <a:rPr lang="zh-CN" altLang="en-US" sz="2200"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新世纪</a:t>
            </a:r>
            <a:r>
              <a:rPr lang="zh-CN" altLang="en-US" sz="2200" dirty="0">
                <a:solidFill>
                  <a:srgbClr val="FF0000"/>
                </a:solidFill>
                <a:latin typeface="黑体" panose="02010609060101010101" pitchFamily="49" charset="-122"/>
                <a:ea typeface="黑体" panose="02010609060101010101" pitchFamily="49" charset="-122"/>
                <a:cs typeface="黑体" panose="02010609060101010101" pitchFamily="49" charset="-122"/>
              </a:rPr>
              <a:t>以来：</a:t>
            </a:r>
            <a:r>
              <a:rPr lang="zh-CN" altLang="en-US" sz="2200" dirty="0">
                <a:solidFill>
                  <a:schemeClr val="tx1"/>
                </a:solidFill>
                <a:latin typeface="黑体" panose="02010609060101010101" pitchFamily="49" charset="-122"/>
                <a:ea typeface="黑体" panose="02010609060101010101" pitchFamily="49" charset="-122"/>
                <a:cs typeface="黑体" panose="02010609060101010101" pitchFamily="49" charset="-122"/>
              </a:rPr>
              <a:t>特别是党的十八大以来，生态文明建设纳入国家“五位一体”发展战略，“绿水青山就是金山银山”理念深入人心，国家对污染防治攻坚战做出重大部署，环境质量明显改善。党的二十大报告将人与自然和谐共生作为中国式现代化的本质要求之一，将</a:t>
            </a:r>
            <a:r>
              <a:rPr lang="zh-CN" altLang="en-US" sz="2200" dirty="0">
                <a:solidFill>
                  <a:schemeClr val="tx1"/>
                </a:solidFill>
                <a:latin typeface="黑体" panose="02010609060101010101" pitchFamily="49" charset="-122"/>
                <a:ea typeface="黑体" panose="02010609060101010101" pitchFamily="49" charset="-122"/>
                <a:cs typeface="黑体" panose="02010609060101010101" pitchFamily="49" charset="-122"/>
                <a:sym typeface="+mn-ea"/>
              </a:rPr>
              <a:t>生态</a:t>
            </a:r>
            <a:r>
              <a:rPr lang="zh-CN" altLang="en-US" sz="2200" dirty="0">
                <a:solidFill>
                  <a:schemeClr val="tx1"/>
                </a:solidFill>
                <a:latin typeface="黑体" panose="02010609060101010101" pitchFamily="49" charset="-122"/>
                <a:ea typeface="黑体" panose="02010609060101010101" pitchFamily="49" charset="-122"/>
                <a:cs typeface="黑体" panose="02010609060101010101" pitchFamily="49" charset="-122"/>
              </a:rPr>
              <a:t>环境保护提高到新境界</a:t>
            </a:r>
            <a:r>
              <a:rPr lang="zh-CN" altLang="en-US" sz="2200" dirty="0" smtClean="0">
                <a:solidFill>
                  <a:schemeClr val="tx1"/>
                </a:solidFill>
                <a:latin typeface="黑体" panose="02010609060101010101" pitchFamily="49" charset="-122"/>
                <a:ea typeface="黑体" panose="02010609060101010101" pitchFamily="49" charset="-122"/>
                <a:cs typeface="黑体" panose="02010609060101010101" pitchFamily="49" charset="-122"/>
              </a:rPr>
              <a:t>。</a:t>
            </a:r>
            <a:endParaRPr lang="en-US" altLang="zh-CN" sz="2200" dirty="0" smtClean="0">
              <a:solidFill>
                <a:schemeClr val="tx1"/>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ransition>
    <p:rand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4" name="Text Box 11"/>
          <p:cNvSpPr txBox="1">
            <a:spLocks noChangeArrowheads="1"/>
          </p:cNvSpPr>
          <p:nvPr/>
        </p:nvSpPr>
        <p:spPr bwMode="auto">
          <a:xfrm>
            <a:off x="839167" y="836132"/>
            <a:ext cx="77764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3000" b="1"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典型化合物 五氯酚 </a:t>
            </a:r>
            <a:r>
              <a:rPr lang="en-US" altLang="zh-CN" sz="3000" b="1" dirty="0" err="1">
                <a:latin typeface="Times New Roman" panose="02020603050405020304" pitchFamily="18" charset="0"/>
                <a:ea typeface="微软雅黑" panose="020B0503020204020204" charset="-122"/>
                <a:cs typeface="Times New Roman" panose="02020603050405020304" pitchFamily="18" charset="0"/>
              </a:rPr>
              <a:t>pentachloro</a:t>
            </a:r>
            <a:r>
              <a:rPr lang="en-US" altLang="zh-CN" sz="3000" b="1" dirty="0">
                <a:latin typeface="Times New Roman" panose="02020603050405020304" pitchFamily="18" charset="0"/>
                <a:ea typeface="微软雅黑" panose="020B0503020204020204" charset="-122"/>
                <a:cs typeface="Times New Roman" panose="02020603050405020304" pitchFamily="18" charset="0"/>
              </a:rPr>
              <a:t>- phenol</a:t>
            </a:r>
            <a:endParaRPr lang="en-US" altLang="zh-CN" sz="3000" b="1" dirty="0">
              <a:latin typeface="Times New Roman" panose="02020603050405020304" pitchFamily="18" charset="0"/>
              <a:ea typeface="微软雅黑" panose="020B0503020204020204" charset="-122"/>
              <a:cs typeface="Times New Roman" panose="02020603050405020304" pitchFamily="18" charset="0"/>
            </a:endParaRPr>
          </a:p>
        </p:txBody>
      </p:sp>
      <p:grpSp>
        <p:nvGrpSpPr>
          <p:cNvPr id="5" name="Group 26"/>
          <p:cNvGrpSpPr/>
          <p:nvPr/>
        </p:nvGrpSpPr>
        <p:grpSpPr bwMode="auto">
          <a:xfrm>
            <a:off x="1487989" y="2276743"/>
            <a:ext cx="3744838" cy="2879923"/>
            <a:chOff x="295" y="1616"/>
            <a:chExt cx="2086" cy="1591"/>
          </a:xfrm>
        </p:grpSpPr>
        <p:sp>
          <p:nvSpPr>
            <p:cNvPr id="6" name="AutoShape 3"/>
            <p:cNvSpPr>
              <a:spLocks noChangeArrowheads="1"/>
            </p:cNvSpPr>
            <p:nvPr/>
          </p:nvSpPr>
          <p:spPr bwMode="auto">
            <a:xfrm rot="-5400000">
              <a:off x="635" y="1999"/>
              <a:ext cx="952" cy="817"/>
            </a:xfrm>
            <a:prstGeom prst="hexagon">
              <a:avLst>
                <a:gd name="adj" fmla="val 29131"/>
                <a:gd name="vf" fmla="val 115470"/>
              </a:avLst>
            </a:prstGeom>
            <a:noFill/>
            <a:ln w="38100">
              <a:solidFill>
                <a:schemeClr val="tx1"/>
              </a:solidFill>
              <a:miter lim="800000"/>
            </a:ln>
            <a:extLst>
              <a:ext uri="{909E8E84-426E-40DD-AFC4-6F175D3DCCD1}">
                <a14:hiddenFill xmlns:a14="http://schemas.microsoft.com/office/drawing/2010/main">
                  <a:solidFill>
                    <a:srgbClr val="FFFFFF"/>
                  </a:solidFill>
                </a14:hiddenFill>
              </a:ext>
            </a:extLst>
          </p:spPr>
          <p:txBody>
            <a:bodyPr vert="eaVert"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7" name="Oval 4"/>
            <p:cNvSpPr>
              <a:spLocks noChangeArrowheads="1"/>
            </p:cNvSpPr>
            <p:nvPr/>
          </p:nvSpPr>
          <p:spPr bwMode="auto">
            <a:xfrm>
              <a:off x="840" y="2069"/>
              <a:ext cx="545" cy="635"/>
            </a:xfrm>
            <a:prstGeom prst="ellipse">
              <a:avLst/>
            </a:prstGeom>
            <a:noFill/>
            <a:ln w="38100">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8" name="Text Box 5"/>
            <p:cNvSpPr txBox="1">
              <a:spLocks noChangeArrowheads="1"/>
            </p:cNvSpPr>
            <p:nvPr/>
          </p:nvSpPr>
          <p:spPr bwMode="auto">
            <a:xfrm>
              <a:off x="1655" y="1933"/>
              <a:ext cx="72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b="1">
                  <a:latin typeface="Arial" panose="020B0604020202020204" pitchFamily="34" charset="0"/>
                  <a:ea typeface="宋体" panose="02010600030101010101" pitchFamily="2" charset="-122"/>
                </a:rPr>
                <a:t>Cl</a:t>
              </a:r>
              <a:endParaRPr lang="en-US" altLang="zh-CN" b="1" baseline="-25000">
                <a:latin typeface="Arial" panose="020B0604020202020204" pitchFamily="34" charset="0"/>
                <a:ea typeface="宋体" panose="02010600030101010101" pitchFamily="2" charset="-122"/>
              </a:endParaRPr>
            </a:p>
          </p:txBody>
        </p:sp>
        <p:sp>
          <p:nvSpPr>
            <p:cNvPr id="9" name="Text Box 6"/>
            <p:cNvSpPr txBox="1">
              <a:spLocks noChangeArrowheads="1"/>
            </p:cNvSpPr>
            <p:nvPr/>
          </p:nvSpPr>
          <p:spPr bwMode="auto">
            <a:xfrm>
              <a:off x="1655" y="2614"/>
              <a:ext cx="72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b="1">
                  <a:latin typeface="Arial" panose="020B0604020202020204" pitchFamily="34" charset="0"/>
                  <a:ea typeface="宋体" panose="02010600030101010101" pitchFamily="2" charset="-122"/>
                </a:rPr>
                <a:t>Cl</a:t>
              </a:r>
              <a:endParaRPr lang="en-US" altLang="zh-CN" b="1" baseline="-25000">
                <a:latin typeface="Arial" panose="020B0604020202020204" pitchFamily="34" charset="0"/>
                <a:ea typeface="宋体" panose="02010600030101010101" pitchFamily="2" charset="-122"/>
              </a:endParaRPr>
            </a:p>
          </p:txBody>
        </p:sp>
        <p:sp>
          <p:nvSpPr>
            <p:cNvPr id="10" name="Line 7"/>
            <p:cNvSpPr>
              <a:spLocks noChangeShapeType="1"/>
            </p:cNvSpPr>
            <p:nvPr/>
          </p:nvSpPr>
          <p:spPr bwMode="auto">
            <a:xfrm flipV="1">
              <a:off x="567" y="2659"/>
              <a:ext cx="136" cy="91"/>
            </a:xfrm>
            <a:prstGeom prst="line">
              <a:avLst/>
            </a:prstGeom>
            <a:noFill/>
            <a:ln w="38100">
              <a:solidFill>
                <a:schemeClr val="tx1"/>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11" name="Line 8"/>
            <p:cNvSpPr>
              <a:spLocks noChangeShapeType="1"/>
            </p:cNvSpPr>
            <p:nvPr/>
          </p:nvSpPr>
          <p:spPr bwMode="auto">
            <a:xfrm>
              <a:off x="1519" y="2659"/>
              <a:ext cx="182" cy="45"/>
            </a:xfrm>
            <a:prstGeom prst="line">
              <a:avLst/>
            </a:prstGeom>
            <a:noFill/>
            <a:ln w="38100">
              <a:solidFill>
                <a:schemeClr val="tx1"/>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12" name="Text Box 6"/>
            <p:cNvSpPr txBox="1">
              <a:spLocks noChangeArrowheads="1"/>
            </p:cNvSpPr>
            <p:nvPr/>
          </p:nvSpPr>
          <p:spPr bwMode="auto">
            <a:xfrm>
              <a:off x="975" y="2976"/>
              <a:ext cx="72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b="1">
                  <a:latin typeface="Arial" panose="020B0604020202020204" pitchFamily="34" charset="0"/>
                  <a:ea typeface="宋体" panose="02010600030101010101" pitchFamily="2" charset="-122"/>
                </a:rPr>
                <a:t>Cl</a:t>
              </a:r>
              <a:endParaRPr lang="en-US" altLang="zh-CN" b="1" baseline="-25000">
                <a:latin typeface="Arial" panose="020B0604020202020204" pitchFamily="34" charset="0"/>
                <a:ea typeface="宋体" panose="02010600030101010101" pitchFamily="2" charset="-122"/>
              </a:endParaRPr>
            </a:p>
          </p:txBody>
        </p:sp>
        <p:sp>
          <p:nvSpPr>
            <p:cNvPr id="13" name="Text Box 6"/>
            <p:cNvSpPr txBox="1">
              <a:spLocks noChangeArrowheads="1"/>
            </p:cNvSpPr>
            <p:nvPr/>
          </p:nvSpPr>
          <p:spPr bwMode="auto">
            <a:xfrm>
              <a:off x="295" y="2659"/>
              <a:ext cx="72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b="1">
                  <a:latin typeface="Arial" panose="020B0604020202020204" pitchFamily="34" charset="0"/>
                  <a:ea typeface="宋体" panose="02010600030101010101" pitchFamily="2" charset="-122"/>
                </a:rPr>
                <a:t>Cl</a:t>
              </a:r>
              <a:endParaRPr lang="en-US" altLang="zh-CN" b="1" baseline="-25000">
                <a:latin typeface="Arial" panose="020B0604020202020204" pitchFamily="34" charset="0"/>
                <a:ea typeface="宋体" panose="02010600030101010101" pitchFamily="2" charset="-122"/>
              </a:endParaRPr>
            </a:p>
          </p:txBody>
        </p:sp>
        <p:sp>
          <p:nvSpPr>
            <p:cNvPr id="14" name="Text Box 6"/>
            <p:cNvSpPr txBox="1">
              <a:spLocks noChangeArrowheads="1"/>
            </p:cNvSpPr>
            <p:nvPr/>
          </p:nvSpPr>
          <p:spPr bwMode="auto">
            <a:xfrm>
              <a:off x="295" y="1979"/>
              <a:ext cx="72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b="1">
                  <a:latin typeface="Arial" panose="020B0604020202020204" pitchFamily="34" charset="0"/>
                  <a:ea typeface="宋体" panose="02010600030101010101" pitchFamily="2" charset="-122"/>
                </a:rPr>
                <a:t>Cl</a:t>
              </a:r>
              <a:endParaRPr lang="en-US" altLang="zh-CN" b="1" baseline="-25000">
                <a:latin typeface="Arial" panose="020B0604020202020204" pitchFamily="34" charset="0"/>
                <a:ea typeface="宋体" panose="02010600030101010101" pitchFamily="2" charset="-122"/>
              </a:endParaRPr>
            </a:p>
          </p:txBody>
        </p:sp>
        <p:sp>
          <p:nvSpPr>
            <p:cNvPr id="15" name="Text Box 6"/>
            <p:cNvSpPr txBox="1">
              <a:spLocks noChangeArrowheads="1"/>
            </p:cNvSpPr>
            <p:nvPr/>
          </p:nvSpPr>
          <p:spPr bwMode="auto">
            <a:xfrm>
              <a:off x="975" y="1616"/>
              <a:ext cx="72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b="1">
                  <a:latin typeface="Arial" panose="020B0604020202020204" pitchFamily="34" charset="0"/>
                  <a:ea typeface="宋体" panose="02010600030101010101" pitchFamily="2" charset="-122"/>
                </a:rPr>
                <a:t>OH</a:t>
              </a:r>
              <a:endParaRPr lang="en-US" altLang="zh-CN" b="1" baseline="-25000">
                <a:latin typeface="Arial" panose="020B0604020202020204" pitchFamily="34" charset="0"/>
                <a:ea typeface="宋体" panose="02010600030101010101" pitchFamily="2" charset="-122"/>
              </a:endParaRPr>
            </a:p>
          </p:txBody>
        </p:sp>
        <p:sp>
          <p:nvSpPr>
            <p:cNvPr id="16" name="Line 7"/>
            <p:cNvSpPr>
              <a:spLocks noChangeShapeType="1"/>
            </p:cNvSpPr>
            <p:nvPr/>
          </p:nvSpPr>
          <p:spPr bwMode="auto">
            <a:xfrm>
              <a:off x="567" y="2115"/>
              <a:ext cx="136" cy="45"/>
            </a:xfrm>
            <a:prstGeom prst="line">
              <a:avLst/>
            </a:prstGeom>
            <a:noFill/>
            <a:ln w="38100">
              <a:solidFill>
                <a:schemeClr val="tx1"/>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17" name="Line 7"/>
            <p:cNvSpPr>
              <a:spLocks noChangeShapeType="1"/>
            </p:cNvSpPr>
            <p:nvPr/>
          </p:nvSpPr>
          <p:spPr bwMode="auto">
            <a:xfrm flipV="1">
              <a:off x="1111" y="1842"/>
              <a:ext cx="0" cy="91"/>
            </a:xfrm>
            <a:prstGeom prst="line">
              <a:avLst/>
            </a:prstGeom>
            <a:noFill/>
            <a:ln w="38100">
              <a:solidFill>
                <a:schemeClr val="tx1"/>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18" name="Line 7"/>
            <p:cNvSpPr>
              <a:spLocks noChangeShapeType="1"/>
            </p:cNvSpPr>
            <p:nvPr/>
          </p:nvSpPr>
          <p:spPr bwMode="auto">
            <a:xfrm flipV="1">
              <a:off x="1519" y="2069"/>
              <a:ext cx="136" cy="91"/>
            </a:xfrm>
            <a:prstGeom prst="line">
              <a:avLst/>
            </a:prstGeom>
            <a:noFill/>
            <a:ln w="38100">
              <a:solidFill>
                <a:schemeClr val="tx1"/>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19" name="Line 7"/>
            <p:cNvSpPr>
              <a:spLocks noChangeShapeType="1"/>
            </p:cNvSpPr>
            <p:nvPr/>
          </p:nvSpPr>
          <p:spPr bwMode="auto">
            <a:xfrm flipV="1">
              <a:off x="1111" y="2886"/>
              <a:ext cx="0" cy="90"/>
            </a:xfrm>
            <a:prstGeom prst="line">
              <a:avLst/>
            </a:prstGeom>
            <a:noFill/>
            <a:ln w="38100">
              <a:solidFill>
                <a:schemeClr val="tx1"/>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grpSp>
      <p:sp>
        <p:nvSpPr>
          <p:cNvPr id="20" name="Text Box 25"/>
          <p:cNvSpPr txBox="1">
            <a:spLocks noChangeArrowheads="1"/>
          </p:cNvSpPr>
          <p:nvPr/>
        </p:nvSpPr>
        <p:spPr bwMode="auto">
          <a:xfrm>
            <a:off x="5374655" y="1331051"/>
            <a:ext cx="5798095" cy="4635115"/>
          </a:xfrm>
          <a:prstGeom prst="rect">
            <a:avLst/>
          </a:prstGeom>
          <a:noFill/>
          <a:ln w="9525">
            <a:noFill/>
            <a:miter lim="800000"/>
          </a:ln>
          <a:effectLst/>
        </p:spPr>
        <p:txBody>
          <a:bodyPr wrap="square">
            <a:spAutoFit/>
          </a:bodyPr>
          <a:lstStyle/>
          <a:p>
            <a:pPr eaLnBrk="1" fontAlgn="auto" hangingPunct="1">
              <a:lnSpc>
                <a:spcPct val="110000"/>
              </a:lnSpc>
              <a:spcBef>
                <a:spcPts val="0"/>
              </a:spcBef>
              <a:spcAft>
                <a:spcPts val="0"/>
              </a:spcAft>
              <a:defRPr/>
            </a:pPr>
            <a:endParaRPr lang="zh-CN" altLang="en-US" sz="2400" dirty="0">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endParaRPr>
          </a:p>
          <a:p>
            <a:pPr eaLnBrk="1" fontAlgn="auto" hangingPunct="1">
              <a:lnSpc>
                <a:spcPct val="140000"/>
              </a:lnSpc>
              <a:spcBef>
                <a:spcPts val="0"/>
              </a:spcBef>
              <a:spcAft>
                <a:spcPts val="0"/>
              </a:spcAft>
              <a:defRPr/>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dirty="0" smtClean="0">
                <a:latin typeface="Times New Roman" panose="02020603050405020304" pitchFamily="18" charset="0"/>
                <a:ea typeface="黑体" panose="02010609060101010101" pitchFamily="49" charset="-122"/>
                <a:cs typeface="Times New Roman" panose="02020603050405020304" pitchFamily="18" charset="0"/>
              </a:rPr>
              <a:t>一</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种高效、价廉的广谱杀虫剂、防腐剂、除草剂，曾长期在世界范围内使用。我国从</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20</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世纪</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60</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年代早期开始，曾在血吸虫病流行区大量使用，用于杀灭血吸虫的中间宿主钉螺。目前，五氯酚主要用作木材防腐剂。尽管欧洲的一些发达国家已停止或限制使用五氯酚，但在一些发展中国家五氯酚仍被作为重要的农药而使用。</a:t>
            </a:r>
            <a:r>
              <a:rPr lang="zh-CN" altLang="en-US" sz="2400" dirty="0">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rPr>
              <a:t> </a:t>
            </a:r>
            <a:endParaRPr lang="zh-CN" altLang="en-US" sz="2400" dirty="0">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5" name="Text Box 11"/>
          <p:cNvSpPr txBox="1">
            <a:spLocks noChangeArrowheads="1"/>
          </p:cNvSpPr>
          <p:nvPr/>
        </p:nvSpPr>
        <p:spPr bwMode="auto">
          <a:xfrm>
            <a:off x="551627" y="638016"/>
            <a:ext cx="6119813"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3000" b="1"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典型化合物 双酚</a:t>
            </a:r>
            <a:r>
              <a:rPr lang="en-US" altLang="zh-CN" sz="3000" b="1"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A</a:t>
            </a:r>
            <a:r>
              <a:rPr lang="zh-CN" altLang="en-US" sz="3000" b="1"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类</a:t>
            </a:r>
            <a:r>
              <a:rPr lang="en-US" altLang="zh-CN" sz="3000" b="1"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3000" b="1" dirty="0" err="1">
                <a:latin typeface="Times New Roman" panose="02020603050405020304" pitchFamily="18" charset="0"/>
                <a:ea typeface="微软雅黑" panose="020B0503020204020204" charset="-122"/>
                <a:cs typeface="Times New Roman" panose="02020603050405020304" pitchFamily="18" charset="0"/>
              </a:rPr>
              <a:t>bisphenol</a:t>
            </a:r>
            <a:endParaRPr lang="en-US" altLang="zh-CN" sz="3000" b="1" dirty="0">
              <a:latin typeface="Times New Roman" panose="02020603050405020304" pitchFamily="18" charset="0"/>
              <a:ea typeface="微软雅黑" panose="020B0503020204020204" charset="-122"/>
              <a:cs typeface="Times New Roman" panose="02020603050405020304" pitchFamily="18" charset="0"/>
            </a:endParaRPr>
          </a:p>
        </p:txBody>
      </p:sp>
      <p:pic>
        <p:nvPicPr>
          <p:cNvPr id="6146" name="Picture 2" descr="双酚A - 搜狗科学百科"/>
          <p:cNvPicPr>
            <a:picLocks noChangeAspect="1" noChangeArrowheads="1"/>
          </p:cNvPicPr>
          <p:nvPr/>
        </p:nvPicPr>
        <p:blipFill rotWithShape="1">
          <a:blip r:embed="rId1">
            <a:extLst>
              <a:ext uri="{28A0092B-C50C-407E-A947-70E740481C1C}">
                <a14:useLocalDpi xmlns:a14="http://schemas.microsoft.com/office/drawing/2010/main" val="0"/>
              </a:ext>
            </a:extLst>
          </a:blip>
          <a:srcRect l="14286" t="21769" r="15585" b="24799"/>
          <a:stretch>
            <a:fillRect/>
          </a:stretch>
        </p:blipFill>
        <p:spPr bwMode="auto">
          <a:xfrm>
            <a:off x="767408" y="2204864"/>
            <a:ext cx="4968552" cy="2484276"/>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5591944" y="2060848"/>
            <a:ext cx="5976664" cy="3416320"/>
          </a:xfrm>
          <a:prstGeom prst="rect">
            <a:avLst/>
          </a:prstGeom>
        </p:spPr>
        <p:txBody>
          <a:bodyPr wrap="square">
            <a:spAutoFit/>
          </a:bodyPr>
          <a:lstStyle/>
          <a:p>
            <a:pPr>
              <a:lnSpc>
                <a:spcPct val="150000"/>
              </a:lnSpc>
            </a:pPr>
            <a:r>
              <a:rPr lang="zh-CN" altLang="en-US" sz="2400" dirty="0" smtClean="0">
                <a:latin typeface="黑体" panose="02010609060101010101" pitchFamily="49" charset="-122"/>
                <a:ea typeface="黑体" panose="02010609060101010101" pitchFamily="49" charset="-122"/>
              </a:rPr>
              <a:t>    双酚</a:t>
            </a:r>
            <a:r>
              <a:rPr lang="en-US" altLang="zh-CN" sz="2400" dirty="0" smtClean="0">
                <a:latin typeface="Times New Roman" panose="02020603050405020304" pitchFamily="18" charset="0"/>
                <a:ea typeface="黑体" panose="02010609060101010101" pitchFamily="49" charset="-122"/>
                <a:cs typeface="Times New Roman" panose="02020603050405020304" pitchFamily="18" charset="0"/>
              </a:rPr>
              <a:t>A</a:t>
            </a:r>
            <a:r>
              <a:rPr lang="zh-CN" altLang="en-US" sz="2400" dirty="0" smtClean="0">
                <a:latin typeface="黑体" panose="02010609060101010101" pitchFamily="49" charset="-122"/>
                <a:ea typeface="黑体" panose="02010609060101010101" pitchFamily="49" charset="-122"/>
              </a:rPr>
              <a:t>是</a:t>
            </a:r>
            <a:r>
              <a:rPr lang="zh-CN" altLang="en-US" sz="2400" dirty="0">
                <a:latin typeface="黑体" panose="02010609060101010101" pitchFamily="49" charset="-122"/>
                <a:ea typeface="黑体" panose="02010609060101010101" pitchFamily="49" charset="-122"/>
              </a:rPr>
              <a:t>一种精细化学品，用途广泛，</a:t>
            </a:r>
            <a:r>
              <a:rPr lang="zh-CN" altLang="en-US" sz="2400" dirty="0" smtClean="0">
                <a:latin typeface="黑体" panose="02010609060101010101" pitchFamily="49" charset="-122"/>
                <a:ea typeface="黑体" panose="02010609060101010101" pitchFamily="49" charset="-122"/>
              </a:rPr>
              <a:t>主要用于</a:t>
            </a:r>
            <a:r>
              <a:rPr lang="zh-CN" altLang="en-US" sz="2400" dirty="0">
                <a:latin typeface="黑体" panose="02010609060101010101" pitchFamily="49" charset="-122"/>
                <a:ea typeface="黑体" panose="02010609060101010101" pitchFamily="49" charset="-122"/>
              </a:rPr>
              <a:t>多种树脂材料的添加剂，以改变这些高分子材料的性能。因为壬基酚和双</a:t>
            </a:r>
            <a:r>
              <a:rPr lang="zh-CN" altLang="en-US" sz="2400" dirty="0" smtClean="0">
                <a:latin typeface="黑体" panose="02010609060101010101" pitchFamily="49" charset="-122"/>
                <a:ea typeface="黑体" panose="02010609060101010101" pitchFamily="49" charset="-122"/>
              </a:rPr>
              <a:t>酚</a:t>
            </a:r>
            <a:r>
              <a:rPr lang="en-US" altLang="zh-CN" sz="2400" dirty="0" smtClean="0">
                <a:latin typeface="Times New Roman" panose="02020603050405020304" pitchFamily="18" charset="0"/>
                <a:ea typeface="黑体" panose="02010609060101010101" pitchFamily="49" charset="-122"/>
                <a:cs typeface="Times New Roman" panose="02020603050405020304" pitchFamily="18" charset="0"/>
              </a:rPr>
              <a:t>A</a:t>
            </a:r>
            <a:r>
              <a:rPr lang="zh-CN" altLang="en-US" sz="2400" dirty="0" smtClean="0">
                <a:latin typeface="黑体" panose="02010609060101010101" pitchFamily="49" charset="-122"/>
                <a:ea typeface="黑体" panose="02010609060101010101" pitchFamily="49" charset="-122"/>
              </a:rPr>
              <a:t>的</a:t>
            </a:r>
            <a:r>
              <a:rPr lang="zh-CN" altLang="en-US" sz="2400" dirty="0">
                <a:latin typeface="黑体" panose="02010609060101010101" pitchFamily="49" charset="-122"/>
                <a:ea typeface="黑体" panose="02010609060101010101" pitchFamily="49" charset="-122"/>
              </a:rPr>
              <a:t>结构</a:t>
            </a:r>
            <a:r>
              <a:rPr lang="zh-CN" altLang="en-US" sz="2400" dirty="0" smtClean="0">
                <a:latin typeface="黑体" panose="02010609060101010101" pitchFamily="49" charset="-122"/>
                <a:ea typeface="黑体" panose="02010609060101010101" pitchFamily="49" charset="-122"/>
              </a:rPr>
              <a:t>类似于</a:t>
            </a:r>
            <a:r>
              <a:rPr lang="zh-CN" altLang="en-US" sz="2400" dirty="0">
                <a:latin typeface="黑体" panose="02010609060101010101" pitchFamily="49" charset="-122"/>
                <a:ea typeface="黑体" panose="02010609060101010101" pitchFamily="49" charset="-122"/>
              </a:rPr>
              <a:t>生物体内天然激素雌二醇，造成内分泌系统的紊乱，它们是两种最典型的环境内分泌干扰物</a:t>
            </a:r>
            <a:r>
              <a:rPr lang="zh-CN" altLang="en-US" sz="2400" dirty="0" smtClean="0">
                <a:latin typeface="黑体" panose="02010609060101010101" pitchFamily="49" charset="-122"/>
                <a:ea typeface="黑体" panose="02010609060101010101" pitchFamily="49" charset="-122"/>
              </a:rPr>
              <a:t>，已经</a:t>
            </a:r>
            <a:r>
              <a:rPr lang="zh-CN" altLang="en-US" sz="2400" dirty="0">
                <a:latin typeface="黑体" panose="02010609060101010101" pitchFamily="49" charset="-122"/>
                <a:ea typeface="黑体" panose="02010609060101010101" pitchFamily="49" charset="-122"/>
              </a:rPr>
              <a:t>逐渐被替代减产。</a:t>
            </a:r>
            <a:endParaRPr lang="zh-CN" altLang="en-US" sz="2400" dirty="0">
              <a:latin typeface="黑体" panose="02010609060101010101" pitchFamily="49" charset="-122"/>
              <a:ea typeface="黑体" panose="02010609060101010101" pitchFamily="49" charset="-122"/>
            </a:endParaRPr>
          </a:p>
        </p:txBody>
      </p:sp>
    </p:spTree>
  </p:cSld>
  <p:clrMapOvr>
    <a:masterClrMapping/>
  </p:clrMapOvr>
  <p:transition spd="slow">
    <p:zoom/>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5" name="Text Box 11"/>
          <p:cNvSpPr txBox="1">
            <a:spLocks noChangeArrowheads="1"/>
          </p:cNvSpPr>
          <p:nvPr/>
        </p:nvSpPr>
        <p:spPr bwMode="auto">
          <a:xfrm>
            <a:off x="551815" y="638175"/>
            <a:ext cx="11598275"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3000" b="1"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典型化合物 </a:t>
            </a:r>
            <a:r>
              <a:rPr lang="zh-CN" sz="3000" b="1"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甲基叔丁基醚</a:t>
            </a:r>
            <a:r>
              <a:rPr lang="en-US" altLang="zh-CN" sz="3000" b="1"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3000" b="1" dirty="0" err="1">
                <a:latin typeface="Times New Roman" panose="02020603050405020304" pitchFamily="18" charset="0"/>
                <a:ea typeface="微软雅黑" panose="020B0503020204020204" charset="-122"/>
                <a:cs typeface="Times New Roman" panose="02020603050405020304" pitchFamily="18" charset="0"/>
              </a:rPr>
              <a:t>methyl tertiary butyl ether(MTBE) </a:t>
            </a:r>
            <a:endParaRPr lang="en-US" altLang="zh-CN" sz="3000" b="1" dirty="0">
              <a:latin typeface="Times New Roman" panose="02020603050405020304" pitchFamily="18" charset="0"/>
              <a:ea typeface="微软雅黑" panose="020B0503020204020204" charset="-122"/>
              <a:cs typeface="Times New Roman" panose="02020603050405020304" pitchFamily="18" charset="0"/>
            </a:endParaRPr>
          </a:p>
        </p:txBody>
      </p:sp>
      <p:sp>
        <p:nvSpPr>
          <p:cNvPr id="2" name="Text Box 11"/>
          <p:cNvSpPr txBox="1">
            <a:spLocks noChangeArrowheads="1"/>
          </p:cNvSpPr>
          <p:nvPr/>
        </p:nvSpPr>
        <p:spPr bwMode="auto">
          <a:xfrm>
            <a:off x="623392" y="3356992"/>
            <a:ext cx="10759440"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3000" b="1"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典型化合物 </a:t>
            </a:r>
            <a:r>
              <a:rPr lang="zh-CN" sz="3000" b="1"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多溴联苯醚</a:t>
            </a:r>
            <a:r>
              <a:rPr lang="en-US" altLang="zh-CN" sz="3000" b="1" dirty="0">
                <a:solidFill>
                  <a:schemeClr val="accent1">
                    <a:lumMod val="50000"/>
                  </a:schemeClr>
                </a:solidFill>
                <a:latin typeface="Times New Roman" panose="02020603050405020304" pitchFamily="18" charset="0"/>
                <a:ea typeface="微软雅黑" panose="020B0503020204020204" charset="-122"/>
                <a:cs typeface="Times New Roman" panose="02020603050405020304" pitchFamily="18" charset="0"/>
              </a:rPr>
              <a:t> </a:t>
            </a:r>
            <a:r>
              <a:rPr lang="en-US" altLang="zh-CN" sz="3000" b="1" dirty="0" err="1">
                <a:latin typeface="Times New Roman" panose="02020603050405020304" pitchFamily="18" charset="0"/>
                <a:ea typeface="微软雅黑" panose="020B0503020204020204" charset="-122"/>
                <a:cs typeface="Times New Roman" panose="02020603050405020304" pitchFamily="18" charset="0"/>
              </a:rPr>
              <a:t>polybrominated diphenyl ether</a:t>
            </a:r>
            <a:endParaRPr lang="en-US" altLang="zh-CN" sz="3000" b="1" dirty="0">
              <a:latin typeface="Times New Roman" panose="02020603050405020304" pitchFamily="18" charset="0"/>
              <a:ea typeface="微软雅黑" panose="020B0503020204020204" charset="-122"/>
              <a:cs typeface="Times New Roman" panose="02020603050405020304" pitchFamily="18" charset="0"/>
            </a:endParaRPr>
          </a:p>
        </p:txBody>
      </p:sp>
      <p:pic>
        <p:nvPicPr>
          <p:cNvPr id="7172" name="Picture 4" descr="甲基叔丁基醚、联苯对二甲醇、5-羟基邻氨基苯甲酸简介 - 知乎"/>
          <p:cNvPicPr>
            <a:picLocks noChangeAspect="1" noChangeArrowheads="1"/>
          </p:cNvPicPr>
          <p:nvPr/>
        </p:nvPicPr>
        <p:blipFill rotWithShape="1">
          <a:blip r:embed="rId1">
            <a:extLst>
              <a:ext uri="{28A0092B-C50C-407E-A947-70E740481C1C}">
                <a14:useLocalDpi xmlns:a14="http://schemas.microsoft.com/office/drawing/2010/main" val="0"/>
              </a:ext>
            </a:extLst>
          </a:blip>
          <a:srcRect l="17778" t="20994" r="17778" b="16513"/>
          <a:stretch>
            <a:fillRect/>
          </a:stretch>
        </p:blipFill>
        <p:spPr bwMode="auto">
          <a:xfrm>
            <a:off x="1127448" y="1472106"/>
            <a:ext cx="2736304" cy="160404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4800828" y="1466212"/>
            <a:ext cx="5472608" cy="1615827"/>
          </a:xfrm>
          <a:prstGeom prst="rect">
            <a:avLst/>
          </a:prstGeom>
        </p:spPr>
        <p:txBody>
          <a:bodyPr wrap="square">
            <a:spAutoFit/>
          </a:bodyPr>
          <a:lstStyle/>
          <a:p>
            <a:pPr>
              <a:lnSpc>
                <a:spcPct val="150000"/>
              </a:lnSpc>
            </a:pPr>
            <a:r>
              <a:rPr lang="zh-CN" altLang="en-US" sz="2200" dirty="0" smtClean="0">
                <a:latin typeface="黑体" panose="02010609060101010101" pitchFamily="49" charset="-122"/>
                <a:ea typeface="黑体" panose="02010609060101010101" pitchFamily="49" charset="-122"/>
              </a:rPr>
              <a:t>    甲基叔丁基醚</a:t>
            </a:r>
            <a:r>
              <a:rPr lang="zh-CN" altLang="en-US" sz="2200" dirty="0">
                <a:latin typeface="黑体" panose="02010609060101010101" pitchFamily="49" charset="-122"/>
                <a:ea typeface="黑体" panose="02010609060101010101" pitchFamily="49" charset="-122"/>
              </a:rPr>
              <a:t>是</a:t>
            </a:r>
            <a:r>
              <a:rPr lang="zh-CN" altLang="en-US" sz="2200" dirty="0" smtClean="0">
                <a:latin typeface="黑体" panose="02010609060101010101" pitchFamily="49" charset="-122"/>
                <a:ea typeface="黑体" panose="02010609060101010101" pitchFamily="49" charset="-122"/>
              </a:rPr>
              <a:t>一种</a:t>
            </a:r>
            <a:r>
              <a:rPr lang="zh-CN" altLang="en-US" sz="2200" dirty="0">
                <a:latin typeface="黑体" panose="02010609060101010101" pitchFamily="49" charset="-122"/>
                <a:ea typeface="黑体" panose="02010609060101010101" pitchFamily="49" charset="-122"/>
              </a:rPr>
              <a:t>优良的高辛烷值汽油添加剂和抗爆剂，由于加油站储油罐的渗漏，</a:t>
            </a:r>
            <a:r>
              <a:rPr lang="zh-CN" altLang="en-US" sz="2200" dirty="0" smtClean="0">
                <a:latin typeface="黑体" panose="02010609060101010101" pitchFamily="49" charset="-122"/>
                <a:ea typeface="黑体" panose="02010609060101010101" pitchFamily="49" charset="-122"/>
              </a:rPr>
              <a:t>造成</a:t>
            </a:r>
            <a:r>
              <a:rPr lang="zh-CN" altLang="en-US" sz="2200" dirty="0">
                <a:latin typeface="黑体" panose="02010609060101010101" pitchFamily="49" charset="-122"/>
                <a:ea typeface="黑体" panose="02010609060101010101" pitchFamily="49" charset="-122"/>
              </a:rPr>
              <a:t>地下水的广泛污染。</a:t>
            </a:r>
            <a:endParaRPr lang="zh-CN" altLang="en-US" sz="2200" dirty="0">
              <a:latin typeface="黑体" panose="02010609060101010101" pitchFamily="49" charset="-122"/>
              <a:ea typeface="黑体" panose="02010609060101010101" pitchFamily="49" charset="-122"/>
            </a:endParaRPr>
          </a:p>
        </p:txBody>
      </p:sp>
      <p:pic>
        <p:nvPicPr>
          <p:cNvPr id="6" name="图片 5"/>
          <p:cNvPicPr>
            <a:picLocks noChangeAspect="1"/>
          </p:cNvPicPr>
          <p:nvPr/>
        </p:nvPicPr>
        <p:blipFill>
          <a:blip r:embed="rId2"/>
          <a:stretch>
            <a:fillRect/>
          </a:stretch>
        </p:blipFill>
        <p:spPr>
          <a:xfrm>
            <a:off x="911424" y="4687917"/>
            <a:ext cx="3672408" cy="1107921"/>
          </a:xfrm>
          <a:prstGeom prst="rect">
            <a:avLst/>
          </a:prstGeom>
        </p:spPr>
      </p:pic>
      <p:sp>
        <p:nvSpPr>
          <p:cNvPr id="7" name="矩形 6"/>
          <p:cNvSpPr/>
          <p:nvPr/>
        </p:nvSpPr>
        <p:spPr>
          <a:xfrm>
            <a:off x="4800828" y="3926132"/>
            <a:ext cx="6191716" cy="2631490"/>
          </a:xfrm>
          <a:prstGeom prst="rect">
            <a:avLst/>
          </a:prstGeom>
        </p:spPr>
        <p:txBody>
          <a:bodyPr wrap="square">
            <a:spAutoFit/>
          </a:bodyPr>
          <a:lstStyle/>
          <a:p>
            <a:pPr>
              <a:lnSpc>
                <a:spcPct val="150000"/>
              </a:lnSpc>
            </a:pPr>
            <a:r>
              <a:rPr lang="zh-CN" altLang="en-US" sz="2200" dirty="0" smtClean="0">
                <a:latin typeface="黑体" panose="02010609060101010101" pitchFamily="49" charset="-122"/>
                <a:ea typeface="黑体" panose="02010609060101010101" pitchFamily="49" charset="-122"/>
              </a:rPr>
              <a:t>    多溴</a:t>
            </a:r>
            <a:r>
              <a:rPr lang="zh-CN" altLang="en-US" sz="2200" dirty="0">
                <a:latin typeface="黑体" panose="02010609060101010101" pitchFamily="49" charset="-122"/>
                <a:ea typeface="黑体" panose="02010609060101010101" pitchFamily="49" charset="-122"/>
              </a:rPr>
              <a:t>联苯醚是一种广泛应用的阻燃剂，以非共价键的形式加到建筑</a:t>
            </a:r>
            <a:r>
              <a:rPr lang="zh-CN" altLang="en-US" sz="2200" dirty="0" smtClean="0">
                <a:latin typeface="黑体" panose="02010609060101010101" pitchFamily="49" charset="-122"/>
                <a:ea typeface="黑体" panose="02010609060101010101" pitchFamily="49" charset="-122"/>
              </a:rPr>
              <a:t>保温材料</a:t>
            </a:r>
            <a:r>
              <a:rPr lang="zh-CN" altLang="en-US" sz="2200" dirty="0">
                <a:latin typeface="黑体" panose="02010609060101010101" pitchFamily="49" charset="-122"/>
                <a:ea typeface="黑体" panose="02010609060101010101" pitchFamily="49" charset="-122"/>
              </a:rPr>
              <a:t>、家具及电子产品中，通过多种途径导致人体暴露，产生负面健康效应。商用五溴联苯醚、</a:t>
            </a:r>
            <a:r>
              <a:rPr lang="zh-CN" altLang="en-US" sz="2200" dirty="0" smtClean="0">
                <a:latin typeface="黑体" panose="02010609060101010101" pitchFamily="49" charset="-122"/>
                <a:ea typeface="黑体" panose="02010609060101010101" pitchFamily="49" charset="-122"/>
              </a:rPr>
              <a:t>八溴</a:t>
            </a:r>
            <a:r>
              <a:rPr lang="zh-CN" altLang="en-US" sz="2200" dirty="0">
                <a:latin typeface="黑体" panose="02010609060101010101" pitchFamily="49" charset="-122"/>
                <a:ea typeface="黑体" panose="02010609060101010101" pitchFamily="49" charset="-122"/>
              </a:rPr>
              <a:t>联苯醚及十溴联苯醚先后被列入斯德哥尔摩公约。 </a:t>
            </a:r>
            <a:endParaRPr lang="zh-CN" altLang="en-US" sz="2200" dirty="0">
              <a:latin typeface="黑体" panose="02010609060101010101" pitchFamily="49" charset="-122"/>
              <a:ea typeface="黑体" panose="02010609060101010101" pitchFamily="49" charset="-122"/>
            </a:endParaRPr>
          </a:p>
        </p:txBody>
      </p:sp>
    </p:spTree>
  </p:cSld>
  <p:clrMapOvr>
    <a:masterClrMapping/>
  </p:clrMapOvr>
  <p:transition spd="slow">
    <p:zoom/>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l="2528" t="3432" r="2671" b="10454"/>
          <a:stretch>
            <a:fillRect/>
          </a:stretch>
        </p:blipFill>
        <p:spPr>
          <a:xfrm>
            <a:off x="760886" y="4233839"/>
            <a:ext cx="5400600" cy="1944216"/>
          </a:xfrm>
          <a:prstGeom prst="rect">
            <a:avLst/>
          </a:prstGeom>
        </p:spPr>
      </p:pic>
      <p:sp>
        <p:nvSpPr>
          <p:cNvPr id="4" name="Rectangle 2"/>
          <p:cNvSpPr>
            <a:spLocks noGrp="1" noChangeArrowheads="1"/>
          </p:cNvSpPr>
          <p:nvPr>
            <p:ph type="subTitle" idx="1"/>
          </p:nvPr>
        </p:nvSpPr>
        <p:spPr>
          <a:xfrm>
            <a:off x="695400" y="638175"/>
            <a:ext cx="10081120" cy="5256213"/>
          </a:xfrm>
        </p:spPr>
        <p:txBody>
          <a:bodyPr/>
          <a:lstStyle/>
          <a:p>
            <a:pPr marL="342900" indent="-342900" algn="l" eaLnBrk="1" hangingPunct="1"/>
            <a:r>
              <a:rPr lang="zh-CN" altLang="en-US" sz="3000" b="1" dirty="0" smtClean="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②</a:t>
            </a:r>
            <a:r>
              <a:rPr lang="en-US" altLang="zh-CN" sz="3000" b="1" dirty="0" smtClean="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 </a:t>
            </a:r>
            <a:r>
              <a:rPr lang="zh-CN" altLang="en-US" sz="3000" b="1" dirty="0" smtClean="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羧酸酯</a:t>
            </a:r>
            <a:r>
              <a:rPr lang="zh-CN" altLang="en-US" sz="3000" dirty="0" smtClean="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 </a:t>
            </a:r>
            <a:r>
              <a:rPr lang="en-US" altLang="zh-CN" sz="3000" b="1" dirty="0" smtClean="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(Carboxylic Acid Esters)</a:t>
            </a:r>
            <a:endParaRPr lang="en-US" altLang="zh-CN" sz="3000" b="1" dirty="0" smtClean="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p>
            <a:pPr marL="342900" indent="-342900" algn="l" eaLnBrk="1" hangingPunct="1">
              <a:lnSpc>
                <a:spcPct val="135000"/>
              </a:lnSpc>
              <a:spcBef>
                <a:spcPts val="20"/>
              </a:spcBef>
              <a:spcAft>
                <a:spcPts val="0"/>
              </a:spcAft>
            </a:pPr>
            <a:r>
              <a:rPr lang="en-US" altLang="zh-CN" sz="2800" dirty="0" smtClean="0">
                <a:ea typeface="宋体" panose="02010600030101010101" pitchFamily="2" charset="-122"/>
              </a:rPr>
              <a:t>          </a:t>
            </a:r>
            <a:r>
              <a:rPr lang="zh-CN" altLang="en-US" sz="2400" b="1" dirty="0" smtClean="0">
                <a:effectLst/>
                <a:latin typeface="Times New Roman" panose="02020603050405020304" pitchFamily="18" charset="0"/>
                <a:ea typeface="黑体" panose="02010609060101010101" pitchFamily="49" charset="-122"/>
                <a:cs typeface="Times New Roman" panose="02020603050405020304" pitchFamily="18" charset="0"/>
              </a:rPr>
              <a:t>邻苯二甲酸酯类物质主要用作增塑剂，在塑料中以游离态存在，非常容易释放。其在全球的年产量超过</a:t>
            </a:r>
            <a:r>
              <a:rPr lang="en-US" altLang="zh-CN" sz="2400" b="1" dirty="0" smtClean="0">
                <a:effectLst/>
                <a:latin typeface="Times New Roman" panose="02020603050405020304" pitchFamily="18" charset="0"/>
                <a:ea typeface="黑体" panose="02010609060101010101" pitchFamily="49" charset="-122"/>
                <a:cs typeface="Times New Roman" panose="02020603050405020304" pitchFamily="18" charset="0"/>
              </a:rPr>
              <a:t>7</a:t>
            </a:r>
            <a:r>
              <a:rPr lang="zh-CN" altLang="en-US" sz="2400" b="1" dirty="0" smtClean="0">
                <a:effectLst/>
                <a:latin typeface="Times New Roman" panose="02020603050405020304" pitchFamily="18" charset="0"/>
                <a:ea typeface="黑体" panose="02010609060101010101" pitchFamily="49" charset="-122"/>
                <a:cs typeface="Times New Roman" panose="02020603050405020304" pitchFamily="18" charset="0"/>
              </a:rPr>
              <a:t>00万</a:t>
            </a:r>
            <a:r>
              <a:rPr lang="en-US" altLang="zh-CN" sz="2400" b="1" dirty="0" smtClean="0">
                <a:effectLst/>
                <a:latin typeface="Times New Roman" panose="02020603050405020304" pitchFamily="18" charset="0"/>
                <a:ea typeface="黑体" panose="02010609060101010101" pitchFamily="49" charset="-122"/>
                <a:cs typeface="Times New Roman" panose="02020603050405020304" pitchFamily="18" charset="0"/>
              </a:rPr>
              <a:t>t</a:t>
            </a:r>
            <a:r>
              <a:rPr lang="zh-CN" altLang="en-US" sz="2400" b="1" dirty="0" smtClean="0">
                <a:effectLst/>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400" b="1" dirty="0" smtClean="0">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l" eaLnBrk="1" hangingPunct="1"/>
            <a:endParaRPr lang="zh-CN" altLang="en-US" sz="2400" b="1" dirty="0" smtClean="0">
              <a:latin typeface="宋体" panose="02010600030101010101" pitchFamily="2" charset="-122"/>
              <a:ea typeface="宋体" panose="02010600030101010101" pitchFamily="2" charset="-122"/>
            </a:endParaRPr>
          </a:p>
        </p:txBody>
      </p:sp>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grpSp>
        <p:nvGrpSpPr>
          <p:cNvPr id="5" name="Group 13"/>
          <p:cNvGrpSpPr/>
          <p:nvPr/>
        </p:nvGrpSpPr>
        <p:grpSpPr bwMode="auto">
          <a:xfrm>
            <a:off x="2351584" y="2602291"/>
            <a:ext cx="2595563" cy="1511300"/>
            <a:chOff x="1291" y="2749"/>
            <a:chExt cx="1635" cy="952"/>
          </a:xfrm>
        </p:grpSpPr>
        <p:sp>
          <p:nvSpPr>
            <p:cNvPr id="6" name="AutoShape 3"/>
            <p:cNvSpPr>
              <a:spLocks noChangeArrowheads="1"/>
            </p:cNvSpPr>
            <p:nvPr/>
          </p:nvSpPr>
          <p:spPr bwMode="auto">
            <a:xfrm rot="-5400000">
              <a:off x="1224" y="2816"/>
              <a:ext cx="952" cy="817"/>
            </a:xfrm>
            <a:prstGeom prst="hexagon">
              <a:avLst>
                <a:gd name="adj" fmla="val 29131"/>
                <a:gd name="vf" fmla="val 115470"/>
              </a:avLst>
            </a:prstGeom>
            <a:noFill/>
            <a:ln w="38100">
              <a:solidFill>
                <a:schemeClr val="tx1"/>
              </a:solidFill>
              <a:miter lim="800000"/>
            </a:ln>
            <a:extLst>
              <a:ext uri="{909E8E84-426E-40DD-AFC4-6F175D3DCCD1}">
                <a14:hiddenFill xmlns:a14="http://schemas.microsoft.com/office/drawing/2010/main">
                  <a:solidFill>
                    <a:srgbClr val="FFFFFF"/>
                  </a:solidFill>
                </a14:hiddenFill>
              </a:ext>
            </a:extLst>
          </p:spPr>
          <p:txBody>
            <a:bodyPr vert="eaVert"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sz="2000">
                <a:latin typeface="Garamond" panose="02020404030301010803" pitchFamily="18" charset="0"/>
                <a:ea typeface="宋体" panose="02010600030101010101" pitchFamily="2" charset="-122"/>
              </a:endParaRPr>
            </a:p>
          </p:txBody>
        </p:sp>
        <p:sp>
          <p:nvSpPr>
            <p:cNvPr id="7" name="Oval 4"/>
            <p:cNvSpPr>
              <a:spLocks noChangeArrowheads="1"/>
            </p:cNvSpPr>
            <p:nvPr/>
          </p:nvSpPr>
          <p:spPr bwMode="auto">
            <a:xfrm>
              <a:off x="1429" y="2886"/>
              <a:ext cx="545" cy="635"/>
            </a:xfrm>
            <a:prstGeom prst="ellipse">
              <a:avLst/>
            </a:prstGeom>
            <a:noFill/>
            <a:ln w="38100">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sz="2000">
                <a:latin typeface="Garamond" panose="02020404030301010803" pitchFamily="18" charset="0"/>
                <a:ea typeface="宋体" panose="02010600030101010101" pitchFamily="2" charset="-122"/>
              </a:endParaRPr>
            </a:p>
          </p:txBody>
        </p:sp>
        <p:sp>
          <p:nvSpPr>
            <p:cNvPr id="8" name="Text Box 5"/>
            <p:cNvSpPr txBox="1">
              <a:spLocks noChangeArrowheads="1"/>
            </p:cNvSpPr>
            <p:nvPr/>
          </p:nvSpPr>
          <p:spPr bwMode="auto">
            <a:xfrm>
              <a:off x="2200" y="2840"/>
              <a:ext cx="72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2000" b="1" dirty="0">
                  <a:latin typeface="Arial" panose="020B0604020202020204" pitchFamily="34" charset="0"/>
                  <a:ea typeface="宋体" panose="02010600030101010101" pitchFamily="2" charset="-122"/>
                </a:rPr>
                <a:t>COOR</a:t>
              </a:r>
              <a:r>
                <a:rPr lang="en-US" altLang="zh-CN" sz="2000" b="1" baseline="-25000" dirty="0">
                  <a:latin typeface="Arial" panose="020B0604020202020204" pitchFamily="34" charset="0"/>
                  <a:ea typeface="宋体" panose="02010600030101010101" pitchFamily="2" charset="-122"/>
                </a:rPr>
                <a:t>1</a:t>
              </a:r>
              <a:endParaRPr lang="en-US" altLang="zh-CN" sz="2000" b="1" baseline="-25000" dirty="0">
                <a:latin typeface="Arial" panose="020B0604020202020204" pitchFamily="34" charset="0"/>
                <a:ea typeface="宋体" panose="02010600030101010101" pitchFamily="2" charset="-122"/>
              </a:endParaRPr>
            </a:p>
          </p:txBody>
        </p:sp>
        <p:sp>
          <p:nvSpPr>
            <p:cNvPr id="9" name="Text Box 6"/>
            <p:cNvSpPr txBox="1">
              <a:spLocks noChangeArrowheads="1"/>
            </p:cNvSpPr>
            <p:nvPr/>
          </p:nvSpPr>
          <p:spPr bwMode="auto">
            <a:xfrm>
              <a:off x="2200" y="3339"/>
              <a:ext cx="72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2000" b="1" dirty="0">
                  <a:latin typeface="Arial" panose="020B0604020202020204" pitchFamily="34" charset="0"/>
                  <a:ea typeface="宋体" panose="02010600030101010101" pitchFamily="2" charset="-122"/>
                </a:rPr>
                <a:t>COOR</a:t>
              </a:r>
              <a:r>
                <a:rPr lang="en-US" altLang="zh-CN" sz="2000" b="1" baseline="-25000" dirty="0">
                  <a:latin typeface="Arial" panose="020B0604020202020204" pitchFamily="34" charset="0"/>
                  <a:ea typeface="宋体" panose="02010600030101010101" pitchFamily="2" charset="-122"/>
                </a:rPr>
                <a:t>2</a:t>
              </a:r>
              <a:endParaRPr lang="en-US" altLang="zh-CN" sz="2000" b="1" baseline="-25000" dirty="0">
                <a:latin typeface="Arial" panose="020B0604020202020204" pitchFamily="34" charset="0"/>
                <a:ea typeface="宋体" panose="02010600030101010101" pitchFamily="2" charset="-122"/>
              </a:endParaRPr>
            </a:p>
          </p:txBody>
        </p:sp>
        <p:sp>
          <p:nvSpPr>
            <p:cNvPr id="10" name="Line 7"/>
            <p:cNvSpPr>
              <a:spLocks noChangeShapeType="1"/>
            </p:cNvSpPr>
            <p:nvPr/>
          </p:nvSpPr>
          <p:spPr bwMode="auto">
            <a:xfrm flipV="1">
              <a:off x="2109" y="2931"/>
              <a:ext cx="136" cy="45"/>
            </a:xfrm>
            <a:prstGeom prst="line">
              <a:avLst/>
            </a:prstGeom>
            <a:noFill/>
            <a:ln w="38100">
              <a:solidFill>
                <a:schemeClr val="tx1"/>
              </a:solidFill>
              <a:round/>
            </a:ln>
          </p:spPr>
          <p:txBody>
            <a:bodyPr wrap="none"/>
            <a:lstStyle/>
            <a:p>
              <a:pPr eaLnBrk="1" fontAlgn="auto" hangingPunct="1">
                <a:spcBef>
                  <a:spcPts val="0"/>
                </a:spcBef>
                <a:spcAft>
                  <a:spcPts val="0"/>
                </a:spcAft>
                <a:defRPr/>
              </a:pPr>
              <a:endParaRPr lang="zh-CN" altLang="en-US" sz="2000">
                <a:effectLst>
                  <a:outerShdw blurRad="38100" dist="38100" dir="2700000" algn="tl">
                    <a:srgbClr val="000000">
                      <a:alpha val="43137"/>
                    </a:srgbClr>
                  </a:outerShdw>
                </a:effectLst>
                <a:latin typeface="+mn-lt"/>
                <a:ea typeface="+mn-ea"/>
              </a:endParaRPr>
            </a:p>
          </p:txBody>
        </p:sp>
        <p:sp>
          <p:nvSpPr>
            <p:cNvPr id="11" name="Line 8"/>
            <p:cNvSpPr>
              <a:spLocks noChangeShapeType="1"/>
            </p:cNvSpPr>
            <p:nvPr/>
          </p:nvSpPr>
          <p:spPr bwMode="auto">
            <a:xfrm>
              <a:off x="2109" y="3430"/>
              <a:ext cx="181" cy="45"/>
            </a:xfrm>
            <a:prstGeom prst="line">
              <a:avLst/>
            </a:prstGeom>
            <a:noFill/>
            <a:ln w="38100">
              <a:solidFill>
                <a:schemeClr val="tx1"/>
              </a:solidFill>
              <a:round/>
            </a:ln>
          </p:spPr>
          <p:txBody>
            <a:bodyPr wrap="none"/>
            <a:lstStyle/>
            <a:p>
              <a:pPr eaLnBrk="1" fontAlgn="auto" hangingPunct="1">
                <a:spcBef>
                  <a:spcPts val="0"/>
                </a:spcBef>
                <a:spcAft>
                  <a:spcPts val="0"/>
                </a:spcAft>
                <a:defRPr/>
              </a:pPr>
              <a:endParaRPr lang="zh-CN" altLang="en-US" sz="2000">
                <a:effectLst>
                  <a:outerShdw blurRad="38100" dist="38100" dir="2700000" algn="tl">
                    <a:srgbClr val="000000">
                      <a:alpha val="43137"/>
                    </a:srgbClr>
                  </a:outerShdw>
                </a:effectLst>
                <a:latin typeface="+mn-lt"/>
                <a:ea typeface="+mn-ea"/>
              </a:endParaRPr>
            </a:p>
          </p:txBody>
        </p:sp>
      </p:grpSp>
      <p:sp>
        <p:nvSpPr>
          <p:cNvPr id="12" name="Text Box 12"/>
          <p:cNvSpPr txBox="1">
            <a:spLocks noChangeArrowheads="1"/>
          </p:cNvSpPr>
          <p:nvPr/>
        </p:nvSpPr>
        <p:spPr bwMode="auto">
          <a:xfrm>
            <a:off x="6714752" y="2766439"/>
            <a:ext cx="4752528" cy="212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R</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为异己基、丁基、甲基等。随着侧链的延长，溶解性减弱，生物富集性增加，可降解性减弱。</a:t>
            </a: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疑似致癌物</a:t>
            </a: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疑似内分泌干扰物</a:t>
            </a: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4" name="Rectangle 5"/>
          <p:cNvSpPr>
            <a:spLocks noChangeArrowheads="1"/>
          </p:cNvSpPr>
          <p:nvPr/>
        </p:nvSpPr>
        <p:spPr bwMode="auto">
          <a:xfrm>
            <a:off x="191344" y="681990"/>
            <a:ext cx="123253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75055" indent="-1075055">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zh-CN" altLang="en-US" sz="2800" b="1" dirty="0" smtClean="0">
                <a:latin typeface="Times New Roman" panose="02020603050405020304" pitchFamily="18" charset="0"/>
                <a:ea typeface="微软雅黑" panose="020B0503020204020204" charset="-122"/>
                <a:cs typeface="Times New Roman" panose="02020603050405020304" pitchFamily="18" charset="0"/>
              </a:rPr>
              <a:t>（</a:t>
            </a:r>
            <a:r>
              <a:rPr lang="en-US" altLang="zh-CN" sz="2800" b="1" dirty="0">
                <a:latin typeface="Times New Roman" panose="02020603050405020304" pitchFamily="18" charset="0"/>
                <a:ea typeface="微软雅黑" panose="020B0503020204020204" charset="-122"/>
                <a:cs typeface="Times New Roman" panose="02020603050405020304" pitchFamily="18" charset="0"/>
              </a:rPr>
              <a:t>4</a:t>
            </a:r>
            <a:r>
              <a:rPr lang="zh-CN" altLang="en-US" sz="2800" b="1" dirty="0" smtClean="0">
                <a:latin typeface="Times New Roman" panose="02020603050405020304" pitchFamily="18" charset="0"/>
                <a:ea typeface="微软雅黑" panose="020B0503020204020204" charset="-122"/>
                <a:cs typeface="Times New Roman" panose="02020603050405020304" pitchFamily="18" charset="0"/>
              </a:rPr>
              <a:t>）含氮官能团  </a:t>
            </a:r>
            <a:r>
              <a:rPr lang="en-US" altLang="zh-CN" sz="2800" b="1" dirty="0" smtClean="0">
                <a:latin typeface="Times New Roman" panose="02020603050405020304" pitchFamily="18" charset="0"/>
                <a:ea typeface="微软雅黑" panose="020B0503020204020204" charset="-122"/>
                <a:cs typeface="Times New Roman" panose="02020603050405020304" pitchFamily="18" charset="0"/>
              </a:rPr>
              <a:t>(Nitrogen </a:t>
            </a:r>
            <a:r>
              <a:rPr lang="en-US" altLang="zh-CN" sz="2800" b="1" dirty="0">
                <a:latin typeface="Times New Roman" panose="02020603050405020304" pitchFamily="18" charset="0"/>
                <a:ea typeface="微软雅黑" panose="020B0503020204020204" charset="-122"/>
                <a:cs typeface="Times New Roman" panose="02020603050405020304" pitchFamily="18" charset="0"/>
              </a:rPr>
              <a:t>Containing Functional Groups)</a:t>
            </a:r>
            <a:endParaRPr lang="en-US" altLang="zh-CN" sz="2800" b="1" dirty="0">
              <a:latin typeface="Times New Roman" panose="02020603050405020304" pitchFamily="18" charset="0"/>
              <a:ea typeface="微软雅黑" panose="020B0503020204020204" charset="-122"/>
              <a:cs typeface="Times New Roman" panose="02020603050405020304" pitchFamily="18" charset="0"/>
            </a:endParaRPr>
          </a:p>
        </p:txBody>
      </p:sp>
      <p:sp>
        <p:nvSpPr>
          <p:cNvPr id="6" name="Rectangle 2"/>
          <p:cNvSpPr txBox="1">
            <a:spLocks noChangeArrowheads="1"/>
          </p:cNvSpPr>
          <p:nvPr/>
        </p:nvSpPr>
        <p:spPr bwMode="auto">
          <a:xfrm>
            <a:off x="468313" y="1412874"/>
            <a:ext cx="8229600" cy="511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normAutofit/>
          </a:bodyPr>
          <a:lstStyle>
            <a:lvl1pPr marL="0" indent="0" algn="ctr" defTabSz="685800" rtl="0" eaLnBrk="0" fontAlgn="base" hangingPunct="0">
              <a:lnSpc>
                <a:spcPct val="90000"/>
              </a:lnSpc>
              <a:spcBef>
                <a:spcPts val="75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defTabSz="685800" rtl="0" eaLnBrk="0" fontAlgn="base" hangingPunct="0">
              <a:lnSpc>
                <a:spcPct val="90000"/>
              </a:lnSpc>
              <a:spcBef>
                <a:spcPts val="375"/>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defTabSz="685800" rtl="0" eaLnBrk="0" fontAlgn="base" hangingPunct="0">
              <a:lnSpc>
                <a:spcPct val="90000"/>
              </a:lnSpc>
              <a:spcBef>
                <a:spcPts val="375"/>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0" fontAlgn="base" hangingPunct="0">
              <a:lnSpc>
                <a:spcPct val="90000"/>
              </a:lnSpc>
              <a:spcBef>
                <a:spcPts val="375"/>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0" fontAlgn="base" hangingPunct="0">
              <a:lnSpc>
                <a:spcPct val="90000"/>
              </a:lnSpc>
              <a:spcBef>
                <a:spcPts val="375"/>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342900" indent="-342900" algn="l" eaLnBrk="1" fontAlgn="auto" hangingPunct="1">
              <a:spcBef>
                <a:spcPct val="0"/>
              </a:spcBef>
              <a:spcAft>
                <a:spcPts val="0"/>
              </a:spcAft>
              <a:defRPr/>
            </a:pPr>
            <a:r>
              <a:rPr lang="zh-CN" altLang="en-US" sz="2800" b="1" dirty="0" smtClean="0">
                <a:latin typeface="Times New Roman" panose="02020603050405020304" pitchFamily="18" charset="0"/>
                <a:ea typeface="微软雅黑" panose="020B0503020204020204" charset="-122"/>
                <a:cs typeface="Times New Roman" panose="02020603050405020304" pitchFamily="18" charset="0"/>
              </a:rPr>
              <a:t>① 胺基</a:t>
            </a:r>
            <a:r>
              <a:rPr lang="zh-CN" altLang="en-US" sz="2800" dirty="0" smtClean="0">
                <a:latin typeface="Times New Roman" panose="02020603050405020304" pitchFamily="18" charset="0"/>
                <a:ea typeface="微软雅黑" panose="020B0503020204020204" charset="-122"/>
                <a:cs typeface="Times New Roman" panose="02020603050405020304" pitchFamily="18" charset="0"/>
              </a:rPr>
              <a:t> </a:t>
            </a:r>
            <a:r>
              <a:rPr lang="en-US" altLang="zh-CN" sz="2800" dirty="0" smtClean="0">
                <a:latin typeface="Times New Roman" panose="02020603050405020304" pitchFamily="18" charset="0"/>
                <a:ea typeface="微软雅黑" panose="020B0503020204020204" charset="-122"/>
                <a:cs typeface="Times New Roman" panose="02020603050405020304" pitchFamily="18" charset="0"/>
              </a:rPr>
              <a:t>(Amino Group)</a:t>
            </a:r>
            <a:endParaRPr lang="en-US" altLang="zh-CN" sz="2800" dirty="0" smtClean="0">
              <a:latin typeface="Times New Roman" panose="02020603050405020304" pitchFamily="18" charset="0"/>
              <a:ea typeface="微软雅黑" panose="020B0503020204020204" charset="-122"/>
              <a:cs typeface="Times New Roman" panose="02020603050405020304" pitchFamily="18" charset="0"/>
            </a:endParaRPr>
          </a:p>
          <a:p>
            <a:pPr marL="342900" indent="-342900" algn="l" eaLnBrk="1" fontAlgn="auto" hangingPunct="1">
              <a:lnSpc>
                <a:spcPct val="130000"/>
              </a:lnSpc>
              <a:spcBef>
                <a:spcPts val="0"/>
              </a:spcBef>
              <a:spcAft>
                <a:spcPts val="0"/>
              </a:spcAft>
              <a:defRPr/>
            </a:pPr>
            <a:r>
              <a:rPr lang="en-US" altLang="zh-CN" sz="2200" dirty="0" smtClean="0">
                <a:latin typeface="黑体" panose="02010609060101010101" pitchFamily="49" charset="-122"/>
                <a:ea typeface="黑体" panose="02010609060101010101" pitchFamily="49" charset="-122"/>
                <a:cs typeface="+mn-ea"/>
              </a:rPr>
              <a:t>  </a:t>
            </a:r>
            <a:r>
              <a:rPr lang="zh-CN" altLang="en-US" sz="2200" dirty="0" smtClean="0">
                <a:latin typeface="黑体" panose="02010609060101010101" pitchFamily="49" charset="-122"/>
                <a:ea typeface="黑体" panose="02010609060101010101" pitchFamily="49" charset="-122"/>
                <a:cs typeface="+mn-ea"/>
              </a:rPr>
              <a:t>胺基会参与氢键的形成。</a:t>
            </a:r>
            <a:endParaRPr lang="zh-CN" altLang="en-US" sz="2200" dirty="0" smtClean="0">
              <a:latin typeface="黑体" panose="02010609060101010101" pitchFamily="49" charset="-122"/>
              <a:ea typeface="黑体" panose="02010609060101010101" pitchFamily="49" charset="-122"/>
              <a:cs typeface="+mn-ea"/>
            </a:endParaRPr>
          </a:p>
          <a:p>
            <a:pPr marL="342900" indent="-342900" algn="l" eaLnBrk="1" fontAlgn="auto" hangingPunct="1">
              <a:lnSpc>
                <a:spcPct val="130000"/>
              </a:lnSpc>
              <a:spcBef>
                <a:spcPts val="0"/>
              </a:spcBef>
              <a:spcAft>
                <a:spcPts val="0"/>
              </a:spcAft>
              <a:defRPr/>
            </a:pPr>
            <a:r>
              <a:rPr lang="zh-CN" altLang="en-US" sz="2200" dirty="0" smtClean="0">
                <a:latin typeface="黑体" panose="02010609060101010101" pitchFamily="49" charset="-122"/>
                <a:ea typeface="黑体" panose="02010609060101010101" pitchFamily="49" charset="-122"/>
                <a:cs typeface="+mn-ea"/>
              </a:rPr>
              <a:t> </a:t>
            </a:r>
            <a:r>
              <a:rPr lang="en-US" altLang="zh-CN" sz="2200" dirty="0" smtClean="0">
                <a:latin typeface="黑体" panose="02010609060101010101" pitchFamily="49" charset="-122"/>
                <a:ea typeface="黑体" panose="02010609060101010101" pitchFamily="49" charset="-122"/>
                <a:cs typeface="+mn-ea"/>
              </a:rPr>
              <a:t> </a:t>
            </a:r>
            <a:r>
              <a:rPr lang="zh-CN" altLang="en-US" sz="2200" dirty="0" smtClean="0">
                <a:latin typeface="黑体" panose="02010609060101010101" pitchFamily="49" charset="-122"/>
                <a:ea typeface="黑体" panose="02010609060101010101" pitchFamily="49" charset="-122"/>
                <a:cs typeface="+mn-ea"/>
              </a:rPr>
              <a:t>胺基是弱碱，在水溶液中可以获得一个质子，形成铵根阳离子。</a:t>
            </a:r>
            <a:endParaRPr lang="zh-CN" altLang="en-US" sz="2200" dirty="0" smtClean="0">
              <a:latin typeface="黑体" panose="02010609060101010101" pitchFamily="49" charset="-122"/>
              <a:ea typeface="黑体" panose="02010609060101010101" pitchFamily="49" charset="-122"/>
              <a:cs typeface="+mn-ea"/>
            </a:endParaRPr>
          </a:p>
          <a:p>
            <a:pPr marL="342900" indent="-342900" algn="l" eaLnBrk="1" fontAlgn="auto" hangingPunct="1">
              <a:lnSpc>
                <a:spcPct val="130000"/>
              </a:lnSpc>
              <a:spcBef>
                <a:spcPts val="0"/>
              </a:spcBef>
              <a:spcAft>
                <a:spcPts val="0"/>
              </a:spcAft>
              <a:defRPr/>
            </a:pPr>
            <a:r>
              <a:rPr lang="zh-CN" altLang="en-US" sz="2200" dirty="0" smtClean="0">
                <a:latin typeface="黑体" panose="02010609060101010101" pitchFamily="49" charset="-122"/>
                <a:ea typeface="黑体" panose="02010609060101010101" pitchFamily="49" charset="-122"/>
                <a:cs typeface="+mn-ea"/>
              </a:rPr>
              <a:t> </a:t>
            </a:r>
            <a:r>
              <a:rPr lang="en-US" altLang="zh-CN" sz="2200" dirty="0" smtClean="0">
                <a:latin typeface="黑体" panose="02010609060101010101" pitchFamily="49" charset="-122"/>
                <a:ea typeface="黑体" panose="02010609060101010101" pitchFamily="49" charset="-122"/>
                <a:cs typeface="+mn-ea"/>
              </a:rPr>
              <a:t> </a:t>
            </a:r>
            <a:r>
              <a:rPr lang="zh-CN" altLang="en-US" sz="2200" dirty="0" smtClean="0">
                <a:latin typeface="黑体" panose="02010609060101010101" pitchFamily="49" charset="-122"/>
                <a:ea typeface="黑体" panose="02010609060101010101" pitchFamily="49" charset="-122"/>
                <a:cs typeface="+mn-ea"/>
              </a:rPr>
              <a:t>胺基可以作为</a:t>
            </a:r>
            <a:r>
              <a:rPr lang="en-US" altLang="zh-CN" sz="2200" dirty="0" smtClean="0">
                <a:latin typeface="黑体" panose="02010609060101010101" pitchFamily="49" charset="-122"/>
                <a:ea typeface="黑体" panose="02010609060101010101" pitchFamily="49" charset="-122"/>
                <a:cs typeface="+mn-ea"/>
                <a:sym typeface="Symbol" panose="05050102010706020507" pitchFamily="18" charset="2"/>
              </a:rPr>
              <a:t></a:t>
            </a:r>
            <a:r>
              <a:rPr lang="zh-CN" altLang="en-US" sz="2200" dirty="0" smtClean="0">
                <a:latin typeface="黑体" panose="02010609060101010101" pitchFamily="49" charset="-122"/>
                <a:ea typeface="黑体" panose="02010609060101010101" pitchFamily="49" charset="-122"/>
                <a:cs typeface="+mn-ea"/>
              </a:rPr>
              <a:t>电子供体。</a:t>
            </a:r>
            <a:endParaRPr lang="zh-CN" altLang="en-US" sz="2200" dirty="0" smtClean="0">
              <a:latin typeface="黑体" panose="02010609060101010101" pitchFamily="49" charset="-122"/>
              <a:ea typeface="黑体" panose="02010609060101010101" pitchFamily="49" charset="-122"/>
              <a:cs typeface="+mn-ea"/>
            </a:endParaRPr>
          </a:p>
          <a:p>
            <a:pPr marL="342900" indent="-342900" algn="l" eaLnBrk="1" fontAlgn="auto" hangingPunct="1">
              <a:lnSpc>
                <a:spcPct val="130000"/>
              </a:lnSpc>
              <a:spcBef>
                <a:spcPts val="0"/>
              </a:spcBef>
              <a:spcAft>
                <a:spcPts val="0"/>
              </a:spcAft>
              <a:defRPr/>
            </a:pPr>
            <a:r>
              <a:rPr lang="zh-CN" altLang="en-US" sz="2200" dirty="0" smtClean="0">
                <a:latin typeface="黑体" panose="02010609060101010101" pitchFamily="49" charset="-122"/>
                <a:ea typeface="黑体" panose="02010609060101010101" pitchFamily="49" charset="-122"/>
                <a:cs typeface="+mn-ea"/>
              </a:rPr>
              <a:t> </a:t>
            </a:r>
            <a:r>
              <a:rPr lang="en-US" altLang="zh-CN" sz="2200" dirty="0" smtClean="0">
                <a:latin typeface="黑体" panose="02010609060101010101" pitchFamily="49" charset="-122"/>
                <a:ea typeface="黑体" panose="02010609060101010101" pitchFamily="49" charset="-122"/>
                <a:cs typeface="+mn-ea"/>
              </a:rPr>
              <a:t> </a:t>
            </a:r>
            <a:r>
              <a:rPr lang="zh-CN" altLang="en-US" sz="2200" dirty="0" smtClean="0">
                <a:latin typeface="黑体" panose="02010609060101010101" pitchFamily="49" charset="-122"/>
                <a:ea typeface="黑体" panose="02010609060101010101" pitchFamily="49" charset="-122"/>
                <a:cs typeface="+mn-ea"/>
              </a:rPr>
              <a:t>用作抗氧化剂。</a:t>
            </a:r>
            <a:endParaRPr lang="zh-CN" altLang="en-US" sz="2200" dirty="0" smtClean="0">
              <a:latin typeface="黑体" panose="02010609060101010101" pitchFamily="49" charset="-122"/>
              <a:ea typeface="黑体" panose="02010609060101010101" pitchFamily="49" charset="-122"/>
              <a:cs typeface="+mn-ea"/>
            </a:endParaRPr>
          </a:p>
          <a:p>
            <a:pPr marL="342900" indent="-342900" algn="l" eaLnBrk="1" fontAlgn="auto" hangingPunct="1">
              <a:spcBef>
                <a:spcPct val="0"/>
              </a:spcBef>
              <a:spcAft>
                <a:spcPts val="0"/>
              </a:spcAft>
              <a:defRPr/>
            </a:pPr>
            <a:endParaRPr lang="zh-CN" altLang="en-US" sz="2800" b="1" dirty="0">
              <a:latin typeface="Times New Roman" panose="02020603050405020304" pitchFamily="18" charset="0"/>
              <a:ea typeface="微软雅黑" panose="020B0503020204020204" charset="-122"/>
              <a:cs typeface="Times New Roman" panose="02020603050405020304" pitchFamily="18" charset="0"/>
            </a:endParaRPr>
          </a:p>
          <a:p>
            <a:pPr marL="342900" indent="-342900" algn="l" eaLnBrk="1" fontAlgn="auto" hangingPunct="1">
              <a:spcBef>
                <a:spcPct val="0"/>
              </a:spcBef>
              <a:spcAft>
                <a:spcPts val="0"/>
              </a:spcAft>
              <a:defRPr/>
            </a:pPr>
            <a:r>
              <a:rPr lang="zh-CN" altLang="en-US" sz="2800" b="1" dirty="0">
                <a:latin typeface="Times New Roman" panose="02020603050405020304" pitchFamily="18" charset="0"/>
                <a:ea typeface="微软雅黑" panose="020B0503020204020204" charset="-122"/>
                <a:cs typeface="Times New Roman" panose="02020603050405020304" pitchFamily="18" charset="0"/>
              </a:rPr>
              <a:t>②</a:t>
            </a:r>
            <a:r>
              <a:rPr lang="en-US" altLang="zh-CN" sz="2800" b="1" dirty="0">
                <a:latin typeface="Times New Roman" panose="02020603050405020304" pitchFamily="18" charset="0"/>
                <a:ea typeface="微软雅黑" panose="020B0503020204020204" charset="-122"/>
                <a:cs typeface="Times New Roman" panose="02020603050405020304" pitchFamily="18" charset="0"/>
              </a:rPr>
              <a:t> </a:t>
            </a:r>
            <a:r>
              <a:rPr lang="zh-CN" altLang="en-US" sz="2800" b="1" dirty="0">
                <a:latin typeface="Times New Roman" panose="02020603050405020304" pitchFamily="18" charset="0"/>
                <a:ea typeface="微软雅黑" panose="020B0503020204020204" charset="-122"/>
                <a:cs typeface="Times New Roman" panose="02020603050405020304" pitchFamily="18" charset="0"/>
              </a:rPr>
              <a:t>硝基 </a:t>
            </a:r>
            <a:r>
              <a:rPr lang="en-US" altLang="zh-CN" sz="2800" b="1" dirty="0">
                <a:latin typeface="Times New Roman" panose="02020603050405020304" pitchFamily="18" charset="0"/>
                <a:ea typeface="微软雅黑" panose="020B0503020204020204" charset="-122"/>
                <a:cs typeface="Times New Roman" panose="02020603050405020304" pitchFamily="18" charset="0"/>
              </a:rPr>
              <a:t>(Nitro Group</a:t>
            </a:r>
            <a:r>
              <a:rPr lang="en-US" altLang="zh-CN" sz="2800" b="1" dirty="0" smtClean="0">
                <a:latin typeface="Times New Roman" panose="02020603050405020304" pitchFamily="18" charset="0"/>
                <a:ea typeface="微软雅黑" panose="020B0503020204020204" charset="-122"/>
                <a:cs typeface="Times New Roman" panose="02020603050405020304" pitchFamily="18" charset="0"/>
              </a:rPr>
              <a:t>)</a:t>
            </a:r>
            <a:endParaRPr lang="en-US" altLang="zh-CN" sz="2800" b="1" dirty="0" smtClean="0">
              <a:latin typeface="Times New Roman" panose="02020603050405020304" pitchFamily="18" charset="0"/>
              <a:ea typeface="微软雅黑" panose="020B0503020204020204" charset="-122"/>
              <a:cs typeface="Times New Roman" panose="02020603050405020304" pitchFamily="18" charset="0"/>
            </a:endParaRPr>
          </a:p>
          <a:p>
            <a:pPr marL="342900" indent="-342900" algn="l" eaLnBrk="1" fontAlgn="auto" hangingPunct="1">
              <a:spcBef>
                <a:spcPct val="0"/>
              </a:spcBef>
              <a:spcAft>
                <a:spcPts val="0"/>
              </a:spcAft>
              <a:defRPr/>
            </a:pPr>
            <a:endParaRPr lang="en-US" altLang="zh-CN" sz="2800" b="1" dirty="0">
              <a:latin typeface="Times New Roman" panose="02020603050405020304" pitchFamily="18" charset="0"/>
              <a:ea typeface="微软雅黑" panose="020B0503020204020204" charset="-122"/>
              <a:cs typeface="Times New Roman" panose="02020603050405020304" pitchFamily="18" charset="0"/>
            </a:endParaRPr>
          </a:p>
          <a:p>
            <a:pPr lvl="1" algn="l" eaLnBrk="1" fontAlgn="auto" hangingPunct="1">
              <a:lnSpc>
                <a:spcPct val="130000"/>
              </a:lnSpc>
              <a:spcBef>
                <a:spcPct val="0"/>
              </a:spcBef>
              <a:spcAft>
                <a:spcPts val="0"/>
              </a:spcAft>
              <a:defRPr/>
            </a:pPr>
            <a:r>
              <a:rPr lang="zh-CN" altLang="en-US" sz="2200" dirty="0">
                <a:latin typeface="黑体" panose="02010609060101010101" pitchFamily="49" charset="-122"/>
                <a:ea typeface="黑体" panose="02010609060101010101" pitchFamily="49" charset="-122"/>
                <a:cs typeface="+mn-ea"/>
              </a:rPr>
              <a:t>硝基具有很强的吸电子性质。</a:t>
            </a:r>
            <a:endParaRPr lang="zh-CN" altLang="en-US" sz="2200" dirty="0">
              <a:latin typeface="黑体" panose="02010609060101010101" pitchFamily="49" charset="-122"/>
              <a:ea typeface="黑体" panose="02010609060101010101" pitchFamily="49" charset="-122"/>
              <a:cs typeface="+mn-ea"/>
            </a:endParaRPr>
          </a:p>
          <a:p>
            <a:pPr lvl="1" algn="l" eaLnBrk="1" fontAlgn="auto" hangingPunct="1">
              <a:lnSpc>
                <a:spcPct val="130000"/>
              </a:lnSpc>
              <a:spcBef>
                <a:spcPct val="0"/>
              </a:spcBef>
              <a:spcAft>
                <a:spcPts val="0"/>
              </a:spcAft>
              <a:defRPr/>
            </a:pPr>
            <a:r>
              <a:rPr lang="zh-CN" altLang="en-US" sz="2200" dirty="0">
                <a:latin typeface="黑体" panose="02010609060101010101" pitchFamily="49" charset="-122"/>
                <a:ea typeface="黑体" panose="02010609060101010101" pitchFamily="49" charset="-122"/>
                <a:cs typeface="+mn-ea"/>
              </a:rPr>
              <a:t>硝基具有强氧化性。</a:t>
            </a:r>
            <a:endParaRPr lang="en-US" altLang="zh-CN" sz="2200" dirty="0">
              <a:latin typeface="黑体" panose="02010609060101010101" pitchFamily="49" charset="-122"/>
              <a:ea typeface="黑体" panose="02010609060101010101" pitchFamily="49" charset="-122"/>
              <a:cs typeface="+mn-ea"/>
            </a:endParaRPr>
          </a:p>
        </p:txBody>
      </p:sp>
      <p:grpSp>
        <p:nvGrpSpPr>
          <p:cNvPr id="7" name="Group 27"/>
          <p:cNvGrpSpPr/>
          <p:nvPr/>
        </p:nvGrpSpPr>
        <p:grpSpPr bwMode="auto">
          <a:xfrm>
            <a:off x="5125396" y="3234055"/>
            <a:ext cx="2728919" cy="1989734"/>
            <a:chOff x="3350" y="2160"/>
            <a:chExt cx="2297" cy="1669"/>
          </a:xfrm>
        </p:grpSpPr>
        <p:sp>
          <p:nvSpPr>
            <p:cNvPr id="8" name="Line 7"/>
            <p:cNvSpPr>
              <a:spLocks noChangeShapeType="1"/>
            </p:cNvSpPr>
            <p:nvPr/>
          </p:nvSpPr>
          <p:spPr bwMode="auto">
            <a:xfrm>
              <a:off x="3833" y="2659"/>
              <a:ext cx="136" cy="45"/>
            </a:xfrm>
            <a:prstGeom prst="line">
              <a:avLst/>
            </a:prstGeom>
            <a:noFill/>
            <a:ln w="38100">
              <a:solidFill>
                <a:schemeClr val="tx1"/>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grpSp>
          <p:nvGrpSpPr>
            <p:cNvPr id="9" name="Group 24"/>
            <p:cNvGrpSpPr/>
            <p:nvPr/>
          </p:nvGrpSpPr>
          <p:grpSpPr bwMode="auto">
            <a:xfrm>
              <a:off x="3350" y="2160"/>
              <a:ext cx="2297" cy="1669"/>
              <a:chOff x="3032" y="2161"/>
              <a:chExt cx="2297" cy="1669"/>
            </a:xfrm>
          </p:grpSpPr>
          <p:sp>
            <p:nvSpPr>
              <p:cNvPr id="10" name="AutoShape 3"/>
              <p:cNvSpPr>
                <a:spLocks noChangeArrowheads="1"/>
              </p:cNvSpPr>
              <p:nvPr/>
            </p:nvSpPr>
            <p:spPr bwMode="auto">
              <a:xfrm rot="-5400000">
                <a:off x="3583" y="2544"/>
                <a:ext cx="952" cy="817"/>
              </a:xfrm>
              <a:prstGeom prst="hexagon">
                <a:avLst>
                  <a:gd name="adj" fmla="val 29131"/>
                  <a:gd name="vf" fmla="val 115470"/>
                </a:avLst>
              </a:prstGeom>
              <a:noFill/>
              <a:ln w="38100">
                <a:solidFill>
                  <a:schemeClr val="tx1"/>
                </a:solidFill>
                <a:miter lim="800000"/>
              </a:ln>
              <a:extLst>
                <a:ext uri="{909E8E84-426E-40DD-AFC4-6F175D3DCCD1}">
                  <a14:hiddenFill xmlns:a14="http://schemas.microsoft.com/office/drawing/2010/main">
                    <a:solidFill>
                      <a:srgbClr val="FFFFFF"/>
                    </a:solidFill>
                  </a14:hiddenFill>
                </a:ext>
              </a:extLst>
            </p:spPr>
            <p:txBody>
              <a:bodyPr vert="eaVert"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11" name="Oval 4"/>
              <p:cNvSpPr>
                <a:spLocks noChangeArrowheads="1"/>
              </p:cNvSpPr>
              <p:nvPr/>
            </p:nvSpPr>
            <p:spPr bwMode="auto">
              <a:xfrm>
                <a:off x="3788" y="2614"/>
                <a:ext cx="545" cy="635"/>
              </a:xfrm>
              <a:prstGeom prst="ellipse">
                <a:avLst/>
              </a:prstGeom>
              <a:noFill/>
              <a:ln w="38100">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12" name="Text Box 5"/>
              <p:cNvSpPr txBox="1">
                <a:spLocks noChangeArrowheads="1"/>
              </p:cNvSpPr>
              <p:nvPr/>
            </p:nvSpPr>
            <p:spPr bwMode="auto">
              <a:xfrm>
                <a:off x="4603" y="2478"/>
                <a:ext cx="726" cy="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b="1">
                    <a:latin typeface="Arial" panose="020B0604020202020204" pitchFamily="34" charset="0"/>
                    <a:ea typeface="宋体" panose="02010600030101010101" pitchFamily="2" charset="-122"/>
                  </a:rPr>
                  <a:t>NO</a:t>
                </a:r>
                <a:r>
                  <a:rPr lang="en-US" altLang="zh-CN" b="1" baseline="-25000">
                    <a:latin typeface="Arial" panose="020B0604020202020204" pitchFamily="34" charset="0"/>
                    <a:ea typeface="宋体" panose="02010600030101010101" pitchFamily="2" charset="-122"/>
                  </a:rPr>
                  <a:t>2</a:t>
                </a:r>
                <a:endParaRPr lang="en-US" altLang="zh-CN" b="1" baseline="-25000">
                  <a:latin typeface="Arial" panose="020B0604020202020204" pitchFamily="34" charset="0"/>
                  <a:ea typeface="宋体" panose="02010600030101010101" pitchFamily="2" charset="-122"/>
                </a:endParaRPr>
              </a:p>
              <a:p>
                <a:pPr eaLnBrk="1" hangingPunct="1">
                  <a:spcBef>
                    <a:spcPct val="50000"/>
                  </a:spcBef>
                </a:pPr>
                <a:endParaRPr lang="en-US" altLang="zh-CN" b="1" baseline="-25000">
                  <a:latin typeface="Arial" panose="020B0604020202020204" pitchFamily="34" charset="0"/>
                  <a:ea typeface="宋体" panose="02010600030101010101" pitchFamily="2" charset="-122"/>
                </a:endParaRPr>
              </a:p>
            </p:txBody>
          </p:sp>
          <p:sp>
            <p:nvSpPr>
              <p:cNvPr id="13" name="Text Box 6"/>
              <p:cNvSpPr txBox="1">
                <a:spLocks noChangeArrowheads="1"/>
              </p:cNvSpPr>
              <p:nvPr/>
            </p:nvSpPr>
            <p:spPr bwMode="auto">
              <a:xfrm>
                <a:off x="3923" y="3521"/>
                <a:ext cx="726"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b="1">
                    <a:latin typeface="Arial" panose="020B0604020202020204" pitchFamily="34" charset="0"/>
                    <a:ea typeface="宋体" panose="02010600030101010101" pitchFamily="2" charset="-122"/>
                  </a:rPr>
                  <a:t>NO</a:t>
                </a:r>
                <a:r>
                  <a:rPr lang="en-US" altLang="zh-CN" b="1" baseline="-25000">
                    <a:latin typeface="Arial" panose="020B0604020202020204" pitchFamily="34" charset="0"/>
                    <a:ea typeface="宋体" panose="02010600030101010101" pitchFamily="2" charset="-122"/>
                  </a:rPr>
                  <a:t>2</a:t>
                </a:r>
                <a:endParaRPr lang="en-US" altLang="zh-CN" b="1" baseline="-25000">
                  <a:latin typeface="Arial" panose="020B0604020202020204" pitchFamily="34" charset="0"/>
                  <a:ea typeface="宋体" panose="02010600030101010101" pitchFamily="2" charset="-122"/>
                </a:endParaRPr>
              </a:p>
            </p:txBody>
          </p:sp>
          <p:sp>
            <p:nvSpPr>
              <p:cNvPr id="14" name="Text Box 6"/>
              <p:cNvSpPr txBox="1">
                <a:spLocks noChangeArrowheads="1"/>
              </p:cNvSpPr>
              <p:nvPr/>
            </p:nvSpPr>
            <p:spPr bwMode="auto">
              <a:xfrm>
                <a:off x="3032" y="2463"/>
                <a:ext cx="726"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b="1">
                    <a:latin typeface="Arial" panose="020B0604020202020204" pitchFamily="34" charset="0"/>
                    <a:ea typeface="宋体" panose="02010600030101010101" pitchFamily="2" charset="-122"/>
                  </a:rPr>
                  <a:t>NO</a:t>
                </a:r>
                <a:r>
                  <a:rPr lang="en-US" altLang="zh-CN" b="1" baseline="-25000">
                    <a:latin typeface="Arial" panose="020B0604020202020204" pitchFamily="34" charset="0"/>
                    <a:ea typeface="宋体" panose="02010600030101010101" pitchFamily="2" charset="-122"/>
                  </a:rPr>
                  <a:t>2</a:t>
                </a:r>
                <a:endParaRPr lang="en-US" altLang="zh-CN" b="1" baseline="-25000">
                  <a:latin typeface="Arial" panose="020B0604020202020204" pitchFamily="34" charset="0"/>
                  <a:ea typeface="宋体" panose="02010600030101010101" pitchFamily="2" charset="-122"/>
                </a:endParaRPr>
              </a:p>
            </p:txBody>
          </p:sp>
          <p:sp>
            <p:nvSpPr>
              <p:cNvPr id="15" name="Text Box 6"/>
              <p:cNvSpPr txBox="1">
                <a:spLocks noChangeArrowheads="1"/>
              </p:cNvSpPr>
              <p:nvPr/>
            </p:nvSpPr>
            <p:spPr bwMode="auto">
              <a:xfrm>
                <a:off x="3923" y="2161"/>
                <a:ext cx="726"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b="1">
                    <a:latin typeface="Arial" panose="020B0604020202020204" pitchFamily="34" charset="0"/>
                    <a:ea typeface="宋体" panose="02010600030101010101" pitchFamily="2" charset="-122"/>
                  </a:rPr>
                  <a:t>CH</a:t>
                </a:r>
                <a:r>
                  <a:rPr lang="en-US" altLang="zh-CN" b="1" baseline="-25000">
                    <a:latin typeface="Arial" panose="020B0604020202020204" pitchFamily="34" charset="0"/>
                    <a:ea typeface="宋体" panose="02010600030101010101" pitchFamily="2" charset="-122"/>
                  </a:rPr>
                  <a:t>3</a:t>
                </a:r>
                <a:endParaRPr lang="en-US" altLang="zh-CN" b="1" baseline="-25000">
                  <a:latin typeface="Arial" panose="020B0604020202020204" pitchFamily="34" charset="0"/>
                  <a:ea typeface="宋体" panose="02010600030101010101" pitchFamily="2" charset="-122"/>
                </a:endParaRPr>
              </a:p>
            </p:txBody>
          </p:sp>
          <p:sp>
            <p:nvSpPr>
              <p:cNvPr id="16" name="Line 7"/>
              <p:cNvSpPr>
                <a:spLocks noChangeShapeType="1"/>
              </p:cNvSpPr>
              <p:nvPr/>
            </p:nvSpPr>
            <p:spPr bwMode="auto">
              <a:xfrm flipV="1">
                <a:off x="4059" y="2387"/>
                <a:ext cx="0" cy="91"/>
              </a:xfrm>
              <a:prstGeom prst="line">
                <a:avLst/>
              </a:prstGeom>
              <a:noFill/>
              <a:ln w="38100">
                <a:solidFill>
                  <a:schemeClr val="tx1"/>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17" name="Line 7"/>
              <p:cNvSpPr>
                <a:spLocks noChangeShapeType="1"/>
              </p:cNvSpPr>
              <p:nvPr/>
            </p:nvSpPr>
            <p:spPr bwMode="auto">
              <a:xfrm flipV="1">
                <a:off x="4467" y="2614"/>
                <a:ext cx="136" cy="91"/>
              </a:xfrm>
              <a:prstGeom prst="line">
                <a:avLst/>
              </a:prstGeom>
              <a:noFill/>
              <a:ln w="38100">
                <a:solidFill>
                  <a:schemeClr val="tx1"/>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18" name="Line 7"/>
              <p:cNvSpPr>
                <a:spLocks noChangeShapeType="1"/>
              </p:cNvSpPr>
              <p:nvPr/>
            </p:nvSpPr>
            <p:spPr bwMode="auto">
              <a:xfrm flipV="1">
                <a:off x="4059" y="3431"/>
                <a:ext cx="0" cy="90"/>
              </a:xfrm>
              <a:prstGeom prst="line">
                <a:avLst/>
              </a:prstGeom>
              <a:noFill/>
              <a:ln w="38100">
                <a:solidFill>
                  <a:schemeClr val="tx1"/>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grpSp>
      </p:grpSp>
      <p:sp>
        <p:nvSpPr>
          <p:cNvPr id="19" name="Text Box 26"/>
          <p:cNvSpPr txBox="1">
            <a:spLocks noChangeArrowheads="1"/>
          </p:cNvSpPr>
          <p:nvPr/>
        </p:nvSpPr>
        <p:spPr bwMode="auto">
          <a:xfrm>
            <a:off x="4367530" y="5445125"/>
            <a:ext cx="415607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1600" dirty="0">
                <a:latin typeface="Times New Roman" panose="02020603050405020304" pitchFamily="18" charset="0"/>
                <a:ea typeface="黑体" panose="02010609060101010101" pitchFamily="49" charset="-122"/>
                <a:cs typeface="Times New Roman" panose="02020603050405020304" pitchFamily="18" charset="0"/>
              </a:rPr>
              <a:t>2,4,6-</a:t>
            </a: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三硝基甲苯 （</a:t>
            </a:r>
            <a:r>
              <a:rPr lang="en-US" altLang="zh-CN" sz="1600" dirty="0">
                <a:latin typeface="Times New Roman" panose="02020603050405020304" pitchFamily="18" charset="0"/>
                <a:ea typeface="黑体" panose="02010609060101010101" pitchFamily="49" charset="-122"/>
                <a:cs typeface="Times New Roman" panose="02020603050405020304" pitchFamily="18" charset="0"/>
              </a:rPr>
              <a:t>2,4,6-trinitrotoluene</a:t>
            </a: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160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r>
              <a:rPr lang="en-US" altLang="zh-CN" sz="1600" dirty="0">
                <a:latin typeface="Times New Roman" panose="02020603050405020304" pitchFamily="18" charset="0"/>
                <a:ea typeface="黑体" panose="02010609060101010101" pitchFamily="49" charset="-122"/>
                <a:cs typeface="Times New Roman" panose="02020603050405020304" pitchFamily="18" charset="0"/>
              </a:rPr>
              <a:t>TNT</a:t>
            </a: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，第二次世界大战期间的主要炸药。</a:t>
            </a:r>
            <a:endParaRPr lang="en-US" altLang="zh-CN" sz="16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Text Box 26"/>
          <p:cNvSpPr txBox="1">
            <a:spLocks noChangeArrowheads="1"/>
          </p:cNvSpPr>
          <p:nvPr/>
        </p:nvSpPr>
        <p:spPr bwMode="auto">
          <a:xfrm>
            <a:off x="8472805" y="5445125"/>
            <a:ext cx="415607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sz="1600" dirty="0">
                <a:latin typeface="Times New Roman" panose="02020603050405020304" pitchFamily="18" charset="0"/>
                <a:ea typeface="黑体" panose="02010609060101010101" pitchFamily="49" charset="-122"/>
                <a:cs typeface="Times New Roman" panose="02020603050405020304" pitchFamily="18" charset="0"/>
              </a:rPr>
              <a:t>二硝基对甲酚</a:t>
            </a: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1600" dirty="0">
                <a:latin typeface="Times New Roman" panose="02020603050405020304" pitchFamily="18" charset="0"/>
                <a:ea typeface="黑体" panose="02010609060101010101" pitchFamily="49" charset="-122"/>
                <a:cs typeface="Times New Roman" panose="02020603050405020304" pitchFamily="18" charset="0"/>
              </a:rPr>
              <a:t>2,6-dinitro paracresol</a:t>
            </a: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160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农用化学品</a:t>
            </a:r>
            <a:endParaRPr lang="en-US" altLang="zh-CN" sz="1600"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3" name="Group 27"/>
          <p:cNvGrpSpPr/>
          <p:nvPr/>
        </p:nvGrpSpPr>
        <p:grpSpPr bwMode="auto">
          <a:xfrm>
            <a:off x="8760771" y="3212465"/>
            <a:ext cx="2728919" cy="1989734"/>
            <a:chOff x="3350" y="2160"/>
            <a:chExt cx="2297" cy="1669"/>
          </a:xfrm>
        </p:grpSpPr>
        <p:sp>
          <p:nvSpPr>
            <p:cNvPr id="5" name="Line 7"/>
            <p:cNvSpPr>
              <a:spLocks noChangeShapeType="1"/>
            </p:cNvSpPr>
            <p:nvPr/>
          </p:nvSpPr>
          <p:spPr bwMode="auto">
            <a:xfrm>
              <a:off x="3833" y="2659"/>
              <a:ext cx="136" cy="45"/>
            </a:xfrm>
            <a:prstGeom prst="line">
              <a:avLst/>
            </a:prstGeom>
            <a:noFill/>
            <a:ln w="38100">
              <a:solidFill>
                <a:schemeClr val="tx1"/>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grpSp>
          <p:nvGrpSpPr>
            <p:cNvPr id="20" name="Group 24"/>
            <p:cNvGrpSpPr/>
            <p:nvPr/>
          </p:nvGrpSpPr>
          <p:grpSpPr bwMode="auto">
            <a:xfrm>
              <a:off x="3350" y="2160"/>
              <a:ext cx="2297" cy="1669"/>
              <a:chOff x="3032" y="2161"/>
              <a:chExt cx="2297" cy="1669"/>
            </a:xfrm>
          </p:grpSpPr>
          <p:sp>
            <p:nvSpPr>
              <p:cNvPr id="21" name="AutoShape 3"/>
              <p:cNvSpPr>
                <a:spLocks noChangeArrowheads="1"/>
              </p:cNvSpPr>
              <p:nvPr/>
            </p:nvSpPr>
            <p:spPr bwMode="auto">
              <a:xfrm rot="-5400000">
                <a:off x="3583" y="2544"/>
                <a:ext cx="952" cy="817"/>
              </a:xfrm>
              <a:prstGeom prst="hexagon">
                <a:avLst>
                  <a:gd name="adj" fmla="val 29131"/>
                  <a:gd name="vf" fmla="val 115470"/>
                </a:avLst>
              </a:prstGeom>
              <a:noFill/>
              <a:ln w="38100">
                <a:solidFill>
                  <a:schemeClr val="tx1"/>
                </a:solidFill>
                <a:miter lim="800000"/>
              </a:ln>
              <a:extLst>
                <a:ext uri="{909E8E84-426E-40DD-AFC4-6F175D3DCCD1}">
                  <a14:hiddenFill xmlns:a14="http://schemas.microsoft.com/office/drawing/2010/main">
                    <a:solidFill>
                      <a:srgbClr val="FFFFFF"/>
                    </a:solidFill>
                  </a14:hiddenFill>
                </a:ext>
              </a:extLst>
            </p:spPr>
            <p:txBody>
              <a:bodyPr vert="eaVert"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22" name="Oval 4"/>
              <p:cNvSpPr>
                <a:spLocks noChangeArrowheads="1"/>
              </p:cNvSpPr>
              <p:nvPr/>
            </p:nvSpPr>
            <p:spPr bwMode="auto">
              <a:xfrm>
                <a:off x="3788" y="2614"/>
                <a:ext cx="545" cy="635"/>
              </a:xfrm>
              <a:prstGeom prst="ellipse">
                <a:avLst/>
              </a:prstGeom>
              <a:noFill/>
              <a:ln w="38100">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latin typeface="Garamond" panose="02020404030301010803" pitchFamily="18" charset="0"/>
                  <a:ea typeface="宋体" panose="02010600030101010101" pitchFamily="2" charset="-122"/>
                </a:endParaRPr>
              </a:p>
            </p:txBody>
          </p:sp>
          <p:sp>
            <p:nvSpPr>
              <p:cNvPr id="23" name="Text Box 5"/>
              <p:cNvSpPr txBox="1">
                <a:spLocks noChangeArrowheads="1"/>
              </p:cNvSpPr>
              <p:nvPr/>
            </p:nvSpPr>
            <p:spPr bwMode="auto">
              <a:xfrm>
                <a:off x="4603" y="2478"/>
                <a:ext cx="726" cy="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b="1">
                    <a:latin typeface="Arial" panose="020B0604020202020204" pitchFamily="34" charset="0"/>
                    <a:ea typeface="宋体" panose="02010600030101010101" pitchFamily="2" charset="-122"/>
                  </a:rPr>
                  <a:t>NO</a:t>
                </a:r>
                <a:r>
                  <a:rPr lang="en-US" altLang="zh-CN" b="1" baseline="-25000">
                    <a:latin typeface="Arial" panose="020B0604020202020204" pitchFamily="34" charset="0"/>
                    <a:ea typeface="宋体" panose="02010600030101010101" pitchFamily="2" charset="-122"/>
                  </a:rPr>
                  <a:t>2</a:t>
                </a:r>
                <a:endParaRPr lang="en-US" altLang="zh-CN" b="1" baseline="-25000">
                  <a:latin typeface="Arial" panose="020B0604020202020204" pitchFamily="34" charset="0"/>
                  <a:ea typeface="宋体" panose="02010600030101010101" pitchFamily="2" charset="-122"/>
                </a:endParaRPr>
              </a:p>
              <a:p>
                <a:pPr eaLnBrk="1" hangingPunct="1">
                  <a:spcBef>
                    <a:spcPct val="50000"/>
                  </a:spcBef>
                </a:pPr>
                <a:endParaRPr lang="en-US" altLang="zh-CN" b="1" baseline="-25000">
                  <a:latin typeface="Arial" panose="020B0604020202020204" pitchFamily="34" charset="0"/>
                  <a:ea typeface="宋体" panose="02010600030101010101" pitchFamily="2" charset="-122"/>
                </a:endParaRPr>
              </a:p>
            </p:txBody>
          </p:sp>
          <p:sp>
            <p:nvSpPr>
              <p:cNvPr id="24" name="Text Box 6"/>
              <p:cNvSpPr txBox="1">
                <a:spLocks noChangeArrowheads="1"/>
              </p:cNvSpPr>
              <p:nvPr/>
            </p:nvSpPr>
            <p:spPr bwMode="auto">
              <a:xfrm>
                <a:off x="3923" y="3521"/>
                <a:ext cx="726"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b="1">
                    <a:latin typeface="Arial" panose="020B0604020202020204" pitchFamily="34" charset="0"/>
                    <a:ea typeface="宋体" panose="02010600030101010101" pitchFamily="2" charset="-122"/>
                  </a:rPr>
                  <a:t>CH</a:t>
                </a:r>
                <a:r>
                  <a:rPr lang="en-US" altLang="zh-CN" b="1" baseline="-25000">
                    <a:latin typeface="Arial" panose="020B0604020202020204" pitchFamily="34" charset="0"/>
                    <a:ea typeface="宋体" panose="02010600030101010101" pitchFamily="2" charset="-122"/>
                  </a:rPr>
                  <a:t>3</a:t>
                </a:r>
                <a:endParaRPr lang="en-US" altLang="zh-CN" b="1" baseline="-25000">
                  <a:latin typeface="Arial" panose="020B0604020202020204" pitchFamily="34" charset="0"/>
                  <a:ea typeface="宋体" panose="02010600030101010101" pitchFamily="2" charset="-122"/>
                </a:endParaRPr>
              </a:p>
            </p:txBody>
          </p:sp>
          <p:sp>
            <p:nvSpPr>
              <p:cNvPr id="25" name="Text Box 6"/>
              <p:cNvSpPr txBox="1">
                <a:spLocks noChangeArrowheads="1"/>
              </p:cNvSpPr>
              <p:nvPr/>
            </p:nvSpPr>
            <p:spPr bwMode="auto">
              <a:xfrm>
                <a:off x="3032" y="2463"/>
                <a:ext cx="726"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b="1">
                    <a:latin typeface="Arial" panose="020B0604020202020204" pitchFamily="34" charset="0"/>
                    <a:ea typeface="宋体" panose="02010600030101010101" pitchFamily="2" charset="-122"/>
                  </a:rPr>
                  <a:t>NO</a:t>
                </a:r>
                <a:r>
                  <a:rPr lang="en-US" altLang="zh-CN" b="1" baseline="-25000">
                    <a:latin typeface="Arial" panose="020B0604020202020204" pitchFamily="34" charset="0"/>
                    <a:ea typeface="宋体" panose="02010600030101010101" pitchFamily="2" charset="-122"/>
                  </a:rPr>
                  <a:t>2</a:t>
                </a:r>
                <a:endParaRPr lang="en-US" altLang="zh-CN" b="1" baseline="-25000">
                  <a:latin typeface="Arial" panose="020B0604020202020204" pitchFamily="34" charset="0"/>
                  <a:ea typeface="宋体" panose="02010600030101010101" pitchFamily="2" charset="-122"/>
                </a:endParaRPr>
              </a:p>
            </p:txBody>
          </p:sp>
          <p:sp>
            <p:nvSpPr>
              <p:cNvPr id="26" name="Text Box 6"/>
              <p:cNvSpPr txBox="1">
                <a:spLocks noChangeArrowheads="1"/>
              </p:cNvSpPr>
              <p:nvPr/>
            </p:nvSpPr>
            <p:spPr bwMode="auto">
              <a:xfrm>
                <a:off x="3923" y="2161"/>
                <a:ext cx="726"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b="1">
                    <a:latin typeface="Arial" panose="020B0604020202020204" pitchFamily="34" charset="0"/>
                    <a:ea typeface="宋体" panose="02010600030101010101" pitchFamily="2" charset="-122"/>
                  </a:rPr>
                  <a:t>OH</a:t>
                </a:r>
                <a:endParaRPr lang="en-US" altLang="zh-CN" b="1" baseline="-25000">
                  <a:latin typeface="Arial" panose="020B0604020202020204" pitchFamily="34" charset="0"/>
                  <a:ea typeface="宋体" panose="02010600030101010101" pitchFamily="2" charset="-122"/>
                </a:endParaRPr>
              </a:p>
            </p:txBody>
          </p:sp>
          <p:sp>
            <p:nvSpPr>
              <p:cNvPr id="28" name="Line 7"/>
              <p:cNvSpPr>
                <a:spLocks noChangeShapeType="1"/>
              </p:cNvSpPr>
              <p:nvPr/>
            </p:nvSpPr>
            <p:spPr bwMode="auto">
              <a:xfrm flipV="1">
                <a:off x="4059" y="2387"/>
                <a:ext cx="0" cy="91"/>
              </a:xfrm>
              <a:prstGeom prst="line">
                <a:avLst/>
              </a:prstGeom>
              <a:noFill/>
              <a:ln w="38100">
                <a:solidFill>
                  <a:schemeClr val="tx1"/>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29" name="Line 7"/>
              <p:cNvSpPr>
                <a:spLocks noChangeShapeType="1"/>
              </p:cNvSpPr>
              <p:nvPr/>
            </p:nvSpPr>
            <p:spPr bwMode="auto">
              <a:xfrm flipV="1">
                <a:off x="4467" y="2614"/>
                <a:ext cx="136" cy="91"/>
              </a:xfrm>
              <a:prstGeom prst="line">
                <a:avLst/>
              </a:prstGeom>
              <a:noFill/>
              <a:ln w="38100">
                <a:solidFill>
                  <a:schemeClr val="tx1"/>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30" name="Line 7"/>
              <p:cNvSpPr>
                <a:spLocks noChangeShapeType="1"/>
              </p:cNvSpPr>
              <p:nvPr/>
            </p:nvSpPr>
            <p:spPr bwMode="auto">
              <a:xfrm flipV="1">
                <a:off x="4059" y="3431"/>
                <a:ext cx="0" cy="90"/>
              </a:xfrm>
              <a:prstGeom prst="line">
                <a:avLst/>
              </a:prstGeom>
              <a:noFill/>
              <a:ln w="38100">
                <a:solidFill>
                  <a:schemeClr val="tx1"/>
                </a:solidFill>
                <a:round/>
              </a:ln>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grpSp>
      </p:grpSp>
    </p:spTree>
  </p:cSld>
  <p:clrMapOvr>
    <a:masterClrMapping/>
  </p:clrMapOvr>
  <p:transition spd="slow">
    <p:zoom/>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959925" y="836459"/>
            <a:ext cx="3943138" cy="213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5" name="Rectangle 2"/>
          <p:cNvSpPr txBox="1">
            <a:spLocks noChangeArrowheads="1"/>
          </p:cNvSpPr>
          <p:nvPr/>
        </p:nvSpPr>
        <p:spPr bwMode="auto">
          <a:xfrm>
            <a:off x="624205" y="620395"/>
            <a:ext cx="906272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0" indent="0" algn="ctr" defTabSz="685800" rtl="0" eaLnBrk="0" fontAlgn="base" hangingPunct="0">
              <a:lnSpc>
                <a:spcPct val="90000"/>
              </a:lnSpc>
              <a:spcBef>
                <a:spcPts val="75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defTabSz="685800" rtl="0" eaLnBrk="0" fontAlgn="base" hangingPunct="0">
              <a:lnSpc>
                <a:spcPct val="90000"/>
              </a:lnSpc>
              <a:spcBef>
                <a:spcPts val="375"/>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defTabSz="685800" rtl="0" eaLnBrk="0" fontAlgn="base" hangingPunct="0">
              <a:lnSpc>
                <a:spcPct val="90000"/>
              </a:lnSpc>
              <a:spcBef>
                <a:spcPts val="375"/>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0" fontAlgn="base" hangingPunct="0">
              <a:lnSpc>
                <a:spcPct val="90000"/>
              </a:lnSpc>
              <a:spcBef>
                <a:spcPts val="375"/>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0" fontAlgn="base" hangingPunct="0">
              <a:lnSpc>
                <a:spcPct val="90000"/>
              </a:lnSpc>
              <a:spcBef>
                <a:spcPts val="375"/>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342900" indent="-342900" algn="l" eaLnBrk="1" hangingPunct="1">
              <a:spcBef>
                <a:spcPct val="50000"/>
              </a:spcBef>
            </a:pPr>
            <a:r>
              <a:rPr lang="en-US" altLang="zh-CN" sz="2800" b="1" dirty="0" smtClean="0">
                <a:latin typeface="Times New Roman" panose="02020603050405020304" pitchFamily="18" charset="0"/>
                <a:ea typeface="微软雅黑" panose="020B0503020204020204" charset="-122"/>
                <a:cs typeface="Times New Roman" panose="02020603050405020304" pitchFamily="18" charset="0"/>
              </a:rPr>
              <a:t>③ </a:t>
            </a:r>
            <a:r>
              <a:rPr lang="zh-CN" altLang="en-US" sz="2800" b="1" dirty="0" smtClean="0">
                <a:latin typeface="Times New Roman" panose="02020603050405020304" pitchFamily="18" charset="0"/>
                <a:ea typeface="微软雅黑" panose="020B0503020204020204" charset="-122"/>
                <a:cs typeface="Times New Roman" panose="02020603050405020304" pitchFamily="18" charset="0"/>
              </a:rPr>
              <a:t>偶氮染料</a:t>
            </a:r>
            <a:r>
              <a:rPr lang="zh-CN" altLang="en-US" sz="2800" dirty="0" smtClean="0">
                <a:latin typeface="Times New Roman" panose="02020603050405020304" pitchFamily="18" charset="0"/>
                <a:ea typeface="微软雅黑" panose="020B0503020204020204" charset="-122"/>
                <a:cs typeface="Times New Roman" panose="02020603050405020304" pitchFamily="18" charset="0"/>
              </a:rPr>
              <a:t>  </a:t>
            </a:r>
            <a:r>
              <a:rPr lang="en-US" altLang="zh-CN" sz="2800" b="1" dirty="0" smtClean="0">
                <a:latin typeface="Times New Roman" panose="02020603050405020304" pitchFamily="18" charset="0"/>
                <a:ea typeface="微软雅黑" panose="020B0503020204020204" charset="-122"/>
                <a:cs typeface="Times New Roman" panose="02020603050405020304" pitchFamily="18" charset="0"/>
              </a:rPr>
              <a:t>(Azo Dye)</a:t>
            </a:r>
            <a:endParaRPr lang="en-US" altLang="zh-CN" sz="2800" b="1" dirty="0" smtClean="0">
              <a:latin typeface="Times New Roman" panose="02020603050405020304" pitchFamily="18" charset="0"/>
              <a:ea typeface="微软雅黑" panose="020B0503020204020204" charset="-122"/>
              <a:cs typeface="Times New Roman" panose="02020603050405020304" pitchFamily="18" charset="0"/>
            </a:endParaRPr>
          </a:p>
          <a:p>
            <a:pPr marL="342900" indent="-342900" algn="l" eaLnBrk="1" hangingPunct="1">
              <a:spcBef>
                <a:spcPct val="50000"/>
              </a:spcBef>
            </a:pPr>
            <a:endParaRPr lang="en-US" altLang="zh-CN" sz="2000" b="1" dirty="0" smtClean="0">
              <a:ea typeface="宋体" panose="02010600030101010101" pitchFamily="2" charset="-122"/>
            </a:endParaRPr>
          </a:p>
          <a:p>
            <a:pPr marL="342900" indent="-342900" algn="l" eaLnBrk="1" hangingPunct="1">
              <a:spcBef>
                <a:spcPct val="50000"/>
              </a:spcBef>
            </a:pPr>
            <a:endParaRPr lang="en-US" altLang="zh-CN" sz="2000" b="1" dirty="0" smtClean="0">
              <a:ea typeface="宋体" panose="02010600030101010101" pitchFamily="2" charset="-122"/>
            </a:endParaRPr>
          </a:p>
          <a:p>
            <a:pPr marL="342900" indent="-342900" algn="l" eaLnBrk="1" hangingPunct="1">
              <a:spcBef>
                <a:spcPct val="50000"/>
              </a:spcBef>
            </a:pPr>
            <a:endParaRPr lang="en-US" altLang="zh-CN" sz="2400" b="1" dirty="0" smtClean="0">
              <a:latin typeface="宋体" panose="02010600030101010101" pitchFamily="2" charset="-122"/>
              <a:ea typeface="宋体" panose="02010600030101010101" pitchFamily="2" charset="-122"/>
            </a:endParaRPr>
          </a:p>
          <a:p>
            <a:pPr marL="342900" indent="-342900" algn="l" eaLnBrk="1" hangingPunct="1">
              <a:spcBef>
                <a:spcPct val="30000"/>
              </a:spcBef>
            </a:pPr>
            <a:endParaRPr lang="en-US" altLang="zh-CN" sz="2400" b="1" dirty="0" smtClean="0">
              <a:latin typeface="宋体" panose="02010600030101010101" pitchFamily="2" charset="-122"/>
              <a:ea typeface="宋体" panose="02010600030101010101" pitchFamily="2" charset="-122"/>
            </a:endParaRPr>
          </a:p>
          <a:p>
            <a:pPr marL="342900" indent="-342900" algn="l" eaLnBrk="1" hangingPunct="1">
              <a:spcBef>
                <a:spcPct val="50000"/>
              </a:spcBef>
            </a:pPr>
            <a:r>
              <a:rPr lang="en-US" altLang="zh-CN" sz="2800" b="1" dirty="0">
                <a:latin typeface="Times New Roman" panose="02020603050405020304" pitchFamily="18" charset="0"/>
                <a:ea typeface="微软雅黑" panose="020B0503020204020204" charset="-122"/>
                <a:cs typeface="Times New Roman" panose="02020603050405020304" pitchFamily="18" charset="0"/>
              </a:rPr>
              <a:t>④ </a:t>
            </a:r>
            <a:r>
              <a:rPr lang="zh-CN" altLang="en-US" sz="2800" b="1" dirty="0">
                <a:latin typeface="Times New Roman" panose="02020603050405020304" pitchFamily="18" charset="0"/>
                <a:ea typeface="微软雅黑" panose="020B0503020204020204" charset="-122"/>
                <a:cs typeface="Times New Roman" panose="02020603050405020304" pitchFamily="18" charset="0"/>
              </a:rPr>
              <a:t>含氮除草剂 </a:t>
            </a:r>
            <a:r>
              <a:rPr lang="en-US" altLang="zh-CN" sz="2800" b="1" dirty="0">
                <a:latin typeface="Times New Roman" panose="02020603050405020304" pitchFamily="18" charset="0"/>
                <a:ea typeface="微软雅黑" panose="020B0503020204020204" charset="-122"/>
                <a:cs typeface="Times New Roman" panose="02020603050405020304" pitchFamily="18" charset="0"/>
              </a:rPr>
              <a:t>(Nitrogen Containing Herbicides)</a:t>
            </a:r>
            <a:endParaRPr lang="en-US" altLang="zh-CN" sz="2800" b="1" dirty="0">
              <a:latin typeface="Times New Roman" panose="02020603050405020304" pitchFamily="18" charset="0"/>
              <a:ea typeface="微软雅黑" panose="020B0503020204020204" charset="-122"/>
              <a:cs typeface="Times New Roman" panose="02020603050405020304" pitchFamily="18" charset="0"/>
            </a:endParaRPr>
          </a:p>
          <a:p>
            <a:pPr marL="342900" indent="-342900" algn="l" eaLnBrk="1" hangingPunct="1">
              <a:spcBef>
                <a:spcPct val="50000"/>
              </a:spcBef>
            </a:pPr>
            <a:r>
              <a:rPr lang="en-US" altLang="zh-CN" sz="2000" b="1" dirty="0" smtClean="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dirty="0" smtClean="0">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dirty="0" smtClean="0">
                <a:latin typeface="Times New Roman" panose="02020603050405020304" pitchFamily="18" charset="0"/>
                <a:ea typeface="黑体" panose="02010609060101010101" pitchFamily="49" charset="-122"/>
                <a:cs typeface="Times New Roman" panose="02020603050405020304" pitchFamily="18" charset="0"/>
              </a:rPr>
              <a:t>三嗪类 </a:t>
            </a:r>
            <a:r>
              <a:rPr lang="en-US" altLang="zh-CN" sz="2200" dirty="0" err="1" smtClean="0">
                <a:latin typeface="Times New Roman" panose="02020603050405020304" pitchFamily="18" charset="0"/>
                <a:ea typeface="黑体" panose="02010609060101010101" pitchFamily="49" charset="-122"/>
                <a:cs typeface="Times New Roman" panose="02020603050405020304" pitchFamily="18" charset="0"/>
              </a:rPr>
              <a:t>triazine</a:t>
            </a:r>
            <a:r>
              <a:rPr lang="en-US" altLang="zh-CN" sz="2200" dirty="0" smtClean="0">
                <a:latin typeface="Times New Roman" panose="02020603050405020304" pitchFamily="18" charset="0"/>
                <a:ea typeface="黑体" panose="02010609060101010101" pitchFamily="49" charset="-122"/>
                <a:cs typeface="Times New Roman" panose="02020603050405020304" pitchFamily="18" charset="0"/>
              </a:rPr>
              <a:t> herbicide                 </a:t>
            </a:r>
            <a:r>
              <a:rPr lang="zh-CN" altLang="en-US" sz="2200" dirty="0" smtClean="0">
                <a:latin typeface="Times New Roman" panose="02020603050405020304" pitchFamily="18" charset="0"/>
                <a:ea typeface="黑体" panose="02010609060101010101" pitchFamily="49" charset="-122"/>
                <a:cs typeface="Times New Roman" panose="02020603050405020304" pitchFamily="18" charset="0"/>
              </a:rPr>
              <a:t>双吡啶类 </a:t>
            </a:r>
            <a:r>
              <a:rPr lang="en-US" altLang="zh-CN" sz="2200" dirty="0" err="1" smtClean="0">
                <a:latin typeface="Times New Roman" panose="02020603050405020304" pitchFamily="18" charset="0"/>
                <a:ea typeface="黑体" panose="02010609060101010101" pitchFamily="49" charset="-122"/>
                <a:cs typeface="Times New Roman" panose="02020603050405020304" pitchFamily="18" charset="0"/>
              </a:rPr>
              <a:t>bipyridilium</a:t>
            </a:r>
            <a:r>
              <a:rPr lang="en-US" altLang="zh-CN" sz="2200" dirty="0" smtClean="0">
                <a:latin typeface="Times New Roman" panose="02020603050405020304" pitchFamily="18" charset="0"/>
                <a:ea typeface="黑体" panose="02010609060101010101" pitchFamily="49" charset="-122"/>
                <a:cs typeface="Times New Roman" panose="02020603050405020304" pitchFamily="18" charset="0"/>
              </a:rPr>
              <a:t> herbicide</a:t>
            </a:r>
            <a:endParaRPr lang="en-US" altLang="zh-CN" sz="2200" dirty="0" smtClean="0">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l" eaLnBrk="1" hangingPunct="1"/>
            <a:r>
              <a:rPr lang="zh-CN" altLang="en-US" sz="2200" dirty="0" smtClean="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dirty="0" smtClean="0">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dirty="0" smtClean="0">
                <a:latin typeface="Times New Roman" panose="02020603050405020304" pitchFamily="18" charset="0"/>
                <a:ea typeface="黑体" panose="02010609060101010101" pitchFamily="49" charset="-122"/>
                <a:cs typeface="Times New Roman" panose="02020603050405020304" pitchFamily="18" charset="0"/>
              </a:rPr>
              <a:t>阿特拉津</a:t>
            </a:r>
            <a:r>
              <a:rPr lang="en-US" altLang="zh-CN" sz="2200" i="1" dirty="0" smtClean="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dirty="0" smtClean="0">
                <a:latin typeface="Times New Roman" panose="02020603050405020304" pitchFamily="18" charset="0"/>
                <a:ea typeface="黑体" panose="02010609060101010101" pitchFamily="49" charset="-122"/>
                <a:cs typeface="Times New Roman" panose="02020603050405020304" pitchFamily="18" charset="0"/>
              </a:rPr>
              <a:t>atrazine                            </a:t>
            </a:r>
            <a:r>
              <a:rPr lang="zh-CN" altLang="en-US" sz="2200" dirty="0" smtClean="0">
                <a:latin typeface="Times New Roman" panose="02020603050405020304" pitchFamily="18" charset="0"/>
                <a:ea typeface="黑体" panose="02010609060101010101" pitchFamily="49" charset="-122"/>
                <a:cs typeface="Times New Roman" panose="02020603050405020304" pitchFamily="18" charset="0"/>
              </a:rPr>
              <a:t>敌草快</a:t>
            </a:r>
            <a:r>
              <a:rPr lang="en-US" altLang="zh-CN" sz="2200" i="1" dirty="0" smtClean="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dirty="0" err="1" smtClean="0">
                <a:latin typeface="Times New Roman" panose="02020603050405020304" pitchFamily="18" charset="0"/>
                <a:ea typeface="黑体" panose="02010609060101010101" pitchFamily="49" charset="-122"/>
                <a:cs typeface="Times New Roman" panose="02020603050405020304" pitchFamily="18" charset="0"/>
              </a:rPr>
              <a:t>diquat</a:t>
            </a:r>
            <a:endParaRPr lang="en-US" altLang="zh-CN" sz="2200" dirty="0" smtClean="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Text Box 14"/>
          <p:cNvSpPr txBox="1">
            <a:spLocks noChangeArrowheads="1"/>
          </p:cNvSpPr>
          <p:nvPr/>
        </p:nvSpPr>
        <p:spPr bwMode="auto">
          <a:xfrm>
            <a:off x="839470" y="1246505"/>
            <a:ext cx="5455920" cy="1308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lnSpc>
                <a:spcPct val="120000"/>
              </a:lnSpc>
              <a:spcBef>
                <a:spcPts val="35"/>
              </a:spcBef>
              <a:spcAft>
                <a:spcPts val="0"/>
              </a:spcAft>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 偶氮染料因可降解产生具有致癌作用的芳香胺，而被一些国家禁用。目前为止，</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70%</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的染料都是以偶氮结构为基础的。</a:t>
            </a: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8" name="Picture 7" descr="fig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883" y="4598104"/>
            <a:ext cx="2806150" cy="1907426"/>
          </a:xfrm>
          <a:prstGeom prst="rect">
            <a:avLst/>
          </a:prstGeom>
          <a:solidFill>
            <a:srgbClr val="FFCCCC"/>
          </a:solidFill>
          <a:ln w="9525">
            <a:noFill/>
            <a:miter lim="800000"/>
            <a:headEnd/>
            <a:tailEnd/>
          </a:ln>
        </p:spPr>
      </p:pic>
      <p:grpSp>
        <p:nvGrpSpPr>
          <p:cNvPr id="9" name="Group 8"/>
          <p:cNvGrpSpPr/>
          <p:nvPr/>
        </p:nvGrpSpPr>
        <p:grpSpPr bwMode="auto">
          <a:xfrm>
            <a:off x="6600066" y="4529789"/>
            <a:ext cx="3013992" cy="1975862"/>
            <a:chOff x="2290" y="2931"/>
            <a:chExt cx="2540" cy="1389"/>
          </a:xfrm>
          <a:solidFill>
            <a:schemeClr val="bg1"/>
          </a:solidFill>
        </p:grpSpPr>
        <p:sp>
          <p:nvSpPr>
            <p:cNvPr id="10" name="Rectangle 7"/>
            <p:cNvSpPr>
              <a:spLocks noChangeArrowheads="1"/>
            </p:cNvSpPr>
            <p:nvPr/>
          </p:nvSpPr>
          <p:spPr bwMode="auto">
            <a:xfrm>
              <a:off x="2290" y="2931"/>
              <a:ext cx="2540" cy="1389"/>
            </a:xfrm>
            <a:prstGeom prst="rect">
              <a:avLst/>
            </a:prstGeom>
            <a:grpFill/>
            <a:ln w="9525">
              <a:noFill/>
              <a:miter lim="800000"/>
            </a:ln>
            <a:effectLst/>
          </p:spPr>
          <p:txBody>
            <a:bodyPr wrap="none" anchor="ct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pic>
          <p:nvPicPr>
            <p:cNvPr id="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8" y="3158"/>
              <a:ext cx="1998" cy="9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zoom/>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416548" y="685478"/>
            <a:ext cx="9961098"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0" indent="0" algn="ctr" defTabSz="685800" rtl="0" eaLnBrk="0" fontAlgn="base" hangingPunct="0">
              <a:lnSpc>
                <a:spcPct val="90000"/>
              </a:lnSpc>
              <a:spcBef>
                <a:spcPts val="75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defTabSz="685800" rtl="0" eaLnBrk="0" fontAlgn="base" hangingPunct="0">
              <a:lnSpc>
                <a:spcPct val="90000"/>
              </a:lnSpc>
              <a:spcBef>
                <a:spcPts val="375"/>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defTabSz="685800" rtl="0" eaLnBrk="0" fontAlgn="base" hangingPunct="0">
              <a:lnSpc>
                <a:spcPct val="90000"/>
              </a:lnSpc>
              <a:spcBef>
                <a:spcPts val="375"/>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0" fontAlgn="base" hangingPunct="0">
              <a:lnSpc>
                <a:spcPct val="90000"/>
              </a:lnSpc>
              <a:spcBef>
                <a:spcPts val="375"/>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0" fontAlgn="base" hangingPunct="0">
              <a:lnSpc>
                <a:spcPct val="90000"/>
              </a:lnSpc>
              <a:spcBef>
                <a:spcPts val="375"/>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342900" indent="-342900" algn="l" eaLnBrk="1" hangingPunct="1">
              <a:spcBef>
                <a:spcPct val="50000"/>
              </a:spcBef>
            </a:pPr>
            <a:r>
              <a:rPr lang="zh-CN" altLang="en-US" sz="2800" b="1" dirty="0" smtClean="0">
                <a:latin typeface="Times New Roman" panose="02020603050405020304" pitchFamily="18" charset="0"/>
                <a:ea typeface="微软雅黑" panose="020B0503020204020204" charset="-122"/>
                <a:cs typeface="Times New Roman" panose="02020603050405020304" pitchFamily="18" charset="0"/>
              </a:rPr>
              <a:t>⑤ 季铵盐 阳离子表面活性剂 </a:t>
            </a:r>
            <a:endParaRPr lang="en-US" altLang="zh-CN" sz="2800" b="1" dirty="0" smtClean="0">
              <a:latin typeface="Times New Roman" panose="02020603050405020304" pitchFamily="18" charset="0"/>
              <a:ea typeface="微软雅黑" panose="020B0503020204020204" charset="-122"/>
              <a:cs typeface="Times New Roman" panose="02020603050405020304" pitchFamily="18" charset="0"/>
            </a:endParaRPr>
          </a:p>
          <a:p>
            <a:pPr marL="342900" indent="-342900" algn="l" eaLnBrk="1" hangingPunct="1">
              <a:spcBef>
                <a:spcPct val="50000"/>
              </a:spcBef>
            </a:pPr>
            <a:r>
              <a:rPr lang="en-US" altLang="zh-CN" sz="2800" b="1" dirty="0" smtClean="0">
                <a:latin typeface="Times New Roman" panose="02020603050405020304" pitchFamily="18" charset="0"/>
                <a:ea typeface="微软雅黑" panose="020B0503020204020204" charset="-122"/>
                <a:cs typeface="Times New Roman" panose="02020603050405020304" pitchFamily="18" charset="0"/>
              </a:rPr>
              <a:t>             (Quaternary Ammonium Salts, Cationic Surfactants)</a:t>
            </a:r>
            <a:endParaRPr lang="en-US" altLang="zh-CN" sz="2800" b="1" dirty="0" smtClean="0">
              <a:latin typeface="Times New Roman" panose="02020603050405020304" pitchFamily="18" charset="0"/>
              <a:ea typeface="微软雅黑" panose="020B0503020204020204" charset="-122"/>
              <a:cs typeface="Times New Roman" panose="02020603050405020304" pitchFamily="18" charset="0"/>
            </a:endParaRPr>
          </a:p>
          <a:p>
            <a:pPr marL="342900" indent="-342900" algn="l" eaLnBrk="1" hangingPunct="1">
              <a:spcBef>
                <a:spcPct val="50000"/>
              </a:spcBef>
            </a:pPr>
            <a:endParaRPr lang="en-US" altLang="zh-CN" sz="2800" b="1" dirty="0">
              <a:latin typeface="Times New Roman" panose="02020603050405020304" pitchFamily="18" charset="0"/>
              <a:ea typeface="微软雅黑" panose="020B0503020204020204" charset="-122"/>
              <a:cs typeface="Times New Roman" panose="02020603050405020304" pitchFamily="18" charset="0"/>
            </a:endParaRPr>
          </a:p>
          <a:p>
            <a:pPr marL="342900" indent="-342900" algn="l" eaLnBrk="1" hangingPunct="1">
              <a:spcBef>
                <a:spcPct val="50000"/>
              </a:spcBef>
            </a:pPr>
            <a:endParaRPr lang="en-US" altLang="zh-CN" sz="2800" b="1" dirty="0" smtClean="0">
              <a:latin typeface="Times New Roman" panose="02020603050405020304" pitchFamily="18" charset="0"/>
              <a:ea typeface="微软雅黑" panose="020B0503020204020204" charset="-122"/>
              <a:cs typeface="Times New Roman" panose="02020603050405020304" pitchFamily="18" charset="0"/>
            </a:endParaRPr>
          </a:p>
          <a:p>
            <a:pPr marL="342900" indent="-342900" algn="l" eaLnBrk="1" hangingPunct="1">
              <a:spcBef>
                <a:spcPct val="50000"/>
              </a:spcBef>
            </a:pPr>
            <a:endParaRPr lang="en-US" altLang="zh-CN" sz="2400" b="1" dirty="0" smtClean="0">
              <a:latin typeface="宋体" panose="02010600030101010101" pitchFamily="2" charset="-122"/>
              <a:ea typeface="宋体" panose="02010600030101010101" pitchFamily="2" charset="-122"/>
            </a:endParaRPr>
          </a:p>
          <a:p>
            <a:pPr marL="342900" indent="-342900" algn="l" eaLnBrk="1" hangingPunct="1">
              <a:spcBef>
                <a:spcPct val="50000"/>
              </a:spcBef>
            </a:pPr>
            <a:r>
              <a:rPr lang="zh-CN" altLang="en-US" sz="2800" b="1" dirty="0" smtClean="0">
                <a:latin typeface="Times New Roman" panose="02020603050405020304" pitchFamily="18" charset="0"/>
                <a:ea typeface="微软雅黑" panose="020B0503020204020204" charset="-122"/>
                <a:cs typeface="Times New Roman" panose="02020603050405020304" pitchFamily="18" charset="0"/>
              </a:rPr>
              <a:t>⑥ 含氮配合剂 </a:t>
            </a:r>
            <a:r>
              <a:rPr lang="en-US" altLang="zh-CN" sz="2800" b="1" dirty="0" smtClean="0">
                <a:latin typeface="Times New Roman" panose="02020603050405020304" pitchFamily="18" charset="0"/>
                <a:ea typeface="微软雅黑" panose="020B0503020204020204" charset="-122"/>
                <a:cs typeface="Times New Roman" panose="02020603050405020304" pitchFamily="18" charset="0"/>
              </a:rPr>
              <a:t>(Nitrogen </a:t>
            </a:r>
            <a:r>
              <a:rPr lang="en-US" altLang="zh-CN" sz="2800" b="1" dirty="0">
                <a:latin typeface="Times New Roman" panose="02020603050405020304" pitchFamily="18" charset="0"/>
                <a:ea typeface="微软雅黑" panose="020B0503020204020204" charset="-122"/>
                <a:cs typeface="Times New Roman" panose="02020603050405020304" pitchFamily="18" charset="0"/>
              </a:rPr>
              <a:t>Containing Chelating </a:t>
            </a:r>
            <a:r>
              <a:rPr lang="en-US" altLang="zh-CN" sz="2800" b="1" dirty="0" smtClean="0">
                <a:latin typeface="Times New Roman" panose="02020603050405020304" pitchFamily="18" charset="0"/>
                <a:ea typeface="微软雅黑" panose="020B0503020204020204" charset="-122"/>
                <a:cs typeface="Times New Roman" panose="02020603050405020304" pitchFamily="18" charset="0"/>
              </a:rPr>
              <a:t>Agents) </a:t>
            </a:r>
            <a:endParaRPr lang="en-US" altLang="zh-CN" sz="2800" b="1" dirty="0" smtClean="0">
              <a:latin typeface="Times New Roman" panose="02020603050405020304" pitchFamily="18" charset="0"/>
              <a:ea typeface="微软雅黑" panose="020B0503020204020204" charset="-122"/>
              <a:cs typeface="Times New Roman" panose="02020603050405020304" pitchFamily="18" charset="0"/>
            </a:endParaRPr>
          </a:p>
          <a:p>
            <a:pPr marL="342900" indent="-342900" algn="l" eaLnBrk="1" hangingPunct="1">
              <a:spcBef>
                <a:spcPct val="50000"/>
              </a:spcBef>
            </a:pPr>
            <a:r>
              <a:rPr lang="en-US" altLang="zh-CN" sz="2800" b="1" dirty="0" smtClean="0">
                <a:latin typeface="Times New Roman" panose="02020603050405020304" pitchFamily="18" charset="0"/>
                <a:ea typeface="微软雅黑" panose="020B0503020204020204" charset="-122"/>
                <a:cs typeface="Times New Roman" panose="02020603050405020304" pitchFamily="18" charset="0"/>
              </a:rPr>
              <a:t>                                             </a:t>
            </a:r>
            <a:r>
              <a:rPr lang="zh-CN" altLang="en-US" sz="2800" b="1" dirty="0" smtClean="0">
                <a:latin typeface="Times New Roman" panose="02020603050405020304" pitchFamily="18" charset="0"/>
                <a:ea typeface="微软雅黑" panose="020B0503020204020204" charset="-122"/>
                <a:cs typeface="Times New Roman" panose="02020603050405020304" pitchFamily="18" charset="0"/>
              </a:rPr>
              <a:t>（</a:t>
            </a:r>
            <a:r>
              <a:rPr lang="en-US" altLang="zh-CN" sz="2800" b="1" dirty="0" err="1" smtClean="0">
                <a:latin typeface="Times New Roman" panose="02020603050405020304" pitchFamily="18" charset="0"/>
                <a:ea typeface="微软雅黑" panose="020B0503020204020204" charset="-122"/>
                <a:cs typeface="Times New Roman" panose="02020603050405020304" pitchFamily="18" charset="0"/>
              </a:rPr>
              <a:t>Trisodium</a:t>
            </a:r>
            <a:r>
              <a:rPr lang="en-US" altLang="zh-CN" sz="2800" b="1" dirty="0" smtClean="0">
                <a:latin typeface="Times New Roman" panose="02020603050405020304" pitchFamily="18" charset="0"/>
                <a:ea typeface="微软雅黑" panose="020B0503020204020204" charset="-122"/>
                <a:cs typeface="Times New Roman" panose="02020603050405020304" pitchFamily="18" charset="0"/>
              </a:rPr>
              <a:t> </a:t>
            </a:r>
            <a:r>
              <a:rPr lang="en-US" altLang="zh-CN" sz="2800" b="1" dirty="0" err="1" smtClean="0">
                <a:latin typeface="Times New Roman" panose="02020603050405020304" pitchFamily="18" charset="0"/>
                <a:ea typeface="微软雅黑" panose="020B0503020204020204" charset="-122"/>
                <a:cs typeface="Times New Roman" panose="02020603050405020304" pitchFamily="18" charset="0"/>
              </a:rPr>
              <a:t>Nitrilotriacetate</a:t>
            </a:r>
            <a:r>
              <a:rPr lang="en-US" altLang="zh-CN" sz="2800" b="1" dirty="0" smtClean="0">
                <a:latin typeface="Times New Roman" panose="02020603050405020304" pitchFamily="18" charset="0"/>
                <a:ea typeface="微软雅黑" panose="020B0503020204020204" charset="-122"/>
                <a:cs typeface="Times New Roman" panose="02020603050405020304" pitchFamily="18" charset="0"/>
              </a:rPr>
              <a:t> (NTA)</a:t>
            </a:r>
            <a:endParaRPr lang="en-US" altLang="zh-CN" sz="2800" b="1" dirty="0">
              <a:latin typeface="Times New Roman" panose="02020603050405020304" pitchFamily="18" charset="0"/>
              <a:ea typeface="微软雅黑" panose="020B0503020204020204" charset="-122"/>
              <a:cs typeface="Times New Roman" panose="02020603050405020304" pitchFamily="18" charset="0"/>
            </a:endParaRPr>
          </a:p>
        </p:txBody>
      </p:sp>
      <p:pic>
        <p:nvPicPr>
          <p:cNvPr id="7170" name="Picture 2" descr="Sigma - 52366 - 十六烷基三甲基氯化铵 - 维百奥（北京）生物科技有限公司"/>
          <p:cNvPicPr>
            <a:picLocks noChangeAspect="1" noChangeArrowheads="1"/>
          </p:cNvPicPr>
          <p:nvPr/>
        </p:nvPicPr>
        <p:blipFill rotWithShape="1">
          <a:blip r:embed="rId1">
            <a:extLst>
              <a:ext uri="{28A0092B-C50C-407E-A947-70E740481C1C}">
                <a14:useLocalDpi xmlns:a14="http://schemas.microsoft.com/office/drawing/2010/main" val="0"/>
              </a:ext>
            </a:extLst>
          </a:blip>
          <a:srcRect t="20334" b="33074"/>
          <a:stretch>
            <a:fillRect/>
          </a:stretch>
        </p:blipFill>
        <p:spPr bwMode="auto">
          <a:xfrm>
            <a:off x="3537075" y="1875337"/>
            <a:ext cx="3720043" cy="1733235"/>
          </a:xfrm>
          <a:prstGeom prst="rect">
            <a:avLst/>
          </a:prstGeom>
          <a:noFill/>
          <a:extLst>
            <a:ext uri="{909E8E84-426E-40DD-AFC4-6F175D3DCCD1}">
              <a14:hiddenFill xmlns:a14="http://schemas.microsoft.com/office/drawing/2010/main">
                <a:solidFill>
                  <a:srgbClr val="FFFFFF"/>
                </a:solidFill>
              </a14:hiddenFill>
            </a:ext>
          </a:extLst>
        </p:spPr>
      </p:pic>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12" name="Text Box 16"/>
          <p:cNvSpPr txBox="1">
            <a:spLocks noChangeArrowheads="1"/>
          </p:cNvSpPr>
          <p:nvPr/>
        </p:nvSpPr>
        <p:spPr bwMode="auto">
          <a:xfrm>
            <a:off x="5335343" y="4873841"/>
            <a:ext cx="546227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lnSpc>
                <a:spcPct val="150000"/>
              </a:lnSpc>
              <a:spcBef>
                <a:spcPct val="50000"/>
              </a:spcBef>
            </a:pPr>
            <a:r>
              <a:rPr lang="zh-CN" altLang="en-US" sz="2400" b="1" dirty="0" smtClean="0">
                <a:solidFill>
                  <a:prstClr val="black"/>
                </a:solidFill>
                <a:latin typeface="黑体" panose="02010609060101010101" pitchFamily="49" charset="-122"/>
                <a:ea typeface="黑体" panose="02010609060101010101" pitchFamily="49" charset="-122"/>
              </a:rPr>
              <a:t>    </a:t>
            </a:r>
            <a:r>
              <a:rPr lang="zh-CN" altLang="en-US" sz="2200" dirty="0" smtClean="0">
                <a:solidFill>
                  <a:prstClr val="black"/>
                </a:solidFill>
                <a:latin typeface="黑体" panose="02010609060101010101" pitchFamily="49" charset="-122"/>
                <a:ea typeface="黑体" panose="02010609060101010101" pitchFamily="49" charset="-122"/>
              </a:rPr>
              <a:t>表面活性剂和配合剂在水环境中大量检出，自身会对生态系统产生危害，还会影响到其他污染物的环境行为。</a:t>
            </a:r>
            <a:endParaRPr lang="en-US" altLang="zh-CN" sz="2200" dirty="0" smtClean="0">
              <a:solidFill>
                <a:prstClr val="black"/>
              </a:solidFill>
              <a:latin typeface="黑体" panose="02010609060101010101" pitchFamily="49" charset="-122"/>
              <a:ea typeface="黑体" panose="02010609060101010101" pitchFamily="49" charset="-122"/>
            </a:endParaRPr>
          </a:p>
        </p:txBody>
      </p:sp>
      <p:sp>
        <p:nvSpPr>
          <p:cNvPr id="3" name="文本框 2"/>
          <p:cNvSpPr txBox="1"/>
          <p:nvPr/>
        </p:nvSpPr>
        <p:spPr>
          <a:xfrm>
            <a:off x="551384" y="1918515"/>
            <a:ext cx="3528392" cy="461665"/>
          </a:xfrm>
          <a:prstGeom prst="rect">
            <a:avLst/>
          </a:prstGeom>
          <a:noFill/>
        </p:spPr>
        <p:txBody>
          <a:bodyPr wrap="square" rtlCol="0">
            <a:spAutoFit/>
          </a:bodyPr>
          <a:lstStyle/>
          <a:p>
            <a:r>
              <a:rPr lang="zh-CN" altLang="en-US" sz="2400" dirty="0">
                <a:latin typeface="黑体" panose="02010609060101010101" pitchFamily="49" charset="-122"/>
                <a:ea typeface="黑体" panose="02010609060101010101" pitchFamily="49" charset="-122"/>
              </a:rPr>
              <a:t>十六烷基三甲基氯化铵</a:t>
            </a:r>
            <a:endParaRPr lang="zh-CN" altLang="en-US" sz="2400" dirty="0">
              <a:latin typeface="黑体" panose="02010609060101010101" pitchFamily="49" charset="-122"/>
              <a:ea typeface="黑体" panose="02010609060101010101" pitchFamily="49" charset="-122"/>
            </a:endParaRPr>
          </a:p>
        </p:txBody>
      </p:sp>
      <p:pic>
        <p:nvPicPr>
          <p:cNvPr id="7178" name="Picture 10" descr="氮川三乙酸三钠 - CAS:5064-31-3 - 广东翁江化学试剂有限公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4497" y="4294510"/>
            <a:ext cx="2304256" cy="2321454"/>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06987" y="4436544"/>
            <a:ext cx="2031325" cy="461665"/>
          </a:xfrm>
          <a:prstGeom prst="rect">
            <a:avLst/>
          </a:prstGeom>
        </p:spPr>
        <p:txBody>
          <a:bodyPr wrap="none">
            <a:spAutoFit/>
          </a:bodyPr>
          <a:lstStyle/>
          <a:p>
            <a:r>
              <a:rPr lang="zh-CN" altLang="en-US" sz="2400" dirty="0">
                <a:latin typeface="黑体" panose="02010609060101010101" pitchFamily="49" charset="-122"/>
                <a:ea typeface="黑体" panose="02010609060101010101" pitchFamily="49" charset="-122"/>
              </a:rPr>
              <a:t>氮川三乙酸钠</a:t>
            </a:r>
            <a:endParaRPr lang="zh-CN" altLang="en-US" sz="2400" dirty="0">
              <a:latin typeface="黑体" panose="02010609060101010101" pitchFamily="49" charset="-122"/>
              <a:ea typeface="黑体" panose="02010609060101010101" pitchFamily="49" charset="-122"/>
            </a:endParaRPr>
          </a:p>
        </p:txBody>
      </p:sp>
    </p:spTree>
  </p:cSld>
  <p:clrMapOvr>
    <a:masterClrMapping/>
  </p:clrMapOvr>
  <p:transition spd="slow">
    <p:zoom/>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4" name="Rectangle 5"/>
          <p:cNvSpPr>
            <a:spLocks noChangeArrowheads="1"/>
          </p:cNvSpPr>
          <p:nvPr/>
        </p:nvSpPr>
        <p:spPr bwMode="auto">
          <a:xfrm>
            <a:off x="191344" y="681990"/>
            <a:ext cx="123253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75055" indent="-1075055">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zh-CN" altLang="en-US" sz="2800" b="1" dirty="0" smtClean="0">
                <a:latin typeface="Times New Roman" panose="02020603050405020304" pitchFamily="18" charset="0"/>
                <a:ea typeface="微软雅黑" panose="020B0503020204020204" charset="-122"/>
                <a:cs typeface="Times New Roman" panose="02020603050405020304" pitchFamily="18" charset="0"/>
              </a:rPr>
              <a:t>（</a:t>
            </a:r>
            <a:r>
              <a:rPr lang="en-US" altLang="zh-CN" sz="2800" b="1" dirty="0">
                <a:latin typeface="Times New Roman" panose="02020603050405020304" pitchFamily="18" charset="0"/>
                <a:ea typeface="微软雅黑" panose="020B0503020204020204" charset="-122"/>
                <a:cs typeface="Times New Roman" panose="02020603050405020304" pitchFamily="18" charset="0"/>
              </a:rPr>
              <a:t>5</a:t>
            </a:r>
            <a:r>
              <a:rPr lang="zh-CN" altLang="en-US" sz="2800" b="1" dirty="0" smtClean="0">
                <a:latin typeface="Times New Roman" panose="02020603050405020304" pitchFamily="18" charset="0"/>
                <a:ea typeface="微软雅黑" panose="020B0503020204020204" charset="-122"/>
                <a:cs typeface="Times New Roman" panose="02020603050405020304" pitchFamily="18" charset="0"/>
              </a:rPr>
              <a:t>）含硫官能团  </a:t>
            </a:r>
            <a:r>
              <a:rPr lang="en-US" altLang="zh-CN" sz="2800" b="1" dirty="0" smtClean="0">
                <a:latin typeface="Times New Roman" panose="02020603050405020304" pitchFamily="18" charset="0"/>
                <a:ea typeface="微软雅黑" panose="020B0503020204020204" charset="-122"/>
                <a:cs typeface="Times New Roman" panose="02020603050405020304" pitchFamily="18" charset="0"/>
              </a:rPr>
              <a:t>(Sulfur </a:t>
            </a:r>
            <a:r>
              <a:rPr lang="en-US" altLang="zh-CN" sz="2800" b="1" dirty="0">
                <a:latin typeface="Times New Roman" panose="02020603050405020304" pitchFamily="18" charset="0"/>
                <a:ea typeface="微软雅黑" panose="020B0503020204020204" charset="-122"/>
                <a:cs typeface="Times New Roman" panose="02020603050405020304" pitchFamily="18" charset="0"/>
              </a:rPr>
              <a:t>Containing Functional Groups)</a:t>
            </a:r>
            <a:endParaRPr lang="en-US" altLang="zh-CN" sz="2800" b="1" dirty="0">
              <a:latin typeface="Times New Roman" panose="02020603050405020304" pitchFamily="18" charset="0"/>
              <a:ea typeface="微软雅黑" panose="020B0503020204020204" charset="-122"/>
              <a:cs typeface="Times New Roman" panose="02020603050405020304" pitchFamily="18" charset="0"/>
            </a:endParaRPr>
          </a:p>
        </p:txBody>
      </p:sp>
      <p:sp>
        <p:nvSpPr>
          <p:cNvPr id="6" name="Text Box 10"/>
          <p:cNvSpPr txBox="1">
            <a:spLocks noChangeArrowheads="1"/>
          </p:cNvSpPr>
          <p:nvPr/>
        </p:nvSpPr>
        <p:spPr bwMode="auto">
          <a:xfrm>
            <a:off x="695400" y="1263638"/>
            <a:ext cx="10873208" cy="3157855"/>
          </a:xfrm>
          <a:prstGeom prst="rect">
            <a:avLst/>
          </a:prstGeom>
          <a:noFill/>
          <a:ln w="9525">
            <a:noFill/>
            <a:miter lim="800000"/>
          </a:ln>
          <a:effectLst/>
        </p:spPr>
        <p:txBody>
          <a:bodyPr wrap="square">
            <a:spAutoFit/>
          </a:bodyPr>
          <a:lstStyle/>
          <a:p>
            <a:pPr eaLnBrk="1" fontAlgn="auto" hangingPunct="1">
              <a:lnSpc>
                <a:spcPct val="120000"/>
              </a:lnSpc>
              <a:spcBef>
                <a:spcPts val="600"/>
              </a:spcBef>
              <a:spcAft>
                <a:spcPts val="0"/>
              </a:spcAft>
              <a:defRPr/>
            </a:pPr>
            <a:r>
              <a:rPr lang="zh-CN" altLang="en-US" sz="2400" b="1" dirty="0" smtClean="0">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在有机分子中，硫具有</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很多不同的氧化态</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（-2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+6）。硫原子周围可以环绕10个电子（如亚砜）甚至12个电子（如砜、磺酸及其衍生物），这种能力使其能够发生同族元素氧所不能发生的</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氧化还原反应</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。硫与氧之间另外一个重要的区别是硫的</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电负性（2.5）比氧要小得多</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，因此参与形成</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氢键的能力也弱</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得多</a:t>
            </a:r>
            <a:r>
              <a:rPr lang="zh-CN" altLang="en-US" sz="2200" dirty="0" smtClean="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400" dirty="0" smtClean="0">
              <a:latin typeface="Times New Roman" panose="02020603050405020304" pitchFamily="18" charset="0"/>
              <a:ea typeface="黑体" panose="02010609060101010101" pitchFamily="49" charset="-122"/>
              <a:cs typeface="Times New Roman" panose="02020603050405020304" pitchFamily="18" charset="0"/>
            </a:endParaRPr>
          </a:p>
          <a:p>
            <a:pPr eaLnBrk="1" fontAlgn="auto" hangingPunct="1">
              <a:lnSpc>
                <a:spcPct val="120000"/>
              </a:lnSpc>
              <a:spcBef>
                <a:spcPts val="600"/>
              </a:spcBef>
              <a:spcAft>
                <a:spcPts val="0"/>
              </a:spcAft>
              <a:defRPr/>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dirty="0" smtClean="0">
                <a:latin typeface="Times New Roman" panose="02020603050405020304" pitchFamily="18" charset="0"/>
                <a:ea typeface="黑体" panose="02010609060101010101" pitchFamily="49" charset="-122"/>
                <a:cs typeface="Times New Roman" panose="02020603050405020304" pitchFamily="18" charset="0"/>
              </a:rPr>
              <a:t>在</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含有氧化态硫原子的官能团中，最重要的是芳香族磺酸基团。例如，线性烷基苯磺酸盐（</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linear </a:t>
            </a:r>
            <a:r>
              <a:rPr lang="en-US" altLang="zh-CN" sz="2400" dirty="0" err="1">
                <a:latin typeface="Times New Roman" panose="02020603050405020304" pitchFamily="18" charset="0"/>
                <a:ea typeface="黑体" panose="02010609060101010101" pitchFamily="49" charset="-122"/>
                <a:cs typeface="Times New Roman" panose="02020603050405020304" pitchFamily="18" charset="0"/>
              </a:rPr>
              <a:t>alkylbenzene</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 sulfonate, LAS）。</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作为阴离子表面活性剂，</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LAS</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生产和应用量大，每年大于</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200</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万</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t</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。而磺酰胺类药物是一大类抗菌剂。 </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7" name="Picture 25"/>
          <p:cNvPicPr>
            <a:picLocks noChangeAspect="1" noChangeArrowheads="1"/>
          </p:cNvPicPr>
          <p:nvPr/>
        </p:nvPicPr>
        <p:blipFill>
          <a:blip r:embed="rId1">
            <a:biLevel thresh="50000"/>
            <a:extLst>
              <a:ext uri="{28A0092B-C50C-407E-A947-70E740481C1C}">
                <a14:useLocalDpi xmlns:a14="http://schemas.microsoft.com/office/drawing/2010/main" val="0"/>
              </a:ext>
            </a:extLst>
          </a:blip>
          <a:srcRect/>
          <a:stretch>
            <a:fillRect/>
          </a:stretch>
        </p:blipFill>
        <p:spPr bwMode="auto">
          <a:xfrm>
            <a:off x="983680" y="4698407"/>
            <a:ext cx="2664048" cy="1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9"/>
          <p:cNvSpPr txBox="1">
            <a:spLocks noChangeArrowheads="1"/>
          </p:cNvSpPr>
          <p:nvPr/>
        </p:nvSpPr>
        <p:spPr bwMode="auto">
          <a:xfrm>
            <a:off x="1435841" y="5678038"/>
            <a:ext cx="1831074" cy="3673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b="1">
                <a:solidFill>
                  <a:schemeClr val="bg2"/>
                </a:solidFill>
                <a:latin typeface="Garamond" panose="02020404030301010803" pitchFamily="18" charset="0"/>
                <a:ea typeface="宋体" panose="02010600030101010101" pitchFamily="2" charset="-122"/>
              </a:rPr>
              <a:t>R</a:t>
            </a:r>
            <a:r>
              <a:rPr lang="zh-CN" altLang="en-US" b="1">
                <a:solidFill>
                  <a:schemeClr val="bg2"/>
                </a:solidFill>
                <a:latin typeface="Garamond" panose="02020404030301010803" pitchFamily="18" charset="0"/>
                <a:ea typeface="宋体" panose="02010600030101010101" pitchFamily="2" charset="-122"/>
              </a:rPr>
              <a:t>＝</a:t>
            </a:r>
            <a:r>
              <a:rPr lang="en-US" altLang="zh-CN" b="1">
                <a:solidFill>
                  <a:schemeClr val="bg2"/>
                </a:solidFill>
                <a:latin typeface="Garamond" panose="02020404030301010803" pitchFamily="18" charset="0"/>
                <a:ea typeface="宋体" panose="02010600030101010101" pitchFamily="2" charset="-122"/>
              </a:rPr>
              <a:t>C</a:t>
            </a:r>
            <a:r>
              <a:rPr lang="en-US" altLang="zh-CN" b="1" baseline="-25000">
                <a:solidFill>
                  <a:schemeClr val="bg2"/>
                </a:solidFill>
                <a:latin typeface="Garamond" panose="02020404030301010803" pitchFamily="18" charset="0"/>
                <a:ea typeface="宋体" panose="02010600030101010101" pitchFamily="2" charset="-122"/>
              </a:rPr>
              <a:t>10</a:t>
            </a:r>
            <a:r>
              <a:rPr lang="en-US" altLang="zh-CN" b="1">
                <a:solidFill>
                  <a:schemeClr val="bg2"/>
                </a:solidFill>
                <a:latin typeface="Garamond" panose="02020404030301010803" pitchFamily="18" charset="0"/>
                <a:ea typeface="宋体" panose="02010600030101010101" pitchFamily="2" charset="-122"/>
                <a:sym typeface="Symbol" panose="05050102010706020507" pitchFamily="18" charset="2"/>
              </a:rPr>
              <a:t></a:t>
            </a:r>
            <a:r>
              <a:rPr lang="en-US" altLang="zh-CN" b="1">
                <a:solidFill>
                  <a:schemeClr val="bg2"/>
                </a:solidFill>
                <a:latin typeface="Garamond" panose="02020404030301010803" pitchFamily="18" charset="0"/>
                <a:ea typeface="宋体" panose="02010600030101010101" pitchFamily="2" charset="-122"/>
              </a:rPr>
              <a:t> C</a:t>
            </a:r>
            <a:r>
              <a:rPr lang="en-US" altLang="zh-CN" b="1" baseline="-25000">
                <a:solidFill>
                  <a:schemeClr val="bg2"/>
                </a:solidFill>
                <a:latin typeface="Garamond" panose="02020404030301010803" pitchFamily="18" charset="0"/>
                <a:ea typeface="宋体" panose="02010600030101010101" pitchFamily="2" charset="-122"/>
              </a:rPr>
              <a:t>13</a:t>
            </a:r>
            <a:endParaRPr lang="en-US" altLang="zh-CN" b="1" baseline="-25000">
              <a:solidFill>
                <a:schemeClr val="bg2"/>
              </a:solidFill>
              <a:latin typeface="Garamond" panose="02020404030301010803" pitchFamily="18" charset="0"/>
              <a:ea typeface="宋体" panose="02010600030101010101" pitchFamily="2" charset="-122"/>
            </a:endParaRPr>
          </a:p>
        </p:txBody>
      </p:sp>
      <p:pic>
        <p:nvPicPr>
          <p:cNvPr id="9" name="Picture 26"/>
          <p:cNvPicPr>
            <a:picLocks noChangeAspect="1" noChangeArrowheads="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4511824" y="4723973"/>
            <a:ext cx="2815247" cy="140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7"/>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7896200" y="4700443"/>
            <a:ext cx="3197498" cy="1430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8"/>
          <p:cNvSpPr txBox="1">
            <a:spLocks noChangeArrowheads="1"/>
          </p:cNvSpPr>
          <p:nvPr/>
        </p:nvSpPr>
        <p:spPr bwMode="auto">
          <a:xfrm>
            <a:off x="1435841" y="6203000"/>
            <a:ext cx="9732962" cy="398780"/>
          </a:xfrm>
          <a:prstGeom prst="rect">
            <a:avLst/>
          </a:prstGeom>
          <a:noFill/>
          <a:ln w="9525">
            <a:noFill/>
            <a:miter lim="800000"/>
          </a:ln>
          <a:effectLst/>
        </p:spPr>
        <p:txBody>
          <a:bodyPr wrap="square">
            <a:spAutoFit/>
          </a:bodyPr>
          <a:lstStyle/>
          <a:p>
            <a:pPr eaLnBrk="1" fontAlgn="auto" hangingPunct="1">
              <a:spcBef>
                <a:spcPct val="50000"/>
              </a:spcBef>
              <a:spcAft>
                <a:spcPts val="0"/>
              </a:spcAft>
              <a:defRPr/>
            </a:pPr>
            <a:r>
              <a:rPr lang="en-US" altLang="zh-CN" sz="20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LAS              </a:t>
            </a:r>
            <a:r>
              <a:rPr lang="en-US" altLang="zh-CN" sz="2000" b="1"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b="1"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磺胺</a:t>
            </a:r>
            <a:r>
              <a:rPr lang="zh-CN" altLang="en-US" sz="20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嘧啶药物            </a:t>
            </a:r>
            <a:r>
              <a:rPr lang="zh-CN" altLang="en-US" sz="2000" b="1"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b="1"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b="1"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磺基</a:t>
            </a:r>
            <a:r>
              <a:rPr lang="zh-CN" altLang="en-US" sz="20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脲除草剂 </a:t>
            </a:r>
            <a:endParaRPr lang="zh-CN" altLang="en-US" sz="20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4" name="Rectangle 5"/>
          <p:cNvSpPr>
            <a:spLocks noChangeArrowheads="1"/>
          </p:cNvSpPr>
          <p:nvPr/>
        </p:nvSpPr>
        <p:spPr bwMode="auto">
          <a:xfrm>
            <a:off x="191344" y="681990"/>
            <a:ext cx="123253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75055" indent="-1075055">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zh-CN" altLang="en-US" sz="2800" b="1" dirty="0" smtClean="0">
                <a:latin typeface="Times New Roman" panose="02020603050405020304" pitchFamily="18" charset="0"/>
                <a:ea typeface="微软雅黑" panose="020B0503020204020204" charset="-122"/>
                <a:cs typeface="Times New Roman" panose="02020603050405020304" pitchFamily="18" charset="0"/>
              </a:rPr>
              <a:t>（</a:t>
            </a:r>
            <a:r>
              <a:rPr lang="en-US" altLang="zh-CN" sz="2800" b="1" dirty="0" smtClean="0">
                <a:latin typeface="Times New Roman" panose="02020603050405020304" pitchFamily="18" charset="0"/>
                <a:ea typeface="微软雅黑" panose="020B0503020204020204" charset="-122"/>
                <a:cs typeface="Times New Roman" panose="02020603050405020304" pitchFamily="18" charset="0"/>
              </a:rPr>
              <a:t>6</a:t>
            </a:r>
            <a:r>
              <a:rPr lang="zh-CN" altLang="en-US" sz="2800" b="1" dirty="0" smtClean="0">
                <a:latin typeface="Times New Roman" panose="02020603050405020304" pitchFamily="18" charset="0"/>
                <a:ea typeface="微软雅黑" panose="020B0503020204020204" charset="-122"/>
                <a:cs typeface="Times New Roman" panose="02020603050405020304" pitchFamily="18" charset="0"/>
              </a:rPr>
              <a:t>）含磷官能团  </a:t>
            </a:r>
            <a:r>
              <a:rPr lang="en-US" altLang="zh-CN" sz="2800" b="1" dirty="0">
                <a:latin typeface="Times New Roman" panose="02020603050405020304" pitchFamily="18" charset="0"/>
                <a:ea typeface="微软雅黑" panose="020B0503020204020204" charset="-122"/>
                <a:cs typeface="Times New Roman" panose="02020603050405020304" pitchFamily="18" charset="0"/>
              </a:rPr>
              <a:t>(Phosphorus Containing </a:t>
            </a:r>
            <a:r>
              <a:rPr lang="en-US" altLang="zh-CN" sz="2800" b="1" dirty="0" smtClean="0">
                <a:latin typeface="Times New Roman" panose="02020603050405020304" pitchFamily="18" charset="0"/>
                <a:ea typeface="微软雅黑" panose="020B0503020204020204" charset="-122"/>
                <a:cs typeface="Times New Roman" panose="02020603050405020304" pitchFamily="18" charset="0"/>
              </a:rPr>
              <a:t>Functional)</a:t>
            </a:r>
            <a:endParaRPr lang="en-US" altLang="zh-CN" sz="2800" b="1" dirty="0">
              <a:latin typeface="Times New Roman" panose="02020603050405020304" pitchFamily="18" charset="0"/>
              <a:ea typeface="微软雅黑" panose="020B0503020204020204" charset="-122"/>
              <a:cs typeface="Times New Roman" panose="02020603050405020304" pitchFamily="18" charset="0"/>
            </a:endParaRPr>
          </a:p>
        </p:txBody>
      </p:sp>
      <p:sp>
        <p:nvSpPr>
          <p:cNvPr id="6" name="Rectangle 2"/>
          <p:cNvSpPr>
            <a:spLocks noChangeArrowheads="1"/>
          </p:cNvSpPr>
          <p:nvPr/>
        </p:nvSpPr>
        <p:spPr bwMode="auto">
          <a:xfrm>
            <a:off x="839416" y="1544359"/>
            <a:ext cx="9721080" cy="210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lnSpc>
                <a:spcPct val="150000"/>
              </a:lnSpc>
              <a:spcBef>
                <a:spcPct val="75000"/>
              </a:spcBef>
              <a:buClr>
                <a:srgbClr val="0563C1"/>
              </a:buClr>
              <a:buSzPct val="70000"/>
              <a:buFont typeface="Wingdings" panose="05000000000000000000" pitchFamily="2" charset="2"/>
              <a:buBlip>
                <a:blip r:embed="rId1"/>
              </a:buBlip>
            </a:pPr>
            <a:r>
              <a:rPr lang="zh-CN" altLang="en-US" sz="2200"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理论上虽然磷也像氮一样具有很多氧化态（-3 </a:t>
            </a:r>
            <a:r>
              <a:rPr lang="zh-CN" altLang="en-US" sz="2200"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lang="zh-CN" altLang="en-US" sz="2200"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+5），但在与环境相关的化学物质中，磷原子主要以氧化态出现，即+3和+5。</a:t>
            </a:r>
            <a:endParaRPr lang="zh-CN" altLang="en-US" sz="2200"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a:p>
            <a:pPr eaLnBrk="1" hangingPunct="1">
              <a:lnSpc>
                <a:spcPct val="150000"/>
              </a:lnSpc>
              <a:spcBef>
                <a:spcPct val="20000"/>
              </a:spcBef>
              <a:buClr>
                <a:srgbClr val="0563C1"/>
              </a:buClr>
              <a:buSzPct val="70000"/>
              <a:buFont typeface="Wingdings" panose="05000000000000000000" pitchFamily="2" charset="2"/>
              <a:buBlip>
                <a:blip r:embed="rId1"/>
              </a:buBlip>
            </a:pPr>
            <a:r>
              <a:rPr lang="zh-CN" altLang="en-US" sz="2200"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主要用途有：农药、增塑剂、阻燃剂、化学武器、沙林。</a:t>
            </a:r>
            <a:endParaRPr lang="zh-CN" altLang="en-US" sz="2200"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a:p>
            <a:pPr eaLnBrk="1" hangingPunct="1">
              <a:lnSpc>
                <a:spcPct val="150000"/>
              </a:lnSpc>
              <a:spcBef>
                <a:spcPct val="20000"/>
              </a:spcBef>
              <a:buClr>
                <a:srgbClr val="0563C1"/>
              </a:buClr>
              <a:buSzPct val="70000"/>
              <a:buFont typeface="Wingdings" panose="05000000000000000000" pitchFamily="2" charset="2"/>
              <a:buNone/>
            </a:pPr>
            <a:endParaRPr lang="zh-CN" altLang="en-US" sz="2200" dirty="0" smtClean="0">
              <a:solidFill>
                <a:srgbClr val="FFFF00"/>
              </a:solidFill>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54" name="Group 62"/>
          <p:cNvGrpSpPr/>
          <p:nvPr/>
        </p:nvGrpSpPr>
        <p:grpSpPr bwMode="auto">
          <a:xfrm>
            <a:off x="1328069" y="3933056"/>
            <a:ext cx="3671887" cy="2016125"/>
            <a:chOff x="431" y="2659"/>
            <a:chExt cx="2313" cy="1270"/>
          </a:xfrm>
          <a:solidFill>
            <a:schemeClr val="bg1"/>
          </a:solidFill>
        </p:grpSpPr>
        <p:sp>
          <p:nvSpPr>
            <p:cNvPr id="55" name="Rectangle 10"/>
            <p:cNvSpPr>
              <a:spLocks noChangeArrowheads="1"/>
            </p:cNvSpPr>
            <p:nvPr/>
          </p:nvSpPr>
          <p:spPr bwMode="auto">
            <a:xfrm>
              <a:off x="431" y="2704"/>
              <a:ext cx="2313" cy="1225"/>
            </a:xfrm>
            <a:prstGeom prst="rect">
              <a:avLst/>
            </a:prstGeom>
            <a:grpFill/>
            <a:ln w="9525">
              <a:noFill/>
              <a:miter lim="800000"/>
            </a:ln>
            <a:effectLst/>
          </p:spPr>
          <p:txBody>
            <a:bodyPr wrap="none" anchor="ctr"/>
            <a:lstStyle/>
            <a:p>
              <a:pPr eaLnBrk="1" fontAlgn="auto" hangingPunct="1">
                <a:spcBef>
                  <a:spcPts val="0"/>
                </a:spcBef>
                <a:spcAft>
                  <a:spcPts val="0"/>
                </a:spcAft>
                <a:defRPr/>
              </a:pPr>
              <a:endParaRPr lang="zh-CN" altLang="en-US">
                <a:solidFill>
                  <a:schemeClr val="bg1"/>
                </a:solidFill>
                <a:effectLst>
                  <a:outerShdw blurRad="38100" dist="38100" dir="2700000" algn="tl">
                    <a:srgbClr val="000000">
                      <a:alpha val="43137"/>
                    </a:srgbClr>
                  </a:outerShdw>
                </a:effectLst>
                <a:latin typeface="+mn-lt"/>
                <a:ea typeface="+mn-ea"/>
              </a:endParaRPr>
            </a:p>
          </p:txBody>
        </p:sp>
        <p:grpSp>
          <p:nvGrpSpPr>
            <p:cNvPr id="56" name="Group 47"/>
            <p:cNvGrpSpPr/>
            <p:nvPr/>
          </p:nvGrpSpPr>
          <p:grpSpPr bwMode="auto">
            <a:xfrm>
              <a:off x="612" y="2659"/>
              <a:ext cx="1899" cy="1228"/>
              <a:chOff x="612" y="2840"/>
              <a:chExt cx="1899" cy="1228"/>
            </a:xfrm>
            <a:grpFill/>
          </p:grpSpPr>
          <p:grpSp>
            <p:nvGrpSpPr>
              <p:cNvPr id="62" name="Group 29"/>
              <p:cNvGrpSpPr/>
              <p:nvPr/>
            </p:nvGrpSpPr>
            <p:grpSpPr bwMode="auto">
              <a:xfrm>
                <a:off x="612" y="2840"/>
                <a:ext cx="1899" cy="1228"/>
                <a:chOff x="612" y="2840"/>
                <a:chExt cx="1899" cy="1228"/>
              </a:xfrm>
              <a:grpFill/>
            </p:grpSpPr>
            <p:pic>
              <p:nvPicPr>
                <p:cNvPr id="65"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3" y="2976"/>
                  <a:ext cx="538" cy="4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3" y="3566"/>
                  <a:ext cx="406" cy="5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7"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 y="2976"/>
                  <a:ext cx="538" cy="4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8" name="Text Box 19"/>
                <p:cNvSpPr txBox="1">
                  <a:spLocks noChangeArrowheads="1"/>
                </p:cNvSpPr>
                <p:nvPr/>
              </p:nvSpPr>
              <p:spPr bwMode="auto">
                <a:xfrm>
                  <a:off x="1202" y="3067"/>
                  <a:ext cx="1044" cy="231"/>
                </a:xfrm>
                <a:prstGeom prst="rect">
                  <a:avLst/>
                </a:prstGeom>
                <a:noFill/>
                <a:ln>
                  <a:noFill/>
                </a:ln>
                <a:extLst>
                  <a:ext uri="{909E8E84-426E-40DD-AFC4-6F175D3DCCD1}">
                    <a14:hiddenFill xmlns:a14="http://schemas.microsoft.com/office/drawing/2010/main">
                      <a:grpFill/>
                    </a14:hiddenFill>
                  </a:ext>
                  <a:ext uri="{91240B29-F687-4F45-9708-019B960494DF}">
                    <a14:hiddenLine xmlns:a14="http://schemas.microsoft.com/office/drawing/2010/main" w="9525">
                      <a:solidFill>
                        <a:srgbClr val="000000"/>
                      </a:solidFill>
                      <a:miter lim="800000"/>
                      <a:headEnd/>
                      <a:tailEnd/>
                    </a14:hiddenLine>
                  </a:ext>
                </a:extLst>
              </p:spPr>
              <p:txBody>
                <a:bodyPr lIns="162000">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b="1">
                      <a:solidFill>
                        <a:schemeClr val="tx1"/>
                      </a:solidFill>
                      <a:latin typeface="Times New Roman" panose="02020603050405020304" pitchFamily="18" charset="0"/>
                      <a:ea typeface="宋体" panose="02010600030101010101" pitchFamily="2" charset="-122"/>
                    </a:rPr>
                    <a:t>O     P</a:t>
                  </a:r>
                  <a:r>
                    <a:rPr lang="en-US" altLang="zh-CN" b="1">
                      <a:solidFill>
                        <a:schemeClr val="bg1"/>
                      </a:solidFill>
                      <a:latin typeface="Times New Roman" panose="02020603050405020304" pitchFamily="18" charset="0"/>
                      <a:ea typeface="宋体" panose="02010600030101010101" pitchFamily="2" charset="-122"/>
                    </a:rPr>
                    <a:t>    </a:t>
                  </a:r>
                  <a:r>
                    <a:rPr lang="en-US" altLang="zh-CN" b="1">
                      <a:solidFill>
                        <a:schemeClr val="tx1"/>
                      </a:solidFill>
                      <a:latin typeface="Times New Roman" panose="02020603050405020304" pitchFamily="18" charset="0"/>
                      <a:ea typeface="宋体" panose="02010600030101010101" pitchFamily="2" charset="-122"/>
                    </a:rPr>
                    <a:t>O</a:t>
                  </a:r>
                  <a:endParaRPr lang="en-US" altLang="zh-CN" b="1">
                    <a:solidFill>
                      <a:schemeClr val="tx1"/>
                    </a:solidFill>
                    <a:latin typeface="Times New Roman" panose="02020603050405020304" pitchFamily="18" charset="0"/>
                    <a:ea typeface="宋体" panose="02010600030101010101" pitchFamily="2" charset="-122"/>
                  </a:endParaRPr>
                </a:p>
              </p:txBody>
            </p:sp>
            <p:sp>
              <p:nvSpPr>
                <p:cNvPr id="69" name="Line 20"/>
                <p:cNvSpPr>
                  <a:spLocks noChangeShapeType="1"/>
                </p:cNvSpPr>
                <p:nvPr/>
              </p:nvSpPr>
              <p:spPr bwMode="auto">
                <a:xfrm>
                  <a:off x="1927" y="3203"/>
                  <a:ext cx="136" cy="0"/>
                </a:xfrm>
                <a:prstGeom prst="line">
                  <a:avLst/>
                </a:prstGeom>
                <a:grpFill/>
                <a:ln w="28575">
                  <a:solidFill>
                    <a:schemeClr val="bg2"/>
                  </a:solidFill>
                  <a:round/>
                </a:ln>
                <a:effectLst/>
              </p:spPr>
              <p:txBody>
                <a:bodyPr wrap="none"/>
                <a:lstStyle/>
                <a:p>
                  <a:pPr eaLnBrk="1" fontAlgn="auto" hangingPunct="1">
                    <a:spcBef>
                      <a:spcPts val="0"/>
                    </a:spcBef>
                    <a:spcAft>
                      <a:spcPts val="0"/>
                    </a:spcAft>
                    <a:defRPr/>
                  </a:pPr>
                  <a:endParaRPr lang="zh-CN" altLang="en-US">
                    <a:solidFill>
                      <a:schemeClr val="bg1"/>
                    </a:solidFill>
                    <a:effectLst>
                      <a:outerShdw blurRad="38100" dist="38100" dir="2700000" algn="tl">
                        <a:srgbClr val="000000">
                          <a:alpha val="43137"/>
                        </a:srgbClr>
                      </a:outerShdw>
                    </a:effectLst>
                    <a:latin typeface="+mn-lt"/>
                    <a:ea typeface="+mn-ea"/>
                  </a:endParaRPr>
                </a:p>
              </p:txBody>
            </p:sp>
            <p:sp>
              <p:nvSpPr>
                <p:cNvPr id="70" name="Text Box 23"/>
                <p:cNvSpPr txBox="1">
                  <a:spLocks noChangeArrowheads="1"/>
                </p:cNvSpPr>
                <p:nvPr/>
              </p:nvSpPr>
              <p:spPr bwMode="auto">
                <a:xfrm>
                  <a:off x="1565" y="2840"/>
                  <a:ext cx="272" cy="231"/>
                </a:xfrm>
                <a:prstGeom prst="rect">
                  <a:avLst/>
                </a:prstGeom>
                <a:noFill/>
                <a:ln>
                  <a:noFill/>
                </a:ln>
                <a:extLst>
                  <a:ext uri="{909E8E84-426E-40DD-AFC4-6F175D3DCCD1}">
                    <a14:hiddenFill xmlns:a14="http://schemas.microsoft.com/office/drawing/2010/main">
                      <a:grpFill/>
                    </a14:hiddenFill>
                  </a:ext>
                  <a:ext uri="{91240B29-F687-4F45-9708-019B960494DF}">
                    <a14:hiddenLine xmlns:a14="http://schemas.microsoft.com/office/drawing/2010/main" w="9525">
                      <a:solidFill>
                        <a:srgbClr val="000000"/>
                      </a:solidFill>
                      <a:miter lim="800000"/>
                      <a:headEnd/>
                      <a:tailEnd/>
                    </a14:hiddenLine>
                  </a:ext>
                </a:extLst>
              </p:spPr>
              <p:txBody>
                <a:bodyPr lIns="18000">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b="1">
                      <a:solidFill>
                        <a:schemeClr val="tx1"/>
                      </a:solidFill>
                      <a:latin typeface="Times New Roman" panose="02020603050405020304" pitchFamily="18" charset="0"/>
                      <a:ea typeface="宋体" panose="02010600030101010101" pitchFamily="2" charset="-122"/>
                    </a:rPr>
                    <a:t>O</a:t>
                  </a:r>
                  <a:endParaRPr lang="en-US" altLang="zh-CN" b="1">
                    <a:solidFill>
                      <a:schemeClr val="tx1"/>
                    </a:solidFill>
                    <a:latin typeface="Times New Roman" panose="02020603050405020304" pitchFamily="18" charset="0"/>
                    <a:ea typeface="宋体" panose="02010600030101010101" pitchFamily="2" charset="-122"/>
                  </a:endParaRPr>
                </a:p>
              </p:txBody>
            </p:sp>
            <p:sp>
              <p:nvSpPr>
                <p:cNvPr id="71" name="Text Box 24"/>
                <p:cNvSpPr txBox="1">
                  <a:spLocks noChangeArrowheads="1"/>
                </p:cNvSpPr>
                <p:nvPr/>
              </p:nvSpPr>
              <p:spPr bwMode="auto">
                <a:xfrm>
                  <a:off x="1519" y="3294"/>
                  <a:ext cx="317" cy="23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54000">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b="1">
                      <a:solidFill>
                        <a:schemeClr val="tx1"/>
                      </a:solidFill>
                      <a:latin typeface="Times New Roman" panose="02020603050405020304" pitchFamily="18" charset="0"/>
                      <a:ea typeface="宋体" panose="02010600030101010101" pitchFamily="2" charset="-122"/>
                    </a:rPr>
                    <a:t>O</a:t>
                  </a:r>
                  <a:endParaRPr lang="en-US" altLang="zh-CN" b="1">
                    <a:solidFill>
                      <a:schemeClr val="tx1"/>
                    </a:solidFill>
                    <a:latin typeface="Times New Roman" panose="02020603050405020304" pitchFamily="18" charset="0"/>
                    <a:ea typeface="宋体" panose="02010600030101010101" pitchFamily="2" charset="-122"/>
                  </a:endParaRPr>
                </a:p>
              </p:txBody>
            </p:sp>
            <p:sp>
              <p:nvSpPr>
                <p:cNvPr id="72" name="Line 25"/>
                <p:cNvSpPr>
                  <a:spLocks noChangeShapeType="1"/>
                </p:cNvSpPr>
                <p:nvPr/>
              </p:nvSpPr>
              <p:spPr bwMode="auto">
                <a:xfrm>
                  <a:off x="1610" y="3475"/>
                  <a:ext cx="0" cy="90"/>
                </a:xfrm>
                <a:prstGeom prst="line">
                  <a:avLst/>
                </a:prstGeom>
                <a:grpFill/>
                <a:ln w="28575">
                  <a:solidFill>
                    <a:schemeClr val="bg2"/>
                  </a:solidFill>
                  <a:round/>
                </a:ln>
                <a:effectLst/>
              </p:spPr>
              <p:txBody>
                <a:bodyPr wrap="none"/>
                <a:lstStyle/>
                <a:p>
                  <a:pPr eaLnBrk="1" fontAlgn="auto" hangingPunct="1">
                    <a:spcBef>
                      <a:spcPts val="0"/>
                    </a:spcBef>
                    <a:spcAft>
                      <a:spcPts val="0"/>
                    </a:spcAft>
                    <a:defRPr/>
                  </a:pPr>
                  <a:endParaRPr lang="zh-CN" altLang="en-US">
                    <a:solidFill>
                      <a:schemeClr val="bg1"/>
                    </a:solidFill>
                    <a:effectLst>
                      <a:outerShdw blurRad="38100" dist="38100" dir="2700000" algn="tl">
                        <a:srgbClr val="000000">
                          <a:alpha val="43137"/>
                        </a:srgbClr>
                      </a:outerShdw>
                    </a:effectLst>
                    <a:latin typeface="+mn-lt"/>
                    <a:ea typeface="+mn-ea"/>
                  </a:endParaRPr>
                </a:p>
              </p:txBody>
            </p:sp>
          </p:grpSp>
          <p:sp>
            <p:nvSpPr>
              <p:cNvPr id="63" name="Line 27"/>
              <p:cNvSpPr>
                <a:spLocks noChangeShapeType="1"/>
              </p:cNvSpPr>
              <p:nvPr/>
            </p:nvSpPr>
            <p:spPr bwMode="auto">
              <a:xfrm>
                <a:off x="1655" y="3022"/>
                <a:ext cx="0" cy="90"/>
              </a:xfrm>
              <a:prstGeom prst="line">
                <a:avLst/>
              </a:prstGeom>
              <a:grpFill/>
              <a:ln w="28575">
                <a:solidFill>
                  <a:schemeClr val="bg2"/>
                </a:solidFill>
                <a:round/>
              </a:ln>
              <a:effectLst/>
            </p:spPr>
            <p:txBody>
              <a:bodyPr wrap="none"/>
              <a:lstStyle/>
              <a:p>
                <a:pPr eaLnBrk="1" fontAlgn="auto" hangingPunct="1">
                  <a:spcBef>
                    <a:spcPts val="0"/>
                  </a:spcBef>
                  <a:spcAft>
                    <a:spcPts val="0"/>
                  </a:spcAft>
                  <a:defRPr/>
                </a:pPr>
                <a:endParaRPr lang="zh-CN" altLang="en-US">
                  <a:solidFill>
                    <a:schemeClr val="bg1"/>
                  </a:solidFill>
                  <a:effectLst>
                    <a:outerShdw blurRad="38100" dist="38100" dir="2700000" algn="tl">
                      <a:srgbClr val="000000">
                        <a:alpha val="43137"/>
                      </a:srgbClr>
                    </a:outerShdw>
                  </a:effectLst>
                  <a:latin typeface="+mn-lt"/>
                  <a:ea typeface="+mn-ea"/>
                </a:endParaRPr>
              </a:p>
            </p:txBody>
          </p:sp>
          <p:sp>
            <p:nvSpPr>
              <p:cNvPr id="64" name="Line 28"/>
              <p:cNvSpPr>
                <a:spLocks noChangeShapeType="1"/>
              </p:cNvSpPr>
              <p:nvPr/>
            </p:nvSpPr>
            <p:spPr bwMode="auto">
              <a:xfrm>
                <a:off x="1610" y="3022"/>
                <a:ext cx="0" cy="90"/>
              </a:xfrm>
              <a:prstGeom prst="line">
                <a:avLst/>
              </a:prstGeom>
              <a:grpFill/>
              <a:ln w="28575">
                <a:solidFill>
                  <a:schemeClr val="bg2"/>
                </a:solidFill>
                <a:round/>
              </a:ln>
              <a:effectLst/>
            </p:spPr>
            <p:txBody>
              <a:bodyPr wrap="none"/>
              <a:lstStyle/>
              <a:p>
                <a:pPr eaLnBrk="1" fontAlgn="auto" hangingPunct="1">
                  <a:spcBef>
                    <a:spcPts val="0"/>
                  </a:spcBef>
                  <a:spcAft>
                    <a:spcPts val="0"/>
                  </a:spcAft>
                  <a:defRPr/>
                </a:pPr>
                <a:endParaRPr lang="zh-CN" altLang="en-US">
                  <a:solidFill>
                    <a:schemeClr val="bg1"/>
                  </a:solidFill>
                  <a:effectLst>
                    <a:outerShdw blurRad="38100" dist="38100" dir="2700000" algn="tl">
                      <a:srgbClr val="000000">
                        <a:alpha val="43137"/>
                      </a:srgbClr>
                    </a:outerShdw>
                  </a:effectLst>
                  <a:latin typeface="+mn-lt"/>
                  <a:ea typeface="+mn-ea"/>
                </a:endParaRPr>
              </a:p>
            </p:txBody>
          </p:sp>
        </p:grpSp>
        <p:grpSp>
          <p:nvGrpSpPr>
            <p:cNvPr id="57" name="Group 57"/>
            <p:cNvGrpSpPr/>
            <p:nvPr/>
          </p:nvGrpSpPr>
          <p:grpSpPr bwMode="auto">
            <a:xfrm>
              <a:off x="1156" y="3022"/>
              <a:ext cx="635" cy="136"/>
              <a:chOff x="1156" y="3203"/>
              <a:chExt cx="635" cy="136"/>
            </a:xfrm>
            <a:grpFill/>
          </p:grpSpPr>
          <p:sp>
            <p:nvSpPr>
              <p:cNvPr id="58" name="Line 58"/>
              <p:cNvSpPr>
                <a:spLocks noChangeShapeType="1"/>
              </p:cNvSpPr>
              <p:nvPr/>
            </p:nvSpPr>
            <p:spPr bwMode="auto">
              <a:xfrm>
                <a:off x="1156" y="3203"/>
                <a:ext cx="136" cy="0"/>
              </a:xfrm>
              <a:prstGeom prst="line">
                <a:avLst/>
              </a:prstGeom>
              <a:grpFill/>
              <a:ln w="28575">
                <a:solidFill>
                  <a:schemeClr val="bg2"/>
                </a:solidFill>
                <a:round/>
              </a:ln>
              <a:effectLst/>
            </p:spPr>
            <p:txBody>
              <a:bodyPr wrap="none"/>
              <a:lstStyle/>
              <a:p>
                <a:pPr eaLnBrk="1" fontAlgn="auto" hangingPunct="1">
                  <a:spcBef>
                    <a:spcPts val="0"/>
                  </a:spcBef>
                  <a:spcAft>
                    <a:spcPts val="0"/>
                  </a:spcAft>
                  <a:defRPr/>
                </a:pPr>
                <a:endParaRPr lang="zh-CN" altLang="en-US">
                  <a:solidFill>
                    <a:schemeClr val="bg1"/>
                  </a:solidFill>
                  <a:effectLst>
                    <a:outerShdw blurRad="38100" dist="38100" dir="2700000" algn="tl">
                      <a:srgbClr val="000000">
                        <a:alpha val="43137"/>
                      </a:srgbClr>
                    </a:outerShdw>
                  </a:effectLst>
                  <a:latin typeface="+mn-lt"/>
                  <a:ea typeface="+mn-ea"/>
                </a:endParaRPr>
              </a:p>
            </p:txBody>
          </p:sp>
          <p:sp>
            <p:nvSpPr>
              <p:cNvPr id="59" name="Line 59"/>
              <p:cNvSpPr>
                <a:spLocks noChangeShapeType="1"/>
              </p:cNvSpPr>
              <p:nvPr/>
            </p:nvSpPr>
            <p:spPr bwMode="auto">
              <a:xfrm>
                <a:off x="1655" y="3203"/>
                <a:ext cx="136" cy="0"/>
              </a:xfrm>
              <a:prstGeom prst="line">
                <a:avLst/>
              </a:prstGeom>
              <a:grpFill/>
              <a:ln w="28575">
                <a:solidFill>
                  <a:schemeClr val="bg2"/>
                </a:solidFill>
                <a:round/>
              </a:ln>
              <a:effectLst/>
            </p:spPr>
            <p:txBody>
              <a:bodyPr wrap="none"/>
              <a:lstStyle/>
              <a:p>
                <a:pPr eaLnBrk="1" fontAlgn="auto" hangingPunct="1">
                  <a:spcBef>
                    <a:spcPts val="0"/>
                  </a:spcBef>
                  <a:spcAft>
                    <a:spcPts val="0"/>
                  </a:spcAft>
                  <a:defRPr/>
                </a:pPr>
                <a:endParaRPr lang="zh-CN" altLang="en-US">
                  <a:solidFill>
                    <a:schemeClr val="bg1"/>
                  </a:solidFill>
                  <a:effectLst>
                    <a:outerShdw blurRad="38100" dist="38100" dir="2700000" algn="tl">
                      <a:srgbClr val="000000">
                        <a:alpha val="43137"/>
                      </a:srgbClr>
                    </a:outerShdw>
                  </a:effectLst>
                  <a:latin typeface="+mn-lt"/>
                  <a:ea typeface="+mn-ea"/>
                </a:endParaRPr>
              </a:p>
            </p:txBody>
          </p:sp>
          <p:sp>
            <p:nvSpPr>
              <p:cNvPr id="60" name="Line 60"/>
              <p:cNvSpPr>
                <a:spLocks noChangeShapeType="1"/>
              </p:cNvSpPr>
              <p:nvPr/>
            </p:nvSpPr>
            <p:spPr bwMode="auto">
              <a:xfrm>
                <a:off x="1429" y="3203"/>
                <a:ext cx="136" cy="0"/>
              </a:xfrm>
              <a:prstGeom prst="line">
                <a:avLst/>
              </a:prstGeom>
              <a:grpFill/>
              <a:ln w="28575">
                <a:solidFill>
                  <a:schemeClr val="bg2"/>
                </a:solidFill>
                <a:round/>
              </a:ln>
              <a:effectLst/>
            </p:spPr>
            <p:txBody>
              <a:bodyPr wrap="none"/>
              <a:lstStyle/>
              <a:p>
                <a:pPr eaLnBrk="1" fontAlgn="auto" hangingPunct="1">
                  <a:spcBef>
                    <a:spcPts val="0"/>
                  </a:spcBef>
                  <a:spcAft>
                    <a:spcPts val="0"/>
                  </a:spcAft>
                  <a:defRPr/>
                </a:pPr>
                <a:endParaRPr lang="zh-CN" altLang="en-US">
                  <a:solidFill>
                    <a:schemeClr val="bg1"/>
                  </a:solidFill>
                  <a:effectLst>
                    <a:outerShdw blurRad="38100" dist="38100" dir="2700000" algn="tl">
                      <a:srgbClr val="000000">
                        <a:alpha val="43137"/>
                      </a:srgbClr>
                    </a:outerShdw>
                  </a:effectLst>
                  <a:latin typeface="+mn-lt"/>
                  <a:ea typeface="+mn-ea"/>
                </a:endParaRPr>
              </a:p>
            </p:txBody>
          </p:sp>
          <p:sp>
            <p:nvSpPr>
              <p:cNvPr id="61" name="Line 61"/>
              <p:cNvSpPr>
                <a:spLocks noChangeShapeType="1"/>
              </p:cNvSpPr>
              <p:nvPr/>
            </p:nvSpPr>
            <p:spPr bwMode="auto">
              <a:xfrm>
                <a:off x="1610" y="3249"/>
                <a:ext cx="0" cy="90"/>
              </a:xfrm>
              <a:prstGeom prst="line">
                <a:avLst/>
              </a:prstGeom>
              <a:grpFill/>
              <a:ln w="28575">
                <a:solidFill>
                  <a:schemeClr val="bg2"/>
                </a:solidFill>
                <a:round/>
              </a:ln>
              <a:effectLst/>
            </p:spPr>
            <p:txBody>
              <a:bodyPr wrap="none"/>
              <a:lstStyle/>
              <a:p>
                <a:pPr eaLnBrk="1" fontAlgn="auto" hangingPunct="1">
                  <a:spcBef>
                    <a:spcPts val="0"/>
                  </a:spcBef>
                  <a:spcAft>
                    <a:spcPts val="0"/>
                  </a:spcAft>
                  <a:defRPr/>
                </a:pPr>
                <a:endParaRPr lang="zh-CN" altLang="en-US">
                  <a:solidFill>
                    <a:schemeClr val="bg1"/>
                  </a:solidFill>
                  <a:effectLst>
                    <a:outerShdw blurRad="38100" dist="38100" dir="2700000" algn="tl">
                      <a:srgbClr val="000000">
                        <a:alpha val="43137"/>
                      </a:srgbClr>
                    </a:outerShdw>
                  </a:effectLst>
                  <a:latin typeface="+mn-lt"/>
                  <a:ea typeface="+mn-ea"/>
                </a:endParaRPr>
              </a:p>
            </p:txBody>
          </p:sp>
        </p:grpSp>
      </p:grpSp>
      <p:sp>
        <p:nvSpPr>
          <p:cNvPr id="73" name="Text Box 63"/>
          <p:cNvSpPr txBox="1">
            <a:spLocks noChangeArrowheads="1"/>
          </p:cNvSpPr>
          <p:nvPr/>
        </p:nvSpPr>
        <p:spPr bwMode="auto">
          <a:xfrm>
            <a:off x="1291554" y="5228456"/>
            <a:ext cx="1800225"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1600" b="1" dirty="0">
                <a:solidFill>
                  <a:schemeClr val="tx1"/>
                </a:solidFill>
                <a:latin typeface="黑体" panose="02010609060101010101" pitchFamily="49" charset="-122"/>
                <a:ea typeface="黑体" panose="02010609060101010101" pitchFamily="49" charset="-122"/>
              </a:rPr>
              <a:t>三苯基磷酸盐</a:t>
            </a:r>
            <a:endParaRPr lang="zh-CN" altLang="en-US" sz="1600" b="1" dirty="0">
              <a:solidFill>
                <a:schemeClr val="tx1"/>
              </a:solidFill>
              <a:latin typeface="黑体" panose="02010609060101010101" pitchFamily="49" charset="-122"/>
              <a:ea typeface="黑体" panose="02010609060101010101" pitchFamily="49" charset="-122"/>
            </a:endParaRPr>
          </a:p>
          <a:p>
            <a:pPr eaLnBrk="1" hangingPunct="1">
              <a:spcBef>
                <a:spcPct val="50000"/>
              </a:spcBef>
            </a:pPr>
            <a:r>
              <a:rPr lang="zh-CN" altLang="en-US" sz="1600" b="1" dirty="0">
                <a:solidFill>
                  <a:schemeClr val="tx1"/>
                </a:solidFill>
                <a:latin typeface="黑体" panose="02010609060101010101" pitchFamily="49" charset="-122"/>
                <a:ea typeface="黑体" panose="02010609060101010101" pitchFamily="49" charset="-122"/>
              </a:rPr>
              <a:t>增塑剂、阻燃剂</a:t>
            </a:r>
            <a:endParaRPr lang="zh-CN" altLang="en-US" sz="1600" b="1" dirty="0">
              <a:solidFill>
                <a:schemeClr val="tx1"/>
              </a:solidFill>
              <a:latin typeface="黑体" panose="02010609060101010101" pitchFamily="49" charset="-122"/>
              <a:ea typeface="黑体" panose="02010609060101010101" pitchFamily="49" charset="-122"/>
            </a:endParaRPr>
          </a:p>
        </p:txBody>
      </p:sp>
      <p:sp>
        <p:nvSpPr>
          <p:cNvPr id="74" name="Rectangle 66"/>
          <p:cNvSpPr>
            <a:spLocks noChangeArrowheads="1"/>
          </p:cNvSpPr>
          <p:nvPr/>
        </p:nvSpPr>
        <p:spPr bwMode="auto">
          <a:xfrm>
            <a:off x="9821194" y="4004493"/>
            <a:ext cx="144462" cy="1944688"/>
          </a:xfrm>
          <a:prstGeom prst="rect">
            <a:avLst/>
          </a:prstGeom>
          <a:solidFill>
            <a:schemeClr val="tx1"/>
          </a:solidFill>
          <a:ln w="9525">
            <a:solidFill>
              <a:schemeClr val="tx1"/>
            </a:solidFill>
            <a:miter lim="800000"/>
          </a:ln>
          <a:effectLst/>
        </p:spPr>
        <p:txBody>
          <a:bodyPr wrap="none" anchor="ctr"/>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75" name="Rectangle 31"/>
          <p:cNvSpPr>
            <a:spLocks noChangeArrowheads="1"/>
          </p:cNvSpPr>
          <p:nvPr/>
        </p:nvSpPr>
        <p:spPr bwMode="auto">
          <a:xfrm>
            <a:off x="6149306" y="4004493"/>
            <a:ext cx="3671888" cy="1943100"/>
          </a:xfrm>
          <a:prstGeom prst="rect">
            <a:avLst/>
          </a:prstGeom>
          <a:noFill/>
          <a:ln w="9525">
            <a:noFill/>
            <a:miter lim="800000"/>
          </a:ln>
          <a:effectLst/>
          <a:extLst>
            <a:ext uri="{909E8E84-426E-40DD-AFC4-6F175D3DCCD1}">
              <a14:hiddenFill xmlns:a14="http://schemas.microsoft.com/office/drawing/2010/main">
                <a:solidFill>
                  <a:schemeClr val="tx1"/>
                </a:solidFill>
              </a14:hiddenFill>
            </a:ext>
          </a:extLst>
        </p:spPr>
        <p:txBody>
          <a:bodyPr wrap="none" anchor="ctr"/>
          <a:lstStyle/>
          <a:p>
            <a:pPr eaLnBrk="1" fontAlgn="auto" hangingPunct="1">
              <a:spcBef>
                <a:spcPts val="0"/>
              </a:spcBef>
              <a:spcAft>
                <a:spcPts val="0"/>
              </a:spcAft>
              <a:defRPr/>
            </a:pPr>
            <a:endParaRPr lang="zh-CN" altLang="en-US">
              <a:solidFill>
                <a:schemeClr val="bg1"/>
              </a:solidFill>
              <a:effectLst>
                <a:outerShdw blurRad="38100" dist="38100" dir="2700000" algn="tl">
                  <a:srgbClr val="000000">
                    <a:alpha val="43137"/>
                  </a:srgbClr>
                </a:outerShdw>
              </a:effectLst>
              <a:latin typeface="+mn-lt"/>
              <a:ea typeface="+mn-ea"/>
            </a:endParaRPr>
          </a:p>
        </p:txBody>
      </p:sp>
      <p:sp>
        <p:nvSpPr>
          <p:cNvPr id="76" name="Text Box 38"/>
          <p:cNvSpPr txBox="1">
            <a:spLocks noChangeArrowheads="1"/>
          </p:cNvSpPr>
          <p:nvPr/>
        </p:nvSpPr>
        <p:spPr bwMode="auto">
          <a:xfrm>
            <a:off x="7949531" y="4077518"/>
            <a:ext cx="43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b="1" dirty="0">
                <a:solidFill>
                  <a:schemeClr val="tx1"/>
                </a:solidFill>
                <a:latin typeface="Times New Roman" panose="02020603050405020304" pitchFamily="18" charset="0"/>
                <a:ea typeface="宋体" panose="02010600030101010101" pitchFamily="2" charset="-122"/>
              </a:rPr>
              <a:t>S</a:t>
            </a:r>
            <a:endParaRPr lang="en-US" altLang="zh-CN" b="1" dirty="0">
              <a:solidFill>
                <a:schemeClr val="tx1"/>
              </a:solidFill>
              <a:latin typeface="Times New Roman" panose="02020603050405020304" pitchFamily="18" charset="0"/>
              <a:ea typeface="宋体" panose="02010600030101010101" pitchFamily="2" charset="-122"/>
            </a:endParaRPr>
          </a:p>
        </p:txBody>
      </p:sp>
      <p:sp>
        <p:nvSpPr>
          <p:cNvPr id="77" name="Text Box 39"/>
          <p:cNvSpPr txBox="1">
            <a:spLocks noChangeArrowheads="1"/>
          </p:cNvSpPr>
          <p:nvPr/>
        </p:nvSpPr>
        <p:spPr bwMode="auto">
          <a:xfrm>
            <a:off x="7876506" y="4798243"/>
            <a:ext cx="5032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00">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b="1" dirty="0">
                <a:solidFill>
                  <a:schemeClr val="tx1"/>
                </a:solidFill>
                <a:latin typeface="Times New Roman" panose="02020603050405020304" pitchFamily="18" charset="0"/>
                <a:ea typeface="宋体" panose="02010600030101010101" pitchFamily="2" charset="-122"/>
              </a:rPr>
              <a:t>O</a:t>
            </a:r>
            <a:endParaRPr lang="en-US" altLang="zh-CN" b="1" dirty="0">
              <a:solidFill>
                <a:schemeClr val="tx1"/>
              </a:solidFill>
              <a:latin typeface="Times New Roman" panose="02020603050405020304" pitchFamily="18" charset="0"/>
              <a:ea typeface="宋体" panose="02010600030101010101" pitchFamily="2" charset="-122"/>
            </a:endParaRPr>
          </a:p>
        </p:txBody>
      </p:sp>
      <p:sp>
        <p:nvSpPr>
          <p:cNvPr id="78" name="Line 37"/>
          <p:cNvSpPr>
            <a:spLocks noChangeShapeType="1"/>
          </p:cNvSpPr>
          <p:nvPr/>
        </p:nvSpPr>
        <p:spPr bwMode="auto">
          <a:xfrm>
            <a:off x="8524206" y="4653781"/>
            <a:ext cx="215900" cy="0"/>
          </a:xfrm>
          <a:prstGeom prst="line">
            <a:avLst/>
          </a:prstGeom>
          <a:noFill/>
          <a:ln w="28575">
            <a:solidFill>
              <a:schemeClr val="bg2"/>
            </a:solidFill>
            <a:round/>
          </a:ln>
          <a:effectLst/>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79" name="Line 43"/>
          <p:cNvSpPr>
            <a:spLocks noChangeShapeType="1"/>
          </p:cNvSpPr>
          <p:nvPr/>
        </p:nvSpPr>
        <p:spPr bwMode="auto">
          <a:xfrm>
            <a:off x="7301831" y="4653781"/>
            <a:ext cx="214313" cy="0"/>
          </a:xfrm>
          <a:prstGeom prst="line">
            <a:avLst/>
          </a:prstGeom>
          <a:noFill/>
          <a:ln w="38100">
            <a:solidFill>
              <a:schemeClr val="bg2"/>
            </a:solidFill>
            <a:round/>
          </a:ln>
          <a:effectLst/>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80" name="Line 44"/>
          <p:cNvSpPr>
            <a:spLocks noChangeShapeType="1"/>
          </p:cNvSpPr>
          <p:nvPr/>
        </p:nvSpPr>
        <p:spPr bwMode="auto">
          <a:xfrm>
            <a:off x="7733631" y="4653781"/>
            <a:ext cx="215900" cy="0"/>
          </a:xfrm>
          <a:prstGeom prst="line">
            <a:avLst/>
          </a:prstGeom>
          <a:noFill/>
          <a:ln w="38100">
            <a:solidFill>
              <a:schemeClr val="bg2"/>
            </a:solidFill>
            <a:round/>
          </a:ln>
          <a:effectLst/>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81" name="Line 45"/>
          <p:cNvSpPr>
            <a:spLocks noChangeShapeType="1"/>
          </p:cNvSpPr>
          <p:nvPr/>
        </p:nvSpPr>
        <p:spPr bwMode="auto">
          <a:xfrm>
            <a:off x="8092406" y="4366443"/>
            <a:ext cx="0" cy="142875"/>
          </a:xfrm>
          <a:prstGeom prst="line">
            <a:avLst/>
          </a:prstGeom>
          <a:noFill/>
          <a:ln w="28575">
            <a:solidFill>
              <a:schemeClr val="bg2"/>
            </a:solidFill>
            <a:round/>
          </a:ln>
          <a:effectLst/>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82" name="Line 46"/>
          <p:cNvSpPr>
            <a:spLocks noChangeShapeType="1"/>
          </p:cNvSpPr>
          <p:nvPr/>
        </p:nvSpPr>
        <p:spPr bwMode="auto">
          <a:xfrm>
            <a:off x="8020969" y="4366443"/>
            <a:ext cx="0" cy="142875"/>
          </a:xfrm>
          <a:prstGeom prst="line">
            <a:avLst/>
          </a:prstGeom>
          <a:noFill/>
          <a:ln w="28575">
            <a:solidFill>
              <a:schemeClr val="bg2"/>
            </a:solidFill>
            <a:round/>
          </a:ln>
          <a:effectLst/>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83" name="Line 49"/>
          <p:cNvSpPr>
            <a:spLocks noChangeShapeType="1"/>
          </p:cNvSpPr>
          <p:nvPr/>
        </p:nvSpPr>
        <p:spPr bwMode="auto">
          <a:xfrm>
            <a:off x="8020969" y="4725218"/>
            <a:ext cx="0" cy="142875"/>
          </a:xfrm>
          <a:prstGeom prst="line">
            <a:avLst/>
          </a:prstGeom>
          <a:noFill/>
          <a:ln w="28575">
            <a:solidFill>
              <a:schemeClr val="bg2"/>
            </a:solidFill>
            <a:round/>
          </a:ln>
          <a:effectLst/>
        </p:spPr>
        <p:txBody>
          <a:bodyPr wrap="none"/>
          <a:lstStyle/>
          <a:p>
            <a:pPr eaLnBrk="1" fontAlgn="auto" hangingPunct="1">
              <a:spcBef>
                <a:spcPts val="0"/>
              </a:spcBef>
              <a:spcAft>
                <a:spcPts val="0"/>
              </a:spcAft>
              <a:defRPr/>
            </a:pPr>
            <a:endParaRPr lang="zh-CN" altLang="en-US">
              <a:effectLst>
                <a:outerShdw blurRad="38100" dist="38100" dir="2700000" algn="tl">
                  <a:srgbClr val="000000">
                    <a:alpha val="43137"/>
                  </a:srgbClr>
                </a:outerShdw>
              </a:effectLst>
              <a:latin typeface="+mn-lt"/>
              <a:ea typeface="+mn-ea"/>
            </a:endParaRPr>
          </a:p>
        </p:txBody>
      </p:sp>
      <p:sp>
        <p:nvSpPr>
          <p:cNvPr id="84" name="Text Box 64"/>
          <p:cNvSpPr txBox="1">
            <a:spLocks noChangeArrowheads="1"/>
          </p:cNvSpPr>
          <p:nvPr/>
        </p:nvSpPr>
        <p:spPr bwMode="auto">
          <a:xfrm>
            <a:off x="6149306" y="5228456"/>
            <a:ext cx="1800225"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1600" b="1" dirty="0">
                <a:solidFill>
                  <a:schemeClr val="tx1"/>
                </a:solidFill>
                <a:latin typeface="黑体" panose="02010609060101010101" pitchFamily="49" charset="-122"/>
                <a:ea typeface="黑体" panose="02010609060101010101" pitchFamily="49" charset="-122"/>
              </a:rPr>
              <a:t>马拉硫磷</a:t>
            </a:r>
            <a:endParaRPr lang="zh-CN" altLang="en-US" sz="1600" b="1" dirty="0">
              <a:solidFill>
                <a:schemeClr val="tx1"/>
              </a:solidFill>
              <a:latin typeface="黑体" panose="02010609060101010101" pitchFamily="49" charset="-122"/>
              <a:ea typeface="黑体" panose="02010609060101010101" pitchFamily="49" charset="-122"/>
            </a:endParaRPr>
          </a:p>
          <a:p>
            <a:pPr eaLnBrk="1" hangingPunct="1">
              <a:spcBef>
                <a:spcPct val="50000"/>
              </a:spcBef>
            </a:pPr>
            <a:r>
              <a:rPr lang="zh-CN" altLang="en-US" sz="1600" b="1" dirty="0">
                <a:solidFill>
                  <a:schemeClr val="tx1"/>
                </a:solidFill>
                <a:latin typeface="黑体" panose="02010609060101010101" pitchFamily="49" charset="-122"/>
                <a:ea typeface="黑体" panose="02010609060101010101" pitchFamily="49" charset="-122"/>
              </a:rPr>
              <a:t>杀虫剂、杀螨剂</a:t>
            </a:r>
            <a:endParaRPr lang="zh-CN" altLang="en-US" sz="1600" b="1" dirty="0">
              <a:solidFill>
                <a:schemeClr val="tx1"/>
              </a:solidFill>
              <a:latin typeface="黑体" panose="02010609060101010101" pitchFamily="49" charset="-122"/>
              <a:ea typeface="黑体" panose="02010609060101010101" pitchFamily="49" charset="-122"/>
            </a:endParaRPr>
          </a:p>
        </p:txBody>
      </p:sp>
      <p:grpSp>
        <p:nvGrpSpPr>
          <p:cNvPr id="85" name="Group 75"/>
          <p:cNvGrpSpPr/>
          <p:nvPr/>
        </p:nvGrpSpPr>
        <p:grpSpPr bwMode="auto">
          <a:xfrm>
            <a:off x="6365206" y="4004493"/>
            <a:ext cx="3889375" cy="1944688"/>
            <a:chOff x="3152" y="2432"/>
            <a:chExt cx="2450" cy="1225"/>
          </a:xfrm>
        </p:grpSpPr>
        <p:grpSp>
          <p:nvGrpSpPr>
            <p:cNvPr id="86" name="Group 73"/>
            <p:cNvGrpSpPr/>
            <p:nvPr/>
          </p:nvGrpSpPr>
          <p:grpSpPr bwMode="auto">
            <a:xfrm>
              <a:off x="3152" y="2432"/>
              <a:ext cx="2450" cy="1225"/>
              <a:chOff x="3152" y="2432"/>
              <a:chExt cx="2450" cy="1225"/>
            </a:xfrm>
          </p:grpSpPr>
          <p:sp>
            <p:nvSpPr>
              <p:cNvPr id="89" name="Rectangle 72"/>
              <p:cNvSpPr>
                <a:spLocks noChangeArrowheads="1"/>
              </p:cNvSpPr>
              <p:nvPr/>
            </p:nvSpPr>
            <p:spPr bwMode="auto">
              <a:xfrm>
                <a:off x="5292" y="2432"/>
                <a:ext cx="310" cy="1225"/>
              </a:xfrm>
              <a:prstGeom prst="rect">
                <a:avLst/>
              </a:prstGeom>
              <a:solidFill>
                <a:schemeClr val="bg1"/>
              </a:solidFill>
              <a:ln w="9525">
                <a:noFill/>
                <a:miter lim="800000"/>
              </a:ln>
              <a:effectLst/>
            </p:spPr>
            <p:txBody>
              <a:bodyPr wrap="none" anchor="ctr"/>
              <a:lstStyle/>
              <a:p>
                <a:pPr eaLnBrk="1" fontAlgn="auto" hangingPunct="1">
                  <a:spcBef>
                    <a:spcPts val="0"/>
                  </a:spcBef>
                  <a:spcAft>
                    <a:spcPts val="0"/>
                  </a:spcAft>
                  <a:defRPr/>
                </a:pPr>
                <a:endParaRPr lang="zh-CN" altLang="en-US">
                  <a:solidFill>
                    <a:schemeClr val="bg1"/>
                  </a:solidFill>
                  <a:effectLst>
                    <a:outerShdw blurRad="38100" dist="38100" dir="2700000" algn="tl">
                      <a:srgbClr val="000000">
                        <a:alpha val="43137"/>
                      </a:srgbClr>
                    </a:outerShdw>
                  </a:effectLst>
                  <a:latin typeface="+mn-lt"/>
                  <a:ea typeface="+mn-ea"/>
                </a:endParaRPr>
              </a:p>
            </p:txBody>
          </p:sp>
          <p:sp>
            <p:nvSpPr>
              <p:cNvPr id="90" name="Text Box 36"/>
              <p:cNvSpPr txBox="1">
                <a:spLocks noChangeArrowheads="1"/>
              </p:cNvSpPr>
              <p:nvPr/>
            </p:nvSpPr>
            <p:spPr bwMode="auto">
              <a:xfrm>
                <a:off x="3787" y="2705"/>
                <a:ext cx="1044"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2000" tIns="82800">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b="1">
                    <a:solidFill>
                      <a:schemeClr val="tx1"/>
                    </a:solidFill>
                    <a:latin typeface="Times New Roman" panose="02020603050405020304" pitchFamily="18" charset="0"/>
                    <a:ea typeface="宋体" panose="02010600030101010101" pitchFamily="2" charset="-122"/>
                  </a:rPr>
                  <a:t>O</a:t>
                </a:r>
                <a:r>
                  <a:rPr lang="en-US" altLang="zh-CN" b="1">
                    <a:solidFill>
                      <a:schemeClr val="bg1"/>
                    </a:solidFill>
                    <a:latin typeface="Times New Roman" panose="02020603050405020304" pitchFamily="18" charset="0"/>
                    <a:ea typeface="宋体" panose="02010600030101010101" pitchFamily="2" charset="-122"/>
                  </a:rPr>
                  <a:t>    </a:t>
                </a:r>
                <a:r>
                  <a:rPr lang="en-US" altLang="zh-CN" b="1">
                    <a:solidFill>
                      <a:schemeClr val="tx1"/>
                    </a:solidFill>
                    <a:latin typeface="Times New Roman" panose="02020603050405020304" pitchFamily="18" charset="0"/>
                    <a:ea typeface="宋体" panose="02010600030101010101" pitchFamily="2" charset="-122"/>
                  </a:rPr>
                  <a:t> P</a:t>
                </a:r>
                <a:r>
                  <a:rPr lang="en-US" altLang="zh-CN" b="1">
                    <a:solidFill>
                      <a:schemeClr val="bg1"/>
                    </a:solidFill>
                    <a:latin typeface="Times New Roman" panose="02020603050405020304" pitchFamily="18" charset="0"/>
                    <a:ea typeface="宋体" panose="02010600030101010101" pitchFamily="2" charset="-122"/>
                  </a:rPr>
                  <a:t>    </a:t>
                </a:r>
                <a:r>
                  <a:rPr lang="en-US" altLang="zh-CN" b="1">
                    <a:solidFill>
                      <a:schemeClr val="tx1"/>
                    </a:solidFill>
                    <a:latin typeface="Times New Roman" panose="02020603050405020304" pitchFamily="18" charset="0"/>
                    <a:ea typeface="宋体" panose="02010600030101010101" pitchFamily="2" charset="-122"/>
                  </a:rPr>
                  <a:t>O</a:t>
                </a:r>
                <a:endParaRPr lang="en-US" altLang="zh-CN" b="1">
                  <a:solidFill>
                    <a:schemeClr val="tx1"/>
                  </a:solidFill>
                  <a:latin typeface="Times New Roman" panose="02020603050405020304" pitchFamily="18" charset="0"/>
                  <a:ea typeface="宋体" panose="02010600030101010101" pitchFamily="2" charset="-122"/>
                </a:endParaRPr>
              </a:p>
            </p:txBody>
          </p:sp>
          <p:pic>
            <p:nvPicPr>
              <p:cNvPr id="91" name="Picture 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8" y="2614"/>
                <a:ext cx="538"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Text Box 41"/>
              <p:cNvSpPr txBox="1">
                <a:spLocks noChangeArrowheads="1"/>
              </p:cNvSpPr>
              <p:nvPr/>
            </p:nvSpPr>
            <p:spPr bwMode="auto">
              <a:xfrm>
                <a:off x="4105" y="3159"/>
                <a:ext cx="453" cy="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lnSpc>
                    <a:spcPct val="90000"/>
                  </a:lnSpc>
                </a:pPr>
                <a:r>
                  <a:rPr lang="en-US" altLang="zh-CN" b="1">
                    <a:solidFill>
                      <a:schemeClr val="tx1"/>
                    </a:solidFill>
                    <a:latin typeface="Times New Roman" panose="02020603050405020304" pitchFamily="18" charset="0"/>
                    <a:ea typeface="宋体" panose="02010600030101010101" pitchFamily="2" charset="-122"/>
                  </a:rPr>
                  <a:t>CH</a:t>
                </a:r>
                <a:r>
                  <a:rPr lang="en-US" altLang="zh-CN" b="1" baseline="-25000">
                    <a:solidFill>
                      <a:schemeClr val="tx1"/>
                    </a:solidFill>
                    <a:latin typeface="Times New Roman" panose="02020603050405020304" pitchFamily="18" charset="0"/>
                    <a:ea typeface="宋体" panose="02010600030101010101" pitchFamily="2" charset="-122"/>
                  </a:rPr>
                  <a:t>2</a:t>
                </a:r>
                <a:endParaRPr lang="en-US" altLang="zh-CN" b="1" baseline="-25000">
                  <a:solidFill>
                    <a:schemeClr val="tx1"/>
                  </a:solidFill>
                  <a:latin typeface="Times New Roman" panose="02020603050405020304" pitchFamily="18" charset="0"/>
                  <a:ea typeface="宋体" panose="02010600030101010101" pitchFamily="2" charset="-122"/>
                </a:endParaRPr>
              </a:p>
              <a:p>
                <a:pPr eaLnBrk="1" hangingPunct="1">
                  <a:lnSpc>
                    <a:spcPct val="90000"/>
                  </a:lnSpc>
                </a:pPr>
                <a:endParaRPr lang="en-US" altLang="zh-CN" b="1" baseline="-25000">
                  <a:solidFill>
                    <a:schemeClr val="tx1"/>
                  </a:solidFill>
                  <a:latin typeface="Times New Roman" panose="02020603050405020304" pitchFamily="18" charset="0"/>
                  <a:ea typeface="宋体" panose="02010600030101010101" pitchFamily="2" charset="-122"/>
                </a:endParaRPr>
              </a:p>
              <a:p>
                <a:pPr eaLnBrk="1" hangingPunct="1">
                  <a:lnSpc>
                    <a:spcPct val="90000"/>
                  </a:lnSpc>
                </a:pPr>
                <a:r>
                  <a:rPr lang="en-US" altLang="zh-CN" b="1">
                    <a:solidFill>
                      <a:schemeClr val="tx1"/>
                    </a:solidFill>
                    <a:latin typeface="Times New Roman" panose="02020603050405020304" pitchFamily="18" charset="0"/>
                    <a:ea typeface="宋体" panose="02010600030101010101" pitchFamily="2" charset="-122"/>
                  </a:rPr>
                  <a:t>CH</a:t>
                </a:r>
                <a:r>
                  <a:rPr lang="en-US" altLang="zh-CN" b="1" baseline="-25000">
                    <a:solidFill>
                      <a:schemeClr val="tx1"/>
                    </a:solidFill>
                    <a:latin typeface="Times New Roman" panose="02020603050405020304" pitchFamily="18" charset="0"/>
                    <a:ea typeface="宋体" panose="02010600030101010101" pitchFamily="2" charset="-122"/>
                  </a:rPr>
                  <a:t>3</a:t>
                </a:r>
                <a:endParaRPr lang="en-US" altLang="zh-CN" b="1" baseline="-25000">
                  <a:solidFill>
                    <a:schemeClr val="tx1"/>
                  </a:solidFill>
                  <a:latin typeface="Times New Roman" panose="02020603050405020304" pitchFamily="18" charset="0"/>
                  <a:ea typeface="宋体" panose="02010600030101010101" pitchFamily="2" charset="-122"/>
                </a:endParaRPr>
              </a:p>
            </p:txBody>
          </p:sp>
          <p:sp>
            <p:nvSpPr>
              <p:cNvPr id="93" name="Line 48"/>
              <p:cNvSpPr>
                <a:spLocks noChangeShapeType="1"/>
              </p:cNvSpPr>
              <p:nvPr/>
            </p:nvSpPr>
            <p:spPr bwMode="auto">
              <a:xfrm>
                <a:off x="4286" y="2841"/>
                <a:ext cx="136" cy="0"/>
              </a:xfrm>
              <a:prstGeom prst="line">
                <a:avLst/>
              </a:prstGeom>
              <a:noFill/>
              <a:ln w="38100">
                <a:solidFill>
                  <a:schemeClr val="bg2"/>
                </a:solidFill>
                <a:round/>
              </a:ln>
              <a:effectLst/>
            </p:spPr>
            <p:txBody>
              <a:bodyPr wrap="none"/>
              <a:lstStyle/>
              <a:p>
                <a:pPr eaLnBrk="1" fontAlgn="auto" hangingPunct="1">
                  <a:spcBef>
                    <a:spcPts val="0"/>
                  </a:spcBef>
                  <a:spcAft>
                    <a:spcPts val="0"/>
                  </a:spcAft>
                  <a:defRPr/>
                </a:pPr>
                <a:endParaRPr lang="zh-CN" altLang="en-US">
                  <a:solidFill>
                    <a:schemeClr val="bg1"/>
                  </a:solidFill>
                  <a:effectLst>
                    <a:outerShdw blurRad="38100" dist="38100" dir="2700000" algn="tl">
                      <a:srgbClr val="000000">
                        <a:alpha val="43137"/>
                      </a:srgbClr>
                    </a:outerShdw>
                  </a:effectLst>
                  <a:latin typeface="+mn-lt"/>
                  <a:ea typeface="+mn-ea"/>
                </a:endParaRPr>
              </a:p>
            </p:txBody>
          </p:sp>
          <p:sp>
            <p:nvSpPr>
              <p:cNvPr id="94" name="Line 54"/>
              <p:cNvSpPr>
                <a:spLocks noChangeShapeType="1"/>
              </p:cNvSpPr>
              <p:nvPr/>
            </p:nvSpPr>
            <p:spPr bwMode="auto">
              <a:xfrm>
                <a:off x="4195" y="3113"/>
                <a:ext cx="0" cy="90"/>
              </a:xfrm>
              <a:prstGeom prst="line">
                <a:avLst/>
              </a:prstGeom>
              <a:noFill/>
              <a:ln w="28575">
                <a:solidFill>
                  <a:schemeClr val="bg2"/>
                </a:solidFill>
                <a:round/>
              </a:ln>
              <a:effectLst/>
            </p:spPr>
            <p:txBody>
              <a:bodyPr wrap="none"/>
              <a:lstStyle/>
              <a:p>
                <a:pPr eaLnBrk="1" fontAlgn="auto" hangingPunct="1">
                  <a:spcBef>
                    <a:spcPts val="0"/>
                  </a:spcBef>
                  <a:spcAft>
                    <a:spcPts val="0"/>
                  </a:spcAft>
                  <a:defRPr/>
                </a:pPr>
                <a:endParaRPr lang="zh-CN" altLang="en-US">
                  <a:solidFill>
                    <a:schemeClr val="bg1"/>
                  </a:solidFill>
                  <a:effectLst>
                    <a:outerShdw blurRad="38100" dist="38100" dir="2700000" algn="tl">
                      <a:srgbClr val="000000">
                        <a:alpha val="43137"/>
                      </a:srgbClr>
                    </a:outerShdw>
                  </a:effectLst>
                  <a:latin typeface="+mn-lt"/>
                  <a:ea typeface="+mn-ea"/>
                </a:endParaRPr>
              </a:p>
            </p:txBody>
          </p:sp>
          <p:sp>
            <p:nvSpPr>
              <p:cNvPr id="95" name="Text Box 65"/>
              <p:cNvSpPr txBox="1">
                <a:spLocks noChangeArrowheads="1"/>
              </p:cNvSpPr>
              <p:nvPr/>
            </p:nvSpPr>
            <p:spPr bwMode="auto">
              <a:xfrm>
                <a:off x="5193" y="2704"/>
                <a:ext cx="408"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82800">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b="1">
                    <a:solidFill>
                      <a:schemeClr val="tx1"/>
                    </a:solidFill>
                    <a:latin typeface="Times New Roman" panose="02020603050405020304" pitchFamily="18" charset="0"/>
                    <a:ea typeface="宋体" panose="02010600030101010101" pitchFamily="2" charset="-122"/>
                  </a:rPr>
                  <a:t>NO</a:t>
                </a:r>
                <a:r>
                  <a:rPr lang="en-US" altLang="zh-CN" b="1" baseline="-25000">
                    <a:solidFill>
                      <a:schemeClr val="tx1"/>
                    </a:solidFill>
                    <a:latin typeface="Times New Roman" panose="02020603050405020304" pitchFamily="18" charset="0"/>
                    <a:ea typeface="宋体" panose="02010600030101010101" pitchFamily="2" charset="-122"/>
                  </a:rPr>
                  <a:t>2</a:t>
                </a:r>
                <a:endParaRPr lang="en-US" altLang="zh-CN" b="1" baseline="-25000">
                  <a:solidFill>
                    <a:schemeClr val="tx1"/>
                  </a:solidFill>
                  <a:latin typeface="Times New Roman" panose="02020603050405020304" pitchFamily="18" charset="0"/>
                  <a:ea typeface="宋体" panose="02010600030101010101" pitchFamily="2" charset="-122"/>
                </a:endParaRPr>
              </a:p>
            </p:txBody>
          </p:sp>
          <p:sp>
            <p:nvSpPr>
              <p:cNvPr id="96" name="Text Box 42"/>
              <p:cNvSpPr txBox="1">
                <a:spLocks noChangeArrowheads="1"/>
              </p:cNvSpPr>
              <p:nvPr/>
            </p:nvSpPr>
            <p:spPr bwMode="auto">
              <a:xfrm>
                <a:off x="3152" y="2750"/>
                <a:ext cx="725" cy="387"/>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r" eaLnBrk="1" hangingPunct="1">
                  <a:lnSpc>
                    <a:spcPct val="90000"/>
                  </a:lnSpc>
                </a:pPr>
                <a:r>
                  <a:rPr lang="en-US" altLang="zh-CN" b="1">
                    <a:solidFill>
                      <a:schemeClr val="tx1"/>
                    </a:solidFill>
                    <a:latin typeface="Times New Roman" panose="02020603050405020304" pitchFamily="18" charset="0"/>
                    <a:ea typeface="宋体" panose="02010600030101010101" pitchFamily="2" charset="-122"/>
                  </a:rPr>
                  <a:t>CH</a:t>
                </a:r>
                <a:r>
                  <a:rPr lang="en-US" altLang="zh-CN" b="1" baseline="-25000">
                    <a:solidFill>
                      <a:schemeClr val="tx1"/>
                    </a:solidFill>
                    <a:latin typeface="Times New Roman" panose="02020603050405020304" pitchFamily="18" charset="0"/>
                    <a:ea typeface="宋体" panose="02010600030101010101" pitchFamily="2" charset="-122"/>
                  </a:rPr>
                  <a:t>3</a:t>
                </a:r>
                <a:r>
                  <a:rPr lang="en-US" altLang="zh-CN" b="1">
                    <a:solidFill>
                      <a:schemeClr val="tx1"/>
                    </a:solidFill>
                    <a:latin typeface="Times New Roman" panose="02020603050405020304" pitchFamily="18" charset="0"/>
                    <a:ea typeface="宋体" panose="02010600030101010101" pitchFamily="2" charset="-122"/>
                  </a:rPr>
                  <a:t>CH</a:t>
                </a:r>
                <a:r>
                  <a:rPr lang="en-US" altLang="zh-CN" b="1" baseline="-25000">
                    <a:solidFill>
                      <a:schemeClr val="tx1"/>
                    </a:solidFill>
                    <a:latin typeface="Times New Roman" panose="02020603050405020304" pitchFamily="18" charset="0"/>
                    <a:ea typeface="宋体" panose="02010600030101010101" pitchFamily="2" charset="-122"/>
                  </a:rPr>
                  <a:t>2</a:t>
                </a:r>
                <a:endParaRPr lang="en-US" altLang="zh-CN" b="1" baseline="-25000">
                  <a:solidFill>
                    <a:schemeClr val="tx1"/>
                  </a:solidFill>
                  <a:latin typeface="Times New Roman" panose="02020603050405020304" pitchFamily="18" charset="0"/>
                  <a:ea typeface="宋体" panose="02010600030101010101" pitchFamily="2" charset="-122"/>
                </a:endParaRPr>
              </a:p>
              <a:p>
                <a:pPr algn="r" eaLnBrk="1" hangingPunct="1">
                  <a:spcBef>
                    <a:spcPct val="50000"/>
                  </a:spcBef>
                </a:pPr>
                <a:endParaRPr lang="en-US" altLang="zh-CN" b="1" baseline="-25000">
                  <a:solidFill>
                    <a:schemeClr val="tx1"/>
                  </a:solidFill>
                  <a:latin typeface="Times New Roman" panose="02020603050405020304" pitchFamily="18" charset="0"/>
                  <a:ea typeface="宋体" panose="02010600030101010101" pitchFamily="2" charset="-122"/>
                </a:endParaRPr>
              </a:p>
            </p:txBody>
          </p:sp>
          <p:sp>
            <p:nvSpPr>
              <p:cNvPr id="97" name="Line 70"/>
              <p:cNvSpPr>
                <a:spLocks noChangeShapeType="1"/>
              </p:cNvSpPr>
              <p:nvPr/>
            </p:nvSpPr>
            <p:spPr bwMode="auto">
              <a:xfrm>
                <a:off x="4195" y="3339"/>
                <a:ext cx="0" cy="136"/>
              </a:xfrm>
              <a:prstGeom prst="line">
                <a:avLst/>
              </a:prstGeom>
              <a:noFill/>
              <a:ln w="28575">
                <a:solidFill>
                  <a:schemeClr val="bg2"/>
                </a:solidFill>
                <a:round/>
              </a:ln>
              <a:effectLst/>
            </p:spPr>
            <p:txBody>
              <a:bodyPr wrap="none"/>
              <a:lstStyle/>
              <a:p>
                <a:pPr eaLnBrk="1" fontAlgn="auto" hangingPunct="1">
                  <a:spcBef>
                    <a:spcPts val="0"/>
                  </a:spcBef>
                  <a:spcAft>
                    <a:spcPts val="0"/>
                  </a:spcAft>
                  <a:defRPr/>
                </a:pPr>
                <a:endParaRPr lang="zh-CN" altLang="en-US">
                  <a:solidFill>
                    <a:schemeClr val="bg1"/>
                  </a:solidFill>
                  <a:effectLst>
                    <a:outerShdw blurRad="38100" dist="38100" dir="2700000" algn="tl">
                      <a:srgbClr val="000000">
                        <a:alpha val="43137"/>
                      </a:srgbClr>
                    </a:outerShdw>
                  </a:effectLst>
                  <a:latin typeface="+mn-lt"/>
                  <a:ea typeface="+mn-ea"/>
                </a:endParaRPr>
              </a:p>
            </p:txBody>
          </p:sp>
        </p:grpSp>
        <p:sp>
          <p:nvSpPr>
            <p:cNvPr id="87" name="Line 71"/>
            <p:cNvSpPr>
              <a:spLocks noChangeShapeType="1"/>
            </p:cNvSpPr>
            <p:nvPr/>
          </p:nvSpPr>
          <p:spPr bwMode="auto">
            <a:xfrm>
              <a:off x="5057" y="2840"/>
              <a:ext cx="182" cy="0"/>
            </a:xfrm>
            <a:prstGeom prst="line">
              <a:avLst/>
            </a:prstGeom>
            <a:noFill/>
            <a:ln w="28575">
              <a:solidFill>
                <a:schemeClr val="bg2"/>
              </a:solidFill>
              <a:round/>
            </a:ln>
            <a:effectLst/>
          </p:spPr>
          <p:txBody>
            <a:bodyPr wrap="none"/>
            <a:lstStyle/>
            <a:p>
              <a:pPr eaLnBrk="1" fontAlgn="auto" hangingPunct="1">
                <a:spcBef>
                  <a:spcPts val="0"/>
                </a:spcBef>
                <a:spcAft>
                  <a:spcPts val="0"/>
                </a:spcAft>
                <a:defRPr/>
              </a:pPr>
              <a:endParaRPr lang="zh-CN" altLang="en-US">
                <a:solidFill>
                  <a:schemeClr val="bg1"/>
                </a:solidFill>
                <a:effectLst>
                  <a:outerShdw blurRad="38100" dist="38100" dir="2700000" algn="tl">
                    <a:srgbClr val="000000">
                      <a:alpha val="43137"/>
                    </a:srgbClr>
                  </a:outerShdw>
                </a:effectLst>
                <a:latin typeface="+mn-lt"/>
                <a:ea typeface="+mn-ea"/>
              </a:endParaRPr>
            </a:p>
          </p:txBody>
        </p:sp>
        <p:sp>
          <p:nvSpPr>
            <p:cNvPr id="88" name="Line 74"/>
            <p:cNvSpPr>
              <a:spLocks noChangeShapeType="1"/>
            </p:cNvSpPr>
            <p:nvPr/>
          </p:nvSpPr>
          <p:spPr bwMode="auto">
            <a:xfrm>
              <a:off x="4513" y="2840"/>
              <a:ext cx="136" cy="0"/>
            </a:xfrm>
            <a:prstGeom prst="line">
              <a:avLst/>
            </a:prstGeom>
            <a:noFill/>
            <a:ln w="28575">
              <a:solidFill>
                <a:schemeClr val="bg2"/>
              </a:solidFill>
              <a:round/>
            </a:ln>
            <a:effectLst/>
          </p:spPr>
          <p:txBody>
            <a:bodyPr wrap="none"/>
            <a:lstStyle/>
            <a:p>
              <a:pPr eaLnBrk="1" fontAlgn="auto" hangingPunct="1">
                <a:spcBef>
                  <a:spcPts val="0"/>
                </a:spcBef>
                <a:spcAft>
                  <a:spcPts val="0"/>
                </a:spcAft>
                <a:defRPr/>
              </a:pPr>
              <a:endParaRPr lang="zh-CN" altLang="en-US">
                <a:solidFill>
                  <a:schemeClr val="bg1"/>
                </a:solidFill>
                <a:effectLst>
                  <a:outerShdw blurRad="38100" dist="38100" dir="2700000" algn="tl">
                    <a:srgbClr val="000000">
                      <a:alpha val="43137"/>
                    </a:srgbClr>
                  </a:outerShdw>
                </a:effectLst>
                <a:latin typeface="+mn-lt"/>
                <a:ea typeface="+mn-ea"/>
              </a:endParaRPr>
            </a:p>
          </p:txBody>
        </p:sp>
      </p:grpSp>
      <p:sp>
        <p:nvSpPr>
          <p:cNvPr id="2" name="矩形 1"/>
          <p:cNvSpPr/>
          <p:nvPr/>
        </p:nvSpPr>
        <p:spPr>
          <a:xfrm>
            <a:off x="6081395" y="4004945"/>
            <a:ext cx="4680585" cy="1944370"/>
          </a:xfrm>
          <a:prstGeom prst="rect">
            <a:avLst/>
          </a:prstGeom>
          <a:noFill/>
          <a:ln w="19050" cap="flat" cmpd="sng" algn="ctr">
            <a:no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non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Tree>
  </p:cSld>
  <p:clrMapOvr>
    <a:masterClrMapping/>
  </p:clrMapOvr>
  <p:transition spd="slow">
    <p:zoom/>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2" name="Text Box 4"/>
          <p:cNvSpPr txBox="1">
            <a:spLocks noChangeArrowheads="1"/>
          </p:cNvSpPr>
          <p:nvPr/>
        </p:nvSpPr>
        <p:spPr bwMode="auto">
          <a:xfrm>
            <a:off x="479376" y="538480"/>
            <a:ext cx="10237216"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3000" b="1" dirty="0" smtClean="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1.3 </a:t>
            </a:r>
            <a:r>
              <a:rPr lang="zh-CN" altLang="en-US" sz="3000" b="1" dirty="0" smtClean="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纳米颗粒污染物和微塑料</a:t>
            </a:r>
            <a:r>
              <a:rPr lang="zh-CN" altLang="en-US"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endParaRPr lang="zh-CN" altLang="en-US"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eaLnBrk="1" hangingPunct="1">
              <a:lnSpc>
                <a:spcPct val="100000"/>
              </a:lnSpc>
              <a:spcBef>
                <a:spcPts val="0"/>
              </a:spcBef>
              <a:spcAft>
                <a:spcPts val="0"/>
              </a:spcAft>
            </a:pPr>
            <a:r>
              <a:rPr lang="zh-CN" altLang="en-US"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en-US" altLang="zh-CN"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en-US" altLang="zh-CN" sz="3000" b="1" dirty="0" smtClean="0">
                <a:latin typeface="Times New Roman" panose="02020603050405020304" pitchFamily="18" charset="0"/>
                <a:ea typeface="黑体" panose="02010609060101010101" pitchFamily="49" charset="-122"/>
                <a:cs typeface="Times New Roman" panose="02020603050405020304" pitchFamily="18" charset="0"/>
              </a:rPr>
              <a:t>Nano-particles and microplastics</a:t>
            </a:r>
            <a:endParaRPr lang="en-US" altLang="zh-CN" sz="3000" b="1" dirty="0" smtClean="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endParaRPr lang="en-US" altLang="zh-CN" sz="24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矩形 2"/>
          <p:cNvSpPr/>
          <p:nvPr/>
        </p:nvSpPr>
        <p:spPr>
          <a:xfrm>
            <a:off x="1055440" y="1623988"/>
            <a:ext cx="9865096" cy="1477328"/>
          </a:xfrm>
          <a:prstGeom prst="rect">
            <a:avLst/>
          </a:prstGeom>
        </p:spPr>
        <p:txBody>
          <a:bodyPr wrap="square">
            <a:spAutoFit/>
          </a:bodyPr>
          <a:lstStyle/>
          <a:p>
            <a:pPr>
              <a:lnSpc>
                <a:spcPct val="150000"/>
              </a:lnSpc>
            </a:pPr>
            <a:r>
              <a:rPr lang="zh-CN" altLang="en-US" sz="2000" dirty="0" smtClean="0">
                <a:latin typeface="Times New Roman" panose="02020603050405020304" pitchFamily="18" charset="0"/>
                <a:ea typeface="黑体" panose="02010609060101010101" pitchFamily="49" charset="-122"/>
                <a:cs typeface="Times New Roman" panose="02020603050405020304" pitchFamily="18" charset="0"/>
              </a:rPr>
              <a:t>        纳米</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材料具有诸多优良性能，使其在</a:t>
            </a:r>
            <a:r>
              <a:rPr lang="zh-CN" altLang="en-US"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工业催化、电子电气、生物医药、航空航天、环境与</a:t>
            </a:r>
            <a:r>
              <a:rPr lang="zh-CN" altLang="en-US" sz="20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能源</a:t>
            </a:r>
            <a:r>
              <a:rPr lang="zh-CN" altLang="en-US" sz="2000" dirty="0" smtClean="0">
                <a:latin typeface="Times New Roman" panose="02020603050405020304" pitchFamily="18" charset="0"/>
                <a:ea typeface="黑体" panose="02010609060101010101" pitchFamily="49" charset="-122"/>
                <a:cs typeface="Times New Roman" panose="02020603050405020304" pitchFamily="18" charset="0"/>
              </a:rPr>
              <a:t>等</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诸多领域广泛应用。与此同时，纳米材料的</a:t>
            </a:r>
            <a:r>
              <a:rPr lang="zh-CN" altLang="en-US"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环境释放、环境累积、环境行为和生物效应</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也</a:t>
            </a:r>
            <a:r>
              <a:rPr lang="zh-CN" altLang="en-US" sz="2000" dirty="0" smtClean="0">
                <a:latin typeface="Times New Roman" panose="02020603050405020304" pitchFamily="18" charset="0"/>
                <a:ea typeface="黑体" panose="02010609060101010101" pitchFamily="49" charset="-122"/>
                <a:cs typeface="Times New Roman" panose="02020603050405020304" pitchFamily="18" charset="0"/>
              </a:rPr>
              <a:t>引起全球</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的关注</a:t>
            </a:r>
            <a:r>
              <a:rPr lang="zh-CN" altLang="en-US" sz="2000" dirty="0" smtClean="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dirty="0" smtClean="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矩形 3"/>
          <p:cNvSpPr/>
          <p:nvPr/>
        </p:nvSpPr>
        <p:spPr>
          <a:xfrm>
            <a:off x="1199456" y="3284984"/>
            <a:ext cx="9361040" cy="2585323"/>
          </a:xfrm>
          <a:prstGeom prst="rect">
            <a:avLst/>
          </a:prstGeom>
        </p:spPr>
        <p:txBody>
          <a:bodyPr wrap="square">
            <a:spAutoFit/>
          </a:bodyPr>
          <a:lstStyle/>
          <a:p>
            <a:pPr marL="285750" indent="-285750">
              <a:buFont typeface="Wingdings" panose="05000000000000000000" pitchFamily="2" charset="2"/>
              <a:buChar char="n"/>
            </a:pPr>
            <a:r>
              <a:rPr lang="zh-CN" altLang="en-US" dirty="0" smtClean="0">
                <a:latin typeface="Times New Roman" panose="02020603050405020304" pitchFamily="18" charset="0"/>
                <a:ea typeface="黑体" panose="02010609060101010101" pitchFamily="49" charset="-122"/>
                <a:cs typeface="Times New Roman" panose="02020603050405020304" pitchFamily="18" charset="0"/>
              </a:rPr>
              <a:t>纳米</a:t>
            </a:r>
            <a:r>
              <a:rPr lang="zh-CN" altLang="en-US" dirty="0">
                <a:latin typeface="Times New Roman" panose="02020603050405020304" pitchFamily="18" charset="0"/>
                <a:ea typeface="黑体" panose="02010609060101010101" pitchFamily="49" charset="-122"/>
                <a:cs typeface="Times New Roman" panose="02020603050405020304" pitchFamily="18" charset="0"/>
              </a:rPr>
              <a:t>零价</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rPr>
              <a:t>金属、金属氧化物、碳</a:t>
            </a:r>
            <a:r>
              <a:rPr lang="zh-CN" altLang="en-US" dirty="0">
                <a:latin typeface="Times New Roman" panose="02020603050405020304" pitchFamily="18" charset="0"/>
                <a:ea typeface="黑体" panose="02010609060101010101" pitchFamily="49" charset="-122"/>
                <a:cs typeface="Times New Roman" panose="02020603050405020304" pitchFamily="18" charset="0"/>
              </a:rPr>
              <a:t>纳米材料进入环境后，会在环境条件如光照、</a:t>
            </a:r>
            <a:r>
              <a:rPr lang="en-US" altLang="zh-CN" dirty="0">
                <a:latin typeface="Times New Roman" panose="02020603050405020304" pitchFamily="18" charset="0"/>
                <a:ea typeface="黑体" panose="02010609060101010101" pitchFamily="49" charset="-122"/>
                <a:cs typeface="Times New Roman" panose="02020603050405020304" pitchFamily="18" charset="0"/>
              </a:rPr>
              <a:t>pH</a:t>
            </a:r>
            <a:r>
              <a:rPr lang="zh-CN" altLang="en-US" dirty="0">
                <a:latin typeface="Times New Roman" panose="02020603050405020304" pitchFamily="18" charset="0"/>
                <a:ea typeface="黑体" panose="02010609060101010101" pitchFamily="49" charset="-122"/>
                <a:cs typeface="Times New Roman" panose="02020603050405020304" pitchFamily="18" charset="0"/>
              </a:rPr>
              <a:t>、离子强度和温度等的影响下发生</a:t>
            </a:r>
            <a:r>
              <a:rPr lang="zh-CN" altLang="en-US"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形态的显著改变</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rPr>
              <a:t>。</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buFont typeface="Wingdings" panose="05000000000000000000" pitchFamily="2" charset="2"/>
              <a:buChar char="n"/>
            </a:pPr>
            <a:r>
              <a:rPr lang="zh-CN" altLang="en-US" dirty="0" smtClean="0">
                <a:latin typeface="Times New Roman" panose="02020603050405020304" pitchFamily="18" charset="0"/>
                <a:ea typeface="黑体" panose="02010609060101010101" pitchFamily="49" charset="-122"/>
                <a:cs typeface="Times New Roman" panose="02020603050405020304" pitchFamily="18" charset="0"/>
              </a:rPr>
              <a:t>环境</a:t>
            </a:r>
            <a:r>
              <a:rPr lang="zh-CN" altLang="en-US" dirty="0">
                <a:latin typeface="Times New Roman" panose="02020603050405020304" pitchFamily="18" charset="0"/>
                <a:ea typeface="黑体" panose="02010609060101010101" pitchFamily="49" charset="-122"/>
                <a:cs typeface="Times New Roman" panose="02020603050405020304" pitchFamily="18" charset="0"/>
              </a:rPr>
              <a:t>中的纳米颗粒也易于</a:t>
            </a:r>
            <a:r>
              <a:rPr lang="zh-CN" altLang="en-US"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同腐殖酸、蛋白质和脂质</a:t>
            </a:r>
            <a:r>
              <a:rPr lang="zh-CN" altLang="en-US" dirty="0">
                <a:latin typeface="Times New Roman" panose="02020603050405020304" pitchFamily="18" charset="0"/>
                <a:ea typeface="黑体" panose="02010609060101010101" pitchFamily="49" charset="-122"/>
                <a:cs typeface="Times New Roman" panose="02020603050405020304" pitchFamily="18" charset="0"/>
              </a:rPr>
              <a:t>等有机大分子发生相互作用，进而影响其团聚和迁移、溶解等环境过程</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rPr>
              <a:t>。</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buFont typeface="Wingdings" panose="05000000000000000000" pitchFamily="2" charset="2"/>
              <a:buChar char="n"/>
            </a:pPr>
            <a:r>
              <a:rPr lang="zh-CN" altLang="en-US" dirty="0" smtClean="0">
                <a:latin typeface="Times New Roman" panose="02020603050405020304" pitchFamily="18" charset="0"/>
                <a:ea typeface="黑体" panose="02010609060101010101" pitchFamily="49" charset="-122"/>
                <a:cs typeface="Times New Roman" panose="02020603050405020304" pitchFamily="18" charset="0"/>
              </a:rPr>
              <a:t>在</a:t>
            </a:r>
            <a:r>
              <a:rPr lang="zh-CN" altLang="en-US" dirty="0">
                <a:latin typeface="Times New Roman" panose="02020603050405020304" pitchFamily="18" charset="0"/>
                <a:ea typeface="黑体" panose="02010609060101010101" pitchFamily="49" charset="-122"/>
                <a:cs typeface="Times New Roman" panose="02020603050405020304" pitchFamily="18" charset="0"/>
              </a:rPr>
              <a:t>经历环境转化的同时，这些纳米材料也可能进入生物（微生物、植物、甲壳类、鱼类和哺乳动物等）体内，继而发生体内累积并</a:t>
            </a:r>
            <a:r>
              <a:rPr lang="zh-CN" altLang="en-US"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导致毒性效应</a:t>
            </a:r>
            <a:r>
              <a:rPr lang="zh-CN" altLang="en-US" dirty="0">
                <a:latin typeface="Times New Roman" panose="02020603050405020304" pitchFamily="18" charset="0"/>
                <a:ea typeface="黑体" panose="02010609060101010101" pitchFamily="49" charset="-122"/>
                <a:cs typeface="Times New Roman" panose="02020603050405020304" pitchFamily="18" charset="0"/>
              </a:rPr>
              <a:t>。最终，这些纳米颗粒可能通过食物链传递到人体，带来未知的健康风险</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rPr>
              <a:t>。</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buFont typeface="Wingdings" panose="05000000000000000000" pitchFamily="2" charset="2"/>
              <a:buChar char="n"/>
            </a:pPr>
            <a:r>
              <a:rPr lang="zh-CN" altLang="en-US" dirty="0" smtClean="0">
                <a:latin typeface="Times New Roman" panose="02020603050405020304" pitchFamily="18" charset="0"/>
                <a:ea typeface="黑体" panose="02010609060101010101" pitchFamily="49" charset="-122"/>
                <a:cs typeface="Times New Roman" panose="02020603050405020304" pitchFamily="18" charset="0"/>
              </a:rPr>
              <a:t>纳米</a:t>
            </a:r>
            <a:r>
              <a:rPr lang="zh-CN" altLang="en-US" dirty="0">
                <a:latin typeface="Times New Roman" panose="02020603050405020304" pitchFamily="18" charset="0"/>
                <a:ea typeface="黑体" panose="02010609060101010101" pitchFamily="49" charset="-122"/>
                <a:cs typeface="Times New Roman" panose="02020603050405020304" pitchFamily="18" charset="0"/>
              </a:rPr>
              <a:t>颗粒由于尺寸小</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rPr>
              <a:t>，表面积</a:t>
            </a:r>
            <a:r>
              <a:rPr lang="zh-CN" altLang="en-US" dirty="0">
                <a:latin typeface="Times New Roman" panose="02020603050405020304" pitchFamily="18" charset="0"/>
                <a:ea typeface="黑体" panose="02010609060101010101" pitchFamily="49" charset="-122"/>
                <a:cs typeface="Times New Roman" panose="02020603050405020304" pitchFamily="18" charset="0"/>
              </a:rPr>
              <a:t>较大</a:t>
            </a:r>
            <a:r>
              <a:rPr lang="zh-CN" altLang="en-US" dirty="0" smtClean="0">
                <a:latin typeface="Times New Roman" panose="02020603050405020304" pitchFamily="18" charset="0"/>
                <a:ea typeface="黑体" panose="02010609060101010101" pitchFamily="49" charset="-122"/>
                <a:cs typeface="Times New Roman" panose="02020603050405020304" pitchFamily="18" charset="0"/>
              </a:rPr>
              <a:t>，</a:t>
            </a:r>
            <a:r>
              <a:rPr lang="zh-CN" altLang="en-US" dirty="0">
                <a:latin typeface="Times New Roman" panose="02020603050405020304" pitchFamily="18" charset="0"/>
                <a:ea typeface="黑体" panose="02010609060101010101" pitchFamily="49" charset="-122"/>
                <a:cs typeface="Times New Roman" panose="02020603050405020304" pitchFamily="18" charset="0"/>
              </a:rPr>
              <a:t>吸附溶解态污染物，因此还可作为其他污染物的载体，发生共迁移；也可作为催化剂促进其他污染物的转化。</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5"/>
          <p:cNvSpPr txBox="1">
            <a:spLocks noGrp="1"/>
          </p:cNvSpPr>
          <p:nvPr>
            <p:ph type="sldNum" sz="quarter" idx="4"/>
          </p:nvPr>
        </p:nvSpPr>
        <p:spPr>
          <a:xfrm>
            <a:off x="10285413" y="6399223"/>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Times New Roman" panose="02020603050405020304" pitchFamily="18" charset="0"/>
                <a:ea typeface="宋体" panose="02010600030101010101" pitchFamily="2" charset="-122"/>
                <a:cs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3730" name="Rectangle 2"/>
          <p:cNvSpPr>
            <a:spLocks noGrp="1" noChangeArrowheads="1"/>
          </p:cNvSpPr>
          <p:nvPr>
            <p:ph type="ctrTitle" sz="quarter"/>
          </p:nvPr>
        </p:nvSpPr>
        <p:spPr>
          <a:xfrm>
            <a:off x="119380" y="1629410"/>
            <a:ext cx="11845290" cy="1081405"/>
          </a:xfrm>
        </p:spPr>
        <p:txBody>
          <a:bodyPr vert="horz" wrap="square" lIns="91440" tIns="45720" rIns="91440" bIns="45720" numCol="1" anchor="ctr" anchorCtr="0" compatLnSpc="1"/>
          <a:lstStyle/>
          <a:p>
            <a:pPr lvl="0" algn="ctr" eaLnBrk="1" hangingPunct="1">
              <a:lnSpc>
                <a:spcPct val="110000"/>
              </a:lnSpc>
              <a:spcBef>
                <a:spcPct val="20000"/>
              </a:spcBef>
              <a:defRPr/>
            </a:pPr>
            <a:r>
              <a:rPr kumimoji="0" lang="zh-CN" altLang="en-US" sz="4400" b="1" i="0" u="none" strike="noStrike" kern="0" cap="none" spc="0" normalizeH="0" noProof="0" dirty="0" smtClean="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zh-CN" altLang="en-US" sz="4000" i="0" u="none" strike="noStrike" kern="0" cap="none" spc="0" normalizeH="0" baseline="0" noProof="0" dirty="0" smtClean="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第一</a:t>
            </a:r>
            <a:r>
              <a:rPr lang="zh-CN" altLang="en-US" sz="4000" dirty="0" smtClean="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节 环境</a:t>
            </a:r>
            <a:r>
              <a:rPr lang="zh-CN" altLang="en-US" sz="400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问题及环境</a:t>
            </a:r>
            <a:r>
              <a:rPr lang="zh-CN" altLang="en-US" sz="4000" dirty="0" smtClean="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化学</a:t>
            </a:r>
            <a:br>
              <a:rPr kumimoji="0" lang="zh-CN" altLang="en-US" sz="4400" b="1" i="0" u="none" strike="noStrike" kern="0" cap="none" spc="0" normalizeH="0" baseline="0" noProof="0" dirty="0" smtClean="0">
                <a:ln>
                  <a:noFill/>
                </a:ln>
                <a:solidFill>
                  <a:schemeClr val="accent1">
                    <a:lumMod val="50000"/>
                  </a:schemeClr>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rPr>
            </a:br>
            <a:r>
              <a:rPr lang="en-US" altLang="zh-CN" sz="36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S</a:t>
            </a:r>
            <a:r>
              <a:rPr kumimoji="0" lang="en-US" altLang="zh-CN" sz="3600" b="1" i="0" u="none" strike="noStrike" kern="0" cap="none" spc="0" normalizeH="0" baseline="0" noProof="0" dirty="0" err="1" smtClean="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ection</a:t>
            </a:r>
            <a:r>
              <a:rPr kumimoji="0" lang="en-US" altLang="zh-CN" sz="3600" b="1" i="0" u="none" strike="noStrike" kern="0" cap="none" spc="0" normalizeH="0" baseline="0" noProof="0" dirty="0" smtClean="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 1 </a:t>
            </a:r>
            <a:r>
              <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Environmental Issues and Environmental Chemistry</a:t>
            </a:r>
            <a:endParaRPr kumimoji="0" lang="en-US" altLang="zh-CN" sz="3600" b="1" i="0" u="none" strike="noStrike" kern="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3732" name="Text Box 4"/>
          <p:cNvSpPr txBox="1">
            <a:spLocks noChangeArrowheads="1"/>
          </p:cNvSpPr>
          <p:nvPr/>
        </p:nvSpPr>
        <p:spPr bwMode="auto">
          <a:xfrm>
            <a:off x="3935760" y="3216152"/>
            <a:ext cx="802798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3000" b="1" i="0" u="none" strike="noStrike" kern="1200" cap="none" spc="0" normalizeH="0" baseline="0" noProof="0" dirty="0" smtClean="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 环境问题</a:t>
            </a:r>
            <a:endParaRPr kumimoji="0" lang="zh-CN" altLang="en-US" sz="3000" b="1" i="0" u="none" strike="noStrike" kern="1200" cap="none" spc="0" normalizeH="0" baseline="0" noProof="0" dirty="0" smtClean="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Environmental </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Issues</a:t>
            </a:r>
            <a:endParaRPr kumimoji="0" lang="en-US" altLang="zh-CN"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hlinkClick r:id="rId1" action="ppaction://hlinksldjump"/>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3000" b="1" i="0" u="none" strike="noStrike" kern="1200" cap="none" spc="0" normalizeH="0" baseline="0" noProof="0" dirty="0" smtClean="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二、 环境化学</a:t>
            </a:r>
            <a:endParaRPr kumimoji="0" lang="zh-CN" altLang="en-US" sz="3000" b="1" i="0" u="none" strike="noStrike" kern="1200" cap="none" spc="0" normalizeH="0" baseline="0" noProof="0" dirty="0" smtClean="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en-US" altLang="zh-CN"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Environmental Chemistry</a:t>
            </a:r>
            <a:endParaRPr kumimoji="0" lang="en-US" altLang="zh-CN"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461" name="Text Box 5"/>
          <p:cNvSpPr txBox="1"/>
          <p:nvPr/>
        </p:nvSpPr>
        <p:spPr>
          <a:xfrm>
            <a:off x="6960235" y="0"/>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第一章 绪论</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2537" name="Line 9"/>
          <p:cNvSpPr>
            <a:spLocks noChangeShapeType="1"/>
          </p:cNvSpPr>
          <p:nvPr/>
        </p:nvSpPr>
        <p:spPr bwMode="auto">
          <a:xfrm>
            <a:off x="4079776" y="5301208"/>
            <a:ext cx="2502084" cy="0"/>
          </a:xfrm>
          <a:prstGeom prst="line">
            <a:avLst/>
          </a:prstGeom>
          <a:noFill/>
          <a:ln w="38100">
            <a:solidFill>
              <a:srgbClr val="AA5C5C"/>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3732">
                                            <p:txEl>
                                              <p:pRg st="0" end="0"/>
                                            </p:txEl>
                                          </p:spTgt>
                                        </p:tgtEl>
                                        <p:attrNameLst>
                                          <p:attrName>style.visibility</p:attrName>
                                        </p:attrNameLst>
                                      </p:cBhvr>
                                      <p:to>
                                        <p:strVal val="visible"/>
                                      </p:to>
                                    </p:set>
                                    <p:anim calcmode="lin" valueType="num">
                                      <p:cBhvr additive="base">
                                        <p:cTn id="7" dur="500" fill="hold"/>
                                        <p:tgtEl>
                                          <p:spTgt spid="737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73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732">
                                            <p:txEl>
                                              <p:pRg st="1" end="1"/>
                                            </p:txEl>
                                          </p:spTgt>
                                        </p:tgtEl>
                                        <p:attrNameLst>
                                          <p:attrName>style.visibility</p:attrName>
                                        </p:attrNameLst>
                                      </p:cBhvr>
                                      <p:to>
                                        <p:strVal val="visible"/>
                                      </p:to>
                                    </p:set>
                                    <p:anim calcmode="lin" valueType="num">
                                      <p:cBhvr additive="base">
                                        <p:cTn id="11" dur="500" fill="hold"/>
                                        <p:tgtEl>
                                          <p:spTgt spid="7373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373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3732">
                                            <p:txEl>
                                              <p:pRg st="2" end="2"/>
                                            </p:txEl>
                                          </p:spTgt>
                                        </p:tgtEl>
                                        <p:attrNameLst>
                                          <p:attrName>style.visibility</p:attrName>
                                        </p:attrNameLst>
                                      </p:cBhvr>
                                      <p:to>
                                        <p:strVal val="visible"/>
                                      </p:to>
                                    </p:set>
                                    <p:anim calcmode="lin" valueType="num">
                                      <p:cBhvr additive="base">
                                        <p:cTn id="15" dur="500" fill="hold"/>
                                        <p:tgtEl>
                                          <p:spTgt spid="7373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373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3732">
                                            <p:txEl>
                                              <p:pRg st="3" end="3"/>
                                            </p:txEl>
                                          </p:spTgt>
                                        </p:tgtEl>
                                        <p:attrNameLst>
                                          <p:attrName>style.visibility</p:attrName>
                                        </p:attrNameLst>
                                      </p:cBhvr>
                                      <p:to>
                                        <p:strVal val="visible"/>
                                      </p:to>
                                    </p:set>
                                    <p:anim calcmode="lin" valueType="num">
                                      <p:cBhvr additive="base">
                                        <p:cTn id="19" dur="500" fill="hold"/>
                                        <p:tgtEl>
                                          <p:spTgt spid="7373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732">
                                            <p:txEl>
                                              <p:pRg st="3" end="3"/>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22537"/>
                                        </p:tgtEl>
                                        <p:attrNameLst>
                                          <p:attrName>style.visibility</p:attrName>
                                        </p:attrNameLst>
                                      </p:cBhvr>
                                      <p:to>
                                        <p:strVal val="visible"/>
                                      </p:to>
                                    </p:set>
                                    <p:anim calcmode="lin" valueType="num">
                                      <p:cBhvr additive="base">
                                        <p:cTn id="24" dur="500" fill="hold"/>
                                        <p:tgtEl>
                                          <p:spTgt spid="22537"/>
                                        </p:tgtEl>
                                        <p:attrNameLst>
                                          <p:attrName>ppt_x</p:attrName>
                                        </p:attrNameLst>
                                      </p:cBhvr>
                                      <p:tavLst>
                                        <p:tav tm="0">
                                          <p:val>
                                            <p:strVal val="0-#ppt_w/2"/>
                                          </p:val>
                                        </p:tav>
                                        <p:tav tm="100000">
                                          <p:val>
                                            <p:strVal val="#ppt_x"/>
                                          </p:val>
                                        </p:tav>
                                      </p:tavLst>
                                    </p:anim>
                                    <p:anim calcmode="lin" valueType="num">
                                      <p:cBhvr additive="base">
                                        <p:cTn id="25"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2" name="Text Box 4"/>
          <p:cNvSpPr txBox="1">
            <a:spLocks noChangeArrowheads="1"/>
          </p:cNvSpPr>
          <p:nvPr/>
        </p:nvSpPr>
        <p:spPr bwMode="auto">
          <a:xfrm>
            <a:off x="479376" y="538480"/>
            <a:ext cx="10237216"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3000" b="1" dirty="0" smtClean="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1.3 </a:t>
            </a:r>
            <a:r>
              <a:rPr lang="zh-CN" altLang="en-US" sz="3000" b="1" dirty="0" smtClean="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纳米颗粒污染物和微塑料</a:t>
            </a:r>
            <a:r>
              <a:rPr lang="zh-CN" altLang="en-US"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endParaRPr lang="zh-CN" altLang="en-US"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eaLnBrk="1" hangingPunct="1">
              <a:lnSpc>
                <a:spcPct val="100000"/>
              </a:lnSpc>
              <a:spcBef>
                <a:spcPts val="0"/>
              </a:spcBef>
              <a:spcAft>
                <a:spcPts val="0"/>
              </a:spcAft>
            </a:pPr>
            <a:r>
              <a:rPr lang="zh-CN" altLang="en-US"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en-US" altLang="zh-CN"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en-US" altLang="zh-CN" sz="3000" b="1" dirty="0" smtClean="0">
                <a:latin typeface="Times New Roman" panose="02020603050405020304" pitchFamily="18" charset="0"/>
                <a:ea typeface="黑体" panose="02010609060101010101" pitchFamily="49" charset="-122"/>
                <a:cs typeface="Times New Roman" panose="02020603050405020304" pitchFamily="18" charset="0"/>
              </a:rPr>
              <a:t>Nano-particles and microplastics</a:t>
            </a:r>
            <a:endParaRPr lang="en-US" altLang="zh-CN" sz="3000" b="1" dirty="0" smtClean="0">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50000"/>
              </a:spcBef>
            </a:pPr>
            <a:endParaRPr lang="en-US" altLang="zh-CN" sz="24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矩形 2"/>
          <p:cNvSpPr/>
          <p:nvPr/>
        </p:nvSpPr>
        <p:spPr>
          <a:xfrm>
            <a:off x="911424" y="1772816"/>
            <a:ext cx="9564984" cy="4154984"/>
          </a:xfrm>
          <a:prstGeom prst="rect">
            <a:avLst/>
          </a:prstGeom>
        </p:spPr>
        <p:txBody>
          <a:bodyPr wrap="square">
            <a:spAutoFit/>
          </a:bodyPr>
          <a:lstStyle/>
          <a:p>
            <a:r>
              <a:rPr lang="zh-CN" altLang="en-US" sz="2200" dirty="0" smtClean="0">
                <a:latin typeface="Times New Roman" panose="02020603050405020304" pitchFamily="18" charset="0"/>
                <a:ea typeface="黑体" panose="02010609060101010101" pitchFamily="49" charset="-122"/>
                <a:cs typeface="Times New Roman" panose="02020603050405020304" pitchFamily="18" charset="0"/>
              </a:rPr>
              <a:t>        人造</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高分子聚合物材料（塑料）被大量生产和使用。据统计，</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2014</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年全球塑料产量高达</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22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亿吨</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。其中，大量塑料以废弃物形式进入环境，并在生物和非生物作用下破碎分解，形成更小的</a:t>
            </a:r>
            <a:r>
              <a:rPr lang="zh-CN" altLang="en-US" sz="2200" dirty="0" smtClean="0">
                <a:latin typeface="Times New Roman" panose="02020603050405020304" pitchFamily="18" charset="0"/>
                <a:ea typeface="黑体" panose="02010609060101010101" pitchFamily="49" charset="-122"/>
                <a:cs typeface="Times New Roman" panose="02020603050405020304" pitchFamily="18" charset="0"/>
              </a:rPr>
              <a:t>颗粒。</a:t>
            </a:r>
            <a:endParaRPr lang="en-US" altLang="zh-CN" sz="2200" dirty="0" smtClean="0">
              <a:latin typeface="Times New Roman" panose="02020603050405020304" pitchFamily="18" charset="0"/>
              <a:ea typeface="黑体" panose="02010609060101010101" pitchFamily="49" charset="-122"/>
              <a:cs typeface="Times New Roman" panose="02020603050405020304" pitchFamily="18" charset="0"/>
            </a:endParaRPr>
          </a:p>
          <a:p>
            <a:endParaRPr lang="en-US" altLang="zh-CN" sz="2200" dirty="0" smtClean="0">
              <a:latin typeface="Times New Roman" panose="02020603050405020304" pitchFamily="18" charset="0"/>
              <a:ea typeface="黑体" panose="02010609060101010101" pitchFamily="49" charset="-122"/>
              <a:cs typeface="Times New Roman" panose="02020603050405020304" pitchFamily="18" charset="0"/>
            </a:endParaRPr>
          </a:p>
          <a:p>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粒径</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小于</a:t>
            </a:r>
            <a:r>
              <a:rPr lang="en-US" altLang="zh-CN" sz="22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5mm</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的颗粒被称为微塑料。</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此外，个人护理品中的塑料微珠以及纺织品</a:t>
            </a:r>
            <a:r>
              <a:rPr lang="zh-CN" altLang="en-US" sz="2200" dirty="0" smtClean="0">
                <a:latin typeface="Times New Roman" panose="02020603050405020304" pitchFamily="18" charset="0"/>
                <a:ea typeface="黑体" panose="02010609060101010101" pitchFamily="49" charset="-122"/>
                <a:cs typeface="Times New Roman" panose="02020603050405020304" pitchFamily="18" charset="0"/>
              </a:rPr>
              <a:t>释放</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的化工纤维也是环境中微塑料的直接来源。塑料和微塑料在多数环境条件下难以降解，</a:t>
            </a:r>
            <a:r>
              <a:rPr lang="zh-CN" altLang="en-US" sz="2200" dirty="0" smtClean="0">
                <a:latin typeface="Times New Roman" panose="02020603050405020304" pitchFamily="18" charset="0"/>
                <a:ea typeface="黑体" panose="02010609060101010101" pitchFamily="49" charset="-122"/>
                <a:cs typeface="Times New Roman" panose="02020603050405020304" pitchFamily="18" charset="0"/>
              </a:rPr>
              <a:t>因此易</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发生累积。环境微塑料被发现是多种污染物的载体，对污染物的迁移和转化行为会产生影响</a:t>
            </a:r>
            <a:r>
              <a:rPr lang="zh-CN" altLang="en-US" sz="2200" dirty="0" smtClean="0">
                <a:latin typeface="Times New Roman" panose="02020603050405020304" pitchFamily="18" charset="0"/>
                <a:ea typeface="黑体" panose="02010609060101010101" pitchFamily="49" charset="-122"/>
                <a:cs typeface="Times New Roman" panose="02020603050405020304" pitchFamily="18" charset="0"/>
              </a:rPr>
              <a:t>。在</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被鱼类和动物误食后，微塑料及其载带的污染物可能对生物产生毒性效应。一些研究认为，</a:t>
            </a:r>
            <a:r>
              <a:rPr lang="zh-CN" altLang="en-US" sz="2200" dirty="0" smtClean="0">
                <a:latin typeface="Times New Roman" panose="02020603050405020304" pitchFamily="18" charset="0"/>
                <a:ea typeface="黑体" panose="02010609060101010101" pitchFamily="49" charset="-122"/>
                <a:cs typeface="Times New Roman" panose="02020603050405020304" pitchFamily="18" charset="0"/>
              </a:rPr>
              <a:t>纳米</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级的微塑料颗粒甚至会发生生物富集并沿食物链</a:t>
            </a:r>
            <a:r>
              <a:rPr lang="zh-CN" altLang="en-US" sz="2200" dirty="0" smtClean="0">
                <a:latin typeface="Times New Roman" panose="02020603050405020304" pitchFamily="18" charset="0"/>
                <a:ea typeface="黑体" panose="02010609060101010101" pitchFamily="49" charset="-122"/>
                <a:cs typeface="Times New Roman" panose="02020603050405020304" pitchFamily="18" charset="0"/>
              </a:rPr>
              <a:t>传递，给</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动物乃至人类造成健康风险。此外</a:t>
            </a:r>
            <a:r>
              <a:rPr lang="zh-CN" altLang="en-US" sz="2200" dirty="0" smtClean="0">
                <a:latin typeface="Times New Roman" panose="02020603050405020304" pitchFamily="18" charset="0"/>
                <a:ea typeface="黑体" panose="02010609060101010101" pitchFamily="49" charset="-122"/>
                <a:cs typeface="Times New Roman" panose="02020603050405020304" pitchFamily="18" charset="0"/>
              </a:rPr>
              <a:t>，大量</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存在的微塑料还有可能为微生物提供特殊的生境，从而形成“塑料圈”这一特殊的微环境</a:t>
            </a:r>
            <a:r>
              <a:rPr lang="zh-CN" altLang="en-US" sz="2200" dirty="0" smtClean="0">
                <a:latin typeface="Times New Roman" panose="02020603050405020304" pitchFamily="18" charset="0"/>
                <a:ea typeface="黑体" panose="02010609060101010101" pitchFamily="49" charset="-122"/>
                <a:cs typeface="Times New Roman" panose="02020603050405020304" pitchFamily="18" charset="0"/>
              </a:rPr>
              <a:t>，并</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造成未知的生物污染风险。</a:t>
            </a: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5"/>
          <p:cNvSpPr txBox="1">
            <a:spLocks noGrp="1"/>
          </p:cNvSpPr>
          <p:nvPr>
            <p:ph type="sldNum" sz="quarter" idx="4"/>
          </p:nvPr>
        </p:nvSpPr>
        <p:spPr>
          <a:xfrm>
            <a:off x="10285413" y="6399223"/>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Times New Roman" panose="02020603050405020304" pitchFamily="18" charset="0"/>
                <a:ea typeface="宋体" panose="02010600030101010101" pitchFamily="2" charset="-122"/>
                <a:cs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3730" name="Rectangle 2"/>
          <p:cNvSpPr>
            <a:spLocks noGrp="1" noChangeArrowheads="1"/>
          </p:cNvSpPr>
          <p:nvPr>
            <p:ph type="ctrTitle" sz="quarter"/>
          </p:nvPr>
        </p:nvSpPr>
        <p:spPr>
          <a:xfrm>
            <a:off x="191770" y="1142365"/>
            <a:ext cx="11790045" cy="1081405"/>
          </a:xfrm>
        </p:spPr>
        <p:txBody>
          <a:bodyPr vert="horz" wrap="square" lIns="91440" tIns="45720" rIns="91440" bIns="45720" numCol="1" anchor="ctr" anchorCtr="0" compatLnSpc="1"/>
          <a:lstStyle/>
          <a:p>
            <a:pPr lvl="0" algn="ctr" eaLnBrk="1" hangingPunct="1">
              <a:lnSpc>
                <a:spcPct val="110000"/>
              </a:lnSpc>
              <a:spcBef>
                <a:spcPct val="20000"/>
              </a:spcBef>
              <a:defRPr/>
            </a:pPr>
            <a:r>
              <a:rPr kumimoji="0" lang="zh-CN" altLang="en-US" sz="4000" i="0" u="none" strike="noStrike" kern="0" cap="none" spc="0" normalizeH="0" baseline="0" noProof="0" dirty="0" smtClean="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第</a:t>
            </a:r>
            <a:r>
              <a:rPr lang="zh-CN" altLang="en-US" sz="4000" dirty="0" smtClean="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二节 典型</a:t>
            </a:r>
            <a:r>
              <a:rPr lang="zh-CN" altLang="en-US" sz="400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环境污染物及其效应</a:t>
            </a:r>
            <a:br>
              <a:rPr kumimoji="0" lang="zh-CN" altLang="en-US" sz="4400" b="1" i="0" u="none" strike="noStrike" kern="0" cap="none" spc="0" normalizeH="0" baseline="0" noProof="0" dirty="0" smtClean="0">
                <a:ln>
                  <a:noFill/>
                </a:ln>
                <a:solidFill>
                  <a:schemeClr val="accent1">
                    <a:lumMod val="50000"/>
                  </a:schemeClr>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rPr>
            </a:br>
            <a:r>
              <a:rPr lang="en-US" altLang="zh-CN" sz="3600" dirty="0" smtClea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S</a:t>
            </a:r>
            <a:r>
              <a:rPr kumimoji="0" lang="en-US" altLang="zh-CN" sz="3600" b="1" i="0" u="none" strike="noStrike" kern="0" cap="none" spc="0" normalizeH="0" baseline="0" noProof="0" dirty="0" err="1" smtClean="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ection</a:t>
            </a:r>
            <a:r>
              <a:rPr kumimoji="0" lang="en-US" altLang="zh-CN" sz="3600" b="1" i="0" u="none" strike="noStrike" kern="0" cap="none" spc="0" normalizeH="0" baseline="0" noProof="0" dirty="0" smtClean="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 2 </a:t>
            </a:r>
            <a:r>
              <a:rPr lang="en-US" altLang="zh-CN" sz="3200" dirty="0" smtClea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Typical </a:t>
            </a:r>
            <a:r>
              <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Environmental Contaminants and Their Effects</a:t>
            </a:r>
            <a:endParaRPr kumimoji="0" lang="en-US" altLang="zh-CN" sz="3600" b="1" i="0" u="none" strike="noStrike" kern="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3732" name="Text Box 4"/>
          <p:cNvSpPr txBox="1">
            <a:spLocks noChangeArrowheads="1"/>
          </p:cNvSpPr>
          <p:nvPr/>
        </p:nvSpPr>
        <p:spPr bwMode="auto">
          <a:xfrm>
            <a:off x="3093154" y="2439246"/>
            <a:ext cx="8027988" cy="392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lvl="0" eaLnBrk="1" hangingPunct="1">
              <a:lnSpc>
                <a:spcPct val="150000"/>
              </a:lnSpc>
              <a:defRPr/>
            </a:pP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一、 </a:t>
            </a:r>
            <a:r>
              <a:rPr lang="zh-CN" altLang="en-US" sz="3000" b="1" dirty="0" smtClean="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化学</a:t>
            </a: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污染物的</a:t>
            </a:r>
            <a:r>
              <a:rPr lang="zh-CN" altLang="en-US" sz="3000" b="1" dirty="0" smtClean="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类别</a:t>
            </a:r>
            <a:endParaRPr kumimoji="0" lang="zh-CN" altLang="en-US" sz="3000" b="1" i="0" u="none" strike="noStrike" kern="1200" cap="none" spc="0" normalizeH="0" baseline="0" noProof="0" dirty="0" smtClean="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kumimoji="0" lang="zh-CN" alt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The </a:t>
            </a: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category of chemical contaminants</a:t>
            </a:r>
            <a:endParaRPr kumimoji="0" lang="en-US" altLang="zh-CN"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hlinkClick r:id="rId1" action="ppaction://hlinksldjump"/>
            </a:endParaRPr>
          </a:p>
          <a:p>
            <a:pPr lvl="0" eaLnBrk="1" hangingPunct="1">
              <a:lnSpc>
                <a:spcPct val="150000"/>
              </a:lnSpc>
              <a:defRPr/>
            </a:pP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二、 </a:t>
            </a:r>
            <a:r>
              <a:rPr lang="zh-CN" altLang="en-US" sz="3000" b="1" dirty="0" smtClean="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污染</a:t>
            </a: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的环境效应</a:t>
            </a:r>
            <a:endPar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kumimoji="0" lang="en-US" altLang="zh-CN"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Environmental </a:t>
            </a: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effects of pollution</a:t>
            </a:r>
            <a:endParaRPr kumimoji="0" lang="en-US" altLang="zh-CN"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lvl="0" eaLnBrk="1" hangingPunct="1">
              <a:lnSpc>
                <a:spcPct val="150000"/>
              </a:lnSpc>
              <a:defRPr/>
            </a:pP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三、 </a:t>
            </a:r>
            <a:r>
              <a:rPr lang="zh-CN" altLang="en-US" sz="3000" b="1" dirty="0" smtClean="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污染物</a:t>
            </a: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的迁移</a:t>
            </a:r>
            <a:r>
              <a:rPr lang="zh-CN" altLang="en-US" sz="3000" b="1" dirty="0" smtClean="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转化</a:t>
            </a:r>
            <a:endParaRPr lang="zh-CN" altLang="en-US" sz="3000" b="1" dirty="0" smtClean="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lang="en-US" altLang="zh-CN" sz="2400" b="1"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Migration </a:t>
            </a: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and transformation of </a:t>
            </a:r>
            <a:r>
              <a:rPr lang="en-US" altLang="zh-CN" sz="2400" b="1"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contaminants</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461" name="Text Box 5"/>
          <p:cNvSpPr txBox="1"/>
          <p:nvPr/>
        </p:nvSpPr>
        <p:spPr>
          <a:xfrm>
            <a:off x="6960235" y="0"/>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第一章 绪论</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2537" name="Line 9"/>
          <p:cNvSpPr>
            <a:spLocks noChangeShapeType="1"/>
          </p:cNvSpPr>
          <p:nvPr/>
        </p:nvSpPr>
        <p:spPr bwMode="auto">
          <a:xfrm flipV="1">
            <a:off x="3935730" y="4509135"/>
            <a:ext cx="3164840" cy="26670"/>
          </a:xfrm>
          <a:prstGeom prst="line">
            <a:avLst/>
          </a:prstGeom>
          <a:noFill/>
          <a:ln w="38100">
            <a:solidFill>
              <a:srgbClr val="AA5C5C"/>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3732">
                                            <p:txEl>
                                              <p:pRg st="0" end="0"/>
                                            </p:txEl>
                                          </p:spTgt>
                                        </p:tgtEl>
                                        <p:attrNameLst>
                                          <p:attrName>style.visibility</p:attrName>
                                        </p:attrNameLst>
                                      </p:cBhvr>
                                      <p:to>
                                        <p:strVal val="visible"/>
                                      </p:to>
                                    </p:set>
                                    <p:anim calcmode="lin" valueType="num">
                                      <p:cBhvr additive="base">
                                        <p:cTn id="7" dur="500" fill="hold"/>
                                        <p:tgtEl>
                                          <p:spTgt spid="737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73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732">
                                            <p:txEl>
                                              <p:pRg st="1" end="1"/>
                                            </p:txEl>
                                          </p:spTgt>
                                        </p:tgtEl>
                                        <p:attrNameLst>
                                          <p:attrName>style.visibility</p:attrName>
                                        </p:attrNameLst>
                                      </p:cBhvr>
                                      <p:to>
                                        <p:strVal val="visible"/>
                                      </p:to>
                                    </p:set>
                                    <p:anim calcmode="lin" valueType="num">
                                      <p:cBhvr additive="base">
                                        <p:cTn id="11" dur="500" fill="hold"/>
                                        <p:tgtEl>
                                          <p:spTgt spid="7373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373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3732">
                                            <p:txEl>
                                              <p:pRg st="2" end="2"/>
                                            </p:txEl>
                                          </p:spTgt>
                                        </p:tgtEl>
                                        <p:attrNameLst>
                                          <p:attrName>style.visibility</p:attrName>
                                        </p:attrNameLst>
                                      </p:cBhvr>
                                      <p:to>
                                        <p:strVal val="visible"/>
                                      </p:to>
                                    </p:set>
                                    <p:anim calcmode="lin" valueType="num">
                                      <p:cBhvr additive="base">
                                        <p:cTn id="15" dur="500" fill="hold"/>
                                        <p:tgtEl>
                                          <p:spTgt spid="7373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373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3732">
                                            <p:txEl>
                                              <p:pRg st="3" end="3"/>
                                            </p:txEl>
                                          </p:spTgt>
                                        </p:tgtEl>
                                        <p:attrNameLst>
                                          <p:attrName>style.visibility</p:attrName>
                                        </p:attrNameLst>
                                      </p:cBhvr>
                                      <p:to>
                                        <p:strVal val="visible"/>
                                      </p:to>
                                    </p:set>
                                    <p:anim calcmode="lin" valueType="num">
                                      <p:cBhvr additive="base">
                                        <p:cTn id="19" dur="500" fill="hold"/>
                                        <p:tgtEl>
                                          <p:spTgt spid="7373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73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3732">
                                            <p:txEl>
                                              <p:pRg st="4" end="4"/>
                                            </p:txEl>
                                          </p:spTgt>
                                        </p:tgtEl>
                                        <p:attrNameLst>
                                          <p:attrName>style.visibility</p:attrName>
                                        </p:attrNameLst>
                                      </p:cBhvr>
                                      <p:to>
                                        <p:strVal val="visible"/>
                                      </p:to>
                                    </p:set>
                                    <p:anim calcmode="lin" valueType="num">
                                      <p:cBhvr additive="base">
                                        <p:cTn id="23" dur="500" fill="hold"/>
                                        <p:tgtEl>
                                          <p:spTgt spid="7373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373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3732">
                                            <p:txEl>
                                              <p:pRg st="5" end="5"/>
                                            </p:txEl>
                                          </p:spTgt>
                                        </p:tgtEl>
                                        <p:attrNameLst>
                                          <p:attrName>style.visibility</p:attrName>
                                        </p:attrNameLst>
                                      </p:cBhvr>
                                      <p:to>
                                        <p:strVal val="visible"/>
                                      </p:to>
                                    </p:set>
                                    <p:anim calcmode="lin" valueType="num">
                                      <p:cBhvr additive="base">
                                        <p:cTn id="27" dur="500" fill="hold"/>
                                        <p:tgtEl>
                                          <p:spTgt spid="7373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3732">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8" fill="hold" nodeType="afterEffect">
                                  <p:stCondLst>
                                    <p:cond delay="0"/>
                                  </p:stCondLst>
                                  <p:childTnLst>
                                    <p:set>
                                      <p:cBhvr>
                                        <p:cTn id="31" dur="1" fill="hold">
                                          <p:stCondLst>
                                            <p:cond delay="0"/>
                                          </p:stCondLst>
                                        </p:cTn>
                                        <p:tgtEl>
                                          <p:spTgt spid="22537"/>
                                        </p:tgtEl>
                                        <p:attrNameLst>
                                          <p:attrName>style.visibility</p:attrName>
                                        </p:attrNameLst>
                                      </p:cBhvr>
                                      <p:to>
                                        <p:strVal val="visible"/>
                                      </p:to>
                                    </p:set>
                                    <p:anim calcmode="lin" valueType="num">
                                      <p:cBhvr additive="base">
                                        <p:cTn id="32" dur="500" fill="hold"/>
                                        <p:tgtEl>
                                          <p:spTgt spid="22537"/>
                                        </p:tgtEl>
                                        <p:attrNameLst>
                                          <p:attrName>ppt_x</p:attrName>
                                        </p:attrNameLst>
                                      </p:cBhvr>
                                      <p:tavLst>
                                        <p:tav tm="0">
                                          <p:val>
                                            <p:strVal val="0-#ppt_w/2"/>
                                          </p:val>
                                        </p:tav>
                                        <p:tav tm="100000">
                                          <p:val>
                                            <p:strVal val="#ppt_x"/>
                                          </p:val>
                                        </p:tav>
                                      </p:tavLst>
                                    </p:anim>
                                    <p:anim calcmode="lin" valueType="num">
                                      <p:cBhvr additive="base">
                                        <p:cTn id="33"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3" name="矩形 2"/>
          <p:cNvSpPr/>
          <p:nvPr/>
        </p:nvSpPr>
        <p:spPr>
          <a:xfrm>
            <a:off x="1271270" y="1484630"/>
            <a:ext cx="9332595" cy="3784600"/>
          </a:xfrm>
          <a:prstGeom prst="rect">
            <a:avLst/>
          </a:prstGeom>
        </p:spPr>
        <p:txBody>
          <a:bodyPr wrap="square">
            <a:spAutoFit/>
          </a:bodyPr>
          <a:lstStyle/>
          <a:p>
            <a:pPr eaLnBrk="1" fontAlgn="auto" hangingPunct="1">
              <a:lnSpc>
                <a:spcPct val="150000"/>
              </a:lnSpc>
              <a:spcBef>
                <a:spcPct val="40000"/>
              </a:spcBef>
              <a:spcAft>
                <a:spcPts val="0"/>
              </a:spcAft>
              <a:defRPr/>
            </a:pPr>
            <a:r>
              <a:rPr lang="zh-CN" altLang="en-US" sz="2800" dirty="0" smtClean="0">
                <a:solidFill>
                  <a:srgbClr val="FF0000"/>
                </a:solidFill>
                <a:latin typeface="黑体" panose="02010609060101010101" pitchFamily="49" charset="-122"/>
                <a:ea typeface="黑体" panose="02010609060101010101" pitchFamily="49" charset="-122"/>
              </a:rPr>
              <a:t>    </a:t>
            </a:r>
            <a:r>
              <a:rPr lang="zh-CN" altLang="en-US" sz="2200" b="1" dirty="0" smtClean="0">
                <a:solidFill>
                  <a:srgbClr val="FF0000"/>
                </a:solidFill>
                <a:latin typeface="黑体" panose="02010609060101010101" pitchFamily="49" charset="-122"/>
                <a:ea typeface="黑体" panose="02010609060101010101" pitchFamily="49" charset="-122"/>
              </a:rPr>
              <a:t>环境</a:t>
            </a:r>
            <a:r>
              <a:rPr lang="zh-CN" altLang="en-US" sz="2200" b="1" dirty="0">
                <a:solidFill>
                  <a:srgbClr val="FF0000"/>
                </a:solidFill>
                <a:latin typeface="黑体" panose="02010609060101010101" pitchFamily="49" charset="-122"/>
                <a:ea typeface="黑体" panose="02010609060101010101" pitchFamily="49" charset="-122"/>
              </a:rPr>
              <a:t>物理效应是由物理作用引起的，</a:t>
            </a:r>
            <a:r>
              <a:rPr lang="zh-CN" altLang="en-US" sz="2200" dirty="0">
                <a:latin typeface="黑体" panose="02010609060101010101" pitchFamily="49" charset="-122"/>
                <a:ea typeface="黑体" panose="02010609060101010101" pitchFamily="49" charset="-122"/>
              </a:rPr>
              <a:t>比如噪声、光污染、电磁辐射污染、地面沉降、热岛效应</a:t>
            </a:r>
            <a:r>
              <a:rPr lang="zh-CN" altLang="en-US" sz="2200" dirty="0" smtClean="0">
                <a:latin typeface="黑体" panose="02010609060101010101" pitchFamily="49" charset="-122"/>
                <a:ea typeface="黑体" panose="02010609060101010101" pitchFamily="49" charset="-122"/>
              </a:rPr>
              <a:t>、温室效应</a:t>
            </a:r>
            <a:r>
              <a:rPr lang="zh-CN" altLang="en-US" sz="2200" dirty="0">
                <a:latin typeface="黑体" panose="02010609060101010101" pitchFamily="49" charset="-122"/>
                <a:ea typeface="黑体" panose="02010609060101010101" pitchFamily="49" charset="-122"/>
              </a:rPr>
              <a:t>等。因燃料的燃烧而放出大量热量，再加上街道和建筑群辐射的热量，使城市气温</a:t>
            </a:r>
            <a:r>
              <a:rPr lang="zh-CN" altLang="en-US" sz="2200" dirty="0" smtClean="0">
                <a:latin typeface="黑体" panose="02010609060101010101" pitchFamily="49" charset="-122"/>
                <a:ea typeface="黑体" panose="02010609060101010101" pitchFamily="49" charset="-122"/>
              </a:rPr>
              <a:t>高于周围</a:t>
            </a:r>
            <a:r>
              <a:rPr lang="zh-CN" altLang="en-US" sz="2200" dirty="0">
                <a:latin typeface="黑体" panose="02010609060101010101" pitchFamily="49" charset="-122"/>
                <a:ea typeface="黑体" panose="02010609060101010101" pitchFamily="49" charset="-122"/>
              </a:rPr>
              <a:t>地带，称为热岛效应。大气中二氧化碳和其他温室气体的不断增加，吸收地表辐射的短波</a:t>
            </a:r>
            <a:r>
              <a:rPr lang="zh-CN" altLang="en-US" sz="2200" dirty="0" smtClean="0">
                <a:latin typeface="黑体" panose="02010609060101010101" pitchFamily="49" charset="-122"/>
                <a:ea typeface="黑体" panose="02010609060101010101" pitchFamily="49" charset="-122"/>
              </a:rPr>
              <a:t>红外辐射</a:t>
            </a:r>
            <a:r>
              <a:rPr lang="zh-CN" altLang="en-US" sz="2200" dirty="0">
                <a:latin typeface="黑体" panose="02010609060101010101" pitchFamily="49" charset="-122"/>
                <a:ea typeface="黑体" panose="02010609060101010101" pitchFamily="49" charset="-122"/>
              </a:rPr>
              <a:t>，产生温室效应。工业烟尘和风沙会使大气能见度下降。大气中颗粒物的大量存在</a:t>
            </a:r>
            <a:r>
              <a:rPr lang="zh-CN" altLang="en-US" sz="2200" dirty="0" smtClean="0">
                <a:latin typeface="黑体" panose="02010609060101010101" pitchFamily="49" charset="-122"/>
                <a:ea typeface="黑体" panose="02010609060101010101" pitchFamily="49" charset="-122"/>
              </a:rPr>
              <a:t>增加了</a:t>
            </a:r>
            <a:r>
              <a:rPr lang="zh-CN" altLang="en-US" sz="2200" dirty="0">
                <a:latin typeface="黑体" panose="02010609060101010101" pitchFamily="49" charset="-122"/>
                <a:ea typeface="黑体" panose="02010609060101010101" pitchFamily="49" charset="-122"/>
              </a:rPr>
              <a:t>云雾的凝结核，增加了城市降水的机会。在冲积平原上建设的城市如过量开采地下水，将会</a:t>
            </a:r>
            <a:r>
              <a:rPr lang="zh-CN" altLang="en-US" sz="2200" dirty="0" smtClean="0">
                <a:latin typeface="黑体" panose="02010609060101010101" pitchFamily="49" charset="-122"/>
                <a:ea typeface="黑体" panose="02010609060101010101" pitchFamily="49" charset="-122"/>
              </a:rPr>
              <a:t>引起</a:t>
            </a:r>
            <a:r>
              <a:rPr lang="zh-CN" altLang="en-US" sz="2200" dirty="0">
                <a:latin typeface="黑体" panose="02010609060101010101" pitchFamily="49" charset="-122"/>
                <a:ea typeface="黑体" panose="02010609060101010101" pitchFamily="49" charset="-122"/>
              </a:rPr>
              <a:t>地面沉降。</a:t>
            </a:r>
            <a:endParaRPr lang="zh-CN" altLang="en-US" sz="2200" dirty="0">
              <a:latin typeface="黑体" panose="02010609060101010101" pitchFamily="49" charset="-122"/>
              <a:ea typeface="黑体" panose="02010609060101010101" pitchFamily="49" charset="-122"/>
            </a:endParaRPr>
          </a:p>
        </p:txBody>
      </p:sp>
      <p:sp>
        <p:nvSpPr>
          <p:cNvPr id="9" name="Text Box 4"/>
          <p:cNvSpPr txBox="1">
            <a:spLocks noChangeArrowheads="1"/>
          </p:cNvSpPr>
          <p:nvPr/>
        </p:nvSpPr>
        <p:spPr bwMode="auto">
          <a:xfrm>
            <a:off x="479376" y="466725"/>
            <a:ext cx="1023721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3000" b="1" dirty="0" smtClean="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1.</a:t>
            </a:r>
            <a:r>
              <a:rPr lang="en-US" altLang="zh-CN"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zh-CN" altLang="en-US"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环境</a:t>
            </a:r>
            <a:r>
              <a:rPr lang="zh-CN" altLang="en-US" sz="3000" b="1" dirty="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物理</a:t>
            </a:r>
            <a:r>
              <a:rPr lang="zh-CN" altLang="en-US"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效应</a:t>
            </a:r>
            <a:endParaRPr lang="en-US" altLang="zh-CN" sz="3000" b="1" dirty="0" smtClean="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3" name="矩形 2"/>
          <p:cNvSpPr/>
          <p:nvPr/>
        </p:nvSpPr>
        <p:spPr>
          <a:xfrm>
            <a:off x="1336040" y="1370965"/>
            <a:ext cx="9646920" cy="4799965"/>
          </a:xfrm>
          <a:prstGeom prst="rect">
            <a:avLst/>
          </a:prstGeom>
        </p:spPr>
        <p:txBody>
          <a:bodyPr wrap="square">
            <a:spAutoFit/>
          </a:bodyPr>
          <a:lstStyle/>
          <a:p>
            <a:pPr eaLnBrk="1" fontAlgn="auto" hangingPunct="1">
              <a:lnSpc>
                <a:spcPct val="150000"/>
              </a:lnSpc>
              <a:spcBef>
                <a:spcPct val="40000"/>
              </a:spcBef>
              <a:spcAft>
                <a:spcPts val="0"/>
              </a:spcAft>
              <a:defRPr/>
            </a:pPr>
            <a:r>
              <a:rPr lang="zh-CN" altLang="en-US" sz="2800" dirty="0" smtClean="0">
                <a:latin typeface="黑体" panose="02010609060101010101" pitchFamily="49" charset="-122"/>
                <a:ea typeface="黑体" panose="02010609060101010101" pitchFamily="49" charset="-122"/>
              </a:rPr>
              <a:t>    </a:t>
            </a:r>
            <a:r>
              <a:rPr lang="zh-CN" altLang="en-US" sz="2200" b="1" dirty="0" smtClean="0">
                <a:solidFill>
                  <a:srgbClr val="FF0000"/>
                </a:solidFill>
                <a:latin typeface="黑体" panose="02010609060101010101" pitchFamily="49" charset="-122"/>
                <a:ea typeface="黑体" panose="02010609060101010101" pitchFamily="49" charset="-122"/>
              </a:rPr>
              <a:t>在</a:t>
            </a:r>
            <a:r>
              <a:rPr lang="zh-CN" altLang="en-US" sz="2200" b="1" dirty="0">
                <a:solidFill>
                  <a:srgbClr val="FF0000"/>
                </a:solidFill>
                <a:latin typeface="黑体" panose="02010609060101010101" pitchFamily="49" charset="-122"/>
                <a:ea typeface="黑体" panose="02010609060101010101" pitchFamily="49" charset="-122"/>
              </a:rPr>
              <a:t>各种环境因素影响下，物质间发生化学反应产生的环境效应即为环境</a:t>
            </a:r>
            <a:r>
              <a:rPr lang="zh-CN" altLang="en-US" sz="2200" b="1" dirty="0" smtClean="0">
                <a:solidFill>
                  <a:srgbClr val="FF0000"/>
                </a:solidFill>
                <a:latin typeface="黑体" panose="02010609060101010101" pitchFamily="49" charset="-122"/>
                <a:ea typeface="黑体" panose="02010609060101010101" pitchFamily="49" charset="-122"/>
              </a:rPr>
              <a:t>化学效应</a:t>
            </a:r>
            <a:r>
              <a:rPr lang="zh-CN" altLang="en-US" sz="2200" dirty="0" smtClean="0">
                <a:solidFill>
                  <a:srgbClr val="FF0000"/>
                </a:solidFill>
                <a:latin typeface="黑体" panose="02010609060101010101" pitchFamily="49" charset="-122"/>
                <a:ea typeface="黑体" panose="02010609060101010101" pitchFamily="49" charset="-122"/>
              </a:rPr>
              <a:t>。</a:t>
            </a:r>
            <a:r>
              <a:rPr lang="zh-CN" altLang="en-US" sz="2200" dirty="0" smtClean="0">
                <a:latin typeface="黑体" panose="02010609060101010101" pitchFamily="49" charset="-122"/>
                <a:ea typeface="黑体" panose="02010609060101010101" pitchFamily="49" charset="-122"/>
              </a:rPr>
              <a:t>如湖泊的</a:t>
            </a:r>
            <a:r>
              <a:rPr lang="zh-CN" altLang="en-US" sz="2200" dirty="0">
                <a:latin typeface="黑体" panose="02010609060101010101" pitchFamily="49" charset="-122"/>
                <a:ea typeface="黑体" panose="02010609060101010101" pitchFamily="49" charset="-122"/>
              </a:rPr>
              <a:t>酸化、土壤的盐碱化、地下水硬度升高、局部地区发生光化学烟雾、有毒有害固体废弃物的填</a:t>
            </a:r>
            <a:r>
              <a:rPr lang="zh-CN" altLang="en-US" sz="2200" dirty="0" smtClean="0">
                <a:latin typeface="黑体" panose="02010609060101010101" pitchFamily="49" charset="-122"/>
                <a:ea typeface="黑体" panose="02010609060101010101" pitchFamily="49" charset="-122"/>
              </a:rPr>
              <a:t>埋造成</a:t>
            </a:r>
            <a:r>
              <a:rPr lang="zh-CN" altLang="en-US" sz="2200" dirty="0">
                <a:latin typeface="黑体" panose="02010609060101010101" pitchFamily="49" charset="-122"/>
                <a:ea typeface="黑体" panose="02010609060101010101" pitchFamily="49" charset="-122"/>
              </a:rPr>
              <a:t>地下水污染等。酸雨造成地面水体和土壤酸化，会使水生生物遭到破坏，土地肥力降低，</a:t>
            </a:r>
            <a:r>
              <a:rPr lang="zh-CN" altLang="en-US" sz="2200" dirty="0" smtClean="0">
                <a:latin typeface="黑体" panose="02010609060101010101" pitchFamily="49" charset="-122"/>
                <a:ea typeface="黑体" panose="02010609060101010101" pitchFamily="49" charset="-122"/>
              </a:rPr>
              <a:t>各种</a:t>
            </a:r>
            <a:r>
              <a:rPr lang="zh-CN" altLang="en-US" sz="2200" dirty="0">
                <a:latin typeface="黑体" panose="02010609060101010101" pitchFamily="49" charset="-122"/>
                <a:ea typeface="黑体" panose="02010609060101010101" pitchFamily="49" charset="-122"/>
              </a:rPr>
              <a:t>建筑物受到腐蚀。大量碱性物质或可溶性盐在水体和土壤中长期积累，或受到海水长期浸渍</a:t>
            </a:r>
            <a:r>
              <a:rPr lang="zh-CN" altLang="en-US" sz="2200" dirty="0" smtClean="0">
                <a:latin typeface="黑体" panose="02010609060101010101" pitchFamily="49" charset="-122"/>
                <a:ea typeface="黑体" panose="02010609060101010101" pitchFamily="49" charset="-122"/>
              </a:rPr>
              <a:t>，或</a:t>
            </a:r>
            <a:r>
              <a:rPr lang="zh-CN" altLang="en-US" sz="2200" dirty="0">
                <a:latin typeface="黑体" panose="02010609060101010101" pitchFamily="49" charset="-122"/>
                <a:ea typeface="黑体" panose="02010609060101010101" pitchFamily="49" charset="-122"/>
              </a:rPr>
              <a:t>长期利用含盐碱成分的废水灌溉农田，都会造成土壤碱化，导致农业减产</a:t>
            </a:r>
            <a:r>
              <a:rPr lang="zh-CN" altLang="en-US" sz="2200" dirty="0" smtClean="0">
                <a:latin typeface="黑体" panose="02010609060101010101" pitchFamily="49" charset="-122"/>
                <a:ea typeface="黑体" panose="02010609060101010101" pitchFamily="49" charset="-122"/>
              </a:rPr>
              <a:t>。光化学烟雾</a:t>
            </a:r>
            <a:r>
              <a:rPr lang="zh-CN" altLang="en-US" sz="2200" dirty="0">
                <a:latin typeface="黑体" panose="02010609060101010101" pitchFamily="49" charset="-122"/>
                <a:ea typeface="黑体" panose="02010609060101010101" pitchFamily="49" charset="-122"/>
              </a:rPr>
              <a:t>是在特定</a:t>
            </a:r>
            <a:r>
              <a:rPr lang="zh-CN" altLang="en-US" sz="2200" dirty="0" smtClean="0">
                <a:latin typeface="黑体" panose="02010609060101010101" pitchFamily="49" charset="-122"/>
                <a:ea typeface="黑体" panose="02010609060101010101" pitchFamily="49" charset="-122"/>
              </a:rPr>
              <a:t>的条件</a:t>
            </a:r>
            <a:r>
              <a:rPr lang="zh-CN" altLang="en-US" sz="2200" dirty="0">
                <a:latin typeface="黑体" panose="02010609060101010101" pitchFamily="49" charset="-122"/>
                <a:ea typeface="黑体" panose="02010609060101010101" pitchFamily="49" charset="-122"/>
              </a:rPr>
              <a:t>下一次污染物发生大气光化学反应产生的混合物，它直接危害生物的生长和人体健康。填</a:t>
            </a:r>
            <a:r>
              <a:rPr lang="zh-CN" altLang="en-US" sz="2200" dirty="0" smtClean="0">
                <a:latin typeface="黑体" panose="02010609060101010101" pitchFamily="49" charset="-122"/>
                <a:ea typeface="黑体" panose="02010609060101010101" pitchFamily="49" charset="-122"/>
              </a:rPr>
              <a:t>埋于</a:t>
            </a:r>
            <a:r>
              <a:rPr lang="zh-CN" altLang="en-US" sz="2200" dirty="0">
                <a:latin typeface="黑体" panose="02010609060101010101" pitchFamily="49" charset="-122"/>
                <a:ea typeface="黑体" panose="02010609060101010101" pitchFamily="49" charset="-122"/>
              </a:rPr>
              <a:t>地下的有毒有害废弃物经土壤的渗透传输可使地下水受到污染，甚至引起特殊疾病的流行。</a:t>
            </a:r>
            <a:endParaRPr lang="zh-CN" altLang="en-US" sz="2200" dirty="0">
              <a:latin typeface="黑体" panose="02010609060101010101" pitchFamily="49" charset="-122"/>
              <a:ea typeface="黑体" panose="02010609060101010101" pitchFamily="49" charset="-122"/>
            </a:endParaRPr>
          </a:p>
        </p:txBody>
      </p:sp>
      <p:sp>
        <p:nvSpPr>
          <p:cNvPr id="9" name="Text Box 4"/>
          <p:cNvSpPr txBox="1">
            <a:spLocks noChangeArrowheads="1"/>
          </p:cNvSpPr>
          <p:nvPr/>
        </p:nvSpPr>
        <p:spPr bwMode="auto">
          <a:xfrm>
            <a:off x="479376" y="466725"/>
            <a:ext cx="1023721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3000" b="1"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2</a:t>
            </a:r>
            <a:r>
              <a:rPr lang="en-US" altLang="zh-CN" sz="3000" b="1" dirty="0" smtClean="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a:t>
            </a:r>
            <a:r>
              <a:rPr lang="en-US" altLang="zh-CN"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zh-CN" altLang="en-US"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环境</a:t>
            </a:r>
            <a:r>
              <a:rPr lang="zh-CN" altLang="en-US" sz="3000" b="1" dirty="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化学效应</a:t>
            </a:r>
            <a:endParaRPr lang="en-US" altLang="zh-CN" sz="3000" b="1" dirty="0" smtClean="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3" name="矩形 2"/>
          <p:cNvSpPr/>
          <p:nvPr/>
        </p:nvSpPr>
        <p:spPr>
          <a:xfrm>
            <a:off x="1537335" y="1573530"/>
            <a:ext cx="9199880" cy="3276600"/>
          </a:xfrm>
          <a:prstGeom prst="rect">
            <a:avLst/>
          </a:prstGeom>
        </p:spPr>
        <p:txBody>
          <a:bodyPr wrap="square">
            <a:spAutoFit/>
          </a:bodyPr>
          <a:lstStyle/>
          <a:p>
            <a:pPr eaLnBrk="1" fontAlgn="auto" hangingPunct="1">
              <a:lnSpc>
                <a:spcPct val="150000"/>
              </a:lnSpc>
              <a:spcBef>
                <a:spcPct val="40000"/>
              </a:spcBef>
              <a:spcAft>
                <a:spcPts val="0"/>
              </a:spcAft>
              <a:defRPr/>
            </a:pPr>
            <a:r>
              <a:rPr lang="zh-CN" altLang="en-US" sz="2800" dirty="0" smtClean="0">
                <a:latin typeface="黑体" panose="02010609060101010101" pitchFamily="49" charset="-122"/>
                <a:ea typeface="黑体" panose="02010609060101010101" pitchFamily="49" charset="-122"/>
              </a:rPr>
              <a:t>  </a:t>
            </a:r>
            <a:r>
              <a:rPr lang="zh-CN" altLang="en-US" sz="2200" dirty="0" smtClean="0">
                <a:latin typeface="黑体" panose="02010609060101010101" pitchFamily="49" charset="-122"/>
                <a:ea typeface="黑体" panose="02010609060101010101" pitchFamily="49" charset="-122"/>
              </a:rPr>
              <a:t>  </a:t>
            </a:r>
            <a:r>
              <a:rPr lang="zh-CN" altLang="en-US" sz="2200" b="1" dirty="0" smtClean="0">
                <a:solidFill>
                  <a:srgbClr val="FF0000"/>
                </a:solidFill>
                <a:latin typeface="黑体" panose="02010609060101010101" pitchFamily="49" charset="-122"/>
                <a:ea typeface="黑体" panose="02010609060101010101" pitchFamily="49" charset="-122"/>
              </a:rPr>
              <a:t>环境因素</a:t>
            </a:r>
            <a:r>
              <a:rPr lang="zh-CN" altLang="en-US" sz="2200" b="1" dirty="0">
                <a:solidFill>
                  <a:srgbClr val="FF0000"/>
                </a:solidFill>
                <a:latin typeface="黑体" panose="02010609060101010101" pitchFamily="49" charset="-122"/>
                <a:ea typeface="黑体" panose="02010609060101010101" pitchFamily="49" charset="-122"/>
              </a:rPr>
              <a:t>变化导致生态系统变异而产生的后果即为环境生物效应。</a:t>
            </a:r>
            <a:r>
              <a:rPr lang="zh-CN" altLang="en-US" sz="2200" dirty="0">
                <a:latin typeface="黑体" panose="02010609060101010101" pitchFamily="49" charset="-122"/>
                <a:ea typeface="黑体" panose="02010609060101010101" pitchFamily="49" charset="-122"/>
              </a:rPr>
              <a:t>大型水利工程可能</a:t>
            </a:r>
            <a:r>
              <a:rPr lang="zh-CN" altLang="en-US" sz="2200" dirty="0" smtClean="0">
                <a:latin typeface="黑体" panose="02010609060101010101" pitchFamily="49" charset="-122"/>
                <a:ea typeface="黑体" panose="02010609060101010101" pitchFamily="49" charset="-122"/>
              </a:rPr>
              <a:t>破坏水生生物</a:t>
            </a:r>
            <a:r>
              <a:rPr lang="zh-CN" altLang="en-US" sz="2200" dirty="0">
                <a:latin typeface="黑体" panose="02010609060101010101" pitchFamily="49" charset="-122"/>
                <a:ea typeface="黑体" panose="02010609060101010101" pitchFamily="49" charset="-122"/>
              </a:rPr>
              <a:t>的洄游途径，从而影响它们的繁殖。大量工业废水排入江、河、湖、海，对</a:t>
            </a:r>
            <a:r>
              <a:rPr lang="zh-CN" altLang="en-US" sz="2200" dirty="0" smtClean="0">
                <a:latin typeface="黑体" panose="02010609060101010101" pitchFamily="49" charset="-122"/>
                <a:ea typeface="黑体" panose="02010609060101010101" pitchFamily="49" charset="-122"/>
              </a:rPr>
              <a:t>水生生态系统产生</a:t>
            </a:r>
            <a:r>
              <a:rPr lang="zh-CN" altLang="en-US" sz="2200" dirty="0">
                <a:latin typeface="黑体" panose="02010609060101010101" pitchFamily="49" charset="-122"/>
                <a:ea typeface="黑体" panose="02010609060101010101" pitchFamily="49" charset="-122"/>
              </a:rPr>
              <a:t>毒性效应，使鱼类受害而减少甚至灭绝。任意砍伐森林，会造成水土流失，产生干旱、风沙</a:t>
            </a:r>
            <a:r>
              <a:rPr lang="zh-CN" altLang="en-US" sz="2200" dirty="0" smtClean="0">
                <a:latin typeface="黑体" panose="02010609060101010101" pitchFamily="49" charset="-122"/>
                <a:ea typeface="黑体" panose="02010609060101010101" pitchFamily="49" charset="-122"/>
              </a:rPr>
              <a:t>灾害</a:t>
            </a:r>
            <a:r>
              <a:rPr lang="zh-CN" altLang="en-US" sz="2200" dirty="0">
                <a:latin typeface="黑体" panose="02010609060101010101" pitchFamily="49" charset="-122"/>
                <a:ea typeface="黑体" panose="02010609060101010101" pitchFamily="49" charset="-122"/>
              </a:rPr>
              <a:t>，同时使鸟类减少、害虫增多。污染物的释放也会影响微生物的群落结构，甚至导致细菌耐</a:t>
            </a:r>
            <a:r>
              <a:rPr lang="zh-CN" altLang="en-US" sz="2200" dirty="0" smtClean="0">
                <a:latin typeface="黑体" panose="02010609060101010101" pitchFamily="49" charset="-122"/>
                <a:ea typeface="黑体" panose="02010609060101010101" pitchFamily="49" charset="-122"/>
              </a:rPr>
              <a:t>药基因</a:t>
            </a:r>
            <a:r>
              <a:rPr lang="zh-CN" altLang="en-US" sz="2200" dirty="0">
                <a:latin typeface="黑体" panose="02010609060101010101" pitchFamily="49" charset="-122"/>
                <a:ea typeface="黑体" panose="02010609060101010101" pitchFamily="49" charset="-122"/>
              </a:rPr>
              <a:t>等问题的出现</a:t>
            </a:r>
            <a:r>
              <a:rPr lang="zh-CN" altLang="en-US" sz="2200" dirty="0" smtClean="0">
                <a:latin typeface="黑体" panose="02010609060101010101" pitchFamily="49" charset="-122"/>
                <a:ea typeface="黑体" panose="02010609060101010101" pitchFamily="49" charset="-122"/>
              </a:rPr>
              <a:t>。</a:t>
            </a:r>
            <a:endParaRPr lang="zh-CN" altLang="en-US" sz="2200" dirty="0">
              <a:latin typeface="黑体" panose="02010609060101010101" pitchFamily="49" charset="-122"/>
              <a:ea typeface="黑体" panose="02010609060101010101" pitchFamily="49" charset="-122"/>
            </a:endParaRPr>
          </a:p>
        </p:txBody>
      </p:sp>
      <p:sp>
        <p:nvSpPr>
          <p:cNvPr id="9" name="Text Box 4"/>
          <p:cNvSpPr txBox="1">
            <a:spLocks noChangeArrowheads="1"/>
          </p:cNvSpPr>
          <p:nvPr/>
        </p:nvSpPr>
        <p:spPr bwMode="auto">
          <a:xfrm>
            <a:off x="479376" y="466725"/>
            <a:ext cx="1023721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3000" b="1" dirty="0" smtClean="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3.</a:t>
            </a:r>
            <a:r>
              <a:rPr lang="en-US" altLang="zh-CN"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zh-CN" altLang="en-US"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环境生物</a:t>
            </a:r>
            <a:r>
              <a:rPr lang="zh-CN" altLang="en-US" sz="3000" b="1" dirty="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效应</a:t>
            </a:r>
            <a:endParaRPr lang="en-US" altLang="zh-CN" sz="3000" b="1" dirty="0" smtClean="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3" name="矩形 2"/>
          <p:cNvSpPr/>
          <p:nvPr/>
        </p:nvSpPr>
        <p:spPr>
          <a:xfrm>
            <a:off x="1478915" y="1700530"/>
            <a:ext cx="9148445" cy="3784600"/>
          </a:xfrm>
          <a:prstGeom prst="rect">
            <a:avLst/>
          </a:prstGeom>
        </p:spPr>
        <p:txBody>
          <a:bodyPr wrap="square">
            <a:spAutoFit/>
          </a:bodyPr>
          <a:lstStyle/>
          <a:p>
            <a:pPr eaLnBrk="1" fontAlgn="auto" hangingPunct="1">
              <a:lnSpc>
                <a:spcPct val="150000"/>
              </a:lnSpc>
              <a:spcBef>
                <a:spcPct val="40000"/>
              </a:spcBef>
              <a:spcAft>
                <a:spcPts val="0"/>
              </a:spcAft>
              <a:defRPr/>
            </a:pPr>
            <a:r>
              <a:rPr lang="zh-CN" altLang="en-US" sz="2800" dirty="0" smtClean="0">
                <a:latin typeface="黑体" panose="02010609060101010101" pitchFamily="49" charset="-122"/>
                <a:ea typeface="黑体" panose="02010609060101010101" pitchFamily="49" charset="-122"/>
              </a:rPr>
              <a:t>    </a:t>
            </a:r>
            <a:r>
              <a:rPr lang="zh-CN" altLang="en-US" sz="2200" b="1" dirty="0" smtClean="0">
                <a:solidFill>
                  <a:srgbClr val="FF0000"/>
                </a:solidFill>
                <a:latin typeface="黑体" panose="02010609060101010101" pitchFamily="49" charset="-122"/>
                <a:ea typeface="黑体" panose="02010609060101010101" pitchFamily="49" charset="-122"/>
              </a:rPr>
              <a:t>人</a:t>
            </a:r>
            <a:r>
              <a:rPr lang="zh-CN" altLang="en-US" sz="2200" b="1" dirty="0">
                <a:solidFill>
                  <a:srgbClr val="FF0000"/>
                </a:solidFill>
                <a:latin typeface="黑体" panose="02010609060101010101" pitchFamily="49" charset="-122"/>
                <a:ea typeface="黑体" panose="02010609060101010101" pitchFamily="49" charset="-122"/>
              </a:rPr>
              <a:t>既是环境污染的制造者，也是环境污染的受害者。</a:t>
            </a:r>
            <a:r>
              <a:rPr lang="zh-CN" altLang="en-US" sz="2200" dirty="0">
                <a:latin typeface="黑体" panose="02010609060101010101" pitchFamily="49" charset="-122"/>
                <a:ea typeface="黑体" panose="02010609060101010101" pitchFamily="49" charset="-122"/>
              </a:rPr>
              <a:t>早期对污染健康效应的研究主要</a:t>
            </a:r>
            <a:r>
              <a:rPr lang="zh-CN" altLang="en-US" sz="2200" dirty="0" smtClean="0">
                <a:latin typeface="黑体" panose="02010609060101010101" pitchFamily="49" charset="-122"/>
                <a:ea typeface="黑体" panose="02010609060101010101" pitchFamily="49" charset="-122"/>
              </a:rPr>
              <a:t>集中在</a:t>
            </a:r>
            <a:r>
              <a:rPr lang="zh-CN" altLang="en-US" sz="2200" dirty="0">
                <a:latin typeface="黑体" panose="02010609060101010101" pitchFamily="49" charset="-122"/>
                <a:ea typeface="黑体" panose="02010609060101010101" pitchFamily="49" charset="-122"/>
              </a:rPr>
              <a:t>致畸、致癌、致突变物质的污染引起畸形和癌症；而近期的研究表明，人类</a:t>
            </a:r>
            <a:r>
              <a:rPr lang="en-US" altLang="zh-CN" sz="2200" dirty="0">
                <a:latin typeface="黑体" panose="02010609060101010101" pitchFamily="49" charset="-122"/>
                <a:ea typeface="黑体" panose="02010609060101010101" pitchFamily="49" charset="-122"/>
              </a:rPr>
              <a:t>70% </a:t>
            </a:r>
            <a:r>
              <a:rPr lang="en-US" altLang="zh-CN" sz="2200" dirty="0">
                <a:latin typeface="黑体" panose="02010609060101010101" pitchFamily="49" charset="-122"/>
                <a:ea typeface="黑体" panose="02010609060101010101" pitchFamily="49" charset="-122"/>
                <a:sym typeface="Symbol" panose="05050102010706020507" charset="0"/>
              </a:rPr>
              <a:t></a:t>
            </a:r>
            <a:r>
              <a:rPr lang="en-US" altLang="zh-CN" sz="2200" dirty="0">
                <a:latin typeface="黑体" panose="02010609060101010101" pitchFamily="49" charset="-122"/>
                <a:ea typeface="黑体" panose="02010609060101010101" pitchFamily="49" charset="-122"/>
              </a:rPr>
              <a:t> 90%</a:t>
            </a:r>
            <a:r>
              <a:rPr lang="zh-CN" altLang="en-US" sz="2200" dirty="0">
                <a:latin typeface="黑体" panose="02010609060101010101" pitchFamily="49" charset="-122"/>
                <a:ea typeface="黑体" panose="02010609060101010101" pitchFamily="49" charset="-122"/>
              </a:rPr>
              <a:t>的慢性</a:t>
            </a:r>
            <a:r>
              <a:rPr lang="zh-CN" altLang="en-US" sz="2200" dirty="0" smtClean="0">
                <a:latin typeface="黑体" panose="02010609060101010101" pitchFamily="49" charset="-122"/>
                <a:ea typeface="黑体" panose="02010609060101010101" pitchFamily="49" charset="-122"/>
              </a:rPr>
              <a:t>疾病</a:t>
            </a:r>
            <a:r>
              <a:rPr lang="zh-CN" altLang="en-US" sz="2200" dirty="0">
                <a:latin typeface="黑体" panose="02010609060101010101" pitchFamily="49" charset="-122"/>
                <a:ea typeface="黑体" panose="02010609060101010101" pitchFamily="49" charset="-122"/>
              </a:rPr>
              <a:t>，如肥胖、糖尿病、不孕不育等，与环境污染</a:t>
            </a:r>
            <a:r>
              <a:rPr lang="zh-CN" altLang="en-US" sz="2200" dirty="0" smtClean="0">
                <a:latin typeface="黑体" panose="02010609060101010101" pitchFamily="49" charset="-122"/>
                <a:ea typeface="黑体" panose="02010609060101010101" pitchFamily="49" charset="-122"/>
              </a:rPr>
              <a:t>有关。广为</a:t>
            </a:r>
            <a:r>
              <a:rPr lang="zh-CN" altLang="en-US" sz="2200" dirty="0">
                <a:latin typeface="黑体" panose="02010609060101010101" pitchFamily="49" charset="-122"/>
                <a:ea typeface="黑体" panose="02010609060101010101" pitchFamily="49" charset="-122"/>
              </a:rPr>
              <a:t>关注的健康效应是环境内分泌干扰</a:t>
            </a:r>
            <a:r>
              <a:rPr lang="zh-CN" altLang="en-US" sz="2200" dirty="0" smtClean="0">
                <a:latin typeface="黑体" panose="02010609060101010101" pitchFamily="49" charset="-122"/>
                <a:ea typeface="黑体" panose="02010609060101010101" pitchFamily="49" charset="-122"/>
              </a:rPr>
              <a:t>效应</a:t>
            </a:r>
            <a:r>
              <a:rPr lang="zh-CN" altLang="en-US" sz="2200" dirty="0">
                <a:latin typeface="黑体" panose="02010609060101010101" pitchFamily="49" charset="-122"/>
                <a:ea typeface="黑体" panose="02010609060101010101" pitchFamily="49" charset="-122"/>
              </a:rPr>
              <a:t>，污染物干扰人体内自身平衡或调节发育过程天然激素的合成、分泌、运输、结合、反应和</a:t>
            </a:r>
            <a:r>
              <a:rPr lang="zh-CN" altLang="en-US" sz="2200" dirty="0" smtClean="0">
                <a:latin typeface="黑体" panose="02010609060101010101" pitchFamily="49" charset="-122"/>
                <a:ea typeface="黑体" panose="02010609060101010101" pitchFamily="49" charset="-122"/>
              </a:rPr>
              <a:t>代谢等</a:t>
            </a:r>
            <a:r>
              <a:rPr lang="zh-CN" altLang="en-US" sz="2200" dirty="0">
                <a:latin typeface="黑体" panose="02010609060101010101" pitchFamily="49" charset="-122"/>
                <a:ea typeface="黑体" panose="02010609060101010101" pitchFamily="49" charset="-122"/>
              </a:rPr>
              <a:t>过程，从而对生殖、神经和免疫系统等的功能产生一系列健康效应。</a:t>
            </a:r>
            <a:endParaRPr lang="zh-CN" altLang="en-US" sz="2200" dirty="0">
              <a:latin typeface="黑体" panose="02010609060101010101" pitchFamily="49" charset="-122"/>
              <a:ea typeface="黑体" panose="02010609060101010101" pitchFamily="49" charset="-122"/>
            </a:endParaRPr>
          </a:p>
        </p:txBody>
      </p:sp>
      <p:sp>
        <p:nvSpPr>
          <p:cNvPr id="9" name="Text Box 4"/>
          <p:cNvSpPr txBox="1">
            <a:spLocks noChangeArrowheads="1"/>
          </p:cNvSpPr>
          <p:nvPr/>
        </p:nvSpPr>
        <p:spPr bwMode="auto">
          <a:xfrm>
            <a:off x="479376" y="466725"/>
            <a:ext cx="1023721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zh-CN" sz="3000" b="1"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4</a:t>
            </a:r>
            <a:r>
              <a:rPr lang="en-US" altLang="zh-CN" sz="3000" b="1" dirty="0" smtClean="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a:t>
            </a:r>
            <a:r>
              <a:rPr lang="en-US" altLang="zh-CN"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zh-CN" altLang="en-US"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环境健康效应</a:t>
            </a:r>
            <a:endParaRPr lang="en-US" altLang="zh-CN" sz="3000" b="1" dirty="0" smtClean="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5"/>
          <p:cNvSpPr txBox="1">
            <a:spLocks noGrp="1"/>
          </p:cNvSpPr>
          <p:nvPr>
            <p:ph type="sldNum" sz="quarter" idx="4"/>
          </p:nvPr>
        </p:nvSpPr>
        <p:spPr>
          <a:xfrm>
            <a:off x="10285413" y="6399223"/>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Times New Roman" panose="02020603050405020304" pitchFamily="18" charset="0"/>
                <a:ea typeface="宋体" panose="02010600030101010101" pitchFamily="2" charset="-122"/>
                <a:cs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3730" name="Rectangle 2"/>
          <p:cNvSpPr>
            <a:spLocks noGrp="1" noChangeArrowheads="1"/>
          </p:cNvSpPr>
          <p:nvPr>
            <p:ph type="ctrTitle" sz="quarter"/>
          </p:nvPr>
        </p:nvSpPr>
        <p:spPr>
          <a:xfrm>
            <a:off x="191770" y="1142365"/>
            <a:ext cx="11790045" cy="1081405"/>
          </a:xfrm>
        </p:spPr>
        <p:txBody>
          <a:bodyPr vert="horz" wrap="square" lIns="91440" tIns="45720" rIns="91440" bIns="45720" numCol="1" anchor="ctr" anchorCtr="0" compatLnSpc="1"/>
          <a:lstStyle/>
          <a:p>
            <a:pPr lvl="0" algn="ctr" eaLnBrk="1" hangingPunct="1">
              <a:lnSpc>
                <a:spcPct val="110000"/>
              </a:lnSpc>
              <a:spcBef>
                <a:spcPct val="20000"/>
              </a:spcBef>
              <a:defRPr/>
            </a:pPr>
            <a:r>
              <a:rPr kumimoji="0" lang="zh-CN" altLang="en-US" sz="4000" i="0" u="none" strike="noStrike" kern="0" cap="none" spc="0" normalizeH="0" baseline="0" noProof="0" dirty="0" smtClean="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第</a:t>
            </a:r>
            <a:r>
              <a:rPr lang="zh-CN" altLang="en-US" sz="4000" dirty="0" smtClean="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二节 典型</a:t>
            </a:r>
            <a:r>
              <a:rPr lang="zh-CN" altLang="en-US" sz="400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环境污染物及其效应</a:t>
            </a:r>
            <a:br>
              <a:rPr kumimoji="0" lang="zh-CN" altLang="en-US" sz="4400" b="1" i="0" u="none" strike="noStrike" kern="0" cap="none" spc="0" normalizeH="0" baseline="0" noProof="0" dirty="0" smtClean="0">
                <a:ln>
                  <a:noFill/>
                </a:ln>
                <a:solidFill>
                  <a:schemeClr val="accent1">
                    <a:lumMod val="50000"/>
                  </a:schemeClr>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rPr>
            </a:br>
            <a:r>
              <a:rPr lang="en-US" altLang="zh-CN" sz="3600" dirty="0" smtClea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S</a:t>
            </a:r>
            <a:r>
              <a:rPr kumimoji="0" lang="en-US" altLang="zh-CN" sz="3600" b="1" i="0" u="none" strike="noStrike" kern="0" cap="none" spc="0" normalizeH="0" baseline="0" noProof="0" dirty="0" err="1" smtClean="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ection</a:t>
            </a:r>
            <a:r>
              <a:rPr kumimoji="0" lang="en-US" altLang="zh-CN" sz="3600" b="1" i="0" u="none" strike="noStrike" kern="0" cap="none" spc="0" normalizeH="0" baseline="0" noProof="0" dirty="0" smtClean="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 2 </a:t>
            </a:r>
            <a:r>
              <a:rPr lang="en-US" altLang="zh-CN" sz="3200" dirty="0" smtClea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Typical </a:t>
            </a:r>
            <a:r>
              <a:rPr lang="en-US" altLang="zh-CN" sz="3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Environmental Contaminants and Their Effects</a:t>
            </a:r>
            <a:endParaRPr kumimoji="0" lang="en-US" altLang="zh-CN" sz="3600" b="1" i="0" u="none" strike="noStrike" kern="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3732" name="Text Box 4"/>
          <p:cNvSpPr txBox="1">
            <a:spLocks noChangeArrowheads="1"/>
          </p:cNvSpPr>
          <p:nvPr/>
        </p:nvSpPr>
        <p:spPr bwMode="auto">
          <a:xfrm>
            <a:off x="3093154" y="2439246"/>
            <a:ext cx="8027988" cy="392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lvl="0" eaLnBrk="1" hangingPunct="1">
              <a:lnSpc>
                <a:spcPct val="150000"/>
              </a:lnSpc>
              <a:defRPr/>
            </a:pP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一、 </a:t>
            </a:r>
            <a:r>
              <a:rPr lang="zh-CN" altLang="en-US" sz="3000" b="1" dirty="0" smtClean="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化学</a:t>
            </a: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污染物的</a:t>
            </a:r>
            <a:r>
              <a:rPr lang="zh-CN" altLang="en-US" sz="3000" b="1" dirty="0" smtClean="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类别</a:t>
            </a:r>
            <a:endParaRPr kumimoji="0" lang="zh-CN" altLang="en-US" sz="3000" b="1" i="0" u="none" strike="noStrike" kern="1200" cap="none" spc="0" normalizeH="0" baseline="0" noProof="0" dirty="0" smtClean="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kumimoji="0" lang="zh-CN" alt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The </a:t>
            </a: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category of chemical contaminants</a:t>
            </a:r>
            <a:endParaRPr kumimoji="0" lang="en-US" altLang="zh-CN"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hlinkClick r:id="rId1" action="ppaction://hlinksldjump"/>
            </a:endParaRPr>
          </a:p>
          <a:p>
            <a:pPr lvl="0" eaLnBrk="1" hangingPunct="1">
              <a:lnSpc>
                <a:spcPct val="150000"/>
              </a:lnSpc>
              <a:defRPr/>
            </a:pP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二、 </a:t>
            </a:r>
            <a:r>
              <a:rPr lang="zh-CN" altLang="en-US" sz="3000" b="1" dirty="0" smtClean="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污染</a:t>
            </a: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的环境效应</a:t>
            </a:r>
            <a:endPar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kumimoji="0" lang="en-US" altLang="zh-CN"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Environmental </a:t>
            </a: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effects of pollution</a:t>
            </a:r>
            <a:endParaRPr kumimoji="0" lang="en-US" altLang="zh-CN"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lvl="0" eaLnBrk="1" hangingPunct="1">
              <a:lnSpc>
                <a:spcPct val="150000"/>
              </a:lnSpc>
              <a:defRPr/>
            </a:pP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三、 </a:t>
            </a:r>
            <a:r>
              <a:rPr lang="zh-CN" altLang="en-US" sz="3000" b="1" dirty="0" smtClean="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污染物</a:t>
            </a: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的迁移</a:t>
            </a:r>
            <a:r>
              <a:rPr lang="zh-CN" altLang="en-US" sz="3000" b="1" dirty="0" smtClean="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转化</a:t>
            </a:r>
            <a:endParaRPr lang="zh-CN" altLang="en-US" sz="3000" b="1" dirty="0" smtClean="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lang="en-US" altLang="zh-CN" sz="2400" b="1"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Migration </a:t>
            </a:r>
            <a:r>
              <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and transformation of </a:t>
            </a:r>
            <a:r>
              <a:rPr lang="en-US" altLang="zh-CN" sz="2400" b="1" dirty="0" smtClean="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contaminants</a:t>
            </a:r>
            <a:endParaRPr lang="en-US" altLang="zh-CN" sz="24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461" name="Text Box 5"/>
          <p:cNvSpPr txBox="1"/>
          <p:nvPr/>
        </p:nvSpPr>
        <p:spPr>
          <a:xfrm>
            <a:off x="6960235" y="0"/>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第一章 绪论</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2537" name="Line 9"/>
          <p:cNvSpPr>
            <a:spLocks noChangeShapeType="1"/>
          </p:cNvSpPr>
          <p:nvPr/>
        </p:nvSpPr>
        <p:spPr bwMode="auto">
          <a:xfrm flipV="1">
            <a:off x="4007485" y="5732780"/>
            <a:ext cx="3164840" cy="26670"/>
          </a:xfrm>
          <a:prstGeom prst="line">
            <a:avLst/>
          </a:prstGeom>
          <a:noFill/>
          <a:ln w="38100">
            <a:solidFill>
              <a:srgbClr val="AA5C5C"/>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3732">
                                            <p:txEl>
                                              <p:pRg st="0" end="0"/>
                                            </p:txEl>
                                          </p:spTgt>
                                        </p:tgtEl>
                                        <p:attrNameLst>
                                          <p:attrName>style.visibility</p:attrName>
                                        </p:attrNameLst>
                                      </p:cBhvr>
                                      <p:to>
                                        <p:strVal val="visible"/>
                                      </p:to>
                                    </p:set>
                                    <p:anim calcmode="lin" valueType="num">
                                      <p:cBhvr additive="base">
                                        <p:cTn id="7" dur="500" fill="hold"/>
                                        <p:tgtEl>
                                          <p:spTgt spid="737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73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732">
                                            <p:txEl>
                                              <p:pRg st="1" end="1"/>
                                            </p:txEl>
                                          </p:spTgt>
                                        </p:tgtEl>
                                        <p:attrNameLst>
                                          <p:attrName>style.visibility</p:attrName>
                                        </p:attrNameLst>
                                      </p:cBhvr>
                                      <p:to>
                                        <p:strVal val="visible"/>
                                      </p:to>
                                    </p:set>
                                    <p:anim calcmode="lin" valueType="num">
                                      <p:cBhvr additive="base">
                                        <p:cTn id="11" dur="500" fill="hold"/>
                                        <p:tgtEl>
                                          <p:spTgt spid="7373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373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3732">
                                            <p:txEl>
                                              <p:pRg st="2" end="2"/>
                                            </p:txEl>
                                          </p:spTgt>
                                        </p:tgtEl>
                                        <p:attrNameLst>
                                          <p:attrName>style.visibility</p:attrName>
                                        </p:attrNameLst>
                                      </p:cBhvr>
                                      <p:to>
                                        <p:strVal val="visible"/>
                                      </p:to>
                                    </p:set>
                                    <p:anim calcmode="lin" valueType="num">
                                      <p:cBhvr additive="base">
                                        <p:cTn id="15" dur="500" fill="hold"/>
                                        <p:tgtEl>
                                          <p:spTgt spid="7373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373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3732">
                                            <p:txEl>
                                              <p:pRg st="3" end="3"/>
                                            </p:txEl>
                                          </p:spTgt>
                                        </p:tgtEl>
                                        <p:attrNameLst>
                                          <p:attrName>style.visibility</p:attrName>
                                        </p:attrNameLst>
                                      </p:cBhvr>
                                      <p:to>
                                        <p:strVal val="visible"/>
                                      </p:to>
                                    </p:set>
                                    <p:anim calcmode="lin" valueType="num">
                                      <p:cBhvr additive="base">
                                        <p:cTn id="19" dur="500" fill="hold"/>
                                        <p:tgtEl>
                                          <p:spTgt spid="7373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73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3732">
                                            <p:txEl>
                                              <p:pRg st="4" end="4"/>
                                            </p:txEl>
                                          </p:spTgt>
                                        </p:tgtEl>
                                        <p:attrNameLst>
                                          <p:attrName>style.visibility</p:attrName>
                                        </p:attrNameLst>
                                      </p:cBhvr>
                                      <p:to>
                                        <p:strVal val="visible"/>
                                      </p:to>
                                    </p:set>
                                    <p:anim calcmode="lin" valueType="num">
                                      <p:cBhvr additive="base">
                                        <p:cTn id="23" dur="500" fill="hold"/>
                                        <p:tgtEl>
                                          <p:spTgt spid="7373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373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3732">
                                            <p:txEl>
                                              <p:pRg st="5" end="5"/>
                                            </p:txEl>
                                          </p:spTgt>
                                        </p:tgtEl>
                                        <p:attrNameLst>
                                          <p:attrName>style.visibility</p:attrName>
                                        </p:attrNameLst>
                                      </p:cBhvr>
                                      <p:to>
                                        <p:strVal val="visible"/>
                                      </p:to>
                                    </p:set>
                                    <p:anim calcmode="lin" valueType="num">
                                      <p:cBhvr additive="base">
                                        <p:cTn id="27" dur="500" fill="hold"/>
                                        <p:tgtEl>
                                          <p:spTgt spid="7373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3732">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8" fill="hold" nodeType="afterEffect">
                                  <p:stCondLst>
                                    <p:cond delay="0"/>
                                  </p:stCondLst>
                                  <p:childTnLst>
                                    <p:set>
                                      <p:cBhvr>
                                        <p:cTn id="31" dur="1" fill="hold">
                                          <p:stCondLst>
                                            <p:cond delay="0"/>
                                          </p:stCondLst>
                                        </p:cTn>
                                        <p:tgtEl>
                                          <p:spTgt spid="22537"/>
                                        </p:tgtEl>
                                        <p:attrNameLst>
                                          <p:attrName>style.visibility</p:attrName>
                                        </p:attrNameLst>
                                      </p:cBhvr>
                                      <p:to>
                                        <p:strVal val="visible"/>
                                      </p:to>
                                    </p:set>
                                    <p:anim calcmode="lin" valueType="num">
                                      <p:cBhvr additive="base">
                                        <p:cTn id="32" dur="500" fill="hold"/>
                                        <p:tgtEl>
                                          <p:spTgt spid="22537"/>
                                        </p:tgtEl>
                                        <p:attrNameLst>
                                          <p:attrName>ppt_x</p:attrName>
                                        </p:attrNameLst>
                                      </p:cBhvr>
                                      <p:tavLst>
                                        <p:tav tm="0">
                                          <p:val>
                                            <p:strVal val="0-#ppt_w/2"/>
                                          </p:val>
                                        </p:tav>
                                        <p:tav tm="100000">
                                          <p:val>
                                            <p:strVal val="#ppt_x"/>
                                          </p:val>
                                        </p:tav>
                                      </p:tavLst>
                                    </p:anim>
                                    <p:anim calcmode="lin" valueType="num">
                                      <p:cBhvr additive="base">
                                        <p:cTn id="33"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3" name="矩形 2"/>
          <p:cNvSpPr/>
          <p:nvPr/>
        </p:nvSpPr>
        <p:spPr>
          <a:xfrm>
            <a:off x="1055370" y="1196975"/>
            <a:ext cx="10008235" cy="4630420"/>
          </a:xfrm>
          <a:prstGeom prst="rect">
            <a:avLst/>
          </a:prstGeom>
        </p:spPr>
        <p:txBody>
          <a:bodyPr wrap="square">
            <a:spAutoFit/>
          </a:bodyPr>
          <a:lstStyle/>
          <a:p>
            <a:pPr eaLnBrk="1" fontAlgn="auto" hangingPunct="1">
              <a:lnSpc>
                <a:spcPct val="130000"/>
              </a:lnSpc>
              <a:spcBef>
                <a:spcPts val="40"/>
              </a:spcBef>
              <a:spcAft>
                <a:spcPts val="0"/>
              </a:spcAft>
              <a:defRPr/>
            </a:pPr>
            <a:r>
              <a:rPr lang="zh-CN" altLang="en-US" sz="2800" dirty="0" smtClean="0">
                <a:latin typeface="黑体" panose="02010609060101010101" pitchFamily="49" charset="-122"/>
                <a:ea typeface="黑体" panose="02010609060101010101" pitchFamily="49" charset="-122"/>
              </a:rPr>
              <a:t>   </a:t>
            </a:r>
            <a:r>
              <a:rPr lang="zh-CN" altLang="en-US" sz="2800" b="1" dirty="0" smtClean="0">
                <a:solidFill>
                  <a:srgbClr val="FF0000"/>
                </a:solidFill>
                <a:latin typeface="黑体" panose="02010609060101010101" pitchFamily="49" charset="-122"/>
                <a:ea typeface="黑体" panose="02010609060101010101" pitchFamily="49" charset="-122"/>
              </a:rPr>
              <a:t> </a:t>
            </a:r>
            <a:r>
              <a:rPr lang="zh-CN" altLang="en-US" sz="2200" b="1" dirty="0" smtClean="0">
                <a:solidFill>
                  <a:srgbClr val="FF0000"/>
                </a:solidFill>
                <a:latin typeface="黑体" panose="02010609060101010101" pitchFamily="49" charset="-122"/>
                <a:ea typeface="黑体" panose="02010609060101010101" pitchFamily="49" charset="-122"/>
              </a:rPr>
              <a:t>污染物</a:t>
            </a:r>
            <a:r>
              <a:rPr lang="zh-CN" altLang="en-US" sz="2200" b="1" dirty="0">
                <a:solidFill>
                  <a:srgbClr val="FF0000"/>
                </a:solidFill>
                <a:latin typeface="黑体" panose="02010609060101010101" pitchFamily="49" charset="-122"/>
                <a:ea typeface="黑体" panose="02010609060101010101" pitchFamily="49" charset="-122"/>
              </a:rPr>
              <a:t>在环境中的迁移</a:t>
            </a:r>
            <a:r>
              <a:rPr lang="en-US" altLang="zh-CN" sz="2200" b="1" dirty="0">
                <a:solidFill>
                  <a:srgbClr val="FF0000"/>
                </a:solidFill>
                <a:latin typeface="黑体" panose="02010609060101010101" pitchFamily="49" charset="-122"/>
                <a:ea typeface="黑体" panose="02010609060101010101" pitchFamily="49" charset="-122"/>
              </a:rPr>
              <a:t>,</a:t>
            </a:r>
            <a:r>
              <a:rPr lang="zh-CN" altLang="en-US" sz="2200" dirty="0">
                <a:latin typeface="黑体" panose="02010609060101010101" pitchFamily="49" charset="-122"/>
                <a:ea typeface="黑体" panose="02010609060101010101" pitchFamily="49" charset="-122"/>
              </a:rPr>
              <a:t>包括随着介质进行的迁移，如</a:t>
            </a:r>
            <a:r>
              <a:rPr lang="zh-CN" altLang="en-US" sz="2200" dirty="0">
                <a:solidFill>
                  <a:schemeClr val="tx1"/>
                </a:solidFill>
                <a:latin typeface="黑体" panose="02010609060101010101" pitchFamily="49" charset="-122"/>
                <a:ea typeface="黑体" panose="02010609060101010101" pitchFamily="49" charset="-122"/>
              </a:rPr>
              <a:t>随风和洋流进行的长距离迁移、大气</a:t>
            </a:r>
            <a:r>
              <a:rPr lang="zh-CN" altLang="en-US" sz="2200" dirty="0" smtClean="0">
                <a:solidFill>
                  <a:schemeClr val="tx1"/>
                </a:solidFill>
                <a:latin typeface="黑体" panose="02010609060101010101" pitchFamily="49" charset="-122"/>
                <a:ea typeface="黑体" panose="02010609060101010101" pitchFamily="49" charset="-122"/>
              </a:rPr>
              <a:t>的干湿</a:t>
            </a:r>
            <a:r>
              <a:rPr lang="zh-CN" altLang="en-US" sz="2200" dirty="0">
                <a:solidFill>
                  <a:schemeClr val="tx1"/>
                </a:solidFill>
                <a:latin typeface="黑体" panose="02010609060101010101" pitchFamily="49" charset="-122"/>
                <a:ea typeface="黑体" panose="02010609060101010101" pitchFamily="49" charset="-122"/>
              </a:rPr>
              <a:t>沉降；在环境各介质间的进行的分配，如挥发、溶解、吸附 </a:t>
            </a:r>
            <a:r>
              <a:rPr lang="en-US" altLang="zh-CN" sz="2200" dirty="0">
                <a:solidFill>
                  <a:schemeClr val="tx1"/>
                </a:solidFill>
                <a:latin typeface="黑体" panose="02010609060101010101" pitchFamily="49" charset="-122"/>
                <a:ea typeface="黑体" panose="02010609060101010101" pitchFamily="49" charset="-122"/>
              </a:rPr>
              <a:t>- </a:t>
            </a:r>
            <a:r>
              <a:rPr lang="zh-CN" altLang="en-US" sz="2200" dirty="0">
                <a:solidFill>
                  <a:schemeClr val="tx1"/>
                </a:solidFill>
                <a:latin typeface="黑体" panose="02010609060101010101" pitchFamily="49" charset="-122"/>
                <a:ea typeface="黑体" panose="02010609060101010101" pitchFamily="49" charset="-122"/>
              </a:rPr>
              <a:t>解吸、渗透、生物富集、食物链</a:t>
            </a:r>
            <a:r>
              <a:rPr lang="zh-CN" altLang="en-US" sz="2200" dirty="0" smtClean="0">
                <a:solidFill>
                  <a:schemeClr val="tx1"/>
                </a:solidFill>
                <a:latin typeface="黑体" panose="02010609060101010101" pitchFamily="49" charset="-122"/>
                <a:ea typeface="黑体" panose="02010609060101010101" pitchFamily="49" charset="-122"/>
              </a:rPr>
              <a:t>传递</a:t>
            </a:r>
            <a:r>
              <a:rPr lang="zh-CN" altLang="en-US" sz="2200" dirty="0">
                <a:solidFill>
                  <a:schemeClr val="tx1"/>
                </a:solidFill>
                <a:latin typeface="黑体" panose="02010609060101010101" pitchFamily="49" charset="-122"/>
                <a:ea typeface="黑体" panose="02010609060101010101" pitchFamily="49" charset="-122"/>
              </a:rPr>
              <a:t>等</a:t>
            </a:r>
            <a:r>
              <a:rPr lang="zh-CN" altLang="en-US" sz="2200" dirty="0" smtClean="0">
                <a:solidFill>
                  <a:schemeClr val="tx1"/>
                </a:solidFill>
                <a:latin typeface="黑体" panose="02010609060101010101" pitchFamily="49" charset="-122"/>
                <a:ea typeface="黑体" panose="02010609060101010101" pitchFamily="49" charset="-122"/>
              </a:rPr>
              <a:t>。</a:t>
            </a:r>
            <a:endParaRPr lang="en-US" altLang="zh-CN" sz="2200" dirty="0" smtClean="0">
              <a:solidFill>
                <a:schemeClr val="tx1"/>
              </a:solidFill>
              <a:latin typeface="黑体" panose="02010609060101010101" pitchFamily="49" charset="-122"/>
              <a:ea typeface="黑体" panose="02010609060101010101" pitchFamily="49" charset="-122"/>
            </a:endParaRPr>
          </a:p>
          <a:p>
            <a:pPr eaLnBrk="1" fontAlgn="auto" hangingPunct="1">
              <a:lnSpc>
                <a:spcPct val="130000"/>
              </a:lnSpc>
              <a:spcBef>
                <a:spcPts val="40"/>
              </a:spcBef>
              <a:spcAft>
                <a:spcPts val="0"/>
              </a:spcAft>
              <a:defRPr/>
            </a:pPr>
            <a:r>
              <a:rPr lang="zh-CN" altLang="en-US" sz="2200" dirty="0" smtClean="0">
                <a:latin typeface="黑体" panose="02010609060101010101" pitchFamily="49" charset="-122"/>
                <a:ea typeface="黑体" panose="02010609060101010101" pitchFamily="49" charset="-122"/>
              </a:rPr>
              <a:t>    </a:t>
            </a:r>
            <a:r>
              <a:rPr lang="zh-CN" altLang="en-US" sz="2200" b="1" dirty="0" smtClean="0">
                <a:solidFill>
                  <a:srgbClr val="FF0000"/>
                </a:solidFill>
                <a:latin typeface="黑体" panose="02010609060101010101" pitchFamily="49" charset="-122"/>
                <a:ea typeface="黑体" panose="02010609060101010101" pitchFamily="49" charset="-122"/>
              </a:rPr>
              <a:t>污染物</a:t>
            </a:r>
            <a:r>
              <a:rPr lang="zh-CN" altLang="en-US" sz="2200" b="1" dirty="0">
                <a:solidFill>
                  <a:srgbClr val="FF0000"/>
                </a:solidFill>
                <a:latin typeface="黑体" panose="02010609060101010101" pitchFamily="49" charset="-122"/>
                <a:ea typeface="黑体" panose="02010609060101010101" pitchFamily="49" charset="-122"/>
              </a:rPr>
              <a:t>的转化</a:t>
            </a:r>
            <a:r>
              <a:rPr lang="zh-CN" altLang="en-US" sz="2200" dirty="0">
                <a:latin typeface="黑体" panose="02010609060101010101" pitchFamily="49" charset="-122"/>
                <a:ea typeface="黑体" panose="02010609060101010101" pitchFamily="49" charset="-122"/>
              </a:rPr>
              <a:t>可分为</a:t>
            </a:r>
            <a:r>
              <a:rPr lang="zh-CN" altLang="en-US" sz="2200" dirty="0">
                <a:solidFill>
                  <a:schemeClr val="tx1"/>
                </a:solidFill>
                <a:latin typeface="黑体" panose="02010609060101010101" pitchFamily="49" charset="-122"/>
                <a:ea typeface="黑体" panose="02010609060101010101" pitchFamily="49" charset="-122"/>
              </a:rPr>
              <a:t>化学转化、光化学转化和生物转化</a:t>
            </a:r>
            <a:r>
              <a:rPr lang="zh-CN" altLang="en-US" sz="2200" dirty="0" smtClean="0">
                <a:solidFill>
                  <a:schemeClr val="tx1"/>
                </a:solidFill>
                <a:latin typeface="黑体" panose="02010609060101010101" pitchFamily="49" charset="-122"/>
                <a:ea typeface="黑体" panose="02010609060101010101" pitchFamily="49" charset="-122"/>
              </a:rPr>
              <a:t>。</a:t>
            </a:r>
            <a:endParaRPr lang="en-US" altLang="zh-CN" sz="2200" dirty="0" smtClean="0">
              <a:latin typeface="黑体" panose="02010609060101010101" pitchFamily="49" charset="-122"/>
              <a:ea typeface="黑体" panose="02010609060101010101" pitchFamily="49" charset="-122"/>
            </a:endParaRPr>
          </a:p>
          <a:p>
            <a:pPr marL="457200" indent="-457200" eaLnBrk="1" fontAlgn="auto" hangingPunct="1">
              <a:lnSpc>
                <a:spcPct val="130000"/>
              </a:lnSpc>
              <a:spcBef>
                <a:spcPts val="40"/>
              </a:spcBef>
              <a:spcAft>
                <a:spcPts val="0"/>
              </a:spcAft>
              <a:buFont typeface="Arial" panose="020B0604020202020204" pitchFamily="34" charset="0"/>
              <a:buChar char="•"/>
              <a:defRPr/>
            </a:pPr>
            <a:r>
              <a:rPr lang="zh-CN" altLang="en-US" sz="2200" b="1" dirty="0" smtClean="0">
                <a:solidFill>
                  <a:srgbClr val="FF0000"/>
                </a:solidFill>
                <a:latin typeface="黑体" panose="02010609060101010101" pitchFamily="49" charset="-122"/>
                <a:ea typeface="黑体" panose="02010609060101010101" pitchFamily="49" charset="-122"/>
              </a:rPr>
              <a:t>化学转化</a:t>
            </a:r>
            <a:r>
              <a:rPr lang="zh-CN" altLang="en-US" sz="2200" dirty="0" smtClean="0">
                <a:solidFill>
                  <a:schemeClr val="tx1"/>
                </a:solidFill>
                <a:latin typeface="黑体" panose="02010609060101010101" pitchFamily="49" charset="-122"/>
                <a:ea typeface="黑体" panose="02010609060101010101" pitchFamily="49" charset="-122"/>
              </a:rPr>
              <a:t>包括</a:t>
            </a:r>
            <a:r>
              <a:rPr lang="zh-CN" altLang="en-US" sz="2200" dirty="0">
                <a:latin typeface="黑体" panose="02010609060101010101" pitchFamily="49" charset="-122"/>
                <a:ea typeface="黑体" panose="02010609060101010101" pitchFamily="49" charset="-122"/>
              </a:rPr>
              <a:t>沉淀、配位、</a:t>
            </a:r>
            <a:r>
              <a:rPr lang="zh-CN" altLang="en-US" sz="2200" dirty="0" smtClean="0">
                <a:latin typeface="黑体" panose="02010609060101010101" pitchFamily="49" charset="-122"/>
                <a:ea typeface="黑体" panose="02010609060101010101" pitchFamily="49" charset="-122"/>
              </a:rPr>
              <a:t>氧化还原</a:t>
            </a:r>
            <a:r>
              <a:rPr lang="zh-CN" altLang="en-US" sz="2200" dirty="0">
                <a:latin typeface="黑体" panose="02010609060101010101" pitchFamily="49" charset="-122"/>
                <a:ea typeface="黑体" panose="02010609060101010101" pitchFamily="49" charset="-122"/>
              </a:rPr>
              <a:t>、水解、</a:t>
            </a:r>
            <a:r>
              <a:rPr lang="zh-CN" altLang="en-US" sz="2200" dirty="0" smtClean="0">
                <a:latin typeface="黑体" panose="02010609060101010101" pitchFamily="49" charset="-122"/>
                <a:ea typeface="黑体" panose="02010609060101010101" pitchFamily="49" charset="-122"/>
              </a:rPr>
              <a:t>热解等</a:t>
            </a:r>
            <a:endParaRPr lang="en-US" altLang="zh-CN" sz="2200" dirty="0" smtClean="0">
              <a:latin typeface="黑体" panose="02010609060101010101" pitchFamily="49" charset="-122"/>
              <a:ea typeface="黑体" panose="02010609060101010101" pitchFamily="49" charset="-122"/>
            </a:endParaRPr>
          </a:p>
          <a:p>
            <a:pPr marL="457200" indent="-457200" eaLnBrk="1" fontAlgn="auto" hangingPunct="1">
              <a:lnSpc>
                <a:spcPct val="130000"/>
              </a:lnSpc>
              <a:spcBef>
                <a:spcPts val="40"/>
              </a:spcBef>
              <a:spcAft>
                <a:spcPts val="0"/>
              </a:spcAft>
              <a:buFont typeface="Arial" panose="020B0604020202020204" pitchFamily="34" charset="0"/>
              <a:buChar char="•"/>
              <a:defRPr/>
            </a:pPr>
            <a:r>
              <a:rPr lang="zh-CN" altLang="en-US" sz="2200" b="1" dirty="0" smtClean="0">
                <a:solidFill>
                  <a:srgbClr val="FF0000"/>
                </a:solidFill>
                <a:latin typeface="黑体" panose="02010609060101010101" pitchFamily="49" charset="-122"/>
                <a:ea typeface="黑体" panose="02010609060101010101" pitchFamily="49" charset="-122"/>
              </a:rPr>
              <a:t>光化学转化</a:t>
            </a:r>
            <a:r>
              <a:rPr lang="zh-CN" altLang="en-US" sz="2200" dirty="0">
                <a:latin typeface="黑体" panose="02010609060101010101" pitchFamily="49" charset="-122"/>
                <a:ea typeface="黑体" panose="02010609060101010101" pitchFamily="49" charset="-122"/>
              </a:rPr>
              <a:t>是由光辐射引起的，可以是直接光解，也可以是间接（氧化）光解</a:t>
            </a:r>
            <a:r>
              <a:rPr lang="zh-CN" altLang="en-US" sz="2200" dirty="0" smtClean="0">
                <a:latin typeface="黑体" panose="02010609060101010101" pitchFamily="49" charset="-122"/>
                <a:ea typeface="黑体" panose="02010609060101010101" pitchFamily="49" charset="-122"/>
              </a:rPr>
              <a:t>，是</a:t>
            </a:r>
            <a:r>
              <a:rPr lang="zh-CN" altLang="en-US" sz="2200" dirty="0">
                <a:latin typeface="黑体" panose="02010609060101010101" pitchFamily="49" charset="-122"/>
                <a:ea typeface="黑体" panose="02010609060101010101" pitchFamily="49" charset="-122"/>
              </a:rPr>
              <a:t>大气中污染物发生转化的主要方式</a:t>
            </a:r>
            <a:r>
              <a:rPr lang="zh-CN" altLang="en-US" sz="2200" dirty="0" smtClean="0">
                <a:latin typeface="黑体" panose="02010609060101010101" pitchFamily="49" charset="-122"/>
                <a:ea typeface="黑体" panose="02010609060101010101" pitchFamily="49" charset="-122"/>
              </a:rPr>
              <a:t>。</a:t>
            </a:r>
            <a:endParaRPr lang="en-US" altLang="zh-CN" sz="2200" dirty="0" smtClean="0">
              <a:latin typeface="黑体" panose="02010609060101010101" pitchFamily="49" charset="-122"/>
              <a:ea typeface="黑体" panose="02010609060101010101" pitchFamily="49" charset="-122"/>
            </a:endParaRPr>
          </a:p>
          <a:p>
            <a:pPr marL="457200" indent="-457200" eaLnBrk="1" fontAlgn="auto" hangingPunct="1">
              <a:lnSpc>
                <a:spcPct val="130000"/>
              </a:lnSpc>
              <a:spcBef>
                <a:spcPts val="40"/>
              </a:spcBef>
              <a:spcAft>
                <a:spcPts val="0"/>
              </a:spcAft>
              <a:buFont typeface="Arial" panose="020B0604020202020204" pitchFamily="34" charset="0"/>
              <a:buChar char="•"/>
              <a:defRPr/>
            </a:pPr>
            <a:r>
              <a:rPr lang="zh-CN" altLang="en-US" sz="2200" b="1" dirty="0" smtClean="0">
                <a:solidFill>
                  <a:srgbClr val="FF0000"/>
                </a:solidFill>
                <a:latin typeface="黑体" panose="02010609060101010101" pitchFamily="49" charset="-122"/>
                <a:ea typeface="黑体" panose="02010609060101010101" pitchFamily="49" charset="-122"/>
              </a:rPr>
              <a:t>生物转化</a:t>
            </a:r>
            <a:r>
              <a:rPr lang="zh-CN" altLang="en-US" sz="2200" dirty="0">
                <a:latin typeface="黑体" panose="02010609060101010101" pitchFamily="49" charset="-122"/>
                <a:ea typeface="黑体" panose="02010609060101010101" pitchFamily="49" charset="-122"/>
              </a:rPr>
              <a:t>是生物参与的污染物的转化，其中微生物</a:t>
            </a:r>
            <a:r>
              <a:rPr lang="zh-CN" altLang="en-US" sz="2200" dirty="0" smtClean="0">
                <a:latin typeface="黑体" panose="02010609060101010101" pitchFamily="49" charset="-122"/>
                <a:ea typeface="黑体" panose="02010609060101010101" pitchFamily="49" charset="-122"/>
              </a:rPr>
              <a:t>降解是</a:t>
            </a:r>
            <a:r>
              <a:rPr lang="zh-CN" altLang="en-US" sz="2200" dirty="0">
                <a:latin typeface="黑体" panose="02010609060101010101" pitchFamily="49" charset="-122"/>
                <a:ea typeface="黑体" panose="02010609060101010101" pitchFamily="49" charset="-122"/>
              </a:rPr>
              <a:t>研究的重点，有机污染物在微生物的作用下，可以矿化，但是也可转变为毒性更大、稳定性更</a:t>
            </a:r>
            <a:r>
              <a:rPr lang="zh-CN" altLang="en-US" sz="2200" dirty="0" smtClean="0">
                <a:latin typeface="黑体" panose="02010609060101010101" pitchFamily="49" charset="-122"/>
                <a:ea typeface="黑体" panose="02010609060101010101" pitchFamily="49" charset="-122"/>
              </a:rPr>
              <a:t>强的</a:t>
            </a:r>
            <a:r>
              <a:rPr lang="zh-CN" altLang="en-US" sz="2200" dirty="0">
                <a:latin typeface="黑体" panose="02010609060101010101" pitchFamily="49" charset="-122"/>
                <a:ea typeface="黑体" panose="02010609060101010101" pitchFamily="49" charset="-122"/>
              </a:rPr>
              <a:t>中间降解产物</a:t>
            </a:r>
            <a:r>
              <a:rPr lang="zh-CN" altLang="en-US" sz="2200" dirty="0" smtClean="0">
                <a:latin typeface="黑体" panose="02010609060101010101" pitchFamily="49" charset="-122"/>
                <a:ea typeface="黑体" panose="02010609060101010101" pitchFamily="49" charset="-122"/>
              </a:rPr>
              <a:t>。</a:t>
            </a:r>
            <a:endParaRPr lang="en-US" altLang="zh-CN" sz="2200" dirty="0" smtClean="0">
              <a:latin typeface="黑体" panose="02010609060101010101" pitchFamily="49" charset="-122"/>
              <a:ea typeface="黑体" panose="02010609060101010101" pitchFamily="49" charset="-122"/>
            </a:endParaRPr>
          </a:p>
        </p:txBody>
      </p:sp>
      <p:sp>
        <p:nvSpPr>
          <p:cNvPr id="9" name="Text Box 4"/>
          <p:cNvSpPr txBox="1">
            <a:spLocks noChangeArrowheads="1"/>
          </p:cNvSpPr>
          <p:nvPr/>
        </p:nvSpPr>
        <p:spPr bwMode="auto">
          <a:xfrm>
            <a:off x="479425" y="466725"/>
            <a:ext cx="11640185"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污染物</a:t>
            </a:r>
            <a:r>
              <a:rPr lang="zh-CN" altLang="en-US" sz="3000" b="1" dirty="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的迁移</a:t>
            </a:r>
            <a:r>
              <a:rPr lang="zh-CN" altLang="en-US"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转化</a:t>
            </a:r>
            <a:r>
              <a:rPr lang="en-US" altLang="zh-CN"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en-US" altLang="zh-CN" sz="2400" b="1" dirty="0" smtClean="0">
                <a:solidFill>
                  <a:schemeClr val="tx1"/>
                </a:solidFill>
                <a:effectLst/>
                <a:latin typeface="微软雅黑" panose="020B0503020204020204" charset="-122"/>
                <a:ea typeface="微软雅黑" panose="020B0503020204020204" charset="-122"/>
              </a:rPr>
              <a:t>Transfer and Transformation of Contaminnats</a:t>
            </a:r>
            <a:endParaRPr lang="en-US" altLang="zh-CN" sz="2400" b="1" dirty="0" smtClean="0">
              <a:solidFill>
                <a:schemeClr val="tx1"/>
              </a:solidFill>
              <a:effectLst/>
              <a:latin typeface="微软雅黑" panose="020B0503020204020204" charset="-122"/>
              <a:ea typeface="微软雅黑" panose="020B0503020204020204" charset="-122"/>
            </a:endParaRPr>
          </a:p>
        </p:txBody>
      </p:sp>
    </p:spTree>
  </p:cSld>
  <p:clrMapOvr>
    <a:masterClrMapping/>
  </p:clrMapOvr>
  <p:transition spd="slow">
    <p:zoom/>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3" name="矩形 2"/>
          <p:cNvSpPr/>
          <p:nvPr/>
        </p:nvSpPr>
        <p:spPr>
          <a:xfrm>
            <a:off x="767715" y="1124585"/>
            <a:ext cx="10282555" cy="1291590"/>
          </a:xfrm>
          <a:prstGeom prst="rect">
            <a:avLst/>
          </a:prstGeom>
        </p:spPr>
        <p:txBody>
          <a:bodyPr wrap="square">
            <a:spAutoFit/>
          </a:bodyPr>
          <a:lstStyle/>
          <a:p>
            <a:pPr eaLnBrk="1" fontAlgn="auto" hangingPunct="1">
              <a:lnSpc>
                <a:spcPct val="150000"/>
              </a:lnSpc>
              <a:spcBef>
                <a:spcPct val="40000"/>
              </a:spcBef>
              <a:spcAft>
                <a:spcPts val="0"/>
              </a:spcAft>
              <a:defRPr/>
            </a:pPr>
            <a:r>
              <a:rPr lang="zh-CN" altLang="en-US" sz="2800" dirty="0">
                <a:latin typeface="黑体" panose="02010609060101010101" pitchFamily="49" charset="-122"/>
                <a:ea typeface="黑体" panose="02010609060101010101" pitchFamily="49" charset="-122"/>
              </a:rPr>
              <a:t>    </a:t>
            </a:r>
            <a:r>
              <a:rPr lang="zh-CN" altLang="en-US" sz="2400" dirty="0" smtClean="0">
                <a:latin typeface="黑体" panose="02010609060101010101" pitchFamily="49" charset="-122"/>
                <a:ea typeface="黑体" panose="02010609060101010101" pitchFamily="49" charset="-122"/>
              </a:rPr>
              <a:t>污染物</a:t>
            </a:r>
            <a:r>
              <a:rPr lang="zh-CN" altLang="en-US" sz="2400" dirty="0">
                <a:latin typeface="黑体" panose="02010609060101010101" pitchFamily="49" charset="-122"/>
                <a:ea typeface="黑体" panose="02010609060101010101" pitchFamily="49" charset="-122"/>
              </a:rPr>
              <a:t>可在单独环境要素圈层</a:t>
            </a:r>
            <a:r>
              <a:rPr lang="zh-CN" altLang="en-US" sz="2400" dirty="0" smtClean="0">
                <a:latin typeface="黑体" panose="02010609060101010101" pitchFamily="49" charset="-122"/>
                <a:ea typeface="黑体" panose="02010609060101010101" pitchFamily="49" charset="-122"/>
              </a:rPr>
              <a:t>中迁移</a:t>
            </a:r>
            <a:r>
              <a:rPr lang="zh-CN" altLang="en-US" sz="2400" dirty="0">
                <a:latin typeface="黑体" panose="02010609060101010101" pitchFamily="49" charset="-122"/>
                <a:ea typeface="黑体" panose="02010609060101010101" pitchFamily="49" charset="-122"/>
              </a:rPr>
              <a:t>和转化，也可超越圈层界限实现</a:t>
            </a:r>
            <a:r>
              <a:rPr lang="zh-CN" altLang="en-US" sz="2400" dirty="0" smtClean="0">
                <a:latin typeface="黑体" panose="02010609060101010101" pitchFamily="49" charset="-122"/>
                <a:ea typeface="黑体" panose="02010609060101010101" pitchFamily="49" charset="-122"/>
              </a:rPr>
              <a:t>跨介质</a:t>
            </a:r>
            <a:r>
              <a:rPr lang="zh-CN" altLang="en-US" sz="2400" dirty="0">
                <a:latin typeface="黑体" panose="02010609060101010101" pitchFamily="49" charset="-122"/>
                <a:ea typeface="黑体" panose="02010609060101010101" pitchFamily="49" charset="-122"/>
              </a:rPr>
              <a:t>迁移、转化而形成</a:t>
            </a:r>
            <a:r>
              <a:rPr lang="zh-CN" altLang="en-US" sz="2400" dirty="0" smtClean="0">
                <a:latin typeface="黑体" panose="02010609060101010101" pitchFamily="49" charset="-122"/>
                <a:ea typeface="黑体" panose="02010609060101010101" pitchFamily="49" charset="-122"/>
              </a:rPr>
              <a:t>循环。</a:t>
            </a:r>
            <a:endParaRPr lang="en-US" altLang="zh-CN" sz="2400" dirty="0" smtClean="0">
              <a:latin typeface="黑体" panose="02010609060101010101" pitchFamily="49" charset="-122"/>
              <a:ea typeface="黑体" panose="02010609060101010101" pitchFamily="49" charset="-122"/>
            </a:endParaRPr>
          </a:p>
        </p:txBody>
      </p:sp>
      <p:sp>
        <p:nvSpPr>
          <p:cNvPr id="9" name="Text Box 4"/>
          <p:cNvSpPr txBox="1">
            <a:spLocks noChangeArrowheads="1"/>
          </p:cNvSpPr>
          <p:nvPr/>
        </p:nvSpPr>
        <p:spPr bwMode="auto">
          <a:xfrm>
            <a:off x="479425" y="466725"/>
            <a:ext cx="11443335"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污染物</a:t>
            </a:r>
            <a:r>
              <a:rPr lang="zh-CN" altLang="en-US" sz="3000" b="1" dirty="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的迁移</a:t>
            </a:r>
            <a:r>
              <a:rPr lang="zh-CN" altLang="en-US"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转化</a:t>
            </a:r>
            <a:r>
              <a:rPr lang="en-US" altLang="zh-CN"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en-US" altLang="zh-CN" sz="2400" b="1" dirty="0" smtClean="0">
                <a:effectLst/>
                <a:latin typeface="微软雅黑" panose="020B0503020204020204" charset="-122"/>
                <a:ea typeface="微软雅黑" panose="020B0503020204020204" charset="-122"/>
                <a:sym typeface="+mn-ea"/>
              </a:rPr>
              <a:t>Transfer and Transformation of Contaminnats</a:t>
            </a:r>
            <a:endParaRPr lang="zh-CN" altLang="en-US" sz="2400" b="1" dirty="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1415480" y="2348880"/>
            <a:ext cx="4086976" cy="3504058"/>
          </a:xfrm>
          <a:prstGeom prst="rect">
            <a:avLst/>
          </a:prstGeom>
        </p:spPr>
      </p:pic>
      <p:pic>
        <p:nvPicPr>
          <p:cNvPr id="4" name="图片 3"/>
          <p:cNvPicPr>
            <a:picLocks noChangeAspect="1"/>
          </p:cNvPicPr>
          <p:nvPr/>
        </p:nvPicPr>
        <p:blipFill>
          <a:blip r:embed="rId2"/>
          <a:stretch>
            <a:fillRect/>
          </a:stretch>
        </p:blipFill>
        <p:spPr>
          <a:xfrm>
            <a:off x="6096000" y="2348880"/>
            <a:ext cx="5184576" cy="3591590"/>
          </a:xfrm>
          <a:prstGeom prst="rect">
            <a:avLst/>
          </a:prstGeom>
        </p:spPr>
      </p:pic>
      <p:sp>
        <p:nvSpPr>
          <p:cNvPr id="5" name="矩形 4"/>
          <p:cNvSpPr/>
          <p:nvPr/>
        </p:nvSpPr>
        <p:spPr>
          <a:xfrm>
            <a:off x="2097056" y="6024994"/>
            <a:ext cx="3005951" cy="400110"/>
          </a:xfrm>
          <a:prstGeom prst="rect">
            <a:avLst/>
          </a:prstGeom>
        </p:spPr>
        <p:txBody>
          <a:bodyPr wrap="none">
            <a:spAutoFit/>
          </a:bodyPr>
          <a:lstStyle/>
          <a:p>
            <a:r>
              <a:rPr lang="zh-CN" altLang="en-US" sz="2000" dirty="0">
                <a:latin typeface="黑体" panose="02010609060101010101" pitchFamily="49" charset="-122"/>
                <a:ea typeface="黑体" panose="02010609060101010101" pitchFamily="49" charset="-122"/>
              </a:rPr>
              <a:t>硫的环境释放和大气循环</a:t>
            </a:r>
            <a:endParaRPr lang="zh-CN" altLang="en-US" sz="2000" dirty="0">
              <a:latin typeface="黑体" panose="02010609060101010101" pitchFamily="49" charset="-122"/>
              <a:ea typeface="黑体" panose="02010609060101010101" pitchFamily="49" charset="-122"/>
            </a:endParaRPr>
          </a:p>
        </p:txBody>
      </p:sp>
      <p:sp>
        <p:nvSpPr>
          <p:cNvPr id="6" name="矩形 5"/>
          <p:cNvSpPr/>
          <p:nvPr/>
        </p:nvSpPr>
        <p:spPr>
          <a:xfrm>
            <a:off x="7320136" y="6024994"/>
            <a:ext cx="3262432" cy="400110"/>
          </a:xfrm>
          <a:prstGeom prst="rect">
            <a:avLst/>
          </a:prstGeom>
        </p:spPr>
        <p:txBody>
          <a:bodyPr wrap="none">
            <a:spAutoFit/>
          </a:bodyPr>
          <a:lstStyle/>
          <a:p>
            <a:r>
              <a:rPr lang="zh-CN" altLang="en-US" sz="2000" dirty="0">
                <a:latin typeface="黑体" panose="02010609060101010101" pitchFamily="49" charset="-122"/>
                <a:ea typeface="黑体" panose="02010609060101010101" pitchFamily="49" charset="-122"/>
              </a:rPr>
              <a:t>汞在环境各介质间迁移转化</a:t>
            </a:r>
            <a:endParaRPr lang="zh-CN" altLang="en-US" sz="2000" dirty="0">
              <a:latin typeface="黑体" panose="02010609060101010101" pitchFamily="49" charset="-122"/>
              <a:ea typeface="黑体" panose="02010609060101010101" pitchFamily="49" charset="-122"/>
            </a:endParaRPr>
          </a:p>
        </p:txBody>
      </p:sp>
    </p:spTree>
  </p:cSld>
  <p:clrMapOvr>
    <a:masterClrMapping/>
  </p:clrMapOvr>
  <p:transition spd="slow">
    <p:zoom/>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txBox="1">
            <a:spLocks noGrp="1"/>
          </p:cNvSpPr>
          <p:nvPr>
            <p:ph type="sldNum" sz="quarter" idx="4"/>
          </p:nvPr>
        </p:nvSpPr>
        <p:spPr>
          <a:xfrm>
            <a:off x="10285413" y="6381750"/>
            <a:ext cx="1906587" cy="476250"/>
          </a:xfrm>
          <a:ln>
            <a:noFill/>
          </a:ln>
        </p:spPr>
        <p:txBody>
          <a:bodyPr anchor="b" anchorCtr="0"/>
          <a:lstStyle/>
          <a:p>
            <a:pPr marL="0" indent="0" algn="r" eaLnBrk="1" hangingPunct="1">
              <a:spcBef>
                <a:spcPct val="0"/>
              </a:spcBef>
              <a:buClrTx/>
              <a:buSzTx/>
              <a:buFontTx/>
              <a:buNone/>
            </a:pPr>
            <a:r>
              <a:rPr lang="en-US" altLang="zh-CN" sz="1800" dirty="0">
                <a:solidFill>
                  <a:srgbClr val="4D4D4D"/>
                </a:solidFill>
                <a:effectLst/>
                <a:latin typeface="Times New Roman" panose="02020603050405020304" pitchFamily="18" charset="0"/>
                <a:cs typeface="Times New Roman" panose="02020603050405020304" pitchFamily="18" charset="0"/>
              </a:rPr>
              <a:t>1-</a:t>
            </a:r>
            <a:fld id="{9A0DB2DC-4C9A-4742-B13C-FB6460FD3503}" type="slidenum">
              <a:rPr lang="en-US" altLang="zh-CN" sz="1800" dirty="0">
                <a:solidFill>
                  <a:srgbClr val="4D4D4D"/>
                </a:solidFill>
                <a:effectLst/>
                <a:latin typeface="Times New Roman" panose="02020603050405020304" pitchFamily="18" charset="0"/>
                <a:cs typeface="Times New Roman" panose="02020603050405020304" pitchFamily="18" charset="0"/>
              </a:rPr>
            </a:fld>
            <a:endParaRPr lang="en-US" altLang="zh-CN" sz="1800" dirty="0">
              <a:solidFill>
                <a:srgbClr val="4D4D4D"/>
              </a:solidFill>
              <a:effectLst/>
              <a:latin typeface="Times New Roman" panose="02020603050405020304" pitchFamily="18" charset="0"/>
              <a:cs typeface="Times New Roman" panose="02020603050405020304" pitchFamily="18" charset="0"/>
            </a:endParaRPr>
          </a:p>
        </p:txBody>
      </p:sp>
      <p:sp>
        <p:nvSpPr>
          <p:cNvPr id="27" name="Text Box 3"/>
          <p:cNvSpPr txBox="1"/>
          <p:nvPr/>
        </p:nvSpPr>
        <p:spPr>
          <a:xfrm>
            <a:off x="6863715" y="116205"/>
            <a:ext cx="5256213"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algn="r" eaLnBrk="1" hangingPunct="1">
              <a:spcBef>
                <a:spcPct val="50000"/>
              </a:spcBef>
              <a:buClrTx/>
              <a:buSzTx/>
              <a:buFontTx/>
              <a:buNone/>
            </a:pPr>
            <a:r>
              <a:rPr lang="en-US" altLang="zh-CN" sz="2800" b="1" i="1" dirty="0">
                <a:solidFill>
                  <a:srgbClr val="AA5C5C"/>
                </a:solidFill>
                <a:latin typeface="华文彩云" panose="02010800040101010101" pitchFamily="2" charset="-122"/>
                <a:ea typeface="华文彩云" panose="02010800040101010101" pitchFamily="2" charset="-122"/>
              </a:rPr>
              <a:t>《</a:t>
            </a:r>
            <a:r>
              <a:rPr lang="zh-CN" altLang="en-US" sz="2800" b="1" i="1" dirty="0">
                <a:solidFill>
                  <a:srgbClr val="AA5C5C"/>
                </a:solidFill>
                <a:latin typeface="华文彩云" panose="02010800040101010101" pitchFamily="2" charset="-122"/>
                <a:ea typeface="华文彩云" panose="02010800040101010101" pitchFamily="2" charset="-122"/>
              </a:rPr>
              <a:t>环境化学</a:t>
            </a:r>
            <a:r>
              <a:rPr lang="en-US" altLang="zh-CN" sz="2800" b="1" i="1" dirty="0">
                <a:solidFill>
                  <a:srgbClr val="AA5C5C"/>
                </a:solidFill>
                <a:latin typeface="华文彩云" panose="02010800040101010101" pitchFamily="2" charset="-122"/>
                <a:ea typeface="华文彩云" panose="02010800040101010101" pitchFamily="2" charset="-122"/>
              </a:rPr>
              <a:t>》 </a:t>
            </a:r>
            <a:r>
              <a:rPr lang="zh-CN" altLang="en-US" sz="2800" b="1" i="1" dirty="0">
                <a:solidFill>
                  <a:srgbClr val="AA5C5C"/>
                </a:solidFill>
                <a:latin typeface="华文彩云" panose="02010800040101010101" pitchFamily="2" charset="-122"/>
                <a:ea typeface="华文彩云" panose="02010800040101010101" pitchFamily="2" charset="-122"/>
              </a:rPr>
              <a:t>第一章 绪论</a:t>
            </a:r>
            <a:endParaRPr lang="zh-CN" altLang="en-US" sz="2800" b="1" i="1" dirty="0">
              <a:solidFill>
                <a:srgbClr val="AA5C5C"/>
              </a:solidFill>
              <a:latin typeface="华文彩云" panose="02010800040101010101" pitchFamily="2" charset="-122"/>
              <a:ea typeface="华文彩云" panose="02010800040101010101" pitchFamily="2" charset="-122"/>
            </a:endParaRPr>
          </a:p>
        </p:txBody>
      </p:sp>
      <p:sp>
        <p:nvSpPr>
          <p:cNvPr id="3" name="矩形 2"/>
          <p:cNvSpPr/>
          <p:nvPr/>
        </p:nvSpPr>
        <p:spPr>
          <a:xfrm>
            <a:off x="1559560" y="1557020"/>
            <a:ext cx="9073515" cy="3784600"/>
          </a:xfrm>
          <a:prstGeom prst="rect">
            <a:avLst/>
          </a:prstGeom>
        </p:spPr>
        <p:txBody>
          <a:bodyPr wrap="square">
            <a:spAutoFit/>
          </a:bodyPr>
          <a:lstStyle/>
          <a:p>
            <a:pPr eaLnBrk="1" fontAlgn="auto" hangingPunct="1">
              <a:lnSpc>
                <a:spcPct val="150000"/>
              </a:lnSpc>
              <a:spcBef>
                <a:spcPct val="40000"/>
              </a:spcBef>
              <a:spcAft>
                <a:spcPts val="0"/>
              </a:spcAft>
              <a:defRPr/>
            </a:pPr>
            <a:r>
              <a:rPr lang="zh-CN" altLang="en-US" sz="2800" dirty="0" smtClean="0">
                <a:latin typeface="Times New Roman" panose="02020603050405020304" pitchFamily="18" charset="0"/>
                <a:ea typeface="黑体" panose="02010609060101010101" pitchFamily="49" charset="-122"/>
                <a:cs typeface="Times New Roman" panose="02020603050405020304" pitchFamily="18" charset="0"/>
              </a:rPr>
              <a:t>        </a:t>
            </a:r>
            <a:r>
              <a:rPr lang="zh-CN" altLang="en-US" sz="22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土壤</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是自然环境中微生物最活跃的场所，生物降解对污染物的转化起着重要作用。</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许多</a:t>
            </a:r>
            <a:r>
              <a:rPr lang="zh-CN" altLang="en-US" sz="2200" dirty="0" smtClean="0">
                <a:latin typeface="Times New Roman" panose="02020603050405020304" pitchFamily="18" charset="0"/>
                <a:ea typeface="黑体" panose="02010609060101010101" pitchFamily="49" charset="-122"/>
                <a:cs typeface="Times New Roman" panose="02020603050405020304" pitchFamily="18" charset="0"/>
              </a:rPr>
              <a:t>有机物</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通过微生物作用可分解转化生成二氧化碳和水等无害物。土壤的</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pH</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、温度、湿度、</a:t>
            </a:r>
            <a:r>
              <a:rPr lang="zh-CN" altLang="en-US" sz="2200" dirty="0" smtClean="0">
                <a:latin typeface="Times New Roman" panose="02020603050405020304" pitchFamily="18" charset="0"/>
                <a:ea typeface="黑体" panose="02010609060101010101" pitchFamily="49" charset="-122"/>
                <a:cs typeface="Times New Roman" panose="02020603050405020304" pitchFamily="18" charset="0"/>
              </a:rPr>
              <a:t>离子交换能力</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、微生物种类和通气状况等是影响污染物转化的因素。土壤的氧化还原条件控制着</a:t>
            </a:r>
            <a:r>
              <a:rPr lang="zh-CN" altLang="en-US" sz="2200" dirty="0" smtClean="0">
                <a:latin typeface="Times New Roman" panose="02020603050405020304" pitchFamily="18" charset="0"/>
                <a:ea typeface="黑体" panose="02010609060101010101" pitchFamily="49" charset="-122"/>
                <a:cs typeface="Times New Roman" panose="02020603050405020304" pitchFamily="18" charset="0"/>
              </a:rPr>
              <a:t>污染物的存在</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状态，如砷在旱地氧化条件下为五价，在水田还原条件下则为三价。对金属离子来说，</a:t>
            </a:r>
            <a:r>
              <a:rPr lang="en-US" altLang="zh-CN" sz="2200" dirty="0" smtClean="0">
                <a:latin typeface="Times New Roman" panose="02020603050405020304" pitchFamily="18" charset="0"/>
                <a:ea typeface="黑体" panose="02010609060101010101" pitchFamily="49" charset="-122"/>
                <a:cs typeface="Times New Roman" panose="02020603050405020304" pitchFamily="18" charset="0"/>
              </a:rPr>
              <a:t>pH</a:t>
            </a:r>
            <a:r>
              <a:rPr lang="zh-CN" altLang="en-US" sz="2200" dirty="0" smtClean="0">
                <a:latin typeface="Times New Roman" panose="02020603050405020304" pitchFamily="18" charset="0"/>
                <a:ea typeface="黑体" panose="02010609060101010101" pitchFamily="49" charset="-122"/>
                <a:cs typeface="Times New Roman" panose="02020603050405020304" pitchFamily="18" charset="0"/>
              </a:rPr>
              <a:t>呈</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酸性，易溶于水、呈离子状态；</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pH</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呈碱性，则易与碱性物质结合生成不溶性盐类。</a:t>
            </a:r>
            <a:endParaRPr lang="en-US" altLang="zh-CN" sz="2200" dirty="0" smtClean="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Text Box 4"/>
          <p:cNvSpPr txBox="1">
            <a:spLocks noChangeArrowheads="1"/>
          </p:cNvSpPr>
          <p:nvPr/>
        </p:nvSpPr>
        <p:spPr bwMode="auto">
          <a:xfrm>
            <a:off x="479425" y="466725"/>
            <a:ext cx="11443335"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zh-CN" altLang="en-US"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污染物</a:t>
            </a:r>
            <a:r>
              <a:rPr lang="zh-CN" altLang="en-US" sz="3000" b="1" dirty="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的迁移</a:t>
            </a:r>
            <a:r>
              <a:rPr lang="zh-CN" altLang="en-US"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转化</a:t>
            </a:r>
            <a:r>
              <a:rPr lang="en-US" altLang="zh-CN" sz="3000" b="1" dirty="0" smtClean="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en-US" altLang="zh-CN" sz="2400" b="1" dirty="0" smtClean="0">
                <a:effectLst/>
                <a:latin typeface="微软雅黑" panose="020B0503020204020204" charset="-122"/>
                <a:ea typeface="微软雅黑" panose="020B0503020204020204" charset="-122"/>
                <a:sym typeface="+mn-ea"/>
              </a:rPr>
              <a:t>Transfer and Transformation of Contaminnats</a:t>
            </a:r>
            <a:endParaRPr lang="zh-CN" altLang="en-US" sz="2400" b="1" dirty="0">
              <a:solidFill>
                <a:srgbClr val="AA5C5C"/>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Sld>
  <p:clrMapOvr>
    <a:masterClrMapping/>
  </p:clrMapOvr>
  <p:transition spd="slow">
    <p:zoom/>
  </p:transition>
</p:sld>
</file>

<file path=ppt/tags/tag1.xml><?xml version="1.0" encoding="utf-8"?>
<p:tagLst xmlns:p="http://schemas.openxmlformats.org/presentationml/2006/main">
  <p:tag name="TABLE_ENDDRAG_ORIGIN_RECT" val="330*207"/>
  <p:tag name="TABLE_ENDDRAG_RECT" val="380*155*330*207"/>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DIAGRAM_VIRTUALLY_FRAME" val="{&quot;height&quot;:252.24803149606296,&quot;left&quot;:20.349842519685037,&quot;top&quot;:219.69188976377956,&quot;width&quot;:802.2000787401573}"/>
</p:tagLst>
</file>

<file path=ppt/tags/tag12.xml><?xml version="1.0" encoding="utf-8"?>
<p:tagLst xmlns:p="http://schemas.openxmlformats.org/presentationml/2006/main">
  <p:tag name="KSO_WM_DIAGRAM_VIRTUALLY_FRAME" val="{&quot;height&quot;:252.24803149606296,&quot;left&quot;:20.349842519685037,&quot;top&quot;:219.69188976377956,&quot;width&quot;:802.2000787401573}"/>
</p:tagLst>
</file>

<file path=ppt/tags/tag13.xml><?xml version="1.0" encoding="utf-8"?>
<p:tagLst xmlns:p="http://schemas.openxmlformats.org/presentationml/2006/main">
  <p:tag name="KSO_WM_DIAGRAM_VIRTUALLY_FRAME" val="{&quot;height&quot;:252.24803149606296,&quot;left&quot;:20.349842519685037,&quot;top&quot;:219.69188976377956,&quot;width&quot;:802.2000787401573}"/>
</p:tagLst>
</file>

<file path=ppt/tags/tag14.xml><?xml version="1.0" encoding="utf-8"?>
<p:tagLst xmlns:p="http://schemas.openxmlformats.org/presentationml/2006/main">
  <p:tag name="KSO_WM_DIAGRAM_VIRTUALLY_FRAME" val="{&quot;height&quot;:252.24803149606296,&quot;left&quot;:20.349842519685037,&quot;top&quot;:219.69188976377956,&quot;width&quot;:802.2000787401573}"/>
</p:tagLst>
</file>

<file path=ppt/tags/tag15.xml><?xml version="1.0" encoding="utf-8"?>
<p:tagLst xmlns:p="http://schemas.openxmlformats.org/presentationml/2006/main">
  <p:tag name="KSO_WM_DIAGRAM_VIRTUALLY_FRAME" val="{&quot;height&quot;:252.24803149606296,&quot;left&quot;:20.349842519685037,&quot;top&quot;:219.69188976377956,&quot;width&quot;:802.2000787401573}"/>
</p:tagLst>
</file>

<file path=ppt/tags/tag16.xml><?xml version="1.0" encoding="utf-8"?>
<p:tagLst xmlns:p="http://schemas.openxmlformats.org/presentationml/2006/main">
  <p:tag name="KSO_WM_DIAGRAM_VIRTUALLY_FRAME" val="{&quot;height&quot;:252.24803149606296,&quot;left&quot;:20.349842519685037,&quot;top&quot;:219.69188976377956,&quot;width&quot;:802.2000787401573}"/>
</p:tagLst>
</file>

<file path=ppt/tags/tag17.xml><?xml version="1.0" encoding="utf-8"?>
<p:tagLst xmlns:p="http://schemas.openxmlformats.org/presentationml/2006/main">
  <p:tag name="KSO_WM_DIAGRAM_VIRTUALLY_FRAME" val="{&quot;height&quot;:252.24803149606296,&quot;left&quot;:20.349842519685037,&quot;top&quot;:219.69188976377956,&quot;width&quot;:802.2000787401573}"/>
</p:tagLst>
</file>

<file path=ppt/tags/tag18.xml><?xml version="1.0" encoding="utf-8"?>
<p:tagLst xmlns:p="http://schemas.openxmlformats.org/presentationml/2006/main">
  <p:tag name="KSO_WM_DIAGRAM_VIRTUALLY_FRAME" val="{&quot;height&quot;:252.24803149606296,&quot;left&quot;:20.349842519685037,&quot;top&quot;:219.69188976377956,&quot;width&quot;:802.2000787401573}"/>
</p:tagLst>
</file>

<file path=ppt/tags/tag19.xml><?xml version="1.0" encoding="utf-8"?>
<p:tagLst xmlns:p="http://schemas.openxmlformats.org/presentationml/2006/main">
  <p:tag name="KSO_WM_DIAGRAM_VIRTUALLY_FRAME" val="{&quot;height&quot;:252.24803149606296,&quot;left&quot;:20.349842519685037,&quot;top&quot;:219.69188976377956,&quot;width&quot;:802.2000787401573}"/>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DIAGRAM_VIRTUALLY_FRAME" val="{&quot;height&quot;:252.24803149606296,&quot;left&quot;:20.349842519685037,&quot;top&quot;:219.69188976377956,&quot;width&quot;:802.2000787401573}"/>
</p:tagLst>
</file>

<file path=ppt/tags/tag21.xml><?xml version="1.0" encoding="utf-8"?>
<p:tagLst xmlns:p="http://schemas.openxmlformats.org/presentationml/2006/main">
  <p:tag name="KSO_WM_DIAGRAM_VIRTUALLY_FRAME" val="{&quot;height&quot;:252.24803149606296,&quot;left&quot;:20.349842519685037,&quot;top&quot;:219.69188976377956,&quot;width&quot;:802.2000787401573}"/>
</p:tagLst>
</file>

<file path=ppt/tags/tag22.xml><?xml version="1.0" encoding="utf-8"?>
<p:tagLst xmlns:p="http://schemas.openxmlformats.org/presentationml/2006/main">
  <p:tag name="KSO_WM_DIAGRAM_VIRTUALLY_FRAME" val="{&quot;height&quot;:252.24803149606296,&quot;left&quot;:20.349842519685037,&quot;top&quot;:219.69188976377956,&quot;width&quot;:802.2000787401573}"/>
</p:tagLst>
</file>

<file path=ppt/tags/tag23.xml><?xml version="1.0" encoding="utf-8"?>
<p:tagLst xmlns:p="http://schemas.openxmlformats.org/presentationml/2006/main">
  <p:tag name="KSO_WM_DIAGRAM_VIRTUALLY_FRAME" val="{&quot;height&quot;:252.24803149606296,&quot;left&quot;:20.349842519685037,&quot;top&quot;:219.69188976377956,&quot;width&quot;:802.2000787401573}"/>
</p:tagLst>
</file>

<file path=ppt/tags/tag24.xml><?xml version="1.0" encoding="utf-8"?>
<p:tagLst xmlns:p="http://schemas.openxmlformats.org/presentationml/2006/main">
  <p:tag name="KSO_WM_DIAGRAM_VIRTUALLY_FRAME" val="{&quot;height&quot;:252.24803149606296,&quot;left&quot;:20.349842519685037,&quot;top&quot;:219.69188976377956,&quot;width&quot;:802.2000787401573}"/>
</p:tagLst>
</file>

<file path=ppt/tags/tag25.xml><?xml version="1.0" encoding="utf-8"?>
<p:tagLst xmlns:p="http://schemas.openxmlformats.org/presentationml/2006/main">
  <p:tag name="KSO_WM_DIAGRAM_VIRTUALLY_FRAME" val="{&quot;height&quot;:252.24803149606296,&quot;left&quot;:20.349842519685037,&quot;top&quot;:219.69188976377956,&quot;width&quot;:802.2000787401573}"/>
</p:tagLst>
</file>

<file path=ppt/tags/tag26.xml><?xml version="1.0" encoding="utf-8"?>
<p:tagLst xmlns:p="http://schemas.openxmlformats.org/presentationml/2006/main">
  <p:tag name="KSO_WM_DIAGRAM_VIRTUALLY_FRAME" val="{&quot;height&quot;:252.24803149606296,&quot;left&quot;:20.349842519685037,&quot;top&quot;:219.69188976377956,&quot;width&quot;:802.2000787401573}"/>
</p:tagLst>
</file>

<file path=ppt/tags/tag27.xml><?xml version="1.0" encoding="utf-8"?>
<p:tagLst xmlns:p="http://schemas.openxmlformats.org/presentationml/2006/main">
  <p:tag name="KSO_WM_DIAGRAM_VIRTUALLY_FRAME" val="{&quot;height&quot;:252.24803149606296,&quot;left&quot;:20.349842519685037,&quot;top&quot;:219.69188976377956,&quot;width&quot;:802.2000787401573}"/>
</p:tagLst>
</file>

<file path=ppt/tags/tag28.xml><?xml version="1.0" encoding="utf-8"?>
<p:tagLst xmlns:p="http://schemas.openxmlformats.org/presentationml/2006/main">
  <p:tag name="KSO_WM_DIAGRAM_VIRTUALLY_FRAME" val="{&quot;height&quot;:252.24803149606296,&quot;left&quot;:20.349842519685037,&quot;top&quot;:219.69188976377956,&quot;width&quot;:802.2000787401573}"/>
</p:tagLst>
</file>

<file path=ppt/tags/tag29.xml><?xml version="1.0" encoding="utf-8"?>
<p:tagLst xmlns:p="http://schemas.openxmlformats.org/presentationml/2006/main">
  <p:tag name="KSO_WM_DIAGRAM_VIRTUALLY_FRAME" val="{&quot;height&quot;:252.24803149606296,&quot;left&quot;:20.349842519685037,&quot;top&quot;:219.69188976377956,&quot;width&quot;:802.2000787401573}"/>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DIAGRAM_VIRTUALLY_FRAME" val="{&quot;height&quot;:252.24803149606296,&quot;left&quot;:20.349842519685037,&quot;top&quot;:219.69188976377956,&quot;width&quot;:802.2000787401573}"/>
</p:tagLst>
</file>

<file path=ppt/tags/tag31.xml><?xml version="1.0" encoding="utf-8"?>
<p:tagLst xmlns:p="http://schemas.openxmlformats.org/presentationml/2006/main">
  <p:tag name="KSO_WM_DIAGRAM_VIRTUALLY_FRAME" val="{&quot;height&quot;:110.98818897637793,&quot;left&quot;:139.80472440944882,&quot;top&quot;:365.9922834645669,&quot;width&quot;:549.9823622047243}"/>
</p:tagLst>
</file>

<file path=ppt/tags/tag32.xml><?xml version="1.0" encoding="utf-8"?>
<p:tagLst xmlns:p="http://schemas.openxmlformats.org/presentationml/2006/main">
  <p:tag name="KSO_WM_DIAGRAM_VIRTUALLY_FRAME" val="{&quot;height&quot;:110.98818897637793,&quot;left&quot;:139.80472440944882,&quot;top&quot;:365.9922834645669,&quot;width&quot;:549.9823622047243}"/>
</p:tagLst>
</file>

<file path=ppt/tags/tag33.xml><?xml version="1.0" encoding="utf-8"?>
<p:tagLst xmlns:p="http://schemas.openxmlformats.org/presentationml/2006/main">
  <p:tag name="KSO_WM_DIAGRAM_VIRTUALLY_FRAME" val="{&quot;height&quot;:110.98818897637793,&quot;left&quot;:139.80472440944882,&quot;top&quot;:365.9922834645669,&quot;width&quot;:549.9823622047243}"/>
</p:tagLst>
</file>

<file path=ppt/tags/tag34.xml><?xml version="1.0" encoding="utf-8"?>
<p:tagLst xmlns:p="http://schemas.openxmlformats.org/presentationml/2006/main">
  <p:tag name="KSO_WM_DIAGRAM_VIRTUALLY_FRAME" val="{&quot;height&quot;:110.98818897637793,&quot;left&quot;:139.80472440944882,&quot;top&quot;:365.9922834645669,&quot;width&quot;:549.9823622047243}"/>
</p:tagLst>
</file>

<file path=ppt/tags/tag35.xml><?xml version="1.0" encoding="utf-8"?>
<p:tagLst xmlns:p="http://schemas.openxmlformats.org/presentationml/2006/main">
  <p:tag name="KSO_WM_DIAGRAM_VIRTUALLY_FRAME" val="{&quot;height&quot;:110.98818897637793,&quot;left&quot;:139.80472440944882,&quot;top&quot;:365.9922834645669,&quot;width&quot;:549.9823622047243}"/>
</p:tagLst>
</file>

<file path=ppt/tags/tag36.xml><?xml version="1.0" encoding="utf-8"?>
<p:tagLst xmlns:p="http://schemas.openxmlformats.org/presentationml/2006/main">
  <p:tag name="COMMONDATA" val="eyJoZGlkIjoiNzdkZTBlYWQ0MDZhYmRhYzY0MmE0NjIzMmIzNmY3YTcifQ=="/>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2_Stream">
  <a:themeElements>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fontScheme name="2_Stream">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themeOverride>
</file>

<file path=ppt/theme/themeOverride2.xml><?xml version="1.0" encoding="utf-8"?>
<a:themeOverride xmlns:a="http://schemas.openxmlformats.org/drawingml/2006/main">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themeOverride>
</file>

<file path=docProps/app.xml><?xml version="1.0" encoding="utf-8"?>
<Properties xmlns="http://schemas.openxmlformats.org/officeDocument/2006/extended-properties" xmlns:vt="http://schemas.openxmlformats.org/officeDocument/2006/docPropsVTypes">
  <TotalTime>0</TotalTime>
  <Words>23879</Words>
  <Application>WPS 演示</Application>
  <PresentationFormat>宽屏</PresentationFormat>
  <Paragraphs>1853</Paragraphs>
  <Slides>99</Slides>
  <Notes>14</Notes>
  <HiddenSlides>0</HiddenSlides>
  <MMClips>0</MMClips>
  <ScaleCrop>false</ScaleCrop>
  <HeadingPairs>
    <vt:vector size="8" baseType="variant">
      <vt:variant>
        <vt:lpstr>已用的字体</vt:lpstr>
      </vt:variant>
      <vt:variant>
        <vt:i4>22</vt:i4>
      </vt:variant>
      <vt:variant>
        <vt:lpstr>主题</vt:lpstr>
      </vt:variant>
      <vt:variant>
        <vt:i4>1</vt:i4>
      </vt:variant>
      <vt:variant>
        <vt:lpstr>嵌入 OLE 服务器</vt:lpstr>
      </vt:variant>
      <vt:variant>
        <vt:i4>4</vt:i4>
      </vt:variant>
      <vt:variant>
        <vt:lpstr>幻灯片标题</vt:lpstr>
      </vt:variant>
      <vt:variant>
        <vt:i4>99</vt:i4>
      </vt:variant>
    </vt:vector>
  </HeadingPairs>
  <TitlesOfParts>
    <vt:vector size="126" baseType="lpstr">
      <vt:lpstr>Arial</vt:lpstr>
      <vt:lpstr>宋体</vt:lpstr>
      <vt:lpstr>Wingdings</vt:lpstr>
      <vt:lpstr>Garamond</vt:lpstr>
      <vt:lpstr>Times New Roman</vt:lpstr>
      <vt:lpstr>隶书</vt:lpstr>
      <vt:lpstr>Bookman Old Style</vt:lpstr>
      <vt:lpstr>黑体</vt:lpstr>
      <vt:lpstr>华文彩云</vt:lpstr>
      <vt:lpstr>微软雅黑</vt:lpstr>
      <vt:lpstr>Arial Unicode MS</vt:lpstr>
      <vt:lpstr>MS PGothic</vt:lpstr>
      <vt:lpstr>方正舒体</vt:lpstr>
      <vt:lpstr>Symbol</vt:lpstr>
      <vt:lpstr>等线</vt:lpstr>
      <vt:lpstr>Times</vt:lpstr>
      <vt:lpstr>仓耳渔阳体 W02</vt:lpstr>
      <vt:lpstr>Wingdings</vt:lpstr>
      <vt:lpstr>Arial</vt:lpstr>
      <vt:lpstr>Times New Roman Regular</vt:lpstr>
      <vt:lpstr>Symbol</vt:lpstr>
      <vt:lpstr>Segoe Print</vt:lpstr>
      <vt:lpstr>2_Stream</vt:lpstr>
      <vt:lpstr>Word.Document.8</vt:lpstr>
      <vt:lpstr>Word.Document.8</vt:lpstr>
      <vt:lpstr>Excel.Chart.8</vt:lpstr>
      <vt:lpstr>Word.Document.8</vt:lpstr>
      <vt:lpstr>第一章　绪　论  Chapter 1. Introduction </vt:lpstr>
      <vt:lpstr>PowerPoint 演示文稿</vt:lpstr>
      <vt:lpstr>PowerPoint 演示文稿</vt:lpstr>
      <vt:lpstr>第一节 环境问题及环境化学 Section 1 Environmental Issues and Environmental Chemistry</vt:lpstr>
      <vt:lpstr>PowerPoint 演示文稿</vt:lpstr>
      <vt:lpstr>PowerPoint 演示文稿</vt:lpstr>
      <vt:lpstr>PowerPoint 演示文稿</vt:lpstr>
      <vt:lpstr>PowerPoint 演示文稿</vt:lpstr>
      <vt:lpstr> 第一节 环境问题及环境化学 Section 1 Environmental Issues and Environmental Chemistry</vt:lpstr>
      <vt:lpstr>PowerPoint 演示文稿</vt:lpstr>
      <vt:lpstr> Chemistry is Good</vt:lpstr>
      <vt:lpstr>PowerPoint 演示文稿</vt:lpstr>
      <vt:lpstr>The Old Attitude</vt:lpstr>
      <vt:lpstr>全球  十大  环境  污染  事件</vt:lpstr>
      <vt:lpstr>Chemists and Chemistry are Part of the Solution</vt:lpstr>
      <vt:lpstr>2.2 环境化学定义  The Definition of Environmental Chemistry </vt:lpstr>
      <vt:lpstr>2.2 环境化学定义  The Definition of Environmental Chemistry </vt:lpstr>
      <vt:lpstr>2.2 环境化学定义  The Definition of Environmental Chemistry </vt:lpstr>
      <vt:lpstr>2.2 环境化学定义  The Definition of Environmental Chemistry </vt:lpstr>
      <vt:lpstr>2.2 环境化学定义  The Definition of Environmental Chemistry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第二节 典型环境污染物及其效应 Section 2 Typical Environmental Contaminants and Their Effects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首批POPs名单</vt:lpstr>
      <vt:lpstr>2009年5月在第四次缔约国大会上又新增9种POPs，目前已经有40余种</vt:lpstr>
      <vt:lpstr>PowerPoint 演示文稿</vt:lpstr>
      <vt:lpstr>新污染物治理是国家高质量发展的必然要求</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第二节 典型环境污染物及其效应 Section 2 Typical Environmental Contaminants and Their Effects</vt:lpstr>
      <vt:lpstr>PowerPoint 演示文稿</vt:lpstr>
      <vt:lpstr>PowerPoint 演示文稿</vt:lpstr>
      <vt:lpstr>PowerPoint 演示文稿</vt:lpstr>
      <vt:lpstr>PowerPoint 演示文稿</vt:lpstr>
      <vt:lpstr>第二节 典型环境污染物及其效应 Section 2 Typical Environmental Contaminants and Their Effects</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一只山羊</cp:lastModifiedBy>
  <cp:revision>422</cp:revision>
  <dcterms:created xsi:type="dcterms:W3CDTF">2024-08-27T01:20:00Z</dcterms:created>
  <dcterms:modified xsi:type="dcterms:W3CDTF">2025-08-12T13:12:31Z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0B8AF5BC415B499C8628BF102BC289A3_12</vt:lpwstr>
  </property>
  <property fmtid="{D5CDD505-2E9C-101B-9397-08002B2CF9AE}" pid="3" name="KSOProductBuildVer">
    <vt:lpwstr>2052-12.1.0.22215</vt:lpwstr>
  </property>
</Properties>
</file>